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66"/>
  </p:notesMasterIdLst>
  <p:sldIdLst>
    <p:sldId id="257" r:id="rId3"/>
    <p:sldId id="258" r:id="rId4"/>
    <p:sldId id="329" r:id="rId5"/>
    <p:sldId id="327" r:id="rId6"/>
    <p:sldId id="317" r:id="rId7"/>
    <p:sldId id="263" r:id="rId8"/>
    <p:sldId id="264" r:id="rId9"/>
    <p:sldId id="265" r:id="rId10"/>
    <p:sldId id="274" r:id="rId11"/>
    <p:sldId id="266" r:id="rId12"/>
    <p:sldId id="267" r:id="rId13"/>
    <p:sldId id="276" r:id="rId14"/>
    <p:sldId id="316" r:id="rId15"/>
    <p:sldId id="277" r:id="rId16"/>
    <p:sldId id="268" r:id="rId17"/>
    <p:sldId id="313" r:id="rId18"/>
    <p:sldId id="282" r:id="rId19"/>
    <p:sldId id="283" r:id="rId20"/>
    <p:sldId id="285" r:id="rId21"/>
    <p:sldId id="284" r:id="rId22"/>
    <p:sldId id="278" r:id="rId23"/>
    <p:sldId id="287" r:id="rId24"/>
    <p:sldId id="288" r:id="rId25"/>
    <p:sldId id="289" r:id="rId26"/>
    <p:sldId id="290" r:id="rId27"/>
    <p:sldId id="291" r:id="rId28"/>
    <p:sldId id="331" r:id="rId29"/>
    <p:sldId id="330" r:id="rId30"/>
    <p:sldId id="332" r:id="rId31"/>
    <p:sldId id="333" r:id="rId32"/>
    <p:sldId id="280" r:id="rId33"/>
    <p:sldId id="312" r:id="rId34"/>
    <p:sldId id="292" r:id="rId35"/>
    <p:sldId id="293" r:id="rId36"/>
    <p:sldId id="279" r:id="rId37"/>
    <p:sldId id="294" r:id="rId38"/>
    <p:sldId id="295" r:id="rId39"/>
    <p:sldId id="296" r:id="rId40"/>
    <p:sldId id="297" r:id="rId41"/>
    <p:sldId id="298" r:id="rId42"/>
    <p:sldId id="300" r:id="rId43"/>
    <p:sldId id="301" r:id="rId44"/>
    <p:sldId id="302" r:id="rId45"/>
    <p:sldId id="303" r:id="rId46"/>
    <p:sldId id="304" r:id="rId47"/>
    <p:sldId id="305" r:id="rId48"/>
    <p:sldId id="307" r:id="rId49"/>
    <p:sldId id="306" r:id="rId50"/>
    <p:sldId id="308" r:id="rId51"/>
    <p:sldId id="309" r:id="rId52"/>
    <p:sldId id="310" r:id="rId53"/>
    <p:sldId id="311" r:id="rId54"/>
    <p:sldId id="314" r:id="rId55"/>
    <p:sldId id="334" r:id="rId56"/>
    <p:sldId id="335" r:id="rId57"/>
    <p:sldId id="336" r:id="rId58"/>
    <p:sldId id="337" r:id="rId59"/>
    <p:sldId id="338" r:id="rId60"/>
    <p:sldId id="339" r:id="rId61"/>
    <p:sldId id="340" r:id="rId62"/>
    <p:sldId id="341" r:id="rId63"/>
    <p:sldId id="342" r:id="rId64"/>
    <p:sldId id="343"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2" autoAdjust="0"/>
    <p:restoredTop sz="68612" autoAdjust="0"/>
  </p:normalViewPr>
  <p:slideViewPr>
    <p:cSldViewPr snapToGrid="0">
      <p:cViewPr varScale="1">
        <p:scale>
          <a:sx n="91" d="100"/>
          <a:sy n="91" d="100"/>
        </p:scale>
        <p:origin x="167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11-11-2014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difference with SVN:</a:t>
            </a:r>
          </a:p>
          <a:p>
            <a:pPr marL="628650" lvl="1" indent="-171450">
              <a:buFontTx/>
              <a:buChar char="-"/>
            </a:pPr>
            <a:r>
              <a:rPr lang="en-US" dirty="0" err="1" smtClean="0"/>
              <a:t>git</a:t>
            </a:r>
            <a:r>
              <a:rPr lang="en-US" dirty="0" smtClean="0"/>
              <a:t> add does not mark the file to be</a:t>
            </a:r>
            <a:r>
              <a:rPr lang="en-US" baseline="0" dirty="0" smtClean="0"/>
              <a:t> added: it takes a snapshot of the state of the file</a:t>
            </a:r>
          </a:p>
          <a:p>
            <a:pPr marL="1085850" lvl="2" indent="-171450">
              <a:buFontTx/>
              <a:buChar char="-"/>
            </a:pPr>
            <a:r>
              <a:rPr lang="en-US" dirty="0" smtClean="0"/>
              <a:t>if you</a:t>
            </a:r>
            <a:r>
              <a:rPr lang="en-US" baseline="0" dirty="0" smtClean="0"/>
              <a:t> modify the file after running add, you need to call add again</a:t>
            </a:r>
          </a:p>
          <a:p>
            <a:pPr marL="1085850" lvl="2" indent="-171450">
              <a:buFontTx/>
              <a:buChar char="-"/>
            </a:pPr>
            <a:r>
              <a:rPr lang="en-US" baseline="0" dirty="0" smtClean="0"/>
              <a:t>you can delete the file in your file manager and the call add to "add the deletion" – to tell </a:t>
            </a:r>
            <a:r>
              <a:rPr lang="en-US" baseline="0" dirty="0" err="1" smtClean="0"/>
              <a:t>git</a:t>
            </a:r>
            <a:r>
              <a:rPr lang="en-US" baseline="0" dirty="0" smtClean="0"/>
              <a:t> you intended to delete that file</a:t>
            </a:r>
          </a:p>
          <a:p>
            <a:pPr marL="171450" lvl="0" indent="-171450">
              <a:buFontTx/>
              <a:buChar char="-"/>
            </a:pPr>
            <a:r>
              <a:rPr lang="en-US" dirty="0" smtClean="0"/>
              <a:t>I don't like this feature, but others</a:t>
            </a:r>
            <a:r>
              <a:rPr lang="en-US" baseline="0" dirty="0" smtClean="0"/>
              <a:t> like it</a:t>
            </a:r>
          </a:p>
          <a:p>
            <a:pPr marL="171450" lvl="0" indent="-171450">
              <a:buFontTx/>
              <a:buChar char="-"/>
            </a:pPr>
            <a:r>
              <a:rPr lang="en-US" baseline="0" dirty="0" smtClean="0"/>
              <a:t>fortunately, you only have to know about this when committing from the command line, since </a:t>
            </a:r>
            <a:r>
              <a:rPr lang="en-US" baseline="0" dirty="0" err="1" smtClean="0"/>
              <a:t>TortoiseGit</a:t>
            </a:r>
            <a:r>
              <a:rPr lang="en-US" baseline="0" dirty="0" smtClean="0"/>
              <a:t> and </a:t>
            </a:r>
            <a:r>
              <a:rPr lang="en-US" baseline="0" dirty="0" err="1" smtClean="0"/>
              <a:t>IntelliJ</a:t>
            </a:r>
            <a:r>
              <a:rPr lang="en-US" baseline="0" dirty="0" smtClean="0"/>
              <a:t> hide this </a:t>
            </a:r>
            <a:r>
              <a:rPr lang="en-US" baseline="0" smtClean="0"/>
              <a:t>intermediate step</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566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working on different branches is cool,</a:t>
            </a:r>
            <a:r>
              <a:rPr lang="en-US" baseline="0" dirty="0" smtClean="0"/>
              <a:t> but to benefit from that work, you need to </a:t>
            </a:r>
            <a:r>
              <a:rPr lang="en-US" baseline="0" smtClean="0"/>
              <a:t>unify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683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99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8405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8582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9506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2377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5614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6519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if your workflow is to commit everything to master (trunk in SVN), then you may want to use the "rebase" version of pull, otherwise the commit history will be polluted with merge commits that makes things harder to understand</a:t>
            </a:r>
          </a:p>
          <a:p>
            <a:pPr marL="171450" indent="-171450">
              <a:buFontTx/>
              <a:buChar char="-"/>
            </a:pPr>
            <a:r>
              <a:rPr lang="en-US" baseline="0" dirty="0" smtClean="0"/>
              <a:t>I personally prefer to use fetch and then merge/rebase rather than pull, because that gives me a chance to take a look at the remote commits </a:t>
            </a:r>
            <a:r>
              <a:rPr lang="en-US" baseline="0" smtClean="0"/>
              <a:t>before merging/rebasing</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4461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05377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80271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Conventions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blue rectangles are branches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yellow rectangles are tags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green circles are commits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1" baseline="0" dirty="0" smtClean="0"/>
              <a:t>explain about the release phase</a:t>
            </a:r>
            <a:endParaRPr lang="en-US" i="1" dirty="0" smtClean="0"/>
          </a:p>
          <a:p>
            <a:pPr marL="628650" lvl="1" indent="-171450">
              <a:buFontTx/>
              <a:buChar char="-"/>
            </a:pPr>
            <a:r>
              <a:rPr lang="en-US" baseline="0" dirty="0" smtClean="0"/>
              <a:t>we always tag releases!</a:t>
            </a:r>
          </a:p>
          <a:p>
            <a:pPr marL="171450" indent="-171450">
              <a:buFontTx/>
              <a:buChar char="-"/>
            </a:pPr>
            <a:r>
              <a:rPr lang="en-US" baseline="0" dirty="0" smtClean="0"/>
              <a:t>about this workflow</a:t>
            </a:r>
          </a:p>
          <a:p>
            <a:pPr marL="628650" lvl="1" indent="-171450">
              <a:buFontTx/>
              <a:buChar char="-"/>
            </a:pPr>
            <a:r>
              <a:rPr lang="en-US" baseline="0" dirty="0" smtClean="0"/>
              <a:t>simple</a:t>
            </a:r>
          </a:p>
          <a:p>
            <a:pPr marL="628650" lvl="1" indent="-171450">
              <a:buFontTx/>
              <a:buChar char="-"/>
            </a:pPr>
            <a:r>
              <a:rPr lang="en-US" dirty="0" smtClean="0"/>
              <a:t>does not work if</a:t>
            </a:r>
            <a:r>
              <a:rPr lang="en-US" baseline="0" dirty="0" smtClean="0"/>
              <a:t> when not all developers are required to stabilize a release, when some need to start work no the next iteration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81690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stable branch is called master by in </a:t>
            </a:r>
            <a:r>
              <a:rPr lang="en-US" dirty="0" err="1" smtClean="0"/>
              <a:t>git</a:t>
            </a:r>
            <a:r>
              <a:rPr lang="en-US" dirty="0" smtClean="0"/>
              <a:t>-flow</a:t>
            </a:r>
            <a:r>
              <a:rPr lang="en-US" baseline="0" dirty="0" smtClean="0"/>
              <a:t> convention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it always reflects a production-ready state</a:t>
            </a: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first</a:t>
            </a:r>
            <a:r>
              <a:rPr lang="en-US" baseline="0" dirty="0" smtClean="0"/>
              <a:t> step towards continuous deployment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smtClean="0"/>
              <a:t>can setup</a:t>
            </a:r>
            <a:r>
              <a:rPr lang="en-US" baseline="0" dirty="0" smtClean="0"/>
              <a:t> hooks to do release activities (e.g. build a release, run full integration tests suite, etc.) whenever a new commit is done on this branch</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hooks can also be setup to automatically deploy to production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07102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a:t>
            </a:r>
          </a:p>
          <a:p>
            <a:pPr marL="628650" lvl="1" indent="-171450">
              <a:buFontTx/>
              <a:buChar char="-"/>
            </a:pPr>
            <a:r>
              <a:rPr lang="en-US" baseline="0" dirty="0" smtClean="0"/>
              <a:t>allow work on the next version while another part of the team stabilizes the release with bug fixes</a:t>
            </a:r>
          </a:p>
          <a:p>
            <a:pPr marL="628650" lvl="1" indent="-171450">
              <a:buFontTx/>
              <a:buChar char="-"/>
            </a:pPr>
            <a:r>
              <a:rPr lang="en-US" baseline="0" dirty="0" smtClean="0"/>
              <a:t>after the release, the release branch needs to be merged into master (otherwise we lose the bug fixes)</a:t>
            </a:r>
          </a:p>
          <a:p>
            <a:pPr marL="628650" lvl="1" indent="-171450">
              <a:buFontTx/>
              <a:buChar char="-"/>
            </a:pPr>
            <a:r>
              <a:rPr lang="en-US" baseline="0" dirty="0" smtClean="0"/>
              <a:t>also merge the release branch into the stable branch</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49378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 simple</a:t>
            </a:r>
          </a:p>
          <a:p>
            <a:pPr marL="628650" lvl="1" indent="-171450">
              <a:buFontTx/>
              <a:buChar char="-"/>
            </a:pPr>
            <a:r>
              <a:rPr lang="en-US" baseline="0" dirty="0" smtClean="0"/>
              <a:t>like before, but without the stable release branch (master)</a:t>
            </a:r>
          </a:p>
          <a:p>
            <a:pPr marL="628650" lvl="1" indent="-171450">
              <a:buFontTx/>
              <a:buChar char="-"/>
            </a:pPr>
            <a:r>
              <a:rPr lang="en-US" dirty="0" smtClean="0"/>
              <a:t>the release branch is also used for hotfixes</a:t>
            </a:r>
            <a:r>
              <a:rPr lang="en-US" baseline="0" dirty="0" smtClean="0"/>
              <a:t> for that release</a:t>
            </a:r>
          </a:p>
          <a:p>
            <a:pPr marL="628650" lvl="1" indent="-171450">
              <a:buFontTx/>
              <a:buChar char="-"/>
            </a:pPr>
            <a:r>
              <a:rPr lang="en-US" baseline="0" dirty="0" smtClean="0"/>
              <a:t>hotfixes also need to be merged into master, otherwise we lose them</a:t>
            </a:r>
          </a:p>
          <a:p>
            <a:pPr marL="628650" lvl="1" indent="-171450">
              <a:buFontTx/>
              <a:buChar char="-"/>
            </a:pPr>
            <a:r>
              <a:rPr lang="en-US" baseline="0" dirty="0" smtClean="0"/>
              <a:t>I use this on the current project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742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every hotfix gets</a:t>
            </a:r>
            <a:r>
              <a:rPr lang="en-US" baseline="0" dirty="0" smtClean="0"/>
              <a:t> its own branch, like any other release</a:t>
            </a:r>
          </a:p>
          <a:p>
            <a:pPr marL="171450" indent="-171450">
              <a:buFontTx/>
              <a:buChar char="-"/>
            </a:pPr>
            <a:r>
              <a:rPr lang="en-US" baseline="0" dirty="0" smtClean="0"/>
              <a:t>need to be merged back into develop and master upon release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91307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every feature gets its</a:t>
            </a:r>
            <a:r>
              <a:rPr lang="en-US" baseline="0" dirty="0" smtClean="0"/>
              <a:t> own branch</a:t>
            </a:r>
          </a:p>
          <a:p>
            <a:pPr marL="628650" lvl="1" indent="-171450">
              <a:buFontTx/>
              <a:buChar char="-"/>
            </a:pPr>
            <a:r>
              <a:rPr lang="en-US" baseline="0" dirty="0" smtClean="0"/>
              <a:t>easier to track all changes for a particular feature</a:t>
            </a:r>
          </a:p>
          <a:p>
            <a:pPr marL="628650" lvl="1" indent="-171450">
              <a:buFontTx/>
              <a:buChar char="-"/>
            </a:pPr>
            <a:r>
              <a:rPr lang="en-US" baseline="0" dirty="0" smtClean="0"/>
              <a:t>easier to completely revert a feature</a:t>
            </a:r>
          </a:p>
          <a:p>
            <a:pPr marL="628650" lvl="1" indent="-171450">
              <a:buFontTx/>
              <a:buChar char="-"/>
            </a:pPr>
            <a:r>
              <a:rPr lang="en-US" baseline="0" dirty="0" smtClean="0"/>
              <a:t>increased risk of merge conflict: risk increases proportionally with the time until merge to develop</a:t>
            </a:r>
          </a:p>
          <a:p>
            <a:pPr marL="1085850" lvl="2" indent="-171450">
              <a:buFontTx/>
              <a:buChar char="-"/>
            </a:pPr>
            <a:r>
              <a:rPr lang="en-US" baseline="0" dirty="0" smtClean="0"/>
              <a:t>advice: have only one long lived branch (like a big refactoring), otherwise you may face merge hell</a:t>
            </a:r>
          </a:p>
          <a:p>
            <a:pPr marL="1085850" lvl="2" indent="-171450">
              <a:buFontTx/>
              <a:buChar char="-"/>
            </a:pPr>
            <a:r>
              <a:rPr lang="en-US" baseline="0" dirty="0" smtClean="0"/>
              <a:t>risk of merge conflicts can be minimized if the app is really well modularized, and people are not working on features that touch the same files</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6790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uses all the branch types we discussed</a:t>
            </a:r>
          </a:p>
          <a:p>
            <a:pPr marL="628650" lvl="1" indent="-171450">
              <a:buFontTx/>
              <a:buChar char="-"/>
            </a:pPr>
            <a:r>
              <a:rPr lang="en-US" baseline="0" dirty="0" smtClean="0"/>
              <a:t>develop (integration) branch</a:t>
            </a:r>
          </a:p>
          <a:p>
            <a:pPr marL="628650" lvl="1" indent="-171450">
              <a:buFontTx/>
              <a:buChar char="-"/>
            </a:pPr>
            <a:r>
              <a:rPr lang="en-US" baseline="0" dirty="0" smtClean="0"/>
              <a:t>master (stable) branch</a:t>
            </a:r>
          </a:p>
          <a:p>
            <a:pPr marL="628650" lvl="1" indent="-171450">
              <a:buFontTx/>
              <a:buChar char="-"/>
            </a:pPr>
            <a:r>
              <a:rPr lang="en-US" baseline="0" dirty="0" smtClean="0"/>
              <a:t>release branches</a:t>
            </a:r>
          </a:p>
          <a:p>
            <a:pPr marL="628650" lvl="1" indent="-171450">
              <a:buFontTx/>
              <a:buChar char="-"/>
            </a:pPr>
            <a:r>
              <a:rPr lang="en-US" baseline="0" dirty="0" smtClean="0"/>
              <a:t>hotfix branches</a:t>
            </a:r>
          </a:p>
          <a:p>
            <a:pPr marL="628650" lvl="1" indent="-171450">
              <a:buFontTx/>
              <a:buChar char="-"/>
            </a:pPr>
            <a:r>
              <a:rPr lang="en-US" baseline="0" dirty="0" smtClean="0"/>
              <a:t>feature branches</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85438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342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some documents.</a:t>
            </a:r>
          </a:p>
          <a:p>
            <a:pPr marL="171450" lvl="0" indent="-171450">
              <a:buFontTx/>
              <a:buChar char="-"/>
            </a:pPr>
            <a:r>
              <a:rPr lang="en-US" baseline="0" dirty="0" smtClean="0"/>
              <a:t>having all history locally enables 2 features which would be too slow on SVN:</a:t>
            </a:r>
          </a:p>
          <a:p>
            <a:pPr marL="628650" lvl="1" indent="-171450">
              <a:buFontTx/>
              <a:buChar char="-"/>
            </a:pPr>
            <a:r>
              <a:rPr lang="en-US" baseline="0" dirty="0" err="1" smtClean="0"/>
              <a:t>git</a:t>
            </a:r>
            <a:r>
              <a:rPr lang="en-US" baseline="0" dirty="0" smtClean="0"/>
              <a:t> pickaxe</a:t>
            </a:r>
          </a:p>
          <a:p>
            <a:pPr marL="628650" lvl="1" indent="-171450">
              <a:buFontTx/>
              <a:buChar char="-"/>
            </a:pPr>
            <a:r>
              <a:rPr lang="en-US" baseline="0" dirty="0" err="1" smtClean="0"/>
              <a:t>git</a:t>
            </a:r>
            <a:r>
              <a:rPr lang="en-US" baseline="0" dirty="0" smtClean="0"/>
              <a:t> bisect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hyperlink" Target="http://gitready.com/" TargetMode="External"/><Relationship Id="rId3" Type="http://schemas.openxmlformats.org/officeDocument/2006/relationships/image" Target="../media/image4.png"/><Relationship Id="rId7" Type="http://schemas.openxmlformats.org/officeDocument/2006/relationships/hyperlink" Target="http://marklodato.github.io/visual-git-guide/index-en.html"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http://git-scm.com/book" TargetMode="External"/><Relationship Id="rId5" Type="http://schemas.openxmlformats.org/officeDocument/2006/relationships/hyperlink" Target="https://www.youtube.com/results?search_query=git+tutorial" TargetMode="External"/><Relationship Id="rId4" Type="http://schemas.openxmlformats.org/officeDocument/2006/relationships/hyperlink" Target="http://youtu.be/FyfwLX4HAxM" TargetMode="External"/><Relationship Id="rId9" Type="http://schemas.openxmlformats.org/officeDocument/2006/relationships/hyperlink" Target="https://github.com/pluralsight/git-internals-pdf"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5.xml"/><Relationship Id="rId6" Type="http://schemas.openxmlformats.org/officeDocument/2006/relationships/hyperlink" Target="https://github.com/bobthecow/git-flow-completion" TargetMode="External"/><Relationship Id="rId5" Type="http://schemas.openxmlformats.org/officeDocument/2006/relationships/hyperlink" Target="https://github.com/nvie/gitflow" TargetMode="External"/><Relationship Id="rId4" Type="http://schemas.openxmlformats.org/officeDocument/2006/relationships/hyperlink" Target="http://nvie.com/posts/a-successful-git-branching-mode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staging area</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275" y="995362"/>
            <a:ext cx="3219450" cy="4867275"/>
          </a:xfrm>
          <a:prstGeom prst="rect">
            <a:avLst/>
          </a:prstGeom>
        </p:spPr>
      </p:pic>
    </p:spTree>
    <p:extLst>
      <p:ext uri="{BB962C8B-B14F-4D97-AF65-F5344CB8AC3E}">
        <p14:creationId xmlns:p14="http://schemas.microsoft.com/office/powerpoint/2010/main" val="1014576869"/>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unifying divergent histories</a:t>
            </a:r>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two ways:</a:t>
            </a:r>
          </a:p>
          <a:p>
            <a:pPr marL="719138" indent="-342900">
              <a:lnSpc>
                <a:spcPct val="150000"/>
              </a:lnSpc>
              <a:buClr>
                <a:srgbClr val="2E3640"/>
              </a:buClr>
              <a:buSzPct val="100000"/>
              <a:buBlip>
                <a:blip r:embed="rId3"/>
              </a:buBlip>
            </a:pPr>
            <a:r>
              <a:rPr lang="en-US" sz="2400" dirty="0" smtClean="0"/>
              <a:t>merge</a:t>
            </a:r>
          </a:p>
          <a:p>
            <a:pPr marL="719138" indent="-342900">
              <a:lnSpc>
                <a:spcPct val="150000"/>
              </a:lnSpc>
              <a:buClr>
                <a:srgbClr val="2E3640"/>
              </a:buClr>
              <a:buSzPct val="100000"/>
              <a:buBlip>
                <a:blip r:embed="rId3"/>
              </a:buBlip>
            </a:pPr>
            <a:r>
              <a:rPr lang="en-US" sz="2400" dirty="0" smtClean="0"/>
              <a:t>rebase</a:t>
            </a:r>
          </a:p>
        </p:txBody>
      </p:sp>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252654587"/>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GIT</a:t>
            </a:r>
            <a:endParaRPr lang="en-US" sz="2400" dirty="0" smtClean="0"/>
          </a:p>
          <a:p>
            <a:pPr marL="641350" lvl="5" indent="-285750">
              <a:lnSpc>
                <a:spcPct val="150000"/>
              </a:lnSpc>
              <a:buClr>
                <a:srgbClr val="2E3640"/>
              </a:buClr>
              <a:buSzPct val="100000"/>
              <a:buBlip>
                <a:blip r:embed="rId4"/>
              </a:buBlip>
            </a:pPr>
            <a:r>
              <a:rPr lang="en-US" sz="2400" dirty="0" smtClean="0"/>
              <a:t>Tools</a:t>
            </a:r>
          </a:p>
          <a:p>
            <a:pPr marL="641350" lvl="5" indent="-285750">
              <a:lnSpc>
                <a:spcPct val="150000"/>
              </a:lnSpc>
              <a:buClr>
                <a:srgbClr val="2E3640"/>
              </a:buClr>
              <a:buSzPct val="100000"/>
              <a:buBlip>
                <a:blip r:embed="rId4"/>
              </a:buBlip>
            </a:pPr>
            <a:r>
              <a:rPr lang="en-US" sz="2400" dirty="0" smtClean="0"/>
              <a:t>Learning resources</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u="sng" dirty="0" smtClean="0"/>
              <a:t>GIT operations (commit, merge, etc.)</a:t>
            </a:r>
          </a:p>
          <a:p>
            <a:pPr marL="285750" indent="-285750">
              <a:lnSpc>
                <a:spcPct val="150000"/>
              </a:lnSpc>
              <a:buClr>
                <a:srgbClr val="2E3640"/>
              </a:buClr>
              <a:buSzPct val="100000"/>
              <a:buBlip>
                <a:blip r:embed="rId4"/>
              </a:buBlip>
            </a:pPr>
            <a:r>
              <a:rPr lang="en-US" sz="2400" dirty="0"/>
              <a:t>Workflows</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--amend</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Mono" panose="020B0609030804020204" pitchFamily="49" charset="0"/>
              </a:rPr>
              <a:t>git</a:t>
            </a:r>
            <a:r>
              <a:rPr lang="en-US" sz="2400" dirty="0" smtClean="0">
                <a:latin typeface="Bitstream Vera Sans Mono" panose="020B0609030804020204" pitchFamily="49" charset="0"/>
              </a:rPr>
              <a:t> commit --amend</a:t>
            </a:r>
            <a:r>
              <a:rPr lang="en-US" sz="2400" dirty="0" smtClean="0"/>
              <a:t>" creates a new commit that contains changes from both the </a:t>
            </a:r>
            <a:r>
              <a:rPr lang="en-US" sz="2400" b="1" dirty="0" smtClean="0"/>
              <a:t>last commit </a:t>
            </a:r>
            <a:r>
              <a:rPr lang="en-US" sz="2400" dirty="0" smtClean="0"/>
              <a:t>and changes in the </a:t>
            </a:r>
            <a:r>
              <a:rPr lang="en-US" sz="2400" b="1" dirty="0" smtClean="0"/>
              <a:t>working directory</a:t>
            </a:r>
          </a:p>
        </p:txBody>
      </p:sp>
    </p:spTree>
    <p:extLst>
      <p:ext uri="{BB962C8B-B14F-4D97-AF65-F5344CB8AC3E}">
        <p14:creationId xmlns:p14="http://schemas.microsoft.com/office/powerpoint/2010/main" val="3936131148"/>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--interactive</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Mono" panose="020B0609030804020204" pitchFamily="49" charset="0"/>
              </a:rPr>
              <a:t>git</a:t>
            </a:r>
            <a:r>
              <a:rPr lang="en-US" sz="2400" dirty="0" smtClean="0">
                <a:latin typeface="Bitstream Vera Sans Mono" panose="020B0609030804020204" pitchFamily="49" charset="0"/>
              </a:rPr>
              <a:t> rebase --interactive</a:t>
            </a:r>
            <a:r>
              <a:rPr lang="en-US" sz="2400" dirty="0" smtClean="0"/>
              <a:t>" creates an alternate history and allows you to:</a:t>
            </a:r>
          </a:p>
          <a:p>
            <a:pPr marL="903288" indent="-355600">
              <a:lnSpc>
                <a:spcPct val="90000"/>
              </a:lnSpc>
              <a:buClr>
                <a:srgbClr val="2E3640"/>
              </a:buClr>
              <a:buSzPct val="100000"/>
              <a:buBlip>
                <a:blip r:embed="rId3"/>
              </a:buBlip>
            </a:pPr>
            <a:r>
              <a:rPr lang="en-US" sz="2400" dirty="0"/>
              <a:t>reorder commits</a:t>
            </a:r>
          </a:p>
          <a:p>
            <a:pPr marL="903288" indent="-355600">
              <a:lnSpc>
                <a:spcPct val="90000"/>
              </a:lnSpc>
              <a:buClr>
                <a:srgbClr val="2E3640"/>
              </a:buClr>
              <a:buSzPct val="100000"/>
              <a:buBlip>
                <a:blip r:embed="rId3"/>
              </a:buBlip>
            </a:pPr>
            <a:r>
              <a:rPr lang="en-US" sz="2400" dirty="0" smtClean="0"/>
              <a:t>drop some commits (like they were never done)</a:t>
            </a:r>
          </a:p>
          <a:p>
            <a:pPr marL="903288" indent="-355600">
              <a:lnSpc>
                <a:spcPct val="90000"/>
              </a:lnSpc>
              <a:buClr>
                <a:srgbClr val="2E3640"/>
              </a:buClr>
              <a:buSzPct val="100000"/>
              <a:buBlip>
                <a:blip r:embed="rId3"/>
              </a:buBlip>
            </a:pPr>
            <a:r>
              <a:rPr lang="en-US" sz="2400" dirty="0" smtClean="0"/>
              <a:t>insert commits in between other commits</a:t>
            </a:r>
            <a:endParaRPr lang="en-US" sz="2400" dirty="0"/>
          </a:p>
          <a:p>
            <a:pPr marL="903288" indent="-355600">
              <a:lnSpc>
                <a:spcPct val="90000"/>
              </a:lnSpc>
              <a:buClr>
                <a:srgbClr val="2E3640"/>
              </a:buClr>
              <a:buSzPct val="100000"/>
              <a:buBlip>
                <a:blip r:embed="rId3"/>
              </a:buBlip>
            </a:pPr>
            <a:r>
              <a:rPr lang="en-US" sz="2400" dirty="0" smtClean="0"/>
              <a:t>squash multiple commits into one</a:t>
            </a:r>
          </a:p>
          <a:p>
            <a:pPr marL="903288" indent="-355600">
              <a:lnSpc>
                <a:spcPct val="90000"/>
              </a:lnSpc>
              <a:buClr>
                <a:srgbClr val="2E3640"/>
              </a:buClr>
              <a:buSzPct val="100000"/>
              <a:buBlip>
                <a:blip r:embed="rId3"/>
              </a:buBlip>
            </a:pPr>
            <a:r>
              <a:rPr lang="en-US" sz="2400" dirty="0" smtClean="0"/>
              <a:t>split one commit into multiple commits</a:t>
            </a:r>
          </a:p>
          <a:p>
            <a:pPr marL="355600" indent="-355600">
              <a:lnSpc>
                <a:spcPct val="90000"/>
              </a:lnSpc>
              <a:buClr>
                <a:srgbClr val="2E3640"/>
              </a:buClr>
              <a:buSzPct val="100000"/>
              <a:buBlip>
                <a:blip r:embed="rId3"/>
              </a:buBlip>
            </a:pPr>
            <a:r>
              <a:rPr lang="en-US" sz="2400" dirty="0" smtClean="0"/>
              <a:t>some of these operations (like reordering) may result in conflicts that need to be manually resolved</a:t>
            </a:r>
          </a:p>
        </p:txBody>
      </p:sp>
    </p:spTree>
    <p:extLst>
      <p:ext uri="{BB962C8B-B14F-4D97-AF65-F5344CB8AC3E}">
        <p14:creationId xmlns:p14="http://schemas.microsoft.com/office/powerpoint/2010/main" val="3312363970"/>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filter-branch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Mono" panose="020B0609030804020204" pitchFamily="49" charset="0"/>
              </a:rPr>
              <a:t>git</a:t>
            </a:r>
            <a:r>
              <a:rPr lang="en-US" sz="2400" dirty="0" smtClean="0">
                <a:latin typeface="Bitstream Vera Sans Mono" panose="020B0609030804020204" pitchFamily="49" charset="0"/>
              </a:rPr>
              <a:t> filter-branch</a:t>
            </a:r>
            <a:r>
              <a:rPr lang="en-US" sz="2400" dirty="0" smtClean="0"/>
              <a:t>" allows you to create an alternate history using scripts (e.g. run "</a:t>
            </a:r>
            <a:r>
              <a:rPr lang="en-US" sz="2400" dirty="0" err="1" smtClean="0">
                <a:latin typeface="Bitstream Vera Sans Mono" panose="020B0609030804020204" pitchFamily="49" charset="0"/>
              </a:rPr>
              <a:t>sed</a:t>
            </a:r>
            <a:r>
              <a:rPr lang="en-US" sz="2400" dirty="0" smtClean="0"/>
              <a:t>" for all commit messages)</a:t>
            </a:r>
            <a:endParaRPr lang="en-US" sz="2400" b="1" dirty="0" smtClean="0"/>
          </a:p>
        </p:txBody>
      </p:sp>
    </p:spTree>
    <p:extLst>
      <p:ext uri="{BB962C8B-B14F-4D97-AF65-F5344CB8AC3E}">
        <p14:creationId xmlns:p14="http://schemas.microsoft.com/office/powerpoint/2010/main" val="2117175285"/>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49" y="1167988"/>
            <a:ext cx="8667750" cy="3619500"/>
          </a:xfrm>
          <a:prstGeom prst="rect">
            <a:avLst/>
          </a:prstGeom>
        </p:spPr>
      </p:pic>
    </p:spTree>
    <p:extLst>
      <p:ext uri="{BB962C8B-B14F-4D97-AF65-F5344CB8AC3E}">
        <p14:creationId xmlns:p14="http://schemas.microsoft.com/office/powerpoint/2010/main" val="3530626649"/>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re-writing history</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these commands allows to re-write history</a:t>
            </a:r>
          </a:p>
          <a:p>
            <a:pPr marL="903288" indent="-355600">
              <a:lnSpc>
                <a:spcPct val="90000"/>
              </a:lnSpc>
              <a:buClr>
                <a:srgbClr val="2E3640"/>
              </a:buClr>
              <a:buSzPct val="100000"/>
              <a:buBlip>
                <a:blip r:embed="rId3"/>
              </a:buBlip>
            </a:pPr>
            <a:r>
              <a:rPr lang="en-US" sz="2400" dirty="0" smtClean="0">
                <a:latin typeface="Bitstream Vera Sans Mono" panose="020B0609030804020204" pitchFamily="49" charset="0"/>
              </a:rPr>
              <a:t>rebase</a:t>
            </a:r>
          </a:p>
          <a:p>
            <a:pPr marL="903288" indent="-355600">
              <a:lnSpc>
                <a:spcPct val="90000"/>
              </a:lnSpc>
              <a:buClr>
                <a:srgbClr val="2E3640"/>
              </a:buClr>
              <a:buSzPct val="100000"/>
              <a:buBlip>
                <a:blip r:embed="rId3"/>
              </a:buBlip>
            </a:pPr>
            <a:r>
              <a:rPr lang="en-US" sz="2400" dirty="0" smtClean="0">
                <a:latin typeface="Bitstream Vera Sans Mono" panose="020B0609030804020204" pitchFamily="49" charset="0"/>
              </a:rPr>
              <a:t>rebase --interactive</a:t>
            </a:r>
          </a:p>
          <a:p>
            <a:pPr marL="903288" indent="-355600">
              <a:lnSpc>
                <a:spcPct val="90000"/>
              </a:lnSpc>
              <a:buClr>
                <a:srgbClr val="2E3640"/>
              </a:buClr>
              <a:buSzPct val="100000"/>
              <a:buBlip>
                <a:blip r:embed="rId3"/>
              </a:buBlip>
            </a:pPr>
            <a:r>
              <a:rPr lang="en-US" sz="2400" dirty="0" smtClean="0">
                <a:latin typeface="Bitstream Vera Sans Mono" panose="020B0609030804020204" pitchFamily="49" charset="0"/>
              </a:rPr>
              <a:t>commit --amend</a:t>
            </a:r>
          </a:p>
          <a:p>
            <a:pPr marL="903288" indent="-355600">
              <a:lnSpc>
                <a:spcPct val="90000"/>
              </a:lnSpc>
              <a:buClr>
                <a:srgbClr val="2E3640"/>
              </a:buClr>
              <a:buSzPct val="100000"/>
              <a:buBlip>
                <a:blip r:embed="rId3"/>
              </a:buBlip>
            </a:pPr>
            <a:r>
              <a:rPr lang="en-US" sz="2400" dirty="0" smtClean="0">
                <a:latin typeface="Bitstream Vera Sans Mono" panose="020B0609030804020204" pitchFamily="49" charset="0"/>
              </a:rPr>
              <a:t>filter-branch</a:t>
            </a:r>
          </a:p>
          <a:p>
            <a:pPr>
              <a:lnSpc>
                <a:spcPct val="90000"/>
              </a:lnSpc>
              <a:buClr>
                <a:srgbClr val="2E3640"/>
              </a:buClr>
              <a:buSzPct val="100000"/>
            </a:pPr>
            <a:endParaRPr lang="en-US" sz="2400" dirty="0" smtClean="0"/>
          </a:p>
          <a:p>
            <a:pPr marL="355600" indent="-355600">
              <a:lnSpc>
                <a:spcPct val="90000"/>
              </a:lnSpc>
              <a:buClr>
                <a:srgbClr val="2E3640"/>
              </a:buClr>
              <a:buSzPct val="100000"/>
              <a:buBlip>
                <a:blip r:embed="rId3"/>
              </a:buBlip>
            </a:pPr>
            <a:r>
              <a:rPr lang="en-US" sz="2400" b="1" dirty="0" smtClean="0"/>
              <a:t>never!</a:t>
            </a:r>
            <a:r>
              <a:rPr lang="en-US" sz="2400" dirty="0" smtClean="0"/>
              <a:t> (ever, ever</a:t>
            </a:r>
            <a:r>
              <a:rPr lang="en-US" sz="2400" dirty="0" smtClean="0">
                <a:sym typeface="Wingdings" panose="05000000000000000000" pitchFamily="2" charset="2"/>
              </a:rPr>
              <a:t>, ok sometimes</a:t>
            </a:r>
            <a:r>
              <a:rPr lang="en-US" sz="2400" dirty="0"/>
              <a:t> , </a:t>
            </a:r>
            <a:r>
              <a:rPr lang="en-US" sz="2400" dirty="0">
                <a:sym typeface="Wingdings" panose="05000000000000000000" pitchFamily="2" charset="2"/>
              </a:rPr>
              <a:t>)</a:t>
            </a:r>
            <a:r>
              <a:rPr lang="en-US" sz="2400" dirty="0" smtClean="0"/>
              <a:t> re-write </a:t>
            </a:r>
            <a:r>
              <a:rPr lang="en-US" sz="2400" u="sng" dirty="0" smtClean="0"/>
              <a:t>public</a:t>
            </a:r>
            <a:r>
              <a:rPr lang="en-US" sz="2400" dirty="0" smtClean="0"/>
              <a:t> history (commits that have been pushed to a public repository</a:t>
            </a:r>
            <a:endParaRPr lang="en-US" sz="2400" b="1" u="sng" dirty="0" smtClean="0"/>
          </a:p>
        </p:txBody>
      </p:sp>
    </p:spTree>
    <p:extLst>
      <p:ext uri="{BB962C8B-B14F-4D97-AF65-F5344CB8AC3E}">
        <p14:creationId xmlns:p14="http://schemas.microsoft.com/office/powerpoint/2010/main" val="2735909025"/>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Tools</a:t>
            </a:r>
            <a:endParaRPr lang="en-US" sz="3600" dirty="0"/>
          </a:p>
        </p:txBody>
      </p:sp>
    </p:spTree>
    <p:extLst>
      <p:ext uri="{BB962C8B-B14F-4D97-AF65-F5344CB8AC3E}">
        <p14:creationId xmlns:p14="http://schemas.microsoft.com/office/powerpoint/2010/main" val="1655546405"/>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800951"/>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err="1" smtClean="0"/>
              <a:t>GitHub</a:t>
            </a:r>
            <a:r>
              <a:rPr lang="en-US" sz="2400" dirty="0" smtClean="0"/>
              <a:t> training videos: </a:t>
            </a:r>
            <a:r>
              <a:rPr lang="en-US" sz="2400" dirty="0" smtClean="0">
                <a:hlinkClick r:id="rId4"/>
              </a:rPr>
              <a:t>http</a:t>
            </a:r>
            <a:r>
              <a:rPr lang="en-US" sz="2400" dirty="0">
                <a:hlinkClick r:id="rId4"/>
              </a:rPr>
              <a:t>://</a:t>
            </a:r>
            <a:r>
              <a:rPr lang="en-US" sz="2400" dirty="0" smtClean="0">
                <a:hlinkClick r:id="rId4"/>
              </a:rPr>
              <a:t>youtu.be/FyfwLX4HAxM</a:t>
            </a:r>
            <a:r>
              <a:rPr lang="en-US" sz="2400" dirty="0" smtClean="0"/>
              <a:t> </a:t>
            </a:r>
          </a:p>
          <a:p>
            <a:pPr marL="342900" indent="-342900">
              <a:lnSpc>
                <a:spcPct val="150000"/>
              </a:lnSpc>
              <a:buClr>
                <a:srgbClr val="2E3640"/>
              </a:buClr>
              <a:buSzPct val="100000"/>
              <a:buBlip>
                <a:blip r:embed="rId3"/>
              </a:buBlip>
            </a:pPr>
            <a:r>
              <a:rPr lang="en-US" sz="2400" dirty="0" err="1" smtClean="0">
                <a:latin typeface="+mj-lt"/>
              </a:rPr>
              <a:t>Youtube</a:t>
            </a:r>
            <a:r>
              <a:rPr lang="en-US" sz="2400" dirty="0">
                <a:latin typeface="+mj-lt"/>
              </a:rPr>
              <a:t> tutorials: </a:t>
            </a:r>
            <a:r>
              <a:rPr lang="en-US" sz="2400" dirty="0">
                <a:latin typeface="+mj-lt"/>
                <a:hlinkClick r:id="rId5"/>
              </a:rPr>
              <a:t>https://</a:t>
            </a:r>
            <a:r>
              <a:rPr lang="en-US" sz="2400" dirty="0" smtClean="0">
                <a:latin typeface="+mj-lt"/>
                <a:hlinkClick r:id="rId5"/>
              </a:rPr>
              <a:t>www.youtube.com/results?search_query=git+tutorial</a:t>
            </a:r>
            <a:endParaRPr lang="en-US" sz="2400" dirty="0" smtClean="0">
              <a:latin typeface="+mj-lt"/>
            </a:endParaRPr>
          </a:p>
          <a:p>
            <a:pPr marL="342900" indent="-342900">
              <a:lnSpc>
                <a:spcPct val="150000"/>
              </a:lnSpc>
              <a:buClr>
                <a:srgbClr val="2E3640"/>
              </a:buClr>
              <a:buSzPct val="100000"/>
              <a:buBlip>
                <a:blip r:embed="rId3"/>
              </a:buBlip>
            </a:pP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help [command]</a:t>
            </a:r>
          </a:p>
          <a:p>
            <a:pPr marL="342900" indent="-342900">
              <a:lnSpc>
                <a:spcPct val="150000"/>
              </a:lnSpc>
              <a:buClr>
                <a:srgbClr val="2E3640"/>
              </a:buClr>
              <a:buSzPct val="100000"/>
              <a:buBlip>
                <a:blip r:embed="rId3"/>
              </a:buBlip>
            </a:pPr>
            <a:r>
              <a:rPr lang="en-US" sz="2400" dirty="0" err="1" smtClean="0"/>
              <a:t>ProGit</a:t>
            </a:r>
            <a:r>
              <a:rPr lang="en-US" sz="2400" dirty="0" smtClean="0"/>
              <a:t> Book (</a:t>
            </a:r>
            <a:r>
              <a:rPr lang="en-US" sz="2400" dirty="0"/>
              <a:t>free): </a:t>
            </a:r>
            <a:r>
              <a:rPr lang="en-US" sz="2400" dirty="0">
                <a:hlinkClick r:id="rId6"/>
              </a:rPr>
              <a:t>http://</a:t>
            </a:r>
            <a:r>
              <a:rPr lang="en-US" sz="2400" dirty="0" smtClean="0">
                <a:hlinkClick r:id="rId6"/>
              </a:rPr>
              <a:t>git-scm.com/book</a:t>
            </a:r>
            <a:endParaRPr lang="en-US" sz="2400" dirty="0" smtClean="0"/>
          </a:p>
          <a:p>
            <a:pPr marL="342900" indent="-342900">
              <a:lnSpc>
                <a:spcPct val="150000"/>
              </a:lnSpc>
              <a:buClr>
                <a:srgbClr val="2E3640"/>
              </a:buClr>
              <a:buSzPct val="100000"/>
              <a:buBlip>
                <a:blip r:embed="rId3"/>
              </a:buBlip>
            </a:pPr>
            <a:r>
              <a:rPr lang="en-US" sz="2400" dirty="0"/>
              <a:t>A Visual </a:t>
            </a:r>
            <a:r>
              <a:rPr lang="en-US" sz="2400" dirty="0" err="1"/>
              <a:t>Git</a:t>
            </a:r>
            <a:r>
              <a:rPr lang="en-US" sz="2400" dirty="0"/>
              <a:t> </a:t>
            </a:r>
            <a:r>
              <a:rPr lang="en-US" sz="2400" dirty="0" smtClean="0"/>
              <a:t>Reference:</a:t>
            </a:r>
            <a:br>
              <a:rPr lang="en-US" sz="2400" dirty="0" smtClean="0"/>
            </a:br>
            <a:r>
              <a:rPr lang="en-US" sz="2400" dirty="0" smtClean="0">
                <a:hlinkClick r:id="rId7"/>
              </a:rPr>
              <a:t>http</a:t>
            </a:r>
            <a:r>
              <a:rPr lang="en-US" sz="2400" dirty="0">
                <a:hlinkClick r:id="rId7"/>
              </a:rPr>
              <a:t>://</a:t>
            </a:r>
            <a:r>
              <a:rPr lang="en-US" sz="2400" dirty="0" smtClean="0">
                <a:hlinkClick r:id="rId7"/>
              </a:rPr>
              <a:t>marklodato.github.io/visual-git-guide/index-en.html</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a:t>
            </a:r>
            <a:r>
              <a:rPr lang="en-US" sz="2400" dirty="0"/>
              <a:t>ready (tips): </a:t>
            </a:r>
            <a:r>
              <a:rPr lang="en-US" sz="2400" dirty="0">
                <a:hlinkClick r:id="rId8"/>
              </a:rPr>
              <a:t>http://gitready.com</a:t>
            </a:r>
            <a:r>
              <a:rPr lang="en-US" sz="2400" dirty="0" smtClean="0">
                <a:hlinkClick r:id="rId8"/>
              </a:rPr>
              <a:t>/</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Internals (really useful to remove the "magic"):</a:t>
            </a:r>
            <a:br>
              <a:rPr lang="en-US" sz="2400" dirty="0" smtClean="0"/>
            </a:br>
            <a:r>
              <a:rPr lang="en-US" sz="2400" dirty="0" smtClean="0">
                <a:hlinkClick r:id="rId9"/>
              </a:rPr>
              <a:t>https</a:t>
            </a:r>
            <a:r>
              <a:rPr lang="en-US" sz="2400" dirty="0">
                <a:hlinkClick r:id="rId9"/>
              </a:rPr>
              <a:t>://</a:t>
            </a:r>
            <a:r>
              <a:rPr lang="en-US" sz="2400" dirty="0" smtClean="0">
                <a:hlinkClick r:id="rId9"/>
              </a:rPr>
              <a:t>github.com/pluralsight/git-internals-pdf</a:t>
            </a: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Learning resources</a:t>
            </a:r>
            <a:endParaRPr lang="en-US" sz="3600" dirty="0"/>
          </a:p>
        </p:txBody>
      </p:sp>
    </p:spTree>
    <p:extLst>
      <p:ext uri="{BB962C8B-B14F-4D97-AF65-F5344CB8AC3E}">
        <p14:creationId xmlns:p14="http://schemas.microsoft.com/office/powerpoint/2010/main" val="471546281"/>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pull vs. fetch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fetch</a:t>
            </a:r>
            <a:r>
              <a:rPr lang="en-US" sz="2400" dirty="0" smtClean="0"/>
              <a:t>" brings commits from the remote repository into the local repository</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merge"</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--rebase"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rebase"</a:t>
            </a:r>
          </a:p>
          <a:p>
            <a:pPr>
              <a:lnSpc>
                <a:spcPct val="90000"/>
              </a:lnSpc>
              <a:buClr>
                <a:srgbClr val="2E3640"/>
              </a:buClr>
              <a:buSzPct val="100000"/>
            </a:pPr>
            <a:endParaRPr lang="en-US" sz="2400" dirty="0">
              <a:sym typeface="Wingdings" panose="05000000000000000000" pitchFamily="2" charset="2"/>
            </a:endParaRPr>
          </a:p>
        </p:txBody>
      </p:sp>
    </p:spTree>
    <p:extLst>
      <p:ext uri="{BB962C8B-B14F-4D97-AF65-F5344CB8AC3E}">
        <p14:creationId xmlns:p14="http://schemas.microsoft.com/office/powerpoint/2010/main" val="1664253419"/>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045" y="1045806"/>
            <a:ext cx="6319905" cy="4642913"/>
          </a:xfrm>
          <a:prstGeom prst="rect">
            <a:avLst/>
          </a:prstGeom>
        </p:spPr>
      </p:pic>
    </p:spTree>
    <p:extLst>
      <p:ext uri="{BB962C8B-B14F-4D97-AF65-F5344CB8AC3E}">
        <p14:creationId xmlns:p14="http://schemas.microsoft.com/office/powerpoint/2010/main" val="2690825646"/>
      </p:ext>
    </p:extLst>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integration branch</a:t>
            </a:r>
          </a:p>
          <a:p>
            <a:pPr marL="342900" indent="-342900">
              <a:lnSpc>
                <a:spcPct val="150000"/>
              </a:lnSpc>
              <a:buClr>
                <a:srgbClr val="2E3640"/>
              </a:buClr>
              <a:buSzPct val="100000"/>
              <a:buBlip>
                <a:blip r:embed="rId3"/>
              </a:buBlip>
            </a:pPr>
            <a:r>
              <a:rPr lang="en-US" sz="2400" dirty="0" smtClean="0"/>
              <a:t>one separate </a:t>
            </a:r>
            <a:r>
              <a:rPr lang="en-US" sz="2400" dirty="0"/>
              <a:t>release </a:t>
            </a:r>
            <a:r>
              <a:rPr lang="en-US" sz="2400" dirty="0" smtClean="0"/>
              <a:t>(stable) branch</a:t>
            </a:r>
            <a:endParaRPr lang="en-US" sz="2400" dirty="0"/>
          </a:p>
          <a:p>
            <a:pPr marL="342900" indent="-342900">
              <a:lnSpc>
                <a:spcPct val="150000"/>
              </a:lnSpc>
              <a:buClr>
                <a:srgbClr val="2E3640"/>
              </a:buClr>
              <a:buSzPct val="100000"/>
              <a:buBlip>
                <a:blip r:embed="rId3"/>
              </a:buBlip>
            </a:pPr>
            <a:r>
              <a:rPr lang="en-US" sz="2400" dirty="0" smtClean="0"/>
              <a:t>separate release branches</a:t>
            </a:r>
          </a:p>
          <a:p>
            <a:pPr marL="342900" indent="-342900">
              <a:lnSpc>
                <a:spcPct val="150000"/>
              </a:lnSpc>
              <a:buClr>
                <a:srgbClr val="2E3640"/>
              </a:buClr>
              <a:buSzPct val="100000"/>
              <a:buBlip>
                <a:blip r:embed="rId3"/>
              </a:buBlip>
            </a:pPr>
            <a:r>
              <a:rPr lang="en-US" sz="2400" dirty="0"/>
              <a:t>separate release branches without stable </a:t>
            </a:r>
            <a:r>
              <a:rPr lang="en-US" sz="2400" dirty="0" smtClean="0"/>
              <a:t>branch</a:t>
            </a:r>
          </a:p>
          <a:p>
            <a:pPr marL="342900" indent="-342900">
              <a:lnSpc>
                <a:spcPct val="150000"/>
              </a:lnSpc>
              <a:buClr>
                <a:srgbClr val="2E3640"/>
              </a:buClr>
              <a:buSzPct val="100000"/>
              <a:buBlip>
                <a:blip r:embed="rId3"/>
              </a:buBlip>
            </a:pPr>
            <a:r>
              <a:rPr lang="en-US" sz="2400" dirty="0" smtClean="0"/>
              <a:t>separate hotfix branches</a:t>
            </a:r>
          </a:p>
          <a:p>
            <a:pPr marL="342900" indent="-342900">
              <a:lnSpc>
                <a:spcPct val="150000"/>
              </a:lnSpc>
              <a:buClr>
                <a:srgbClr val="2E3640"/>
              </a:buClr>
              <a:buSzPct val="100000"/>
              <a:buBlip>
                <a:blip r:embed="rId3"/>
              </a:buBlip>
            </a:pPr>
            <a:r>
              <a:rPr lang="en-US" sz="2400" dirty="0"/>
              <a:t>separate feature </a:t>
            </a:r>
            <a:r>
              <a:rPr lang="en-US" sz="2400" dirty="0" smtClean="0"/>
              <a:t>branches</a:t>
            </a:r>
          </a:p>
          <a:p>
            <a:pPr marL="342900" indent="-342900">
              <a:lnSpc>
                <a:spcPct val="150000"/>
              </a:lnSpc>
              <a:buClr>
                <a:srgbClr val="2E3640"/>
              </a:buClr>
              <a:buSzPct val="100000"/>
              <a:buBlip>
                <a:blip r:embed="rId3"/>
              </a:buBlip>
            </a:pPr>
            <a:r>
              <a:rPr lang="en-US" sz="2400" dirty="0" smtClean="0"/>
              <a:t>GIT Flow</a:t>
            </a:r>
          </a:p>
          <a:p>
            <a:pPr marL="712788" indent="-342900">
              <a:lnSpc>
                <a:spcPct val="150000"/>
              </a:lnSpc>
              <a:buClr>
                <a:srgbClr val="2E3640"/>
              </a:buClr>
              <a:buSzPct val="100000"/>
              <a:buBlip>
                <a:blip r:embed="rId3"/>
              </a:buBlip>
            </a:pPr>
            <a:r>
              <a:rPr lang="en-US" sz="2400" dirty="0" smtClean="0"/>
              <a:t>diagram</a:t>
            </a:r>
          </a:p>
          <a:p>
            <a:pPr marL="712788" indent="-342900">
              <a:lnSpc>
                <a:spcPct val="150000"/>
              </a:lnSpc>
              <a:buClr>
                <a:srgbClr val="2E3640"/>
              </a:buClr>
              <a:buSzPct val="100000"/>
              <a:buBlip>
                <a:blip r:embed="rId3"/>
              </a:buBlip>
            </a:pPr>
            <a:r>
              <a:rPr lang="en-US" sz="2400" dirty="0" smtClean="0"/>
              <a:t>resources</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spTree>
    <p:extLst>
      <p:ext uri="{BB962C8B-B14F-4D97-AF65-F5344CB8AC3E}">
        <p14:creationId xmlns:p14="http://schemas.microsoft.com/office/powerpoint/2010/main" val="234282237"/>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branch where everybody works</a:t>
            </a:r>
          </a:p>
          <a:p>
            <a:pPr marL="712788" indent="-342900">
              <a:lnSpc>
                <a:spcPct val="150000"/>
              </a:lnSpc>
              <a:buClr>
                <a:srgbClr val="2E3640"/>
              </a:buClr>
              <a:buSzPct val="100000"/>
              <a:buBlip>
                <a:blip r:embed="rId3"/>
              </a:buBlip>
            </a:pPr>
            <a:r>
              <a:rPr lang="en-US" sz="2400" dirty="0" smtClean="0"/>
              <a:t>simple</a:t>
            </a:r>
          </a:p>
          <a:p>
            <a:pPr marL="712788" indent="-342900">
              <a:lnSpc>
                <a:spcPct val="150000"/>
              </a:lnSpc>
              <a:buClr>
                <a:srgbClr val="2E3640"/>
              </a:buClr>
              <a:buSzPct val="100000"/>
              <a:buBlip>
                <a:blip r:embed="rId3"/>
              </a:buBlip>
            </a:pPr>
            <a:r>
              <a:rPr lang="en-US" sz="2400" dirty="0" smtClean="0"/>
              <a:t>does not work well when not all team is releasing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only one integration branch</a:t>
            </a:r>
            <a:endParaRPr lang="en-US" sz="36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42" y="2720951"/>
            <a:ext cx="8236881" cy="2715120"/>
          </a:xfrm>
          <a:prstGeom prst="rect">
            <a:avLst/>
          </a:prstGeom>
        </p:spPr>
      </p:pic>
    </p:spTree>
    <p:extLst>
      <p:ext uri="{BB962C8B-B14F-4D97-AF65-F5344CB8AC3E}">
        <p14:creationId xmlns:p14="http://schemas.microsoft.com/office/powerpoint/2010/main" val="4159050689"/>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one separate release (stable) branch</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0" y="1490653"/>
            <a:ext cx="9242468" cy="3938904"/>
          </a:xfrm>
          <a:prstGeom prst="rect">
            <a:avLst/>
          </a:prstGeom>
        </p:spPr>
      </p:pic>
    </p:spTree>
    <p:extLst>
      <p:ext uri="{BB962C8B-B14F-4D97-AF65-F5344CB8AC3E}">
        <p14:creationId xmlns:p14="http://schemas.microsoft.com/office/powerpoint/2010/main" val="3610094059"/>
      </p:ext>
    </p:extLst>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a:t>
            </a:r>
            <a:r>
              <a:rPr lang="en-US" sz="3600" dirty="0" smtClean="0"/>
              <a:t>multiple release </a:t>
            </a:r>
            <a:r>
              <a:rPr lang="en-US" sz="3600" dirty="0" smtClean="0"/>
              <a:t>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16" y="976446"/>
            <a:ext cx="8972284" cy="4712273"/>
          </a:xfrm>
          <a:prstGeom prst="rect">
            <a:avLst/>
          </a:prstGeom>
        </p:spPr>
      </p:pic>
    </p:spTree>
    <p:extLst>
      <p:ext uri="{BB962C8B-B14F-4D97-AF65-F5344CB8AC3E}">
        <p14:creationId xmlns:p14="http://schemas.microsoft.com/office/powerpoint/2010/main" val="4232981846"/>
      </p:ext>
    </p:extLst>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branches without stable branch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12" y="1306923"/>
            <a:ext cx="8520025" cy="4518718"/>
          </a:xfrm>
          <a:prstGeom prst="rect">
            <a:avLst/>
          </a:prstGeom>
        </p:spPr>
      </p:pic>
    </p:spTree>
    <p:extLst>
      <p:ext uri="{BB962C8B-B14F-4D97-AF65-F5344CB8AC3E}">
        <p14:creationId xmlns:p14="http://schemas.microsoft.com/office/powerpoint/2010/main" val="968193053"/>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hotfix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 y="1201944"/>
            <a:ext cx="9140241" cy="4486775"/>
          </a:xfrm>
          <a:prstGeom prst="rect">
            <a:avLst/>
          </a:prstGeom>
        </p:spPr>
      </p:pic>
    </p:spTree>
    <p:extLst>
      <p:ext uri="{BB962C8B-B14F-4D97-AF65-F5344CB8AC3E}">
        <p14:creationId xmlns:p14="http://schemas.microsoft.com/office/powerpoint/2010/main" val="3656946212"/>
      </p:ext>
    </p:extLst>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feature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68" y="1813887"/>
            <a:ext cx="8839231" cy="2746169"/>
          </a:xfrm>
          <a:prstGeom prst="rect">
            <a:avLst/>
          </a:prstGeom>
        </p:spPr>
      </p:pic>
    </p:spTree>
    <p:extLst>
      <p:ext uri="{BB962C8B-B14F-4D97-AF65-F5344CB8AC3E}">
        <p14:creationId xmlns:p14="http://schemas.microsoft.com/office/powerpoint/2010/main" val="1983337691"/>
      </p:ext>
    </p:extLst>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GIT Flow / diagram</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188" y="775500"/>
            <a:ext cx="4126365" cy="5504071"/>
          </a:xfrm>
          <a:prstGeom prst="rect">
            <a:avLst/>
          </a:prstGeom>
        </p:spPr>
      </p:pic>
    </p:spTree>
    <p:extLst>
      <p:ext uri="{BB962C8B-B14F-4D97-AF65-F5344CB8AC3E}">
        <p14:creationId xmlns:p14="http://schemas.microsoft.com/office/powerpoint/2010/main" val="354652858"/>
      </p:ext>
    </p:extLst>
  </p:cSld>
  <p:clrMapOvr>
    <a:masterClrMapping/>
  </p:clrMapOvr>
  <p:transition spd="slow">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GIT Flow / resources</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Original GIT </a:t>
            </a:r>
            <a:r>
              <a:rPr lang="en-US" sz="2400" dirty="0"/>
              <a:t>Flow article: </a:t>
            </a:r>
            <a:r>
              <a:rPr lang="en-US" sz="2400" dirty="0" smtClean="0"/>
              <a:t/>
            </a:r>
            <a:br>
              <a:rPr lang="en-US" sz="2400" dirty="0" smtClean="0"/>
            </a:br>
            <a:r>
              <a:rPr lang="en-US" sz="2400" dirty="0" smtClean="0">
                <a:hlinkClick r:id="rId4"/>
              </a:rPr>
              <a:t>http</a:t>
            </a:r>
            <a:r>
              <a:rPr lang="en-US" sz="2400" dirty="0">
                <a:hlinkClick r:id="rId4"/>
              </a:rPr>
              <a:t>://</a:t>
            </a:r>
            <a:r>
              <a:rPr lang="en-US" sz="2400" dirty="0" smtClean="0">
                <a:hlinkClick r:id="rId4"/>
              </a:rPr>
              <a:t>nvie.com/posts/a-successful-git-branching-model/</a:t>
            </a:r>
          </a:p>
          <a:p>
            <a:pPr marL="342900" indent="-342900">
              <a:lnSpc>
                <a:spcPct val="150000"/>
              </a:lnSpc>
              <a:buClr>
                <a:srgbClr val="2E3640"/>
              </a:buClr>
              <a:buSzPct val="100000"/>
              <a:buBlip>
                <a:blip r:embed="rId3"/>
              </a:buBlip>
            </a:pPr>
            <a:r>
              <a:rPr lang="en-US" sz="2400" dirty="0" smtClean="0"/>
              <a:t>GIT Flow supporting extension </a:t>
            </a:r>
            <a:r>
              <a:rPr lang="en-US" sz="2400" smtClean="0"/>
              <a:t>(adds "</a:t>
            </a:r>
            <a:r>
              <a:rPr lang="en-US" sz="2400" dirty="0" err="1" smtClean="0"/>
              <a:t>git</a:t>
            </a:r>
            <a:r>
              <a:rPr lang="en-US" sz="2400" dirty="0" smtClean="0"/>
              <a:t> flow" command):</a:t>
            </a:r>
            <a:br>
              <a:rPr lang="en-US" sz="2400" dirty="0" smtClean="0"/>
            </a:br>
            <a:r>
              <a:rPr lang="en-US" sz="2400" dirty="0" smtClean="0">
                <a:hlinkClick r:id="rId5"/>
              </a:rPr>
              <a:t>https</a:t>
            </a:r>
            <a:r>
              <a:rPr lang="en-US" sz="2400" dirty="0">
                <a:hlinkClick r:id="rId5"/>
              </a:rPr>
              <a:t>://</a:t>
            </a:r>
            <a:r>
              <a:rPr lang="en-US" sz="2400" dirty="0" smtClean="0">
                <a:hlinkClick r:id="rId5"/>
              </a:rPr>
              <a:t>github.com/nvie/gitflow</a:t>
            </a:r>
            <a:endParaRPr lang="en-US" sz="2400" dirty="0" smtClean="0"/>
          </a:p>
          <a:p>
            <a:pPr marL="342900" indent="-342900">
              <a:lnSpc>
                <a:spcPct val="150000"/>
              </a:lnSpc>
              <a:buClr>
                <a:srgbClr val="2E3640"/>
              </a:buClr>
              <a:buSzPct val="100000"/>
              <a:buBlip>
                <a:blip r:embed="rId3"/>
              </a:buBlip>
            </a:pPr>
            <a:r>
              <a:rPr lang="en-US" sz="2400" dirty="0" smtClean="0"/>
              <a:t>GIT Flow completion (adds command line bash completion for the GIT flow supporting </a:t>
            </a:r>
            <a:r>
              <a:rPr lang="en-US" sz="2400" dirty="0"/>
              <a:t>extension):</a:t>
            </a:r>
            <a:br>
              <a:rPr lang="en-US" sz="2400" dirty="0"/>
            </a:br>
            <a:r>
              <a:rPr lang="en-US" sz="2400" dirty="0">
                <a:hlinkClick r:id="rId6"/>
              </a:rPr>
              <a:t>https://</a:t>
            </a:r>
            <a:r>
              <a:rPr lang="en-US" sz="2400" dirty="0" smtClean="0">
                <a:hlinkClick r:id="rId6"/>
              </a:rPr>
              <a:t>github.com/bobthecow/git-flow-completion</a:t>
            </a:r>
            <a:endParaRPr lang="en-US" sz="2400" dirty="0" smtClean="0"/>
          </a:p>
        </p:txBody>
      </p:sp>
    </p:spTree>
    <p:extLst>
      <p:ext uri="{BB962C8B-B14F-4D97-AF65-F5344CB8AC3E}">
        <p14:creationId xmlns:p14="http://schemas.microsoft.com/office/powerpoint/2010/main" val="2487031655"/>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671</TotalTime>
  <Words>3293</Words>
  <Application>Microsoft Office PowerPoint</Application>
  <PresentationFormat>On-screen Show (4:3)</PresentationFormat>
  <Paragraphs>344</Paragraphs>
  <Slides>63</Slides>
  <Notes>63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63</vt:i4>
      </vt:variant>
    </vt:vector>
  </HeadingPairs>
  <TitlesOfParts>
    <vt:vector size="70" baseType="lpstr">
      <vt:lpstr>Arial</vt:lpstr>
      <vt:lpstr>Bitstream Vera Sans</vt:lpstr>
      <vt:lpstr>Bitstream Vera Sans Mono</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293</cp:revision>
  <dcterms:created xsi:type="dcterms:W3CDTF">2014-06-10T09:41:17Z</dcterms:created>
  <dcterms:modified xsi:type="dcterms:W3CDTF">2014-11-11T16:42:25Z</dcterms:modified>
</cp:coreProperties>
</file>