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7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2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4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3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A886-7B5C-4891-93D1-29873BD06F24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8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/>
          <p:nvPr/>
        </p:nvSpPr>
        <p:spPr>
          <a:xfrm>
            <a:off x="78316" y="2816955"/>
            <a:ext cx="8982815" cy="34483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>
              <a:alpha val="64000"/>
            </a:srgbClr>
          </a:solidFill>
          <a:ln w="9360">
            <a:noFill/>
            <a:prstDash val="solid"/>
          </a:ln>
        </p:spPr>
        <p:txBody>
          <a:bodyPr lIns="90000" tIns="45000" rIns="90000" bIns="45000" anchor="b" anchorCtr="0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 pitchFamily="34"/>
                <a:ea typeface="Arial Unicode MS" pitchFamily="2"/>
                <a:cs typeface="Arial" pitchFamily="34"/>
              </a:rPr>
              <a:t>Application</a:t>
            </a:r>
          </a:p>
        </p:txBody>
      </p:sp>
      <p:sp>
        <p:nvSpPr>
          <p:cNvPr id="39" name="Rectangle 11"/>
          <p:cNvSpPr/>
          <p:nvPr/>
        </p:nvSpPr>
        <p:spPr>
          <a:xfrm>
            <a:off x="78316" y="607840"/>
            <a:ext cx="1540934" cy="578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5B82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Vampir</a:t>
            </a:r>
            <a:endParaRPr lang="en-US" dirty="0">
              <a:solidFill>
                <a:srgbClr val="FFFFFF"/>
              </a:solidFill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0" name="Rectangle 14"/>
          <p:cNvSpPr/>
          <p:nvPr/>
        </p:nvSpPr>
        <p:spPr>
          <a:xfrm>
            <a:off x="1935960" y="607840"/>
            <a:ext cx="1542296" cy="578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5B82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Scalasca</a:t>
            </a:r>
            <a:endParaRPr lang="en-US" dirty="0">
              <a:solidFill>
                <a:srgbClr val="FFFFFF"/>
              </a:solidFill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42" name="Rectangle 20"/>
          <p:cNvSpPr/>
          <p:nvPr/>
        </p:nvSpPr>
        <p:spPr>
          <a:xfrm>
            <a:off x="5653972" y="607840"/>
            <a:ext cx="1542296" cy="578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5B82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TAU</a:t>
            </a:r>
          </a:p>
        </p:txBody>
      </p:sp>
      <p:sp>
        <p:nvSpPr>
          <p:cNvPr id="43" name="Up Arrow 25"/>
          <p:cNvSpPr/>
          <p:nvPr/>
        </p:nvSpPr>
        <p:spPr>
          <a:xfrm>
            <a:off x="601699" y="1257926"/>
            <a:ext cx="494167" cy="578537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DCE6F2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4" name="Up Arrow 26"/>
          <p:cNvSpPr/>
          <p:nvPr/>
        </p:nvSpPr>
        <p:spPr bwMode="auto">
          <a:xfrm>
            <a:off x="2410477" y="1257926"/>
            <a:ext cx="495889" cy="578537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DCE6F2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5" name="Up Arrow 27"/>
          <p:cNvSpPr/>
          <p:nvPr/>
        </p:nvSpPr>
        <p:spPr bwMode="auto">
          <a:xfrm>
            <a:off x="4318169" y="1253032"/>
            <a:ext cx="495889" cy="578537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558ED5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6" name="Up Arrow 28"/>
          <p:cNvSpPr/>
          <p:nvPr/>
        </p:nvSpPr>
        <p:spPr>
          <a:xfrm>
            <a:off x="6178036" y="1255892"/>
            <a:ext cx="494166" cy="578537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558ED5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7" name="Up Arrow 36"/>
          <p:cNvSpPr/>
          <p:nvPr/>
        </p:nvSpPr>
        <p:spPr bwMode="auto">
          <a:xfrm>
            <a:off x="5165889" y="4043278"/>
            <a:ext cx="386511" cy="1011822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8" name="Up Arrow 38"/>
          <p:cNvSpPr/>
          <p:nvPr/>
        </p:nvSpPr>
        <p:spPr bwMode="auto">
          <a:xfrm>
            <a:off x="8059865" y="4043278"/>
            <a:ext cx="386511" cy="1011822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9" name="Rectangle 33"/>
          <p:cNvSpPr/>
          <p:nvPr/>
        </p:nvSpPr>
        <p:spPr bwMode="auto">
          <a:xfrm>
            <a:off x="3205365" y="5122871"/>
            <a:ext cx="1418603" cy="7951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8000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Accelerator-based parallelism</a:t>
            </a:r>
            <a:b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</a:b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(CUDA, </a:t>
            </a:r>
            <a:r>
              <a:rPr lang="en-US" sz="1200" dirty="0" err="1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OpenCL</a:t>
            </a: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OpenACC</a:t>
            </a: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)</a:t>
            </a:r>
          </a:p>
        </p:txBody>
      </p:sp>
      <p:sp>
        <p:nvSpPr>
          <p:cNvPr id="50" name="Rectangle 5"/>
          <p:cNvSpPr/>
          <p:nvPr/>
        </p:nvSpPr>
        <p:spPr bwMode="auto">
          <a:xfrm>
            <a:off x="313061" y="3097616"/>
            <a:ext cx="8513319" cy="8856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9CDE5"/>
          </a:solidFill>
          <a:ln>
            <a:noFill/>
            <a:prstDash val="solid"/>
          </a:ln>
        </p:spPr>
        <p:txBody>
          <a:bodyPr lIns="90000" tIns="45000" rIns="90000" bIns="45000" anchor="b" anchorCtr="0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rPr>
              <a:t>Score-P measurement infrastructure</a:t>
            </a:r>
            <a:endParaRPr lang="en-US" sz="2000" dirty="0">
              <a:solidFill>
                <a:srgbClr val="000000"/>
              </a:solidFill>
              <a:latin typeface="Arial" pitchFamily="34"/>
              <a:ea typeface="Arial Unicode MS" pitchFamily="2"/>
              <a:cs typeface="Arial" pitchFamily="34"/>
            </a:endParaRPr>
          </a:p>
        </p:txBody>
      </p:sp>
      <p:sp>
        <p:nvSpPr>
          <p:cNvPr id="51" name="Rectangle 8"/>
          <p:cNvSpPr/>
          <p:nvPr/>
        </p:nvSpPr>
        <p:spPr bwMode="auto">
          <a:xfrm>
            <a:off x="78314" y="1914714"/>
            <a:ext cx="3399942" cy="578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E6F2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/>
                <a:ea typeface="Arial Unicode MS" pitchFamily="2"/>
                <a:cs typeface="Tahoma" pitchFamily="2"/>
              </a:rPr>
              <a:t>Event traces (OTF2)</a:t>
            </a:r>
          </a:p>
        </p:txBody>
      </p:sp>
      <p:sp>
        <p:nvSpPr>
          <p:cNvPr id="52" name="Rectangle 34"/>
          <p:cNvSpPr/>
          <p:nvPr/>
        </p:nvSpPr>
        <p:spPr bwMode="auto">
          <a:xfrm>
            <a:off x="7543820" y="5122871"/>
            <a:ext cx="1418603" cy="7951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6092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Sampling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interrupts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(PAPI, PERF)</a:t>
            </a:r>
          </a:p>
        </p:txBody>
      </p:sp>
      <p:sp>
        <p:nvSpPr>
          <p:cNvPr id="53" name="Rectangle 23"/>
          <p:cNvSpPr/>
          <p:nvPr/>
        </p:nvSpPr>
        <p:spPr bwMode="auto">
          <a:xfrm>
            <a:off x="3794966" y="1914713"/>
            <a:ext cx="5260307" cy="578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58ED5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Call-path profiles </a:t>
            </a:r>
            <a:br>
              <a:rPr lang="en-US" sz="16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</a:br>
            <a:r>
              <a:rPr lang="en-US" sz="16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(CUBE4, TAU)</a:t>
            </a:r>
          </a:p>
        </p:txBody>
      </p:sp>
      <p:sp>
        <p:nvSpPr>
          <p:cNvPr id="54" name="Up Arrow 25"/>
          <p:cNvSpPr/>
          <p:nvPr/>
        </p:nvSpPr>
        <p:spPr bwMode="auto">
          <a:xfrm>
            <a:off x="1531201" y="2538018"/>
            <a:ext cx="494167" cy="514828"/>
          </a:xfrm>
          <a:custGeom>
            <a:avLst>
              <a:gd name="f0" fmla="val 6851"/>
              <a:gd name="f1" fmla="val 5652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DCE6F2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5" name="Up Arrow 28"/>
          <p:cNvSpPr/>
          <p:nvPr/>
        </p:nvSpPr>
        <p:spPr bwMode="auto">
          <a:xfrm>
            <a:off x="6179757" y="2538018"/>
            <a:ext cx="492445" cy="514828"/>
          </a:xfrm>
          <a:custGeom>
            <a:avLst>
              <a:gd name="f0" fmla="val 5884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558ED5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9" name="Up Arrow 35"/>
          <p:cNvSpPr/>
          <p:nvPr/>
        </p:nvSpPr>
        <p:spPr bwMode="auto">
          <a:xfrm>
            <a:off x="2271909" y="4041556"/>
            <a:ext cx="386513" cy="1015266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60" name="Up Arrow 35"/>
          <p:cNvSpPr/>
          <p:nvPr/>
        </p:nvSpPr>
        <p:spPr bwMode="auto">
          <a:xfrm>
            <a:off x="3718899" y="4042162"/>
            <a:ext cx="386513" cy="1014054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61" name="Rectangle 32"/>
          <p:cNvSpPr/>
          <p:nvPr/>
        </p:nvSpPr>
        <p:spPr bwMode="auto">
          <a:xfrm>
            <a:off x="313061" y="5122871"/>
            <a:ext cx="1418603" cy="7951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8000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Process-level parallelism</a:t>
            </a:r>
            <a:b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</a:b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(MPI, SHMEM)</a:t>
            </a:r>
          </a:p>
        </p:txBody>
      </p:sp>
      <p:sp>
        <p:nvSpPr>
          <p:cNvPr id="62" name="Up Arrow 38"/>
          <p:cNvSpPr/>
          <p:nvPr/>
        </p:nvSpPr>
        <p:spPr bwMode="auto">
          <a:xfrm>
            <a:off x="6612877" y="4043278"/>
            <a:ext cx="386511" cy="1011822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63" name="Rectangle 32"/>
          <p:cNvSpPr/>
          <p:nvPr/>
        </p:nvSpPr>
        <p:spPr bwMode="auto">
          <a:xfrm>
            <a:off x="1759213" y="5122871"/>
            <a:ext cx="1418603" cy="7951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8000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Thread-level parallelism</a:t>
            </a:r>
            <a:b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</a:b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(</a:t>
            </a:r>
            <a:r>
              <a:rPr lang="en-US" sz="1200" dirty="0" err="1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OpenMP</a:t>
            </a: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Pthreads</a:t>
            </a: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)</a:t>
            </a:r>
          </a:p>
        </p:txBody>
      </p:sp>
      <p:sp>
        <p:nvSpPr>
          <p:cNvPr id="65" name="Rectangle 34"/>
          <p:cNvSpPr/>
          <p:nvPr/>
        </p:nvSpPr>
        <p:spPr bwMode="auto">
          <a:xfrm>
            <a:off x="6097669" y="5122871"/>
            <a:ext cx="1418603" cy="7951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8000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Source code instrumentation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(Compiler, PDT, User)</a:t>
            </a:r>
          </a:p>
        </p:txBody>
      </p:sp>
      <p:sp>
        <p:nvSpPr>
          <p:cNvPr id="66" name="Rectangle 20"/>
          <p:cNvSpPr/>
          <p:nvPr/>
        </p:nvSpPr>
        <p:spPr>
          <a:xfrm>
            <a:off x="3794966" y="607840"/>
            <a:ext cx="1542296" cy="5785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5B82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CUBE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7512977" y="561566"/>
            <a:ext cx="1542296" cy="624811"/>
            <a:chOff x="9228783" y="2492896"/>
            <a:chExt cx="1440160" cy="576064"/>
          </a:xfrm>
        </p:grpSpPr>
        <p:sp>
          <p:nvSpPr>
            <p:cNvPr id="70" name="Zylinder 69"/>
            <p:cNvSpPr/>
            <p:nvPr/>
          </p:nvSpPr>
          <p:spPr>
            <a:xfrm>
              <a:off x="9240838" y="2492896"/>
              <a:ext cx="1416050" cy="576064"/>
            </a:xfrm>
            <a:prstGeom prst="can">
              <a:avLst/>
            </a:prstGeom>
            <a:solidFill>
              <a:srgbClr val="005B8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Rectangle 20"/>
            <p:cNvSpPr/>
            <p:nvPr/>
          </p:nvSpPr>
          <p:spPr>
            <a:xfrm>
              <a:off x="9228783" y="2535560"/>
              <a:ext cx="1440160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TAUdb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</p:grpSp>
      <p:sp>
        <p:nvSpPr>
          <p:cNvPr id="68" name="Up Arrow 27"/>
          <p:cNvSpPr/>
          <p:nvPr/>
        </p:nvSpPr>
        <p:spPr bwMode="auto">
          <a:xfrm rot="7134194">
            <a:off x="3363865" y="1149988"/>
            <a:ext cx="495889" cy="738425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558ED5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69" name="Up Arrow 28"/>
          <p:cNvSpPr/>
          <p:nvPr/>
        </p:nvSpPr>
        <p:spPr>
          <a:xfrm>
            <a:off x="8006037" y="1257176"/>
            <a:ext cx="494166" cy="578537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558ED5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7" name="Rectangle 21"/>
          <p:cNvSpPr/>
          <p:nvPr/>
        </p:nvSpPr>
        <p:spPr bwMode="auto">
          <a:xfrm>
            <a:off x="158914" y="3154496"/>
            <a:ext cx="2330990" cy="442294"/>
          </a:xfrm>
          <a:prstGeom prst="homePlate">
            <a:avLst/>
          </a:prstGeom>
          <a:solidFill>
            <a:srgbClr val="376092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Hardware counter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(PAPI, </a:t>
            </a:r>
            <a:r>
              <a:rPr lang="en-US" sz="1200" dirty="0" err="1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rusage</a:t>
            </a: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, PERF, plugins)</a:t>
            </a:r>
          </a:p>
        </p:txBody>
      </p:sp>
      <p:sp>
        <p:nvSpPr>
          <p:cNvPr id="58" name="Rectangle 32"/>
          <p:cNvSpPr/>
          <p:nvPr/>
        </p:nvSpPr>
        <p:spPr bwMode="auto">
          <a:xfrm>
            <a:off x="4651517" y="5122871"/>
            <a:ext cx="1418603" cy="7951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8000"/>
          </a:soli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I/O Activity Recording</a:t>
            </a:r>
            <a:b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</a:b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(</a:t>
            </a:r>
            <a:r>
              <a:rPr lang="en-US" sz="1200" dirty="0" err="1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Posix</a:t>
            </a: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 I/O, </a:t>
            </a:r>
            <a:b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</a:br>
            <a:r>
              <a: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rPr>
              <a:t>MPI-IO)</a:t>
            </a:r>
          </a:p>
        </p:txBody>
      </p:sp>
      <p:sp>
        <p:nvSpPr>
          <p:cNvPr id="73" name="Up Arrow 35"/>
          <p:cNvSpPr/>
          <p:nvPr/>
        </p:nvSpPr>
        <p:spPr bwMode="auto">
          <a:xfrm>
            <a:off x="824919" y="4041556"/>
            <a:ext cx="386513" cy="1015266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gradFill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  <a:prstDash val="solid"/>
          </a:ln>
        </p:spPr>
        <p:txBody>
          <a:bodyPr lIns="90000" tIns="45000" rIns="90000" bIns="45000" anchor="ctr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64" name="Rectangle 4"/>
          <p:cNvSpPr/>
          <p:nvPr/>
        </p:nvSpPr>
        <p:spPr>
          <a:xfrm>
            <a:off x="313061" y="4389093"/>
            <a:ext cx="7203211" cy="4544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EB4E3">
              <a:alpha val="75000"/>
            </a:srgbClr>
          </a:solidFill>
          <a:ln w="0">
            <a:noFill/>
            <a:prstDash val="solid"/>
          </a:ln>
        </p:spPr>
        <p:txBody>
          <a:bodyPr lIns="90000" tIns="45000" rIns="90000" bIns="45000" anchor="ctr" anchorCtr="1" compatLnSpc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rPr>
              <a:t>Instrumentation wrapper</a:t>
            </a:r>
          </a:p>
        </p:txBody>
      </p:sp>
    </p:spTree>
    <p:extLst>
      <p:ext uri="{BB962C8B-B14F-4D97-AF65-F5344CB8AC3E}">
        <p14:creationId xmlns:p14="http://schemas.microsoft.com/office/powerpoint/2010/main" val="42724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Tahoma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wesarg</dc:creator>
  <cp:lastModifiedBy>Tschüter, Ronny</cp:lastModifiedBy>
  <cp:revision>12</cp:revision>
  <dcterms:created xsi:type="dcterms:W3CDTF">2014-07-01T09:27:31Z</dcterms:created>
  <dcterms:modified xsi:type="dcterms:W3CDTF">2021-01-11T16:58:54Z</dcterms:modified>
</cp:coreProperties>
</file>