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8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7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2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4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3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6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A886-7B5C-4891-93D1-29873BD06F24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8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/>
          <p:cNvGrpSpPr/>
          <p:nvPr/>
        </p:nvGrpSpPr>
        <p:grpSpPr>
          <a:xfrm>
            <a:off x="78314" y="592667"/>
            <a:ext cx="8987376" cy="5672666"/>
            <a:chOff x="428906" y="813954"/>
            <a:chExt cx="8286192" cy="5230092"/>
          </a:xfrm>
        </p:grpSpPr>
        <p:sp>
          <p:nvSpPr>
            <p:cNvPr id="38" name="Rectangle 4"/>
            <p:cNvSpPr/>
            <p:nvPr/>
          </p:nvSpPr>
          <p:spPr>
            <a:xfrm>
              <a:off x="428908" y="2864706"/>
              <a:ext cx="8281987" cy="31793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>
                <a:alpha val="64000"/>
              </a:srgbClr>
            </a:solidFill>
            <a:ln w="9360"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/>
                  <a:ea typeface="Arial Unicode MS" pitchFamily="2"/>
                  <a:cs typeface="Arial" pitchFamily="34"/>
                </a:rPr>
                <a:t>Application</a:t>
              </a:r>
            </a:p>
          </p:txBody>
        </p:sp>
        <p:sp>
          <p:nvSpPr>
            <p:cNvPr id="39" name="Rectangle 11"/>
            <p:cNvSpPr/>
            <p:nvPr/>
          </p:nvSpPr>
          <p:spPr>
            <a:xfrm>
              <a:off x="428908" y="827943"/>
              <a:ext cx="1242793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Vampir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0" name="Rectangle 14"/>
            <p:cNvSpPr/>
            <p:nvPr/>
          </p:nvSpPr>
          <p:spPr>
            <a:xfrm>
              <a:off x="1836489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Scalasca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747120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Periscope</a:t>
              </a:r>
            </a:p>
          </p:txBody>
        </p:sp>
        <p:sp>
          <p:nvSpPr>
            <p:cNvPr id="42" name="Rectangle 20"/>
            <p:cNvSpPr/>
            <p:nvPr/>
          </p:nvSpPr>
          <p:spPr>
            <a:xfrm>
              <a:off x="465384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TAU</a:t>
              </a:r>
            </a:p>
          </p:txBody>
        </p:sp>
        <p:sp>
          <p:nvSpPr>
            <p:cNvPr id="43" name="Up Arrow 25"/>
            <p:cNvSpPr/>
            <p:nvPr/>
          </p:nvSpPr>
          <p:spPr>
            <a:xfrm>
              <a:off x="895522" y="1425845"/>
              <a:ext cx="455613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4" name="Up Arrow 26"/>
            <p:cNvSpPr/>
            <p:nvPr/>
          </p:nvSpPr>
          <p:spPr bwMode="auto">
            <a:xfrm>
              <a:off x="2195145" y="1437543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5" name="Up Arrow 27"/>
            <p:cNvSpPr/>
            <p:nvPr/>
          </p:nvSpPr>
          <p:spPr bwMode="auto">
            <a:xfrm>
              <a:off x="3949456" y="1414494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6" name="Up Arrow 28"/>
            <p:cNvSpPr/>
            <p:nvPr/>
          </p:nvSpPr>
          <p:spPr>
            <a:xfrm>
              <a:off x="5020070" y="1435833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7" name="Up Arrow 36"/>
            <p:cNvSpPr/>
            <p:nvPr/>
          </p:nvSpPr>
          <p:spPr bwMode="auto">
            <a:xfrm>
              <a:off x="4399768" y="3991354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8" name="Up Arrow 38"/>
            <p:cNvSpPr/>
            <p:nvPr/>
          </p:nvSpPr>
          <p:spPr bwMode="auto">
            <a:xfrm>
              <a:off x="7658711" y="3987938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9" name="Rectangle 33"/>
            <p:cNvSpPr/>
            <p:nvPr/>
          </p:nvSpPr>
          <p:spPr bwMode="auto">
            <a:xfrm>
              <a:off x="3794946" y="4990717"/>
              <a:ext cx="1566000" cy="73309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Accelerator-based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CUDA, </a:t>
              </a:r>
              <a:r>
                <a:rPr lang="en-US" sz="1200" dirty="0" err="1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OpenCL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OpenACC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50" name="Rectangle 5"/>
            <p:cNvSpPr/>
            <p:nvPr/>
          </p:nvSpPr>
          <p:spPr bwMode="auto">
            <a:xfrm>
              <a:off x="645338" y="3123470"/>
              <a:ext cx="7849120" cy="81654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9CDE5"/>
            </a:solidFill>
            <a:ln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Score-P measurement infrastructure</a:t>
              </a:r>
              <a:endParaRPr lang="en-US" sz="2000" dirty="0">
                <a:solidFill>
                  <a:srgbClr val="000000"/>
                </a:solidFill>
                <a:latin typeface="Arial" pitchFamily="34"/>
                <a:ea typeface="Arial Unicode MS" pitchFamily="2"/>
                <a:cs typeface="Arial" pitchFamily="34"/>
              </a:endParaRPr>
            </a:p>
          </p:txBody>
        </p:sp>
        <p:sp>
          <p:nvSpPr>
            <p:cNvPr id="51" name="Rectangle 8"/>
            <p:cNvSpPr/>
            <p:nvPr/>
          </p:nvSpPr>
          <p:spPr bwMode="auto">
            <a:xfrm>
              <a:off x="428906" y="2032857"/>
              <a:ext cx="265147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Event traces (OTF2)</a:t>
              </a:r>
            </a:p>
          </p:txBody>
        </p:sp>
        <p:sp>
          <p:nvSpPr>
            <p:cNvPr id="52" name="Rectangle 34"/>
            <p:cNvSpPr/>
            <p:nvPr/>
          </p:nvSpPr>
          <p:spPr bwMode="auto">
            <a:xfrm>
              <a:off x="7053889" y="4990717"/>
              <a:ext cx="1566000" cy="73309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Sampling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interrupts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(PAPI, PERF)</a:t>
              </a:r>
            </a:p>
          </p:txBody>
        </p:sp>
        <p:sp>
          <p:nvSpPr>
            <p:cNvPr id="53" name="Rectangle 23"/>
            <p:cNvSpPr/>
            <p:nvPr/>
          </p:nvSpPr>
          <p:spPr bwMode="auto">
            <a:xfrm>
              <a:off x="3949456" y="2032855"/>
              <a:ext cx="2584800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Call-path profiles </a:t>
              </a:r>
              <a:b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(CUBE4, TAU)</a:t>
              </a:r>
            </a:p>
          </p:txBody>
        </p:sp>
        <p:sp>
          <p:nvSpPr>
            <p:cNvPr id="54" name="Up Arrow 25"/>
            <p:cNvSpPr/>
            <p:nvPr/>
          </p:nvSpPr>
          <p:spPr bwMode="auto">
            <a:xfrm>
              <a:off x="1526838" y="2607531"/>
              <a:ext cx="455613" cy="474662"/>
            </a:xfrm>
            <a:custGeom>
              <a:avLst>
                <a:gd name="f0" fmla="val 6851"/>
                <a:gd name="f1" fmla="val 5652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5" name="Up Arrow 28"/>
            <p:cNvSpPr/>
            <p:nvPr/>
          </p:nvSpPr>
          <p:spPr bwMode="auto">
            <a:xfrm>
              <a:off x="5014847" y="2607531"/>
              <a:ext cx="454025" cy="474662"/>
            </a:xfrm>
            <a:custGeom>
              <a:avLst>
                <a:gd name="f0" fmla="val 5884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6" name="Pfeil nach oben und unten 1"/>
            <p:cNvSpPr/>
            <p:nvPr/>
          </p:nvSpPr>
          <p:spPr>
            <a:xfrm>
              <a:off x="7864549" y="1428283"/>
              <a:ext cx="457200" cy="1406525"/>
            </a:xfrm>
            <a:custGeom>
              <a:avLst>
                <a:gd name="f0" fmla="val 4870"/>
                <a:gd name="f1" fmla="val 2664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+- 21600 0 f9"/>
                <a:gd name="f14" fmla="+- 21600 0 f10"/>
                <a:gd name="f15" fmla="+- 10800 0 f9"/>
                <a:gd name="f16" fmla="*/ f9 f7 1"/>
                <a:gd name="f17" fmla="*/ f10 f8 1"/>
                <a:gd name="f18" fmla="*/ f10 f15 1"/>
                <a:gd name="f19" fmla="*/ f11 f7 1"/>
                <a:gd name="f20" fmla="*/ f13 f7 1"/>
                <a:gd name="f21" fmla="*/ f18 1 10800"/>
                <a:gd name="f22" fmla="+- 21600 0 f21"/>
                <a:gd name="f23" fmla="*/ f21 f8 1"/>
                <a:gd name="f24" fmla="*/ f22 f8 1"/>
              </a:gdLst>
              <a:ahLst>
                <a:ahXY gdRefX="f0" minX="f4" maxX="f6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3" r="f20" b="f24"/>
              <a:pathLst>
                <a:path w="21600" h="21600">
                  <a:moveTo>
                    <a:pt x="f4" y="f12"/>
                  </a:move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14"/>
                  </a:lnTo>
                  <a:lnTo>
                    <a:pt x="f5" y="f14"/>
                  </a:lnTo>
                  <a:lnTo>
                    <a:pt x="f6" y="f5"/>
                  </a:lnTo>
                  <a:lnTo>
                    <a:pt x="f4" y="f14"/>
                  </a:lnTo>
                  <a:lnTo>
                    <a:pt x="f11" y="f14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336699"/>
            </a:solidFill>
            <a:ln w="648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7" name="Rectangle 6"/>
            <p:cNvSpPr/>
            <p:nvPr/>
          </p:nvSpPr>
          <p:spPr bwMode="auto">
            <a:xfrm>
              <a:off x="7053890" y="2918358"/>
              <a:ext cx="136815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Online interface</a:t>
              </a:r>
            </a:p>
          </p:txBody>
        </p:sp>
        <p:sp>
          <p:nvSpPr>
            <p:cNvPr id="59" name="Up Arrow 35"/>
            <p:cNvSpPr/>
            <p:nvPr/>
          </p:nvSpPr>
          <p:spPr bwMode="auto">
            <a:xfrm>
              <a:off x="1138481" y="3991351"/>
              <a:ext cx="356358" cy="936056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0" name="Up Arrow 35"/>
            <p:cNvSpPr/>
            <p:nvPr/>
          </p:nvSpPr>
          <p:spPr bwMode="auto">
            <a:xfrm>
              <a:off x="2769124" y="3991354"/>
              <a:ext cx="356358" cy="934939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1" name="Rectangle 32"/>
            <p:cNvSpPr/>
            <p:nvPr/>
          </p:nvSpPr>
          <p:spPr bwMode="auto">
            <a:xfrm>
              <a:off x="533660" y="4990717"/>
              <a:ext cx="1566000" cy="73309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Process-level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(MPI, SHMEM)</a:t>
              </a:r>
            </a:p>
          </p:txBody>
        </p:sp>
        <p:sp>
          <p:nvSpPr>
            <p:cNvPr id="62" name="Up Arrow 38"/>
            <p:cNvSpPr/>
            <p:nvPr/>
          </p:nvSpPr>
          <p:spPr bwMode="auto">
            <a:xfrm>
              <a:off x="6028072" y="3994337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3" name="Rectangle 32"/>
            <p:cNvSpPr/>
            <p:nvPr/>
          </p:nvSpPr>
          <p:spPr bwMode="auto">
            <a:xfrm>
              <a:off x="2164303" y="4990717"/>
              <a:ext cx="1566000" cy="73309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Thread-level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OpenMP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Pthreads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</a:p>
          </p:txBody>
        </p:sp>
        <p:sp>
          <p:nvSpPr>
            <p:cNvPr id="64" name="Rectangle 4"/>
            <p:cNvSpPr/>
            <p:nvPr/>
          </p:nvSpPr>
          <p:spPr>
            <a:xfrm>
              <a:off x="645338" y="4314188"/>
              <a:ext cx="6216454" cy="41895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EB4E3">
                <a:alpha val="75000"/>
              </a:srgbClr>
            </a:solidFill>
            <a:ln w="0">
              <a:noFill/>
              <a:prstDash val="solid"/>
            </a:ln>
          </p:spPr>
          <p:txBody>
            <a:bodyPr lIns="90000" tIns="45000" rIns="90000" bIns="45000" anchor="ctr" anchorCtr="1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Arial" pitchFamily="34"/>
                </a:rPr>
                <a:t>Instrumentation wrapper</a:t>
              </a:r>
            </a:p>
          </p:txBody>
        </p:sp>
        <p:sp>
          <p:nvSpPr>
            <p:cNvPr id="65" name="Rectangle 34"/>
            <p:cNvSpPr/>
            <p:nvPr/>
          </p:nvSpPr>
          <p:spPr bwMode="auto">
            <a:xfrm>
              <a:off x="5423250" y="4990717"/>
              <a:ext cx="1566000" cy="73309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Source 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code instrumentation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(Compiler, PDT, User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66" name="Rectangle 20"/>
            <p:cNvSpPr/>
            <p:nvPr/>
          </p:nvSpPr>
          <p:spPr>
            <a:xfrm>
              <a:off x="3245168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CUBE</a:t>
              </a:r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6062526" y="813954"/>
              <a:ext cx="1243891" cy="576064"/>
              <a:chOff x="9228783" y="2492896"/>
              <a:chExt cx="1440160" cy="576064"/>
            </a:xfrm>
          </p:grpSpPr>
          <p:sp>
            <p:nvSpPr>
              <p:cNvPr id="70" name="Zylinder 69"/>
              <p:cNvSpPr/>
              <p:nvPr/>
            </p:nvSpPr>
            <p:spPr>
              <a:xfrm>
                <a:off x="9240838" y="2492896"/>
                <a:ext cx="1416050" cy="576064"/>
              </a:xfrm>
              <a:prstGeom prst="can">
                <a:avLst/>
              </a:prstGeom>
              <a:solidFill>
                <a:srgbClr val="005B8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1" name="Rectangle 20"/>
              <p:cNvSpPr/>
              <p:nvPr/>
            </p:nvSpPr>
            <p:spPr>
              <a:xfrm>
                <a:off x="9228783" y="2535560"/>
                <a:ext cx="1440160" cy="533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>
                <a:noFill/>
                <a:prstDash val="solid"/>
              </a:ln>
            </p:spPr>
            <p:txBody>
              <a:bodyPr lIns="90000" tIns="45000" rIns="90000" bIns="45000" anchor="ctr" compatLnSpc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FFFFFF"/>
                    </a:solidFill>
                    <a:latin typeface="Arial" pitchFamily="34"/>
                    <a:ea typeface="Arial Unicode MS" pitchFamily="2"/>
                    <a:cs typeface="Tahoma" pitchFamily="2"/>
                  </a:rPr>
                  <a:t>TAUdb</a:t>
                </a:r>
                <a:endPara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endParaRPr>
              </a:p>
            </p:txBody>
          </p:sp>
        </p:grpSp>
        <p:sp>
          <p:nvSpPr>
            <p:cNvPr id="68" name="Up Arrow 27"/>
            <p:cNvSpPr/>
            <p:nvPr/>
          </p:nvSpPr>
          <p:spPr bwMode="auto">
            <a:xfrm rot="7134194">
              <a:off x="3201336" y="1423252"/>
              <a:ext cx="457200" cy="680814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9" name="Up Arrow 28"/>
            <p:cNvSpPr/>
            <p:nvPr/>
          </p:nvSpPr>
          <p:spPr>
            <a:xfrm>
              <a:off x="6033400" y="1427311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37" name="Rectangle 21"/>
            <p:cNvSpPr/>
            <p:nvPr/>
          </p:nvSpPr>
          <p:spPr bwMode="auto">
            <a:xfrm>
              <a:off x="503218" y="3175912"/>
              <a:ext cx="2149129" cy="407787"/>
            </a:xfrm>
            <a:prstGeom prst="homePlate">
              <a:avLst/>
            </a:pr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Hardware 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counter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(PAPI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rusage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PERF, plugins)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4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Unicode MS</vt:lpstr>
      <vt:lpstr>Calibri</vt:lpstr>
      <vt:lpstr>Calibri Light</vt:lpstr>
      <vt:lpstr>Tahoma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wesarg</dc:creator>
  <cp:lastModifiedBy>Ronny</cp:lastModifiedBy>
  <cp:revision>9</cp:revision>
  <dcterms:created xsi:type="dcterms:W3CDTF">2014-07-01T09:27:31Z</dcterms:created>
  <dcterms:modified xsi:type="dcterms:W3CDTF">2016-05-23T08:22:29Z</dcterms:modified>
</cp:coreProperties>
</file>