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320" cy="1106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8480" y="2817000"/>
            <a:ext cx="8981640" cy="344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FF00">
              <a:alpha val="64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Application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14480" y="607680"/>
            <a:ext cx="123948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Vampir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537920" y="607680"/>
            <a:ext cx="12405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Scalasca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566960" y="607680"/>
            <a:ext cx="12405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TAU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560" y="1257840"/>
            <a:ext cx="493200" cy="577440"/>
          </a:xfrm>
          <a:custGeom>
            <a:avLst/>
            <a:gdLst/>
            <a:ahLst/>
            <a:cxnLst/>
            <a:rect l="l" t="t" r="r" b="b"/>
            <a:pathLst>
              <a:path w="1374" h="1608">
                <a:moveTo>
                  <a:pt x="343" y="1607"/>
                </a:moveTo>
                <a:lnTo>
                  <a:pt x="343" y="401"/>
                </a:lnTo>
                <a:lnTo>
                  <a:pt x="0" y="401"/>
                </a:lnTo>
                <a:lnTo>
                  <a:pt x="686" y="0"/>
                </a:lnTo>
                <a:lnTo>
                  <a:pt x="1373" y="401"/>
                </a:lnTo>
                <a:lnTo>
                  <a:pt x="1029" y="401"/>
                </a:lnTo>
                <a:lnTo>
                  <a:pt x="1029" y="1607"/>
                </a:lnTo>
                <a:lnTo>
                  <a:pt x="343" y="1607"/>
                </a:lnTo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942560" y="1257840"/>
            <a:ext cx="494640" cy="577440"/>
          </a:xfrm>
          <a:custGeom>
            <a:avLst/>
            <a:gdLst/>
            <a:ahLst/>
            <a:cxnLst/>
            <a:rect l="l" t="t" r="r" b="b"/>
            <a:pathLst>
              <a:path w="1378" h="1608">
                <a:moveTo>
                  <a:pt x="344" y="1607"/>
                </a:moveTo>
                <a:lnTo>
                  <a:pt x="344" y="401"/>
                </a:lnTo>
                <a:lnTo>
                  <a:pt x="0" y="401"/>
                </a:lnTo>
                <a:lnTo>
                  <a:pt x="688" y="0"/>
                </a:lnTo>
                <a:lnTo>
                  <a:pt x="1377" y="401"/>
                </a:lnTo>
                <a:lnTo>
                  <a:pt x="1032" y="401"/>
                </a:lnTo>
                <a:lnTo>
                  <a:pt x="1032" y="1607"/>
                </a:lnTo>
                <a:lnTo>
                  <a:pt x="344" y="1607"/>
                </a:lnTo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526200" y="1253160"/>
            <a:ext cx="494640" cy="577440"/>
          </a:xfrm>
          <a:custGeom>
            <a:avLst/>
            <a:gdLst/>
            <a:ahLst/>
            <a:cxnLst/>
            <a:rect l="l" t="t" r="r" b="b"/>
            <a:pathLst>
              <a:path w="1378" h="1608">
                <a:moveTo>
                  <a:pt x="344" y="1607"/>
                </a:moveTo>
                <a:lnTo>
                  <a:pt x="344" y="401"/>
                </a:lnTo>
                <a:lnTo>
                  <a:pt x="0" y="401"/>
                </a:lnTo>
                <a:lnTo>
                  <a:pt x="688" y="0"/>
                </a:lnTo>
                <a:lnTo>
                  <a:pt x="1377" y="401"/>
                </a:lnTo>
                <a:lnTo>
                  <a:pt x="1032" y="401"/>
                </a:lnTo>
                <a:lnTo>
                  <a:pt x="1032" y="1607"/>
                </a:lnTo>
                <a:lnTo>
                  <a:pt x="344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6357960" y="1256040"/>
            <a:ext cx="493200" cy="577440"/>
          </a:xfrm>
          <a:custGeom>
            <a:avLst/>
            <a:gdLst/>
            <a:ahLst/>
            <a:cxnLst/>
            <a:rect l="l" t="t" r="r" b="b"/>
            <a:pathLst>
              <a:path w="1374" h="1608">
                <a:moveTo>
                  <a:pt x="343" y="1607"/>
                </a:moveTo>
                <a:lnTo>
                  <a:pt x="343" y="401"/>
                </a:lnTo>
                <a:lnTo>
                  <a:pt x="0" y="401"/>
                </a:lnTo>
                <a:lnTo>
                  <a:pt x="686" y="0"/>
                </a:lnTo>
                <a:lnTo>
                  <a:pt x="1373" y="401"/>
                </a:lnTo>
                <a:lnTo>
                  <a:pt x="1029" y="401"/>
                </a:lnTo>
                <a:lnTo>
                  <a:pt x="1029" y="1607"/>
                </a:lnTo>
                <a:lnTo>
                  <a:pt x="343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5166000" y="4043160"/>
            <a:ext cx="385560" cy="1010880"/>
          </a:xfrm>
          <a:custGeom>
            <a:avLst/>
            <a:gdLst/>
            <a:ahLst/>
            <a:cxnLst/>
            <a:rect l="l" t="t" r="r" b="b"/>
            <a:pathLst>
              <a:path w="1075" h="2812">
                <a:moveTo>
                  <a:pt x="268" y="2811"/>
                </a:moveTo>
                <a:lnTo>
                  <a:pt x="268" y="702"/>
                </a:lnTo>
                <a:lnTo>
                  <a:pt x="0" y="702"/>
                </a:lnTo>
                <a:lnTo>
                  <a:pt x="537" y="0"/>
                </a:lnTo>
                <a:lnTo>
                  <a:pt x="1074" y="702"/>
                </a:lnTo>
                <a:lnTo>
                  <a:pt x="805" y="702"/>
                </a:lnTo>
                <a:lnTo>
                  <a:pt x="805" y="2811"/>
                </a:lnTo>
                <a:lnTo>
                  <a:pt x="268" y="2811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8060040" y="4043160"/>
            <a:ext cx="385560" cy="1010880"/>
          </a:xfrm>
          <a:custGeom>
            <a:avLst/>
            <a:gdLst/>
            <a:ahLst/>
            <a:cxnLst/>
            <a:rect l="l" t="t" r="r" b="b"/>
            <a:pathLst>
              <a:path w="1075" h="2812">
                <a:moveTo>
                  <a:pt x="268" y="2811"/>
                </a:moveTo>
                <a:lnTo>
                  <a:pt x="268" y="702"/>
                </a:lnTo>
                <a:lnTo>
                  <a:pt x="0" y="702"/>
                </a:lnTo>
                <a:lnTo>
                  <a:pt x="537" y="0"/>
                </a:lnTo>
                <a:lnTo>
                  <a:pt x="1074" y="702"/>
                </a:lnTo>
                <a:lnTo>
                  <a:pt x="805" y="702"/>
                </a:lnTo>
                <a:lnTo>
                  <a:pt x="805" y="2811"/>
                </a:lnTo>
                <a:lnTo>
                  <a:pt x="268" y="2811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3205440" y="5122800"/>
            <a:ext cx="1417680" cy="79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Accelerator-based parallelism</a:t>
            </a:r>
            <a:r>
              <a:rPr dirty="0"/>
              <a:t/>
            </a:r>
            <a:br>
              <a:rPr dirty="0"/>
            </a:br>
            <a:r>
              <a:rPr lang="en-US" sz="9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(CUDA, </a:t>
            </a:r>
            <a:r>
              <a:rPr lang="en-US" sz="900" b="0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HIP, </a:t>
            </a:r>
            <a:r>
              <a:rPr lang="en-US" sz="900" b="0" strike="noStrike" spc="-1" dirty="0" err="1" smtClean="0">
                <a:solidFill>
                  <a:srgbClr val="FFFFFF"/>
                </a:solidFill>
                <a:latin typeface="Arial"/>
                <a:ea typeface="Arial Unicode MS"/>
              </a:rPr>
              <a:t>OpenACC</a:t>
            </a:r>
            <a:r>
              <a:rPr lang="en-US" sz="9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,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Arial"/>
                <a:ea typeface="Arial Unicode MS"/>
              </a:rPr>
              <a:t>OpenCL</a:t>
            </a:r>
            <a:r>
              <a:rPr lang="en-US" sz="9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,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Arial"/>
                <a:ea typeface="Arial Unicode MS"/>
              </a:rPr>
              <a:t>Kokkos</a:t>
            </a:r>
            <a:r>
              <a:rPr lang="en-US" sz="9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13200" y="3097440"/>
            <a:ext cx="8512200" cy="88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                       Score-P measurement infrastructure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78480" y="1914840"/>
            <a:ext cx="2736000" cy="57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Event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traces</a:t>
            </a:r>
            <a:br>
              <a:rPr lang="en-US" sz="16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</a:br>
            <a:r>
              <a:rPr lang="en-US" sz="16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 (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OTF2)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7543800" y="5122800"/>
            <a:ext cx="1417680" cy="79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Sampling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interrupts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(PAPI, PERF)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3053520" y="1914840"/>
            <a:ext cx="6000840" cy="57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Call-path profiles</a:t>
            </a:r>
            <a:r>
              <a:rPr dirty="0"/>
              <a:t/>
            </a:r>
            <a:br>
              <a:rPr dirty="0"/>
            </a:b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(CUBE4, TAU)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207080" y="2538000"/>
            <a:ext cx="493200" cy="513720"/>
          </a:xfrm>
          <a:custGeom>
            <a:avLst/>
            <a:gdLst/>
            <a:ahLst/>
            <a:cxnLst/>
            <a:rect l="l" t="t" r="r" b="b"/>
            <a:pathLst>
              <a:path w="1374" h="1431">
                <a:moveTo>
                  <a:pt x="359" y="1430"/>
                </a:moveTo>
                <a:lnTo>
                  <a:pt x="359" y="453"/>
                </a:lnTo>
                <a:lnTo>
                  <a:pt x="0" y="453"/>
                </a:lnTo>
                <a:lnTo>
                  <a:pt x="686" y="0"/>
                </a:lnTo>
                <a:lnTo>
                  <a:pt x="1373" y="453"/>
                </a:lnTo>
                <a:lnTo>
                  <a:pt x="1013" y="453"/>
                </a:lnTo>
                <a:lnTo>
                  <a:pt x="1013" y="1430"/>
                </a:lnTo>
                <a:lnTo>
                  <a:pt x="359" y="1430"/>
                </a:lnTo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5855760" y="2538000"/>
            <a:ext cx="491400" cy="513720"/>
          </a:xfrm>
          <a:custGeom>
            <a:avLst/>
            <a:gdLst/>
            <a:ahLst/>
            <a:cxnLst/>
            <a:rect l="l" t="t" r="r" b="b"/>
            <a:pathLst>
              <a:path w="1369" h="1431">
                <a:moveTo>
                  <a:pt x="342" y="1430"/>
                </a:moveTo>
                <a:lnTo>
                  <a:pt x="342" y="389"/>
                </a:lnTo>
                <a:lnTo>
                  <a:pt x="0" y="389"/>
                </a:lnTo>
                <a:lnTo>
                  <a:pt x="684" y="0"/>
                </a:lnTo>
                <a:lnTo>
                  <a:pt x="1368" y="389"/>
                </a:lnTo>
                <a:lnTo>
                  <a:pt x="1026" y="389"/>
                </a:lnTo>
                <a:lnTo>
                  <a:pt x="1026" y="1430"/>
                </a:lnTo>
                <a:lnTo>
                  <a:pt x="342" y="1430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2271960" y="4041720"/>
            <a:ext cx="385560" cy="1014120"/>
          </a:xfrm>
          <a:custGeom>
            <a:avLst/>
            <a:gdLst/>
            <a:ahLst/>
            <a:cxnLst/>
            <a:rect l="l" t="t" r="r" b="b"/>
            <a:pathLst>
              <a:path w="1075" h="2821">
                <a:moveTo>
                  <a:pt x="268" y="2820"/>
                </a:moveTo>
                <a:lnTo>
                  <a:pt x="268" y="705"/>
                </a:lnTo>
                <a:lnTo>
                  <a:pt x="0" y="705"/>
                </a:lnTo>
                <a:lnTo>
                  <a:pt x="537" y="0"/>
                </a:lnTo>
                <a:lnTo>
                  <a:pt x="1074" y="705"/>
                </a:lnTo>
                <a:lnTo>
                  <a:pt x="805" y="705"/>
                </a:lnTo>
                <a:lnTo>
                  <a:pt x="805" y="2820"/>
                </a:lnTo>
                <a:lnTo>
                  <a:pt x="268" y="2820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3718800" y="4042080"/>
            <a:ext cx="385560" cy="1013040"/>
          </a:xfrm>
          <a:custGeom>
            <a:avLst/>
            <a:gdLst/>
            <a:ahLst/>
            <a:cxnLst/>
            <a:rect l="l" t="t" r="r" b="b"/>
            <a:pathLst>
              <a:path w="1075" h="2817">
                <a:moveTo>
                  <a:pt x="268" y="2816"/>
                </a:moveTo>
                <a:lnTo>
                  <a:pt x="268" y="704"/>
                </a:lnTo>
                <a:lnTo>
                  <a:pt x="0" y="704"/>
                </a:lnTo>
                <a:lnTo>
                  <a:pt x="537" y="0"/>
                </a:lnTo>
                <a:lnTo>
                  <a:pt x="1074" y="704"/>
                </a:lnTo>
                <a:lnTo>
                  <a:pt x="805" y="704"/>
                </a:lnTo>
                <a:lnTo>
                  <a:pt x="805" y="2816"/>
                </a:lnTo>
                <a:lnTo>
                  <a:pt x="268" y="2816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313200" y="5122800"/>
            <a:ext cx="1417680" cy="79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Process-level parallelism</a:t>
            </a:r>
            <a:r>
              <a:t/>
            </a:r>
            <a:br/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(MPI, SHMEM)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6612840" y="4043160"/>
            <a:ext cx="385560" cy="1010880"/>
          </a:xfrm>
          <a:custGeom>
            <a:avLst/>
            <a:gdLst/>
            <a:ahLst/>
            <a:cxnLst/>
            <a:rect l="l" t="t" r="r" b="b"/>
            <a:pathLst>
              <a:path w="1075" h="2812">
                <a:moveTo>
                  <a:pt x="268" y="2811"/>
                </a:moveTo>
                <a:lnTo>
                  <a:pt x="268" y="702"/>
                </a:lnTo>
                <a:lnTo>
                  <a:pt x="0" y="702"/>
                </a:lnTo>
                <a:lnTo>
                  <a:pt x="537" y="0"/>
                </a:lnTo>
                <a:lnTo>
                  <a:pt x="1074" y="702"/>
                </a:lnTo>
                <a:lnTo>
                  <a:pt x="805" y="702"/>
                </a:lnTo>
                <a:lnTo>
                  <a:pt x="805" y="2811"/>
                </a:lnTo>
                <a:lnTo>
                  <a:pt x="268" y="2811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1759320" y="5122800"/>
            <a:ext cx="1417680" cy="79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Thread-level parallelism</a:t>
            </a:r>
            <a:r>
              <a:t/>
            </a:r>
            <a:br/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(OpenMP, Pthreads)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6097680" y="5122800"/>
            <a:ext cx="1417680" cy="79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Source code instrumentation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(Compiler, PDT, User)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3142440" y="607680"/>
            <a:ext cx="12405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CUBE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2" name="Group 25"/>
          <p:cNvGrpSpPr/>
          <p:nvPr/>
        </p:nvGrpSpPr>
        <p:grpSpPr>
          <a:xfrm>
            <a:off x="7512840" y="561600"/>
            <a:ext cx="1541160" cy="623880"/>
            <a:chOff x="7512840" y="561600"/>
            <a:chExt cx="1541160" cy="623880"/>
          </a:xfrm>
        </p:grpSpPr>
        <p:sp>
          <p:nvSpPr>
            <p:cNvPr id="63" name="CustomShape 26"/>
            <p:cNvSpPr/>
            <p:nvPr/>
          </p:nvSpPr>
          <p:spPr>
            <a:xfrm>
              <a:off x="7525800" y="561600"/>
              <a:ext cx="1515240" cy="623880"/>
            </a:xfrm>
            <a:prstGeom prst="can">
              <a:avLst>
                <a:gd name="adj" fmla="val 25000"/>
              </a:avLst>
            </a:prstGeom>
            <a:solidFill>
              <a:srgbClr val="005B82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27"/>
            <p:cNvSpPr/>
            <p:nvPr/>
          </p:nvSpPr>
          <p:spPr>
            <a:xfrm>
              <a:off x="7512840" y="607680"/>
              <a:ext cx="1541160" cy="577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TAUdb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65" name="CustomShape 28"/>
          <p:cNvSpPr/>
          <p:nvPr/>
        </p:nvSpPr>
        <p:spPr>
          <a:xfrm rot="7134000">
            <a:off x="2861280" y="1149840"/>
            <a:ext cx="494640" cy="737280"/>
          </a:xfrm>
          <a:custGeom>
            <a:avLst/>
            <a:gdLst/>
            <a:ahLst/>
            <a:cxnLst/>
            <a:rect l="l" t="t" r="r" b="b"/>
            <a:pathLst>
              <a:path w="1378" h="2052">
                <a:moveTo>
                  <a:pt x="344" y="2051"/>
                </a:moveTo>
                <a:lnTo>
                  <a:pt x="344" y="512"/>
                </a:lnTo>
                <a:lnTo>
                  <a:pt x="0" y="511"/>
                </a:lnTo>
                <a:lnTo>
                  <a:pt x="688" y="0"/>
                </a:lnTo>
                <a:lnTo>
                  <a:pt x="1377" y="512"/>
                </a:lnTo>
                <a:lnTo>
                  <a:pt x="1032" y="512"/>
                </a:lnTo>
                <a:lnTo>
                  <a:pt x="1031" y="2051"/>
                </a:lnTo>
                <a:lnTo>
                  <a:pt x="344" y="2051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8006040" y="1257120"/>
            <a:ext cx="493200" cy="577440"/>
          </a:xfrm>
          <a:custGeom>
            <a:avLst/>
            <a:gdLst/>
            <a:ahLst/>
            <a:cxnLst/>
            <a:rect l="l" t="t" r="r" b="b"/>
            <a:pathLst>
              <a:path w="1374" h="1608">
                <a:moveTo>
                  <a:pt x="343" y="1607"/>
                </a:moveTo>
                <a:lnTo>
                  <a:pt x="343" y="401"/>
                </a:lnTo>
                <a:lnTo>
                  <a:pt x="0" y="401"/>
                </a:lnTo>
                <a:lnTo>
                  <a:pt x="686" y="0"/>
                </a:lnTo>
                <a:lnTo>
                  <a:pt x="1373" y="401"/>
                </a:lnTo>
                <a:lnTo>
                  <a:pt x="1029" y="401"/>
                </a:lnTo>
                <a:lnTo>
                  <a:pt x="1029" y="1607"/>
                </a:lnTo>
                <a:lnTo>
                  <a:pt x="343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158760" y="3334320"/>
            <a:ext cx="2329920" cy="441360"/>
          </a:xfrm>
          <a:prstGeom prst="homePlate">
            <a:avLst>
              <a:gd name="adj" fmla="val 50000"/>
            </a:avLst>
          </a:prstGeom>
          <a:solidFill>
            <a:srgbClr val="37609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Hardware counter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(PAPI, rusage, PERF, plugins)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4651560" y="5122800"/>
            <a:ext cx="1417680" cy="79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I/O Activity Recording</a:t>
            </a:r>
            <a:r>
              <a:rPr dirty="0"/>
              <a:t/>
            </a:r>
            <a:br>
              <a:rPr dirty="0"/>
            </a:br>
            <a:r>
              <a:rPr lang="en-US" sz="11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(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  <a:ea typeface="Arial Unicode MS"/>
              </a:rPr>
              <a:t>Posix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 I/O, </a:t>
            </a:r>
            <a:r>
              <a:rPr dirty="0"/>
              <a:t/>
            </a:r>
            <a:br>
              <a:rPr dirty="0"/>
            </a:br>
            <a:r>
              <a:rPr lang="en-US" sz="11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MPI-IO)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824760" y="4041720"/>
            <a:ext cx="385560" cy="1014120"/>
          </a:xfrm>
          <a:custGeom>
            <a:avLst/>
            <a:gdLst/>
            <a:ahLst/>
            <a:cxnLst/>
            <a:rect l="l" t="t" r="r" b="b"/>
            <a:pathLst>
              <a:path w="1075" h="2821">
                <a:moveTo>
                  <a:pt x="268" y="2820"/>
                </a:moveTo>
                <a:lnTo>
                  <a:pt x="268" y="705"/>
                </a:lnTo>
                <a:lnTo>
                  <a:pt x="0" y="705"/>
                </a:lnTo>
                <a:lnTo>
                  <a:pt x="537" y="0"/>
                </a:lnTo>
                <a:lnTo>
                  <a:pt x="1074" y="705"/>
                </a:lnTo>
                <a:lnTo>
                  <a:pt x="805" y="705"/>
                </a:lnTo>
                <a:lnTo>
                  <a:pt x="805" y="2820"/>
                </a:lnTo>
                <a:lnTo>
                  <a:pt x="268" y="2820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313200" y="4389120"/>
            <a:ext cx="7202160" cy="45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EB4E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Instrumentation wrapper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>
            <a:off x="6001920" y="607680"/>
            <a:ext cx="12405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Extra-P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4966560" y="1253520"/>
            <a:ext cx="494640" cy="577440"/>
          </a:xfrm>
          <a:custGeom>
            <a:avLst/>
            <a:gdLst/>
            <a:ahLst/>
            <a:cxnLst/>
            <a:rect l="l" t="t" r="r" b="b"/>
            <a:pathLst>
              <a:path w="1378" h="1608">
                <a:moveTo>
                  <a:pt x="344" y="1607"/>
                </a:moveTo>
                <a:lnTo>
                  <a:pt x="344" y="401"/>
                </a:lnTo>
                <a:lnTo>
                  <a:pt x="0" y="401"/>
                </a:lnTo>
                <a:lnTo>
                  <a:pt x="688" y="0"/>
                </a:lnTo>
                <a:lnTo>
                  <a:pt x="1377" y="401"/>
                </a:lnTo>
                <a:lnTo>
                  <a:pt x="1032" y="401"/>
                </a:lnTo>
                <a:lnTo>
                  <a:pt x="1032" y="1607"/>
                </a:lnTo>
                <a:lnTo>
                  <a:pt x="344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Unicode MS</vt:lpstr>
      <vt:lpstr>DejaVu Sans</vt:lpstr>
      <vt:lpstr>Symbol</vt:lpstr>
      <vt:lpstr>Wingdings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wesarg</dc:creator>
  <dc:description/>
  <cp:lastModifiedBy>Bert Wesarg</cp:lastModifiedBy>
  <cp:revision>17</cp:revision>
  <dcterms:created xsi:type="dcterms:W3CDTF">2014-07-01T09:27:31Z</dcterms:created>
  <dcterms:modified xsi:type="dcterms:W3CDTF">2022-10-27T09:06:38Z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