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17.07.2019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79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17.07.2019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09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17.07.2019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17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17.07.2019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82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17.07.2019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61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17.07.2019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04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17.07.2019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37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17.07.2019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23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17.07.2019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35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17.07.2019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65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17.07.2019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31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5A886-7B5C-4891-93D1-29873BD06F24}" type="datetimeFigureOut">
              <a:rPr lang="de-DE" smtClean="0"/>
              <a:t>17.07.2019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81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78314" y="592667"/>
            <a:ext cx="8987376" cy="5672666"/>
            <a:chOff x="78314" y="592667"/>
            <a:chExt cx="8987376" cy="5672666"/>
          </a:xfrm>
        </p:grpSpPr>
        <p:sp>
          <p:nvSpPr>
            <p:cNvPr id="38" name="Rectangle 4"/>
            <p:cNvSpPr/>
            <p:nvPr/>
          </p:nvSpPr>
          <p:spPr>
            <a:xfrm>
              <a:off x="78316" y="2816955"/>
              <a:ext cx="8982815" cy="34483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>
                <a:alpha val="64000"/>
              </a:srgbClr>
            </a:solidFill>
            <a:ln w="9360">
              <a:noFill/>
              <a:prstDash val="solid"/>
            </a:ln>
          </p:spPr>
          <p:txBody>
            <a:bodyPr lIns="90000" tIns="45000" rIns="90000" bIns="45000" anchor="b" anchorCtr="0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Arial" pitchFamily="34"/>
                  <a:ea typeface="Arial Unicode MS" pitchFamily="2"/>
                  <a:cs typeface="Arial" pitchFamily="34"/>
                </a:rPr>
                <a:t>Application</a:t>
              </a:r>
            </a:p>
          </p:txBody>
        </p:sp>
        <p:sp>
          <p:nvSpPr>
            <p:cNvPr id="39" name="Rectangle 11"/>
            <p:cNvSpPr/>
            <p:nvPr/>
          </p:nvSpPr>
          <p:spPr>
            <a:xfrm>
              <a:off x="78316" y="607840"/>
              <a:ext cx="1347959" cy="57853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Vampir</a:t>
              </a:r>
              <a:endParaRPr lang="en-US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40" name="Rectangle 14"/>
            <p:cNvSpPr/>
            <p:nvPr/>
          </p:nvSpPr>
          <p:spPr>
            <a:xfrm>
              <a:off x="1605008" y="607840"/>
              <a:ext cx="1349150" cy="57853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Scalasca</a:t>
              </a:r>
              <a:endParaRPr lang="en-US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41" name="Rectangle 17"/>
            <p:cNvSpPr/>
            <p:nvPr/>
          </p:nvSpPr>
          <p:spPr>
            <a:xfrm>
              <a:off x="7716540" y="607840"/>
              <a:ext cx="1349150" cy="57853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Periscope</a:t>
              </a:r>
            </a:p>
          </p:txBody>
        </p:sp>
        <p:sp>
          <p:nvSpPr>
            <p:cNvPr id="42" name="Rectangle 20"/>
            <p:cNvSpPr/>
            <p:nvPr/>
          </p:nvSpPr>
          <p:spPr>
            <a:xfrm>
              <a:off x="4660773" y="607840"/>
              <a:ext cx="1349150" cy="57853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TAU</a:t>
              </a:r>
            </a:p>
          </p:txBody>
        </p:sp>
        <p:sp>
          <p:nvSpPr>
            <p:cNvPr id="43" name="Up Arrow 25"/>
            <p:cNvSpPr/>
            <p:nvPr/>
          </p:nvSpPr>
          <p:spPr>
            <a:xfrm>
              <a:off x="584415" y="1256337"/>
              <a:ext cx="494167" cy="578537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DCE6F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4" name="Up Arrow 26"/>
            <p:cNvSpPr/>
            <p:nvPr/>
          </p:nvSpPr>
          <p:spPr bwMode="auto">
            <a:xfrm>
              <a:off x="1994014" y="1269025"/>
              <a:ext cx="495889" cy="578537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DCE6F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5" name="Up Arrow 27"/>
            <p:cNvSpPr/>
            <p:nvPr/>
          </p:nvSpPr>
          <p:spPr bwMode="auto">
            <a:xfrm>
              <a:off x="3896776" y="1244025"/>
              <a:ext cx="495889" cy="578537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6" name="Up Arrow 28"/>
            <p:cNvSpPr/>
            <p:nvPr/>
          </p:nvSpPr>
          <p:spPr>
            <a:xfrm>
              <a:off x="5057986" y="1267170"/>
              <a:ext cx="494166" cy="578537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7" name="Up Arrow 36"/>
            <p:cNvSpPr/>
            <p:nvPr/>
          </p:nvSpPr>
          <p:spPr bwMode="auto">
            <a:xfrm>
              <a:off x="5165889" y="4043278"/>
              <a:ext cx="386511" cy="1011822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8" name="Up Arrow 38"/>
            <p:cNvSpPr/>
            <p:nvPr/>
          </p:nvSpPr>
          <p:spPr bwMode="auto">
            <a:xfrm>
              <a:off x="8059865" y="4043278"/>
              <a:ext cx="386511" cy="1011822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9" name="Rectangle 33"/>
            <p:cNvSpPr/>
            <p:nvPr/>
          </p:nvSpPr>
          <p:spPr bwMode="auto">
            <a:xfrm>
              <a:off x="3205365" y="5122871"/>
              <a:ext cx="1418603" cy="79512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Accelerator-based parallelism</a:t>
              </a:r>
              <a:b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</a:b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</a:t>
              </a: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CUDA, </a:t>
              </a:r>
              <a:r>
                <a:rPr lang="en-US" sz="1200" dirty="0" err="1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OpenCL</a:t>
              </a: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, </a:t>
              </a:r>
              <a:r>
                <a:rPr lang="en-US" sz="1200" dirty="0" err="1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OpenACC</a:t>
              </a: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)</a:t>
              </a:r>
              <a:endPara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50" name="Rectangle 5"/>
            <p:cNvSpPr/>
            <p:nvPr/>
          </p:nvSpPr>
          <p:spPr bwMode="auto">
            <a:xfrm>
              <a:off x="313061" y="3097616"/>
              <a:ext cx="8513319" cy="88564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9CDE5"/>
            </a:solidFill>
            <a:ln>
              <a:noFill/>
              <a:prstDash val="solid"/>
            </a:ln>
          </p:spPr>
          <p:txBody>
            <a:bodyPr lIns="90000" tIns="45000" rIns="90000" bIns="45000" anchor="b" anchorCtr="0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Arial" pitchFamily="34"/>
                  <a:ea typeface="Arial Unicode MS" pitchFamily="2"/>
                  <a:cs typeface="Tahoma" pitchFamily="2"/>
                </a:rPr>
                <a:t>Score-P measurement infrastructure</a:t>
              </a:r>
              <a:endParaRPr lang="en-US" sz="2000" dirty="0">
                <a:solidFill>
                  <a:srgbClr val="000000"/>
                </a:solidFill>
                <a:latin typeface="Arial" pitchFamily="34"/>
                <a:ea typeface="Arial Unicode MS" pitchFamily="2"/>
                <a:cs typeface="Arial" pitchFamily="34"/>
              </a:endParaRPr>
            </a:p>
          </p:txBody>
        </p:sp>
        <p:sp>
          <p:nvSpPr>
            <p:cNvPr id="51" name="Rectangle 8"/>
            <p:cNvSpPr/>
            <p:nvPr/>
          </p:nvSpPr>
          <p:spPr bwMode="auto">
            <a:xfrm>
              <a:off x="78314" y="1914714"/>
              <a:ext cx="2875842" cy="57853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CE6F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pitchFamily="34"/>
                  <a:ea typeface="Arial Unicode MS" pitchFamily="2"/>
                  <a:cs typeface="Tahoma" pitchFamily="2"/>
                </a:rPr>
                <a:t>Event traces (OTF2)</a:t>
              </a:r>
            </a:p>
          </p:txBody>
        </p:sp>
        <p:sp>
          <p:nvSpPr>
            <p:cNvPr id="52" name="Rectangle 34"/>
            <p:cNvSpPr/>
            <p:nvPr/>
          </p:nvSpPr>
          <p:spPr bwMode="auto">
            <a:xfrm>
              <a:off x="7543820" y="5122871"/>
              <a:ext cx="1418603" cy="79512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7609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Sampling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interrupts</a:t>
              </a:r>
              <a:endPara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(PAPI, PERF)</a:t>
              </a:r>
            </a:p>
          </p:txBody>
        </p:sp>
        <p:sp>
          <p:nvSpPr>
            <p:cNvPr id="53" name="Rectangle 23"/>
            <p:cNvSpPr/>
            <p:nvPr/>
          </p:nvSpPr>
          <p:spPr bwMode="auto">
            <a:xfrm>
              <a:off x="3896776" y="1914712"/>
              <a:ext cx="2803528" cy="57853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Call-path profiles </a:t>
              </a:r>
              <a:b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</a:br>
              <a: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(CUBE4, TAU)</a:t>
              </a:r>
            </a:p>
          </p:txBody>
        </p:sp>
        <p:sp>
          <p:nvSpPr>
            <p:cNvPr id="54" name="Up Arrow 25"/>
            <p:cNvSpPr/>
            <p:nvPr/>
          </p:nvSpPr>
          <p:spPr bwMode="auto">
            <a:xfrm>
              <a:off x="1269154" y="2538018"/>
              <a:ext cx="494167" cy="514828"/>
            </a:xfrm>
            <a:custGeom>
              <a:avLst>
                <a:gd name="f0" fmla="val 6851"/>
                <a:gd name="f1" fmla="val 5652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DCE6F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55" name="Up Arrow 28"/>
            <p:cNvSpPr/>
            <p:nvPr/>
          </p:nvSpPr>
          <p:spPr bwMode="auto">
            <a:xfrm>
              <a:off x="5052321" y="2538018"/>
              <a:ext cx="492445" cy="514828"/>
            </a:xfrm>
            <a:custGeom>
              <a:avLst>
                <a:gd name="f0" fmla="val 5884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56" name="Pfeil nach oben und unten 1"/>
            <p:cNvSpPr/>
            <p:nvPr/>
          </p:nvSpPr>
          <p:spPr>
            <a:xfrm>
              <a:off x="8143167" y="1258981"/>
              <a:ext cx="495889" cy="1525546"/>
            </a:xfrm>
            <a:custGeom>
              <a:avLst>
                <a:gd name="f0" fmla="val 4870"/>
                <a:gd name="f1" fmla="val 2664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10800"/>
                <a:gd name="f10" fmla="pin 0 f1 10800"/>
                <a:gd name="f11" fmla="val f9"/>
                <a:gd name="f12" fmla="val f10"/>
                <a:gd name="f13" fmla="+- 21600 0 f9"/>
                <a:gd name="f14" fmla="+- 21600 0 f10"/>
                <a:gd name="f15" fmla="+- 10800 0 f9"/>
                <a:gd name="f16" fmla="*/ f9 f7 1"/>
                <a:gd name="f17" fmla="*/ f10 f8 1"/>
                <a:gd name="f18" fmla="*/ f10 f15 1"/>
                <a:gd name="f19" fmla="*/ f11 f7 1"/>
                <a:gd name="f20" fmla="*/ f13 f7 1"/>
                <a:gd name="f21" fmla="*/ f18 1 10800"/>
                <a:gd name="f22" fmla="+- 21600 0 f21"/>
                <a:gd name="f23" fmla="*/ f21 f8 1"/>
                <a:gd name="f24" fmla="*/ f22 f8 1"/>
              </a:gdLst>
              <a:ahLst>
                <a:ahXY gdRefX="f0" minX="f4" maxX="f6" gdRefY="f1" minY="f4" maxY="f6">
                  <a:pos x="f16" y="f1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3" r="f20" b="f24"/>
              <a:pathLst>
                <a:path w="21600" h="21600">
                  <a:moveTo>
                    <a:pt x="f4" y="f12"/>
                  </a:move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14"/>
                  </a:lnTo>
                  <a:lnTo>
                    <a:pt x="f5" y="f14"/>
                  </a:lnTo>
                  <a:lnTo>
                    <a:pt x="f6" y="f5"/>
                  </a:lnTo>
                  <a:lnTo>
                    <a:pt x="f4" y="f14"/>
                  </a:lnTo>
                  <a:lnTo>
                    <a:pt x="f11" y="f14"/>
                  </a:lnTo>
                  <a:lnTo>
                    <a:pt x="f11" y="f12"/>
                  </a:lnTo>
                  <a:close/>
                </a:path>
              </a:pathLst>
            </a:custGeom>
            <a:solidFill>
              <a:srgbClr val="336699"/>
            </a:solidFill>
            <a:ln w="648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57" name="Rectangle 6"/>
            <p:cNvSpPr/>
            <p:nvPr/>
          </p:nvSpPr>
          <p:spPr bwMode="auto">
            <a:xfrm>
              <a:off x="7263909" y="2875147"/>
              <a:ext cx="1483926" cy="57853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7609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Online interface</a:t>
              </a:r>
            </a:p>
          </p:txBody>
        </p:sp>
        <p:sp>
          <p:nvSpPr>
            <p:cNvPr id="59" name="Up Arrow 35"/>
            <p:cNvSpPr/>
            <p:nvPr/>
          </p:nvSpPr>
          <p:spPr bwMode="auto">
            <a:xfrm>
              <a:off x="2271909" y="4041556"/>
              <a:ext cx="386513" cy="1015266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60" name="Up Arrow 35"/>
            <p:cNvSpPr/>
            <p:nvPr/>
          </p:nvSpPr>
          <p:spPr bwMode="auto">
            <a:xfrm>
              <a:off x="3718899" y="4042162"/>
              <a:ext cx="386513" cy="1014054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61" name="Rectangle 32"/>
            <p:cNvSpPr/>
            <p:nvPr/>
          </p:nvSpPr>
          <p:spPr bwMode="auto">
            <a:xfrm>
              <a:off x="313061" y="5122871"/>
              <a:ext cx="1418603" cy="79512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Process-level parallelism</a:t>
              </a:r>
              <a:b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</a:b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(MPI, SHMEM)</a:t>
              </a:r>
            </a:p>
          </p:txBody>
        </p:sp>
        <p:sp>
          <p:nvSpPr>
            <p:cNvPr id="62" name="Up Arrow 38"/>
            <p:cNvSpPr/>
            <p:nvPr/>
          </p:nvSpPr>
          <p:spPr bwMode="auto">
            <a:xfrm>
              <a:off x="6612877" y="4043278"/>
              <a:ext cx="386511" cy="1011822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63" name="Rectangle 32"/>
            <p:cNvSpPr/>
            <p:nvPr/>
          </p:nvSpPr>
          <p:spPr bwMode="auto">
            <a:xfrm>
              <a:off x="1759213" y="5122871"/>
              <a:ext cx="1418603" cy="79512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Thread-level parallelism</a:t>
              </a:r>
              <a:b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</a:b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</a:t>
              </a:r>
              <a:r>
                <a:rPr lang="en-US" sz="1200" dirty="0" err="1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OpenMP</a:t>
              </a: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, </a:t>
              </a:r>
              <a:r>
                <a:rPr lang="en-US" sz="1200" dirty="0" err="1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Pthreads</a:t>
              </a: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)</a:t>
              </a:r>
            </a:p>
          </p:txBody>
        </p:sp>
        <p:sp>
          <p:nvSpPr>
            <p:cNvPr id="65" name="Rectangle 34"/>
            <p:cNvSpPr/>
            <p:nvPr/>
          </p:nvSpPr>
          <p:spPr bwMode="auto">
            <a:xfrm>
              <a:off x="6097669" y="5122871"/>
              <a:ext cx="1418603" cy="79512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Source </a:t>
              </a: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code instrumentation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(Compiler, PDT, User</a:t>
              </a: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)</a:t>
              </a:r>
              <a:endPara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66" name="Rectangle 20"/>
            <p:cNvSpPr/>
            <p:nvPr/>
          </p:nvSpPr>
          <p:spPr>
            <a:xfrm>
              <a:off x="3132890" y="607840"/>
              <a:ext cx="1349150" cy="57853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CUBE</a:t>
              </a:r>
            </a:p>
          </p:txBody>
        </p:sp>
        <p:grpSp>
          <p:nvGrpSpPr>
            <p:cNvPr id="67" name="Gruppieren 66"/>
            <p:cNvGrpSpPr/>
            <p:nvPr/>
          </p:nvGrpSpPr>
          <p:grpSpPr>
            <a:xfrm>
              <a:off x="6188655" y="592667"/>
              <a:ext cx="1349150" cy="624811"/>
              <a:chOff x="9228783" y="2492896"/>
              <a:chExt cx="1440160" cy="576064"/>
            </a:xfrm>
          </p:grpSpPr>
          <p:sp>
            <p:nvSpPr>
              <p:cNvPr id="70" name="Zylinder 69"/>
              <p:cNvSpPr/>
              <p:nvPr/>
            </p:nvSpPr>
            <p:spPr>
              <a:xfrm>
                <a:off x="9240838" y="2492896"/>
                <a:ext cx="1416050" cy="576064"/>
              </a:xfrm>
              <a:prstGeom prst="can">
                <a:avLst/>
              </a:prstGeom>
              <a:solidFill>
                <a:srgbClr val="005B8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71" name="Rectangle 20"/>
              <p:cNvSpPr/>
              <p:nvPr/>
            </p:nvSpPr>
            <p:spPr>
              <a:xfrm>
                <a:off x="9228783" y="2535560"/>
                <a:ext cx="1440160" cy="5334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9360">
                <a:noFill/>
                <a:prstDash val="solid"/>
              </a:ln>
            </p:spPr>
            <p:txBody>
              <a:bodyPr lIns="90000" tIns="45000" rIns="90000" bIns="45000" anchor="ctr" compatLnSpc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FFFFFF"/>
                    </a:solidFill>
                    <a:latin typeface="Arial" pitchFamily="34"/>
                    <a:ea typeface="Arial Unicode MS" pitchFamily="2"/>
                    <a:cs typeface="Tahoma" pitchFamily="2"/>
                  </a:rPr>
                  <a:t>TAUdb</a:t>
                </a:r>
                <a:endParaRPr lang="en-US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endParaRPr>
              </a:p>
            </p:txBody>
          </p:sp>
        </p:grpSp>
        <p:sp>
          <p:nvSpPr>
            <p:cNvPr id="68" name="Up Arrow 27"/>
            <p:cNvSpPr/>
            <p:nvPr/>
          </p:nvSpPr>
          <p:spPr bwMode="auto">
            <a:xfrm rot="7134194">
              <a:off x="3085349" y="1253524"/>
              <a:ext cx="495889" cy="738425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69" name="Up Arrow 28"/>
            <p:cNvSpPr/>
            <p:nvPr/>
          </p:nvSpPr>
          <p:spPr>
            <a:xfrm>
              <a:off x="6157065" y="1257927"/>
              <a:ext cx="494166" cy="578537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37" name="Rectangle 21"/>
            <p:cNvSpPr/>
            <p:nvPr/>
          </p:nvSpPr>
          <p:spPr bwMode="auto">
            <a:xfrm>
              <a:off x="158914" y="3154496"/>
              <a:ext cx="2330990" cy="442294"/>
            </a:xfrm>
            <a:prstGeom prst="homePlate">
              <a:avLst/>
            </a:prstGeom>
            <a:solidFill>
              <a:srgbClr val="37609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Hardware </a:t>
              </a: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counter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(PAPI</a:t>
              </a: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, </a:t>
              </a:r>
              <a:r>
                <a:rPr lang="en-US" sz="1200" dirty="0" err="1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rusage</a:t>
              </a: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, PERF, plugins)</a:t>
              </a:r>
              <a:endPara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58" name="Rectangle 32"/>
            <p:cNvSpPr/>
            <p:nvPr/>
          </p:nvSpPr>
          <p:spPr bwMode="auto">
            <a:xfrm>
              <a:off x="4651517" y="5122871"/>
              <a:ext cx="1418603" cy="79512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I/O Activity Recording</a:t>
              </a: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/>
              </a:r>
              <a:b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</a:b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</a:t>
              </a:r>
              <a:r>
                <a:rPr lang="en-US" sz="1200" dirty="0" err="1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Posix</a:t>
              </a: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 I/O, </a:t>
              </a:r>
              <a:b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</a:b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MPI-IO)</a:t>
              </a:r>
              <a:endPara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73" name="Up Arrow 35"/>
            <p:cNvSpPr/>
            <p:nvPr/>
          </p:nvSpPr>
          <p:spPr bwMode="auto">
            <a:xfrm>
              <a:off x="824919" y="4041556"/>
              <a:ext cx="386513" cy="1015266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64" name="Rectangle 4"/>
            <p:cNvSpPr/>
            <p:nvPr/>
          </p:nvSpPr>
          <p:spPr>
            <a:xfrm>
              <a:off x="313061" y="4389093"/>
              <a:ext cx="7203211" cy="454403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EB4E3">
                <a:alpha val="75000"/>
              </a:srgbClr>
            </a:solidFill>
            <a:ln w="0">
              <a:noFill/>
              <a:prstDash val="solid"/>
            </a:ln>
          </p:spPr>
          <p:txBody>
            <a:bodyPr lIns="90000" tIns="45000" rIns="90000" bIns="45000" anchor="ctr" anchorCtr="1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Arial" pitchFamily="34"/>
                  <a:ea typeface="Arial Unicode MS" pitchFamily="2"/>
                  <a:cs typeface="Arial" pitchFamily="34"/>
                </a:rPr>
                <a:t>Instrumentation wrapper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247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</Words>
  <Application>Microsoft Office PowerPoint</Application>
  <PresentationFormat>Bildschirmpräsentation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Arial Unicode MS</vt:lpstr>
      <vt:lpstr>Calibri</vt:lpstr>
      <vt:lpstr>Calibri Light</vt:lpstr>
      <vt:lpstr>Tahoma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wesarg</dc:creator>
  <cp:lastModifiedBy>Ronny Tschüter</cp:lastModifiedBy>
  <cp:revision>11</cp:revision>
  <dcterms:created xsi:type="dcterms:W3CDTF">2014-07-01T09:27:31Z</dcterms:created>
  <dcterms:modified xsi:type="dcterms:W3CDTF">2019-07-17T12:52:26Z</dcterms:modified>
</cp:coreProperties>
</file>