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0" r:id="rId4"/>
    <p:sldId id="261" r:id="rId5"/>
    <p:sldId id="269" r:id="rId6"/>
    <p:sldId id="270" r:id="rId7"/>
    <p:sldId id="263" r:id="rId8"/>
    <p:sldId id="265" r:id="rId9"/>
    <p:sldId id="267" r:id="rId10"/>
    <p:sldId id="271" r:id="rId11"/>
    <p:sldId id="272"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D50C6-628F-4E99-8B42-CDC828DCB454}" v="6" dt="2025-02-09T20:03:36.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a Vosnak" userId="d15870898a34a808" providerId="LiveId" clId="{756D50C6-628F-4E99-8B42-CDC828DCB454}"/>
    <pc:docChg chg="undo custSel addSld modSld sldOrd">
      <pc:chgData name="Christina Vosnak" userId="d15870898a34a808" providerId="LiveId" clId="{756D50C6-628F-4E99-8B42-CDC828DCB454}" dt="2025-02-09T21:55:12.829" v="1941" actId="20577"/>
      <pc:docMkLst>
        <pc:docMk/>
      </pc:docMkLst>
      <pc:sldChg chg="addSp delSp modSp mod">
        <pc:chgData name="Christina Vosnak" userId="d15870898a34a808" providerId="LiveId" clId="{756D50C6-628F-4E99-8B42-CDC828DCB454}" dt="2025-02-09T03:12:38.651" v="323" actId="1076"/>
        <pc:sldMkLst>
          <pc:docMk/>
          <pc:sldMk cId="3054769721" sldId="261"/>
        </pc:sldMkLst>
        <pc:picChg chg="add mod">
          <ac:chgData name="Christina Vosnak" userId="d15870898a34a808" providerId="LiveId" clId="{756D50C6-628F-4E99-8B42-CDC828DCB454}" dt="2025-02-09T03:12:38.651" v="323" actId="1076"/>
          <ac:picMkLst>
            <pc:docMk/>
            <pc:sldMk cId="3054769721" sldId="261"/>
            <ac:picMk id="5" creationId="{B72714D3-534F-AD61-342C-74CEF1173618}"/>
          </ac:picMkLst>
        </pc:picChg>
        <pc:picChg chg="del">
          <ac:chgData name="Christina Vosnak" userId="d15870898a34a808" providerId="LiveId" clId="{756D50C6-628F-4E99-8B42-CDC828DCB454}" dt="2025-02-09T03:12:06.121" v="317" actId="478"/>
          <ac:picMkLst>
            <pc:docMk/>
            <pc:sldMk cId="3054769721" sldId="261"/>
            <ac:picMk id="8" creationId="{916E7CD8-EE9E-156F-CCE5-A2F38ADA5C8C}"/>
          </ac:picMkLst>
        </pc:picChg>
      </pc:sldChg>
      <pc:sldChg chg="modSp mod">
        <pc:chgData name="Christina Vosnak" userId="d15870898a34a808" providerId="LiveId" clId="{756D50C6-628F-4E99-8B42-CDC828DCB454}" dt="2025-02-08T23:51:33.668" v="33" actId="20577"/>
        <pc:sldMkLst>
          <pc:docMk/>
          <pc:sldMk cId="2027997708" sldId="267"/>
        </pc:sldMkLst>
        <pc:spChg chg="mod">
          <ac:chgData name="Christina Vosnak" userId="d15870898a34a808" providerId="LiveId" clId="{756D50C6-628F-4E99-8B42-CDC828DCB454}" dt="2025-02-08T23:51:33.668" v="33" actId="20577"/>
          <ac:spMkLst>
            <pc:docMk/>
            <pc:sldMk cId="2027997708" sldId="267"/>
            <ac:spMk id="7" creationId="{F7EDFCEE-80AD-29F9-1308-B72B8EE3CA8D}"/>
          </ac:spMkLst>
        </pc:spChg>
      </pc:sldChg>
      <pc:sldChg chg="modSp mod ord">
        <pc:chgData name="Christina Vosnak" userId="d15870898a34a808" providerId="LiveId" clId="{756D50C6-628F-4E99-8B42-CDC828DCB454}" dt="2025-02-09T03:13:15.069" v="426" actId="20577"/>
        <pc:sldMkLst>
          <pc:docMk/>
          <pc:sldMk cId="3710953486" sldId="270"/>
        </pc:sldMkLst>
        <pc:spChg chg="mod">
          <ac:chgData name="Christina Vosnak" userId="d15870898a34a808" providerId="LiveId" clId="{756D50C6-628F-4E99-8B42-CDC828DCB454}" dt="2025-02-09T03:13:15.069" v="426" actId="20577"/>
          <ac:spMkLst>
            <pc:docMk/>
            <pc:sldMk cId="3710953486" sldId="270"/>
            <ac:spMk id="7" creationId="{F0007BF2-E34A-8D9B-1501-E1FBF954D58D}"/>
          </ac:spMkLst>
        </pc:spChg>
      </pc:sldChg>
      <pc:sldChg chg="addSp delSp modSp mod">
        <pc:chgData name="Christina Vosnak" userId="d15870898a34a808" providerId="LiveId" clId="{756D50C6-628F-4E99-8B42-CDC828DCB454}" dt="2025-02-09T00:03:50.489" v="63" actId="14100"/>
        <pc:sldMkLst>
          <pc:docMk/>
          <pc:sldMk cId="630845820" sldId="271"/>
        </pc:sldMkLst>
        <pc:spChg chg="mod">
          <ac:chgData name="Christina Vosnak" userId="d15870898a34a808" providerId="LiveId" clId="{756D50C6-628F-4E99-8B42-CDC828DCB454}" dt="2025-02-08T23:52:04.780" v="38" actId="1076"/>
          <ac:spMkLst>
            <pc:docMk/>
            <pc:sldMk cId="630845820" sldId="271"/>
            <ac:spMk id="2" creationId="{8634FB0F-76E7-C5C6-4DBE-183BA7A27A2F}"/>
          </ac:spMkLst>
        </pc:spChg>
        <pc:picChg chg="add del">
          <ac:chgData name="Christina Vosnak" userId="d15870898a34a808" providerId="LiveId" clId="{756D50C6-628F-4E99-8B42-CDC828DCB454}" dt="2025-02-09T00:01:44.262" v="49" actId="478"/>
          <ac:picMkLst>
            <pc:docMk/>
            <pc:sldMk cId="630845820" sldId="271"/>
            <ac:picMk id="4" creationId="{0D677C1D-3B57-EB43-D683-2E53172C904C}"/>
          </ac:picMkLst>
        </pc:picChg>
        <pc:picChg chg="mod">
          <ac:chgData name="Christina Vosnak" userId="d15870898a34a808" providerId="LiveId" clId="{756D50C6-628F-4E99-8B42-CDC828DCB454}" dt="2025-02-09T00:02:51.834" v="55" actId="1076"/>
          <ac:picMkLst>
            <pc:docMk/>
            <pc:sldMk cId="630845820" sldId="271"/>
            <ac:picMk id="5" creationId="{24068A5B-D934-9375-B6B4-F3E2B911F714}"/>
          </ac:picMkLst>
        </pc:picChg>
        <pc:picChg chg="mod">
          <ac:chgData name="Christina Vosnak" userId="d15870898a34a808" providerId="LiveId" clId="{756D50C6-628F-4E99-8B42-CDC828DCB454}" dt="2025-02-08T23:52:15.042" v="42" actId="14100"/>
          <ac:picMkLst>
            <pc:docMk/>
            <pc:sldMk cId="630845820" sldId="271"/>
            <ac:picMk id="7" creationId="{93632977-35BD-4D75-08DD-48E84C3E2C34}"/>
          </ac:picMkLst>
        </pc:picChg>
        <pc:picChg chg="add mod">
          <ac:chgData name="Christina Vosnak" userId="d15870898a34a808" providerId="LiveId" clId="{756D50C6-628F-4E99-8B42-CDC828DCB454}" dt="2025-02-09T00:03:50.489" v="63" actId="14100"/>
          <ac:picMkLst>
            <pc:docMk/>
            <pc:sldMk cId="630845820" sldId="271"/>
            <ac:picMk id="8" creationId="{EA432F56-F793-7FA4-B88D-45455CCC3F8F}"/>
          </ac:picMkLst>
        </pc:picChg>
        <pc:picChg chg="add mod">
          <ac:chgData name="Christina Vosnak" userId="d15870898a34a808" providerId="LiveId" clId="{756D50C6-628F-4E99-8B42-CDC828DCB454}" dt="2025-02-09T00:03:35.832" v="60" actId="1076"/>
          <ac:picMkLst>
            <pc:docMk/>
            <pc:sldMk cId="630845820" sldId="271"/>
            <ac:picMk id="10" creationId="{A4C84BDB-37FF-105E-0744-3141B02C9DA9}"/>
          </ac:picMkLst>
        </pc:picChg>
      </pc:sldChg>
      <pc:sldChg chg="addSp delSp modSp new mod">
        <pc:chgData name="Christina Vosnak" userId="d15870898a34a808" providerId="LiveId" clId="{756D50C6-628F-4E99-8B42-CDC828DCB454}" dt="2025-02-09T04:13:27.140" v="616" actId="27636"/>
        <pc:sldMkLst>
          <pc:docMk/>
          <pc:sldMk cId="2233942392" sldId="272"/>
        </pc:sldMkLst>
        <pc:spChg chg="mod">
          <ac:chgData name="Christina Vosnak" userId="d15870898a34a808" providerId="LiveId" clId="{756D50C6-628F-4E99-8B42-CDC828DCB454}" dt="2025-02-09T00:04:24.340" v="83" actId="1076"/>
          <ac:spMkLst>
            <pc:docMk/>
            <pc:sldMk cId="2233942392" sldId="272"/>
            <ac:spMk id="2" creationId="{8B0890DE-4915-5A18-4262-C62FD1E4E54E}"/>
          </ac:spMkLst>
        </pc:spChg>
        <pc:spChg chg="del">
          <ac:chgData name="Christina Vosnak" userId="d15870898a34a808" providerId="LiveId" clId="{756D50C6-628F-4E99-8B42-CDC828DCB454}" dt="2025-02-09T00:04:14.496" v="80" actId="478"/>
          <ac:spMkLst>
            <pc:docMk/>
            <pc:sldMk cId="2233942392" sldId="272"/>
            <ac:spMk id="3" creationId="{B81549FE-A6E8-4881-D49C-894F9DBCD5A7}"/>
          </ac:spMkLst>
        </pc:spChg>
        <pc:spChg chg="add mod">
          <ac:chgData name="Christina Vosnak" userId="d15870898a34a808" providerId="LiveId" clId="{756D50C6-628F-4E99-8B42-CDC828DCB454}" dt="2025-02-09T04:13:27.140" v="616" actId="27636"/>
          <ac:spMkLst>
            <pc:docMk/>
            <pc:sldMk cId="2233942392" sldId="272"/>
            <ac:spMk id="8" creationId="{6F8E6FE0-AD0E-4560-971A-DADC6FB003F9}"/>
          </ac:spMkLst>
        </pc:spChg>
        <pc:spChg chg="add del mod">
          <ac:chgData name="Christina Vosnak" userId="d15870898a34a808" providerId="LiveId" clId="{756D50C6-628F-4E99-8B42-CDC828DCB454}" dt="2025-02-09T00:15:55.318" v="309" actId="478"/>
          <ac:spMkLst>
            <pc:docMk/>
            <pc:sldMk cId="2233942392" sldId="272"/>
            <ac:spMk id="9" creationId="{E5E76D29-AA61-A9C6-F712-3D2B9992CBF1}"/>
          </ac:spMkLst>
        </pc:spChg>
        <pc:picChg chg="add mod">
          <ac:chgData name="Christina Vosnak" userId="d15870898a34a808" providerId="LiveId" clId="{756D50C6-628F-4E99-8B42-CDC828DCB454}" dt="2025-02-09T00:13:44.177" v="99" actId="1076"/>
          <ac:picMkLst>
            <pc:docMk/>
            <pc:sldMk cId="2233942392" sldId="272"/>
            <ac:picMk id="5" creationId="{CAE99D80-A933-E89D-3842-ED056618D0FD}"/>
          </ac:picMkLst>
        </pc:picChg>
        <pc:picChg chg="add mod">
          <ac:chgData name="Christina Vosnak" userId="d15870898a34a808" providerId="LiveId" clId="{756D50C6-628F-4E99-8B42-CDC828DCB454}" dt="2025-02-09T00:13:45.288" v="100" actId="1076"/>
          <ac:picMkLst>
            <pc:docMk/>
            <pc:sldMk cId="2233942392" sldId="272"/>
            <ac:picMk id="7" creationId="{FACF3B7C-A39C-F4C9-93DB-F90AF5F9E02B}"/>
          </ac:picMkLst>
        </pc:picChg>
      </pc:sldChg>
      <pc:sldChg chg="addSp delSp modSp new mod">
        <pc:chgData name="Christina Vosnak" userId="d15870898a34a808" providerId="LiveId" clId="{756D50C6-628F-4E99-8B42-CDC828DCB454}" dt="2025-02-09T04:24:05.085" v="943" actId="20577"/>
        <pc:sldMkLst>
          <pc:docMk/>
          <pc:sldMk cId="514007433" sldId="273"/>
        </pc:sldMkLst>
        <pc:spChg chg="mod">
          <ac:chgData name="Christina Vosnak" userId="d15870898a34a808" providerId="LiveId" clId="{756D50C6-628F-4E99-8B42-CDC828DCB454}" dt="2025-02-09T04:24:05.085" v="943" actId="20577"/>
          <ac:spMkLst>
            <pc:docMk/>
            <pc:sldMk cId="514007433" sldId="273"/>
            <ac:spMk id="2" creationId="{0CB353EB-D9A4-8813-20C6-7345C4A6A4CF}"/>
          </ac:spMkLst>
        </pc:spChg>
        <pc:spChg chg="del">
          <ac:chgData name="Christina Vosnak" userId="d15870898a34a808" providerId="LiveId" clId="{756D50C6-628F-4E99-8B42-CDC828DCB454}" dt="2025-02-09T00:17:03.053" v="311" actId="478"/>
          <ac:spMkLst>
            <pc:docMk/>
            <pc:sldMk cId="514007433" sldId="273"/>
            <ac:spMk id="3" creationId="{D56B29D4-AE9A-81F9-A8E7-11A9B93CAB9D}"/>
          </ac:spMkLst>
        </pc:spChg>
        <pc:spChg chg="add del mod">
          <ac:chgData name="Christina Vosnak" userId="d15870898a34a808" providerId="LiveId" clId="{756D50C6-628F-4E99-8B42-CDC828DCB454}" dt="2025-02-09T04:00:16.991" v="546" actId="478"/>
          <ac:spMkLst>
            <pc:docMk/>
            <pc:sldMk cId="514007433" sldId="273"/>
            <ac:spMk id="4" creationId="{FE2D4C5F-FE47-A64A-2143-BAEC6C949CE4}"/>
          </ac:spMkLst>
        </pc:spChg>
        <pc:spChg chg="add mod">
          <ac:chgData name="Christina Vosnak" userId="d15870898a34a808" providerId="LiveId" clId="{756D50C6-628F-4E99-8B42-CDC828DCB454}" dt="2025-02-09T04:22:27.952" v="936" actId="33524"/>
          <ac:spMkLst>
            <pc:docMk/>
            <pc:sldMk cId="514007433" sldId="273"/>
            <ac:spMk id="5" creationId="{E574668C-4A97-6144-C6D2-0B355C31CC06}"/>
          </ac:spMkLst>
        </pc:spChg>
        <pc:picChg chg="add del mod">
          <ac:chgData name="Christina Vosnak" userId="d15870898a34a808" providerId="LiveId" clId="{756D50C6-628F-4E99-8B42-CDC828DCB454}" dt="2025-02-09T04:21:40.169" v="866" actId="478"/>
          <ac:picMkLst>
            <pc:docMk/>
            <pc:sldMk cId="514007433" sldId="273"/>
            <ac:picMk id="7" creationId="{541FA617-0CC7-399B-C250-048E0E5764EC}"/>
          </ac:picMkLst>
        </pc:picChg>
        <pc:picChg chg="add mod">
          <ac:chgData name="Christina Vosnak" userId="d15870898a34a808" providerId="LiveId" clId="{756D50C6-628F-4E99-8B42-CDC828DCB454}" dt="2025-02-09T04:22:06.270" v="871" actId="1076"/>
          <ac:picMkLst>
            <pc:docMk/>
            <pc:sldMk cId="514007433" sldId="273"/>
            <ac:picMk id="9" creationId="{9C544D7E-4843-6299-EE78-77103F58A1E1}"/>
          </ac:picMkLst>
        </pc:picChg>
      </pc:sldChg>
      <pc:sldChg chg="addSp delSp modSp new mod">
        <pc:chgData name="Christina Vosnak" userId="d15870898a34a808" providerId="LiveId" clId="{756D50C6-628F-4E99-8B42-CDC828DCB454}" dt="2025-02-09T20:03:22.360" v="1197" actId="20577"/>
        <pc:sldMkLst>
          <pc:docMk/>
          <pc:sldMk cId="1213569058" sldId="274"/>
        </pc:sldMkLst>
        <pc:spChg chg="mod">
          <ac:chgData name="Christina Vosnak" userId="d15870898a34a808" providerId="LiveId" clId="{756D50C6-628F-4E99-8B42-CDC828DCB454}" dt="2025-02-09T19:48:58.285" v="992" actId="1076"/>
          <ac:spMkLst>
            <pc:docMk/>
            <pc:sldMk cId="1213569058" sldId="274"/>
            <ac:spMk id="2" creationId="{B0D75FF2-12EE-AA80-D9D5-485B7B9479CD}"/>
          </ac:spMkLst>
        </pc:spChg>
        <pc:spChg chg="del">
          <ac:chgData name="Christina Vosnak" userId="d15870898a34a808" providerId="LiveId" clId="{756D50C6-628F-4E99-8B42-CDC828DCB454}" dt="2025-02-09T20:02:22.733" v="994" actId="478"/>
          <ac:spMkLst>
            <pc:docMk/>
            <pc:sldMk cId="1213569058" sldId="274"/>
            <ac:spMk id="3" creationId="{B7A0740C-2345-A7F6-E38D-1F2391CA9D39}"/>
          </ac:spMkLst>
        </pc:spChg>
        <pc:spChg chg="add mod">
          <ac:chgData name="Christina Vosnak" userId="d15870898a34a808" providerId="LiveId" clId="{756D50C6-628F-4E99-8B42-CDC828DCB454}" dt="2025-02-09T20:03:22.360" v="1197" actId="20577"/>
          <ac:spMkLst>
            <pc:docMk/>
            <pc:sldMk cId="1213569058" sldId="274"/>
            <ac:spMk id="6" creationId="{FE8A4B13-4049-4AE0-50C4-B6654543F9B1}"/>
          </ac:spMkLst>
        </pc:spChg>
        <pc:picChg chg="add mod">
          <ac:chgData name="Christina Vosnak" userId="d15870898a34a808" providerId="LiveId" clId="{756D50C6-628F-4E99-8B42-CDC828DCB454}" dt="2025-02-09T20:02:20.479" v="993" actId="1076"/>
          <ac:picMkLst>
            <pc:docMk/>
            <pc:sldMk cId="1213569058" sldId="274"/>
            <ac:picMk id="5" creationId="{4C30DB62-01F3-4632-DC73-A54578A1920A}"/>
          </ac:picMkLst>
        </pc:picChg>
      </pc:sldChg>
      <pc:sldChg chg="addSp delSp modSp new mod">
        <pc:chgData name="Christina Vosnak" userId="d15870898a34a808" providerId="LiveId" clId="{756D50C6-628F-4E99-8B42-CDC828DCB454}" dt="2025-02-09T21:55:12.829" v="1941" actId="20577"/>
        <pc:sldMkLst>
          <pc:docMk/>
          <pc:sldMk cId="1968147813" sldId="275"/>
        </pc:sldMkLst>
        <pc:spChg chg="mod">
          <ac:chgData name="Christina Vosnak" userId="d15870898a34a808" providerId="LiveId" clId="{756D50C6-628F-4E99-8B42-CDC828DCB454}" dt="2025-02-09T20:23:02.741" v="1914" actId="27636"/>
          <ac:spMkLst>
            <pc:docMk/>
            <pc:sldMk cId="1968147813" sldId="275"/>
            <ac:spMk id="2" creationId="{56256E27-0E1B-BA76-5B58-D6ECCA5E2F06}"/>
          </ac:spMkLst>
        </pc:spChg>
        <pc:spChg chg="del">
          <ac:chgData name="Christina Vosnak" userId="d15870898a34a808" providerId="LiveId" clId="{756D50C6-628F-4E99-8B42-CDC828DCB454}" dt="2025-02-09T20:03:39.294" v="1212" actId="478"/>
          <ac:spMkLst>
            <pc:docMk/>
            <pc:sldMk cId="1968147813" sldId="275"/>
            <ac:spMk id="3" creationId="{2569892C-75C8-B05D-9907-9516C2A5F524}"/>
          </ac:spMkLst>
        </pc:spChg>
        <pc:spChg chg="add mod">
          <ac:chgData name="Christina Vosnak" userId="d15870898a34a808" providerId="LiveId" clId="{756D50C6-628F-4E99-8B42-CDC828DCB454}" dt="2025-02-09T21:55:12.829" v="1941" actId="20577"/>
          <ac:spMkLst>
            <pc:docMk/>
            <pc:sldMk cId="1968147813" sldId="275"/>
            <ac:spMk id="4" creationId="{6D6A0266-CD18-BBF0-6E59-CCA99851A5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2/8/2025</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52561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4854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6261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470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6985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56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53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7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5515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631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2/8/2025</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50579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2/8/2025</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063466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BF868-A79C-4DFF-A706-E8693FD00738}"/>
              </a:ext>
            </a:extLst>
          </p:cNvPr>
          <p:cNvSpPr>
            <a:spLocks noGrp="1"/>
          </p:cNvSpPr>
          <p:nvPr>
            <p:ph type="ctrTitle"/>
          </p:nvPr>
        </p:nvSpPr>
        <p:spPr>
          <a:xfrm>
            <a:off x="5978914" y="893935"/>
            <a:ext cx="5364937" cy="3339390"/>
          </a:xfrm>
        </p:spPr>
        <p:txBody>
          <a:bodyPr anchor="ctr">
            <a:normAutofit/>
          </a:bodyPr>
          <a:lstStyle/>
          <a:p>
            <a:r>
              <a:rPr lang="en-US" sz="5100"/>
              <a:t>Investing in Childcare: A Call to Action for Government Policy </a:t>
            </a:r>
          </a:p>
        </p:txBody>
      </p:sp>
      <p:sp>
        <p:nvSpPr>
          <p:cNvPr id="3" name="Subtitle 2">
            <a:extLst>
              <a:ext uri="{FF2B5EF4-FFF2-40B4-BE49-F238E27FC236}">
                <a16:creationId xmlns:a16="http://schemas.microsoft.com/office/drawing/2014/main" id="{DE972055-2E76-B9F6-949E-14B146F77D31}"/>
              </a:ext>
            </a:extLst>
          </p:cNvPr>
          <p:cNvSpPr>
            <a:spLocks noGrp="1"/>
          </p:cNvSpPr>
          <p:nvPr>
            <p:ph type="subTitle" idx="1"/>
          </p:nvPr>
        </p:nvSpPr>
        <p:spPr>
          <a:xfrm>
            <a:off x="5978915" y="4876803"/>
            <a:ext cx="5364936" cy="909848"/>
          </a:xfrm>
        </p:spPr>
        <p:txBody>
          <a:bodyPr anchor="t">
            <a:normAutofit/>
          </a:bodyPr>
          <a:lstStyle/>
          <a:p>
            <a:r>
              <a:rPr lang="en-US" dirty="0"/>
              <a:t>By Christina Vosnak</a:t>
            </a:r>
          </a:p>
        </p:txBody>
      </p:sp>
      <p:pic>
        <p:nvPicPr>
          <p:cNvPr id="4" name="Picture 3">
            <a:extLst>
              <a:ext uri="{FF2B5EF4-FFF2-40B4-BE49-F238E27FC236}">
                <a16:creationId xmlns:a16="http://schemas.microsoft.com/office/drawing/2014/main" id="{8AF560AE-542C-FEC7-09DB-6EA8FE11622C}"/>
              </a:ext>
            </a:extLst>
          </p:cNvPr>
          <p:cNvPicPr>
            <a:picLocks noChangeAspect="1"/>
          </p:cNvPicPr>
          <p:nvPr/>
        </p:nvPicPr>
        <p:blipFill>
          <a:blip r:embed="rId2"/>
          <a:srcRect l="2363" r="40604"/>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8026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FB0F-76E7-C5C6-4DBE-183BA7A27A2F}"/>
              </a:ext>
            </a:extLst>
          </p:cNvPr>
          <p:cNvSpPr>
            <a:spLocks noGrp="1"/>
          </p:cNvSpPr>
          <p:nvPr>
            <p:ph type="title"/>
          </p:nvPr>
        </p:nvSpPr>
        <p:spPr>
          <a:xfrm>
            <a:off x="4180332" y="152006"/>
            <a:ext cx="3831336" cy="877824"/>
          </a:xfrm>
        </p:spPr>
        <p:txBody>
          <a:bodyPr>
            <a:normAutofit fontScale="90000"/>
          </a:bodyPr>
          <a:lstStyle/>
          <a:p>
            <a:r>
              <a:rPr lang="en-US" dirty="0"/>
              <a:t>Key States</a:t>
            </a:r>
          </a:p>
        </p:txBody>
      </p:sp>
      <p:pic>
        <p:nvPicPr>
          <p:cNvPr id="5" name="Picture 4">
            <a:extLst>
              <a:ext uri="{FF2B5EF4-FFF2-40B4-BE49-F238E27FC236}">
                <a16:creationId xmlns:a16="http://schemas.microsoft.com/office/drawing/2014/main" id="{24068A5B-D934-9375-B6B4-F3E2B911F714}"/>
              </a:ext>
            </a:extLst>
          </p:cNvPr>
          <p:cNvPicPr>
            <a:picLocks noChangeAspect="1"/>
          </p:cNvPicPr>
          <p:nvPr/>
        </p:nvPicPr>
        <p:blipFill>
          <a:blip r:embed="rId2"/>
          <a:stretch>
            <a:fillRect/>
          </a:stretch>
        </p:blipFill>
        <p:spPr>
          <a:xfrm>
            <a:off x="1315375" y="1029830"/>
            <a:ext cx="4015408" cy="2658639"/>
          </a:xfrm>
          <a:prstGeom prst="rect">
            <a:avLst/>
          </a:prstGeom>
        </p:spPr>
      </p:pic>
      <p:pic>
        <p:nvPicPr>
          <p:cNvPr id="7" name="Picture 6">
            <a:extLst>
              <a:ext uri="{FF2B5EF4-FFF2-40B4-BE49-F238E27FC236}">
                <a16:creationId xmlns:a16="http://schemas.microsoft.com/office/drawing/2014/main" id="{93632977-35BD-4D75-08DD-48E84C3E2C34}"/>
              </a:ext>
            </a:extLst>
          </p:cNvPr>
          <p:cNvPicPr>
            <a:picLocks noChangeAspect="1"/>
          </p:cNvPicPr>
          <p:nvPr/>
        </p:nvPicPr>
        <p:blipFill>
          <a:blip r:embed="rId3"/>
          <a:stretch>
            <a:fillRect/>
          </a:stretch>
        </p:blipFill>
        <p:spPr>
          <a:xfrm>
            <a:off x="1315375" y="3867911"/>
            <a:ext cx="4014903" cy="2658639"/>
          </a:xfrm>
          <a:prstGeom prst="rect">
            <a:avLst/>
          </a:prstGeom>
        </p:spPr>
      </p:pic>
      <p:pic>
        <p:nvPicPr>
          <p:cNvPr id="8" name="Picture 7">
            <a:extLst>
              <a:ext uri="{FF2B5EF4-FFF2-40B4-BE49-F238E27FC236}">
                <a16:creationId xmlns:a16="http://schemas.microsoft.com/office/drawing/2014/main" id="{EA432F56-F793-7FA4-B88D-45455CCC3F8F}"/>
              </a:ext>
            </a:extLst>
          </p:cNvPr>
          <p:cNvPicPr>
            <a:picLocks noChangeAspect="1"/>
          </p:cNvPicPr>
          <p:nvPr/>
        </p:nvPicPr>
        <p:blipFill>
          <a:blip r:embed="rId4"/>
          <a:stretch>
            <a:fillRect/>
          </a:stretch>
        </p:blipFill>
        <p:spPr>
          <a:xfrm>
            <a:off x="6568348" y="1029829"/>
            <a:ext cx="4166327" cy="2658639"/>
          </a:xfrm>
          <a:prstGeom prst="rect">
            <a:avLst/>
          </a:prstGeom>
        </p:spPr>
      </p:pic>
      <p:pic>
        <p:nvPicPr>
          <p:cNvPr id="10" name="Picture 9">
            <a:extLst>
              <a:ext uri="{FF2B5EF4-FFF2-40B4-BE49-F238E27FC236}">
                <a16:creationId xmlns:a16="http://schemas.microsoft.com/office/drawing/2014/main" id="{A4C84BDB-37FF-105E-0744-3141B02C9DA9}"/>
              </a:ext>
            </a:extLst>
          </p:cNvPr>
          <p:cNvPicPr>
            <a:picLocks noChangeAspect="1"/>
          </p:cNvPicPr>
          <p:nvPr/>
        </p:nvPicPr>
        <p:blipFill>
          <a:blip r:embed="rId5"/>
          <a:stretch>
            <a:fillRect/>
          </a:stretch>
        </p:blipFill>
        <p:spPr>
          <a:xfrm>
            <a:off x="6568348" y="3867911"/>
            <a:ext cx="4166327" cy="2606864"/>
          </a:xfrm>
          <a:prstGeom prst="rect">
            <a:avLst/>
          </a:prstGeom>
        </p:spPr>
      </p:pic>
    </p:spTree>
    <p:extLst>
      <p:ext uri="{BB962C8B-B14F-4D97-AF65-F5344CB8AC3E}">
        <p14:creationId xmlns:p14="http://schemas.microsoft.com/office/powerpoint/2010/main" val="63084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90DE-4915-5A18-4262-C62FD1E4E54E}"/>
              </a:ext>
            </a:extLst>
          </p:cNvPr>
          <p:cNvSpPr>
            <a:spLocks noGrp="1"/>
          </p:cNvSpPr>
          <p:nvPr>
            <p:ph type="title"/>
          </p:nvPr>
        </p:nvSpPr>
        <p:spPr>
          <a:xfrm>
            <a:off x="329184" y="347472"/>
            <a:ext cx="5175504" cy="1051560"/>
          </a:xfrm>
        </p:spPr>
        <p:txBody>
          <a:bodyPr/>
          <a:lstStyle/>
          <a:p>
            <a:r>
              <a:rPr lang="en-US" dirty="0"/>
              <a:t>Why It Matters?</a:t>
            </a:r>
          </a:p>
        </p:txBody>
      </p:sp>
      <p:pic>
        <p:nvPicPr>
          <p:cNvPr id="5" name="Picture 4">
            <a:extLst>
              <a:ext uri="{FF2B5EF4-FFF2-40B4-BE49-F238E27FC236}">
                <a16:creationId xmlns:a16="http://schemas.microsoft.com/office/drawing/2014/main" id="{CAE99D80-A933-E89D-3842-ED056618D0FD}"/>
              </a:ext>
            </a:extLst>
          </p:cNvPr>
          <p:cNvPicPr>
            <a:picLocks noChangeAspect="1"/>
          </p:cNvPicPr>
          <p:nvPr/>
        </p:nvPicPr>
        <p:blipFill>
          <a:blip r:embed="rId2"/>
          <a:stretch>
            <a:fillRect/>
          </a:stretch>
        </p:blipFill>
        <p:spPr>
          <a:xfrm>
            <a:off x="366522" y="1254737"/>
            <a:ext cx="5729478" cy="4348525"/>
          </a:xfrm>
          <a:prstGeom prst="rect">
            <a:avLst/>
          </a:prstGeom>
        </p:spPr>
      </p:pic>
      <p:pic>
        <p:nvPicPr>
          <p:cNvPr id="7" name="Picture 6">
            <a:extLst>
              <a:ext uri="{FF2B5EF4-FFF2-40B4-BE49-F238E27FC236}">
                <a16:creationId xmlns:a16="http://schemas.microsoft.com/office/drawing/2014/main" id="{FACF3B7C-A39C-F4C9-93DB-F90AF5F9E02B}"/>
              </a:ext>
            </a:extLst>
          </p:cNvPr>
          <p:cNvPicPr>
            <a:picLocks noChangeAspect="1"/>
          </p:cNvPicPr>
          <p:nvPr/>
        </p:nvPicPr>
        <p:blipFill>
          <a:blip r:embed="rId3"/>
          <a:stretch>
            <a:fillRect/>
          </a:stretch>
        </p:blipFill>
        <p:spPr>
          <a:xfrm>
            <a:off x="6462522" y="1254736"/>
            <a:ext cx="5729478" cy="4348525"/>
          </a:xfrm>
          <a:prstGeom prst="rect">
            <a:avLst/>
          </a:prstGeom>
        </p:spPr>
      </p:pic>
      <p:sp>
        <p:nvSpPr>
          <p:cNvPr id="8" name="Content Placeholder 2">
            <a:extLst>
              <a:ext uri="{FF2B5EF4-FFF2-40B4-BE49-F238E27FC236}">
                <a16:creationId xmlns:a16="http://schemas.microsoft.com/office/drawing/2014/main" id="{6F8E6FE0-AD0E-4560-971A-DADC6FB003F9}"/>
              </a:ext>
            </a:extLst>
          </p:cNvPr>
          <p:cNvSpPr>
            <a:spLocks noGrp="1"/>
          </p:cNvSpPr>
          <p:nvPr>
            <p:ph idx="1"/>
          </p:nvPr>
        </p:nvSpPr>
        <p:spPr>
          <a:xfrm>
            <a:off x="668204" y="5843397"/>
            <a:ext cx="7415091" cy="776478"/>
          </a:xfrm>
        </p:spPr>
        <p:txBody>
          <a:bodyPr>
            <a:normAutofit/>
          </a:bodyPr>
          <a:lstStyle/>
          <a:p>
            <a:r>
              <a:rPr lang="en-US" dirty="0"/>
              <a:t>Labor Force Participation is decreasing over time between both males and females overall</a:t>
            </a:r>
          </a:p>
        </p:txBody>
      </p:sp>
    </p:spTree>
    <p:extLst>
      <p:ext uri="{BB962C8B-B14F-4D97-AF65-F5344CB8AC3E}">
        <p14:creationId xmlns:p14="http://schemas.microsoft.com/office/powerpoint/2010/main" val="22339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53EB-D9A4-8813-20C6-7345C4A6A4CF}"/>
              </a:ext>
            </a:extLst>
          </p:cNvPr>
          <p:cNvSpPr>
            <a:spLocks noGrp="1"/>
          </p:cNvSpPr>
          <p:nvPr>
            <p:ph type="title"/>
          </p:nvPr>
        </p:nvSpPr>
        <p:spPr>
          <a:xfrm>
            <a:off x="457199" y="338329"/>
            <a:ext cx="11515725" cy="1819656"/>
          </a:xfrm>
        </p:spPr>
        <p:txBody>
          <a:bodyPr>
            <a:normAutofit fontScale="90000"/>
          </a:bodyPr>
          <a:lstStyle/>
          <a:p>
            <a:r>
              <a:rPr lang="en-US" dirty="0"/>
              <a:t>Comparing Labor Force Participation Between Females with and without Young Children</a:t>
            </a:r>
          </a:p>
        </p:txBody>
      </p:sp>
      <p:sp>
        <p:nvSpPr>
          <p:cNvPr id="5" name="Content Placeholder 2">
            <a:extLst>
              <a:ext uri="{FF2B5EF4-FFF2-40B4-BE49-F238E27FC236}">
                <a16:creationId xmlns:a16="http://schemas.microsoft.com/office/drawing/2014/main" id="{E574668C-4A97-6144-C6D2-0B355C31CC06}"/>
              </a:ext>
            </a:extLst>
          </p:cNvPr>
          <p:cNvSpPr>
            <a:spLocks noGrp="1"/>
          </p:cNvSpPr>
          <p:nvPr>
            <p:ph idx="1"/>
          </p:nvPr>
        </p:nvSpPr>
        <p:spPr>
          <a:xfrm>
            <a:off x="304613" y="2581539"/>
            <a:ext cx="3801686" cy="3182112"/>
          </a:xfrm>
        </p:spPr>
        <p:txBody>
          <a:bodyPr>
            <a:normAutofit/>
          </a:bodyPr>
          <a:lstStyle/>
          <a:p>
            <a:r>
              <a:rPr lang="en-US" dirty="0"/>
              <a:t>While labor force participation is trending downward, mothers with children must continue to support their families, especially those with children under the age of 6</a:t>
            </a:r>
          </a:p>
          <a:p>
            <a:endParaRPr lang="en-US" dirty="0"/>
          </a:p>
          <a:p>
            <a:endParaRPr lang="en-US" dirty="0"/>
          </a:p>
        </p:txBody>
      </p:sp>
      <p:pic>
        <p:nvPicPr>
          <p:cNvPr id="9" name="Picture 8">
            <a:extLst>
              <a:ext uri="{FF2B5EF4-FFF2-40B4-BE49-F238E27FC236}">
                <a16:creationId xmlns:a16="http://schemas.microsoft.com/office/drawing/2014/main" id="{9C544D7E-4843-6299-EE78-77103F58A1E1}"/>
              </a:ext>
            </a:extLst>
          </p:cNvPr>
          <p:cNvPicPr>
            <a:picLocks noChangeAspect="1"/>
          </p:cNvPicPr>
          <p:nvPr/>
        </p:nvPicPr>
        <p:blipFill>
          <a:blip r:embed="rId2"/>
          <a:stretch>
            <a:fillRect/>
          </a:stretch>
        </p:blipFill>
        <p:spPr>
          <a:xfrm>
            <a:off x="4106299" y="1990386"/>
            <a:ext cx="7463414" cy="4364418"/>
          </a:xfrm>
          <a:prstGeom prst="rect">
            <a:avLst/>
          </a:prstGeom>
        </p:spPr>
      </p:pic>
    </p:spTree>
    <p:extLst>
      <p:ext uri="{BB962C8B-B14F-4D97-AF65-F5344CB8AC3E}">
        <p14:creationId xmlns:p14="http://schemas.microsoft.com/office/powerpoint/2010/main" val="51400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5FF2-12EE-AA80-D9D5-485B7B9479CD}"/>
              </a:ext>
            </a:extLst>
          </p:cNvPr>
          <p:cNvSpPr>
            <a:spLocks noGrp="1"/>
          </p:cNvSpPr>
          <p:nvPr>
            <p:ph type="title"/>
          </p:nvPr>
        </p:nvSpPr>
        <p:spPr>
          <a:xfrm>
            <a:off x="339852" y="301752"/>
            <a:ext cx="11512296" cy="4754880"/>
          </a:xfrm>
        </p:spPr>
        <p:txBody>
          <a:bodyPr/>
          <a:lstStyle/>
          <a:p>
            <a:r>
              <a:rPr lang="en-US" dirty="0"/>
              <a:t>2018 Female Labor Force Participation</a:t>
            </a:r>
          </a:p>
        </p:txBody>
      </p:sp>
      <p:pic>
        <p:nvPicPr>
          <p:cNvPr id="5" name="Picture 4">
            <a:extLst>
              <a:ext uri="{FF2B5EF4-FFF2-40B4-BE49-F238E27FC236}">
                <a16:creationId xmlns:a16="http://schemas.microsoft.com/office/drawing/2014/main" id="{4C30DB62-01F3-4632-DC73-A54578A1920A}"/>
              </a:ext>
            </a:extLst>
          </p:cNvPr>
          <p:cNvPicPr>
            <a:picLocks noChangeAspect="1"/>
          </p:cNvPicPr>
          <p:nvPr/>
        </p:nvPicPr>
        <p:blipFill>
          <a:blip r:embed="rId2"/>
          <a:stretch>
            <a:fillRect/>
          </a:stretch>
        </p:blipFill>
        <p:spPr>
          <a:xfrm>
            <a:off x="4768845" y="1581912"/>
            <a:ext cx="6661155" cy="4283773"/>
          </a:xfrm>
          <a:prstGeom prst="rect">
            <a:avLst/>
          </a:prstGeom>
        </p:spPr>
      </p:pic>
      <p:sp>
        <p:nvSpPr>
          <p:cNvPr id="6" name="Content Placeholder 2">
            <a:extLst>
              <a:ext uri="{FF2B5EF4-FFF2-40B4-BE49-F238E27FC236}">
                <a16:creationId xmlns:a16="http://schemas.microsoft.com/office/drawing/2014/main" id="{FE8A4B13-4049-4AE0-50C4-B6654543F9B1}"/>
              </a:ext>
            </a:extLst>
          </p:cNvPr>
          <p:cNvSpPr>
            <a:spLocks noGrp="1"/>
          </p:cNvSpPr>
          <p:nvPr>
            <p:ph idx="1"/>
          </p:nvPr>
        </p:nvSpPr>
        <p:spPr>
          <a:xfrm>
            <a:off x="653506" y="2279047"/>
            <a:ext cx="3801686" cy="3182112"/>
          </a:xfrm>
        </p:spPr>
        <p:txBody>
          <a:bodyPr>
            <a:normAutofit/>
          </a:bodyPr>
          <a:lstStyle/>
          <a:p>
            <a:r>
              <a:rPr lang="en-US" dirty="0"/>
              <a:t>In 2018, the most participation from females in the labor force was those with children aged 6 to 17.</a:t>
            </a:r>
          </a:p>
          <a:p>
            <a:r>
              <a:rPr lang="en-US" dirty="0"/>
              <a:t>Labor force participation among females increases as children grow older.</a:t>
            </a:r>
          </a:p>
          <a:p>
            <a:endParaRPr lang="en-US" dirty="0"/>
          </a:p>
          <a:p>
            <a:endParaRPr lang="en-US" dirty="0"/>
          </a:p>
        </p:txBody>
      </p:sp>
    </p:spTree>
    <p:extLst>
      <p:ext uri="{BB962C8B-B14F-4D97-AF65-F5344CB8AC3E}">
        <p14:creationId xmlns:p14="http://schemas.microsoft.com/office/powerpoint/2010/main" val="121356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6E27-0E1B-BA76-5B58-D6ECCA5E2F06}"/>
              </a:ext>
            </a:extLst>
          </p:cNvPr>
          <p:cNvSpPr>
            <a:spLocks noGrp="1"/>
          </p:cNvSpPr>
          <p:nvPr>
            <p:ph type="title"/>
          </p:nvPr>
        </p:nvSpPr>
        <p:spPr>
          <a:xfrm>
            <a:off x="722376" y="338328"/>
            <a:ext cx="8174736" cy="1133856"/>
          </a:xfrm>
        </p:spPr>
        <p:txBody>
          <a:bodyPr>
            <a:normAutofit/>
          </a:bodyPr>
          <a:lstStyle/>
          <a:p>
            <a:r>
              <a:rPr lang="en-US" dirty="0"/>
              <a:t>Summary + Opportunity</a:t>
            </a:r>
          </a:p>
        </p:txBody>
      </p:sp>
      <p:sp>
        <p:nvSpPr>
          <p:cNvPr id="4" name="Content Placeholder 2">
            <a:extLst>
              <a:ext uri="{FF2B5EF4-FFF2-40B4-BE49-F238E27FC236}">
                <a16:creationId xmlns:a16="http://schemas.microsoft.com/office/drawing/2014/main" id="{6D6A0266-CD18-BBF0-6E59-CCA99851A597}"/>
              </a:ext>
            </a:extLst>
          </p:cNvPr>
          <p:cNvSpPr txBox="1">
            <a:spLocks/>
          </p:cNvSpPr>
          <p:nvPr/>
        </p:nvSpPr>
        <p:spPr>
          <a:xfrm>
            <a:off x="1221832" y="1612275"/>
            <a:ext cx="9558943" cy="31821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labor force participation is trending downward, mothers with children are more willing to participate in the labor force indicating demand for quality childcare is growing as well</a:t>
            </a:r>
          </a:p>
          <a:p>
            <a:r>
              <a:rPr lang="en-US" dirty="0"/>
              <a:t>Costs are increasing. It is likely women will have higher rates of labor force participation if childcare is more accessible and affordable.</a:t>
            </a:r>
          </a:p>
          <a:p>
            <a:r>
              <a:rPr lang="en-US" dirty="0"/>
              <a:t>Childcare costs are increasing faster than median household incomes. Creating policy to cap childcare prices or to provide affordable childcare for working families will increase labor force participation and boost the economy.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6814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B0C9-D199-DEC9-5B15-51A18C3586E1}"/>
              </a:ext>
            </a:extLst>
          </p:cNvPr>
          <p:cNvSpPr>
            <a:spLocks noGrp="1"/>
          </p:cNvSpPr>
          <p:nvPr>
            <p:ph type="title"/>
          </p:nvPr>
        </p:nvSpPr>
        <p:spPr>
          <a:xfrm>
            <a:off x="490728" y="320040"/>
            <a:ext cx="11210544" cy="1115568"/>
          </a:xfrm>
        </p:spPr>
        <p:txBody>
          <a:bodyPr>
            <a:normAutofit fontScale="90000"/>
          </a:bodyPr>
          <a:lstStyle/>
          <a:p>
            <a:pPr algn="ctr"/>
            <a:r>
              <a:rPr lang="en-US" dirty="0"/>
              <a:t>Median Household Income Over Time</a:t>
            </a:r>
            <a:br>
              <a:rPr lang="en-US" dirty="0"/>
            </a:br>
            <a:endParaRPr lang="en-US" dirty="0"/>
          </a:p>
        </p:txBody>
      </p:sp>
      <p:sp>
        <p:nvSpPr>
          <p:cNvPr id="3" name="Content Placeholder 2">
            <a:extLst>
              <a:ext uri="{FF2B5EF4-FFF2-40B4-BE49-F238E27FC236}">
                <a16:creationId xmlns:a16="http://schemas.microsoft.com/office/drawing/2014/main" id="{FA816B4F-3D29-EE37-8EBD-716C1F3162B8}"/>
              </a:ext>
            </a:extLst>
          </p:cNvPr>
          <p:cNvSpPr>
            <a:spLocks noGrp="1"/>
          </p:cNvSpPr>
          <p:nvPr>
            <p:ph idx="1"/>
          </p:nvPr>
        </p:nvSpPr>
        <p:spPr>
          <a:xfrm>
            <a:off x="8855164" y="1362456"/>
            <a:ext cx="2593123" cy="4754880"/>
          </a:xfrm>
        </p:spPr>
        <p:txBody>
          <a:bodyPr/>
          <a:lstStyle/>
          <a:p>
            <a:r>
              <a:rPr lang="en-US" dirty="0"/>
              <a:t>2018 Average MHI: $51.8K</a:t>
            </a:r>
          </a:p>
          <a:p>
            <a:r>
              <a:rPr lang="en-US" dirty="0"/>
              <a:t>2008 Average MHI: $ 43.5K</a:t>
            </a:r>
          </a:p>
          <a:p>
            <a:endParaRPr lang="en-US" dirty="0"/>
          </a:p>
          <a:p>
            <a:r>
              <a:rPr lang="en-US" dirty="0"/>
              <a:t>10 Year Average increase of 16%</a:t>
            </a:r>
          </a:p>
        </p:txBody>
      </p:sp>
      <p:pic>
        <p:nvPicPr>
          <p:cNvPr id="4" name="Picture 3">
            <a:extLst>
              <a:ext uri="{FF2B5EF4-FFF2-40B4-BE49-F238E27FC236}">
                <a16:creationId xmlns:a16="http://schemas.microsoft.com/office/drawing/2014/main" id="{39C21AA6-4F38-FE80-73CA-28B7DF2CB0EE}"/>
              </a:ext>
            </a:extLst>
          </p:cNvPr>
          <p:cNvPicPr>
            <a:picLocks noChangeAspect="1"/>
          </p:cNvPicPr>
          <p:nvPr/>
        </p:nvPicPr>
        <p:blipFill>
          <a:blip r:embed="rId2"/>
          <a:stretch>
            <a:fillRect/>
          </a:stretch>
        </p:blipFill>
        <p:spPr>
          <a:xfrm>
            <a:off x="199281" y="1163872"/>
            <a:ext cx="8364437" cy="5352752"/>
          </a:xfrm>
          <a:prstGeom prst="rect">
            <a:avLst/>
          </a:prstGeom>
        </p:spPr>
      </p:pic>
    </p:spTree>
    <p:extLst>
      <p:ext uri="{BB962C8B-B14F-4D97-AF65-F5344CB8AC3E}">
        <p14:creationId xmlns:p14="http://schemas.microsoft.com/office/powerpoint/2010/main" val="326834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C210-13FE-8B8A-C36C-43C67903E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506130-EFA7-1A42-614C-7EAAB141B755}"/>
              </a:ext>
            </a:extLst>
          </p:cNvPr>
          <p:cNvSpPr>
            <a:spLocks noGrp="1"/>
          </p:cNvSpPr>
          <p:nvPr>
            <p:ph type="title"/>
          </p:nvPr>
        </p:nvSpPr>
        <p:spPr>
          <a:xfrm>
            <a:off x="412051" y="246888"/>
            <a:ext cx="11367897" cy="1115568"/>
          </a:xfrm>
        </p:spPr>
        <p:txBody>
          <a:bodyPr>
            <a:normAutofit fontScale="90000"/>
          </a:bodyPr>
          <a:lstStyle/>
          <a:p>
            <a:pPr algn="ctr"/>
            <a:r>
              <a:rPr lang="en-US" dirty="0"/>
              <a:t>2018 Median Household Income By State</a:t>
            </a:r>
            <a:br>
              <a:rPr lang="en-US" dirty="0"/>
            </a:br>
            <a:endParaRPr lang="en-US" dirty="0"/>
          </a:p>
        </p:txBody>
      </p:sp>
      <p:pic>
        <p:nvPicPr>
          <p:cNvPr id="6" name="Picture 5">
            <a:extLst>
              <a:ext uri="{FF2B5EF4-FFF2-40B4-BE49-F238E27FC236}">
                <a16:creationId xmlns:a16="http://schemas.microsoft.com/office/drawing/2014/main" id="{6D76F8E9-2779-9A55-8256-052DCBEBE204}"/>
              </a:ext>
            </a:extLst>
          </p:cNvPr>
          <p:cNvPicPr>
            <a:picLocks noChangeAspect="1"/>
          </p:cNvPicPr>
          <p:nvPr/>
        </p:nvPicPr>
        <p:blipFill>
          <a:blip r:embed="rId2"/>
          <a:stretch>
            <a:fillRect/>
          </a:stretch>
        </p:blipFill>
        <p:spPr>
          <a:xfrm>
            <a:off x="1126520" y="1188720"/>
            <a:ext cx="9938957" cy="5546048"/>
          </a:xfrm>
          <a:prstGeom prst="rect">
            <a:avLst/>
          </a:prstGeom>
        </p:spPr>
      </p:pic>
    </p:spTree>
    <p:extLst>
      <p:ext uri="{BB962C8B-B14F-4D97-AF65-F5344CB8AC3E}">
        <p14:creationId xmlns:p14="http://schemas.microsoft.com/office/powerpoint/2010/main" val="1036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5F1B2-CE0E-7C61-7437-506145B38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A5619-6A9F-C759-993F-94FE6DF614BB}"/>
              </a:ext>
            </a:extLst>
          </p:cNvPr>
          <p:cNvSpPr>
            <a:spLocks noGrp="1"/>
          </p:cNvSpPr>
          <p:nvPr>
            <p:ph type="title"/>
          </p:nvPr>
        </p:nvSpPr>
        <p:spPr>
          <a:xfrm>
            <a:off x="490728" y="320040"/>
            <a:ext cx="11210544" cy="1115568"/>
          </a:xfrm>
        </p:spPr>
        <p:txBody>
          <a:bodyPr>
            <a:normAutofit fontScale="90000"/>
          </a:bodyPr>
          <a:lstStyle/>
          <a:p>
            <a:pPr algn="r"/>
            <a:r>
              <a:rPr lang="en-US" dirty="0"/>
              <a:t>Average Center Based Childcare Cost Per Year By Age Group</a:t>
            </a:r>
          </a:p>
        </p:txBody>
      </p:sp>
      <p:sp>
        <p:nvSpPr>
          <p:cNvPr id="3" name="Content Placeholder 2">
            <a:extLst>
              <a:ext uri="{FF2B5EF4-FFF2-40B4-BE49-F238E27FC236}">
                <a16:creationId xmlns:a16="http://schemas.microsoft.com/office/drawing/2014/main" id="{5B3E6693-B7A7-7EC6-E148-C02D59B661DA}"/>
              </a:ext>
            </a:extLst>
          </p:cNvPr>
          <p:cNvSpPr>
            <a:spLocks noGrp="1"/>
          </p:cNvSpPr>
          <p:nvPr>
            <p:ph idx="1"/>
          </p:nvPr>
        </p:nvSpPr>
        <p:spPr>
          <a:xfrm>
            <a:off x="9497600" y="1929384"/>
            <a:ext cx="2593123" cy="4325112"/>
          </a:xfrm>
        </p:spPr>
        <p:txBody>
          <a:bodyPr>
            <a:normAutofit fontScale="85000" lnSpcReduction="20000"/>
          </a:bodyPr>
          <a:lstStyle/>
          <a:p>
            <a:r>
              <a:rPr lang="en-US" dirty="0"/>
              <a:t>2018 Infant Cost $8.4K </a:t>
            </a:r>
            <a:r>
              <a:rPr lang="en-US" dirty="0">
                <a:solidFill>
                  <a:srgbClr val="00B050"/>
                </a:solidFill>
              </a:rPr>
              <a:t>(+18%)</a:t>
            </a:r>
          </a:p>
          <a:p>
            <a:r>
              <a:rPr lang="en-US" dirty="0"/>
              <a:t>2018 Toddler Cost: </a:t>
            </a:r>
            <a:r>
              <a:rPr lang="en-US" dirty="0">
                <a:solidFill>
                  <a:srgbClr val="00B050"/>
                </a:solidFill>
              </a:rPr>
              <a:t>(+18%)</a:t>
            </a:r>
          </a:p>
          <a:p>
            <a:r>
              <a:rPr lang="en-US" dirty="0"/>
              <a:t>2018 Preschool Cost: $7.1K </a:t>
            </a:r>
            <a:r>
              <a:rPr lang="en-US" dirty="0">
                <a:solidFill>
                  <a:srgbClr val="00B050"/>
                </a:solidFill>
              </a:rPr>
              <a:t>(+18%)</a:t>
            </a:r>
          </a:p>
          <a:p>
            <a:r>
              <a:rPr lang="en-US" dirty="0"/>
              <a:t>2018 School Age Cost: 5.9K </a:t>
            </a:r>
            <a:r>
              <a:rPr lang="en-US" dirty="0">
                <a:solidFill>
                  <a:srgbClr val="00B050"/>
                </a:solidFill>
              </a:rPr>
              <a:t>(+20%)</a:t>
            </a:r>
          </a:p>
          <a:p>
            <a:endParaRPr lang="en-US" dirty="0"/>
          </a:p>
          <a:p>
            <a:r>
              <a:rPr lang="en-US" dirty="0"/>
              <a:t>Overall Based on Age Group and 10 Year span the Cost of Childcare has increased by 18%-20%</a:t>
            </a:r>
          </a:p>
        </p:txBody>
      </p:sp>
      <p:pic>
        <p:nvPicPr>
          <p:cNvPr id="5" name="Picture 4">
            <a:extLst>
              <a:ext uri="{FF2B5EF4-FFF2-40B4-BE49-F238E27FC236}">
                <a16:creationId xmlns:a16="http://schemas.microsoft.com/office/drawing/2014/main" id="{B72714D3-534F-AD61-342C-74CEF1173618}"/>
              </a:ext>
            </a:extLst>
          </p:cNvPr>
          <p:cNvPicPr>
            <a:picLocks noChangeAspect="1"/>
          </p:cNvPicPr>
          <p:nvPr/>
        </p:nvPicPr>
        <p:blipFill>
          <a:blip r:embed="rId2"/>
          <a:stretch>
            <a:fillRect/>
          </a:stretch>
        </p:blipFill>
        <p:spPr>
          <a:xfrm>
            <a:off x="490728" y="1760506"/>
            <a:ext cx="8313132" cy="4662867"/>
          </a:xfrm>
          <a:prstGeom prst="rect">
            <a:avLst/>
          </a:prstGeom>
        </p:spPr>
      </p:pic>
    </p:spTree>
    <p:extLst>
      <p:ext uri="{BB962C8B-B14F-4D97-AF65-F5344CB8AC3E}">
        <p14:creationId xmlns:p14="http://schemas.microsoft.com/office/powerpoint/2010/main" val="305476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2A2AB-3601-45FD-0E69-16075517A4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DF19D-8383-4591-F543-DDFD9F460E13}"/>
              </a:ext>
            </a:extLst>
          </p:cNvPr>
          <p:cNvSpPr>
            <a:spLocks noGrp="1"/>
          </p:cNvSpPr>
          <p:nvPr>
            <p:ph type="title"/>
          </p:nvPr>
        </p:nvSpPr>
        <p:spPr>
          <a:xfrm>
            <a:off x="412051" y="246888"/>
            <a:ext cx="11367897" cy="1115568"/>
          </a:xfrm>
        </p:spPr>
        <p:txBody>
          <a:bodyPr>
            <a:normAutofit fontScale="90000"/>
          </a:bodyPr>
          <a:lstStyle/>
          <a:p>
            <a:pPr algn="ctr"/>
            <a:r>
              <a:rPr lang="en-US" dirty="0"/>
              <a:t>2018 Childcare Cost By State</a:t>
            </a:r>
            <a:br>
              <a:rPr lang="en-US" dirty="0"/>
            </a:br>
            <a:endParaRPr lang="en-US" dirty="0"/>
          </a:p>
        </p:txBody>
      </p:sp>
      <p:pic>
        <p:nvPicPr>
          <p:cNvPr id="6" name="Picture 5">
            <a:extLst>
              <a:ext uri="{FF2B5EF4-FFF2-40B4-BE49-F238E27FC236}">
                <a16:creationId xmlns:a16="http://schemas.microsoft.com/office/drawing/2014/main" id="{6A77AC97-538B-63E2-2603-23722F929B97}"/>
              </a:ext>
            </a:extLst>
          </p:cNvPr>
          <p:cNvPicPr>
            <a:picLocks noChangeAspect="1"/>
          </p:cNvPicPr>
          <p:nvPr/>
        </p:nvPicPr>
        <p:blipFill>
          <a:blip r:embed="rId2"/>
          <a:stretch>
            <a:fillRect/>
          </a:stretch>
        </p:blipFill>
        <p:spPr>
          <a:xfrm>
            <a:off x="1724024" y="1227723"/>
            <a:ext cx="9244727" cy="5254445"/>
          </a:xfrm>
          <a:prstGeom prst="rect">
            <a:avLst/>
          </a:prstGeom>
        </p:spPr>
      </p:pic>
    </p:spTree>
    <p:extLst>
      <p:ext uri="{BB962C8B-B14F-4D97-AF65-F5344CB8AC3E}">
        <p14:creationId xmlns:p14="http://schemas.microsoft.com/office/powerpoint/2010/main" val="185405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1514-62E1-CA8C-BB6B-E96EAA8F1B39}"/>
              </a:ext>
            </a:extLst>
          </p:cNvPr>
          <p:cNvSpPr>
            <a:spLocks noGrp="1"/>
          </p:cNvSpPr>
          <p:nvPr>
            <p:ph type="title"/>
          </p:nvPr>
        </p:nvSpPr>
        <p:spPr>
          <a:xfrm>
            <a:off x="711326" y="349377"/>
            <a:ext cx="10966323" cy="4754880"/>
          </a:xfrm>
        </p:spPr>
        <p:txBody>
          <a:bodyPr/>
          <a:lstStyle/>
          <a:p>
            <a:r>
              <a:rPr lang="en-US" dirty="0"/>
              <a:t>Correlation of Infant Childcare Cost to MHI</a:t>
            </a:r>
            <a:br>
              <a:rPr lang="en-US" dirty="0"/>
            </a:br>
            <a:endParaRPr lang="en-US" dirty="0"/>
          </a:p>
        </p:txBody>
      </p:sp>
      <p:pic>
        <p:nvPicPr>
          <p:cNvPr id="5" name="Picture 4">
            <a:extLst>
              <a:ext uri="{FF2B5EF4-FFF2-40B4-BE49-F238E27FC236}">
                <a16:creationId xmlns:a16="http://schemas.microsoft.com/office/drawing/2014/main" id="{DD5C4DDD-3208-1C6F-BD36-374BB2D9D72B}"/>
              </a:ext>
            </a:extLst>
          </p:cNvPr>
          <p:cNvPicPr>
            <a:picLocks noChangeAspect="1"/>
          </p:cNvPicPr>
          <p:nvPr/>
        </p:nvPicPr>
        <p:blipFill>
          <a:blip r:embed="rId2"/>
          <a:stretch>
            <a:fillRect/>
          </a:stretch>
        </p:blipFill>
        <p:spPr>
          <a:xfrm>
            <a:off x="3613319" y="1511105"/>
            <a:ext cx="7730195" cy="4642807"/>
          </a:xfrm>
          <a:prstGeom prst="rect">
            <a:avLst/>
          </a:prstGeom>
        </p:spPr>
      </p:pic>
      <p:sp>
        <p:nvSpPr>
          <p:cNvPr id="7" name="Content Placeholder 2">
            <a:extLst>
              <a:ext uri="{FF2B5EF4-FFF2-40B4-BE49-F238E27FC236}">
                <a16:creationId xmlns:a16="http://schemas.microsoft.com/office/drawing/2014/main" id="{F0007BF2-E34A-8D9B-1501-E1FBF954D58D}"/>
              </a:ext>
            </a:extLst>
          </p:cNvPr>
          <p:cNvSpPr>
            <a:spLocks noGrp="1"/>
          </p:cNvSpPr>
          <p:nvPr>
            <p:ph idx="1"/>
          </p:nvPr>
        </p:nvSpPr>
        <p:spPr>
          <a:xfrm>
            <a:off x="411480" y="2183511"/>
            <a:ext cx="2955867" cy="4325112"/>
          </a:xfrm>
        </p:spPr>
        <p:txBody>
          <a:bodyPr>
            <a:normAutofit/>
          </a:bodyPr>
          <a:lstStyle/>
          <a:p>
            <a:r>
              <a:rPr lang="en-US" dirty="0"/>
              <a:t>Data clearly shows there is a correlation between infant childcare costs and MHI</a:t>
            </a:r>
          </a:p>
          <a:p>
            <a:r>
              <a:rPr lang="en-US" dirty="0"/>
              <a:t>As MHI increases so does infant childcare, giving no break to families</a:t>
            </a:r>
          </a:p>
        </p:txBody>
      </p:sp>
    </p:spTree>
    <p:extLst>
      <p:ext uri="{BB962C8B-B14F-4D97-AF65-F5344CB8AC3E}">
        <p14:creationId xmlns:p14="http://schemas.microsoft.com/office/powerpoint/2010/main" val="371095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BA103-A8B2-18A4-1F48-17FA48D8E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2F43D-9406-0343-DCA8-BC17ED0669B5}"/>
              </a:ext>
            </a:extLst>
          </p:cNvPr>
          <p:cNvSpPr>
            <a:spLocks noGrp="1"/>
          </p:cNvSpPr>
          <p:nvPr>
            <p:ph type="title"/>
          </p:nvPr>
        </p:nvSpPr>
        <p:spPr>
          <a:xfrm>
            <a:off x="412051" y="246888"/>
            <a:ext cx="11367897" cy="1115568"/>
          </a:xfrm>
        </p:spPr>
        <p:txBody>
          <a:bodyPr>
            <a:normAutofit fontScale="90000"/>
          </a:bodyPr>
          <a:lstStyle/>
          <a:p>
            <a:pPr algn="ctr"/>
            <a:r>
              <a:rPr lang="en-US" dirty="0"/>
              <a:t>2018 Infant Childcare Cost By State</a:t>
            </a:r>
            <a:br>
              <a:rPr lang="en-US" dirty="0"/>
            </a:br>
            <a:endParaRPr lang="en-US" dirty="0"/>
          </a:p>
        </p:txBody>
      </p:sp>
      <p:pic>
        <p:nvPicPr>
          <p:cNvPr id="9" name="Picture 8">
            <a:extLst>
              <a:ext uri="{FF2B5EF4-FFF2-40B4-BE49-F238E27FC236}">
                <a16:creationId xmlns:a16="http://schemas.microsoft.com/office/drawing/2014/main" id="{09559873-A550-2EA5-6416-9DF53B19282D}"/>
              </a:ext>
            </a:extLst>
          </p:cNvPr>
          <p:cNvPicPr>
            <a:picLocks noChangeAspect="1"/>
          </p:cNvPicPr>
          <p:nvPr/>
        </p:nvPicPr>
        <p:blipFill>
          <a:blip r:embed="rId2"/>
          <a:stretch>
            <a:fillRect/>
          </a:stretch>
        </p:blipFill>
        <p:spPr>
          <a:xfrm>
            <a:off x="412051" y="1179576"/>
            <a:ext cx="9067377" cy="5129784"/>
          </a:xfrm>
          <a:prstGeom prst="rect">
            <a:avLst/>
          </a:prstGeom>
        </p:spPr>
      </p:pic>
      <p:sp>
        <p:nvSpPr>
          <p:cNvPr id="10" name="Content Placeholder 2">
            <a:extLst>
              <a:ext uri="{FF2B5EF4-FFF2-40B4-BE49-F238E27FC236}">
                <a16:creationId xmlns:a16="http://schemas.microsoft.com/office/drawing/2014/main" id="{344B2E06-9000-3169-7001-B573D99BC233}"/>
              </a:ext>
            </a:extLst>
          </p:cNvPr>
          <p:cNvSpPr>
            <a:spLocks noGrp="1"/>
          </p:cNvSpPr>
          <p:nvPr>
            <p:ph idx="1"/>
          </p:nvPr>
        </p:nvSpPr>
        <p:spPr>
          <a:xfrm>
            <a:off x="9479428" y="1179576"/>
            <a:ext cx="2593123" cy="4325112"/>
          </a:xfrm>
        </p:spPr>
        <p:txBody>
          <a:bodyPr>
            <a:normAutofit/>
          </a:bodyPr>
          <a:lstStyle/>
          <a:p>
            <a:r>
              <a:rPr lang="en-US" dirty="0"/>
              <a:t>Infant Childcare is the most expensive group on average to afford for families</a:t>
            </a:r>
          </a:p>
          <a:p>
            <a:r>
              <a:rPr lang="en-US" dirty="0"/>
              <a:t>Infant age ranges from 0-23 months</a:t>
            </a:r>
          </a:p>
          <a:p>
            <a:r>
              <a:rPr lang="en-US" dirty="0"/>
              <a:t>Hawaii is the most expensive state for infant childcare</a:t>
            </a:r>
          </a:p>
        </p:txBody>
      </p:sp>
    </p:spTree>
    <p:extLst>
      <p:ext uri="{BB962C8B-B14F-4D97-AF65-F5344CB8AC3E}">
        <p14:creationId xmlns:p14="http://schemas.microsoft.com/office/powerpoint/2010/main" val="121181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0D216-9AFE-ECB6-4C22-307D082D5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4820D-B38C-6470-95A1-318048E1CA6A}"/>
              </a:ext>
            </a:extLst>
          </p:cNvPr>
          <p:cNvSpPr>
            <a:spLocks noGrp="1"/>
          </p:cNvSpPr>
          <p:nvPr>
            <p:ph type="title"/>
          </p:nvPr>
        </p:nvSpPr>
        <p:spPr>
          <a:xfrm>
            <a:off x="412051" y="246888"/>
            <a:ext cx="11367897" cy="1115568"/>
          </a:xfrm>
        </p:spPr>
        <p:txBody>
          <a:bodyPr>
            <a:normAutofit fontScale="90000"/>
          </a:bodyPr>
          <a:lstStyle/>
          <a:p>
            <a:pPr algn="ctr"/>
            <a:r>
              <a:rPr lang="en-US" dirty="0"/>
              <a:t>2018 MHI to Infant Childcare Ratio</a:t>
            </a:r>
            <a:br>
              <a:rPr lang="en-US" dirty="0"/>
            </a:br>
            <a:endParaRPr lang="en-US" dirty="0"/>
          </a:p>
        </p:txBody>
      </p:sp>
      <p:pic>
        <p:nvPicPr>
          <p:cNvPr id="8" name="Picture 7">
            <a:extLst>
              <a:ext uri="{FF2B5EF4-FFF2-40B4-BE49-F238E27FC236}">
                <a16:creationId xmlns:a16="http://schemas.microsoft.com/office/drawing/2014/main" id="{BE0B0CD3-2953-0CAF-96AE-46FF0FF2A071}"/>
              </a:ext>
            </a:extLst>
          </p:cNvPr>
          <p:cNvPicPr>
            <a:picLocks noChangeAspect="1"/>
          </p:cNvPicPr>
          <p:nvPr/>
        </p:nvPicPr>
        <p:blipFill>
          <a:blip r:embed="rId2"/>
          <a:stretch>
            <a:fillRect/>
          </a:stretch>
        </p:blipFill>
        <p:spPr>
          <a:xfrm>
            <a:off x="1128781" y="1152525"/>
            <a:ext cx="9934435" cy="5572571"/>
          </a:xfrm>
          <a:prstGeom prst="rect">
            <a:avLst/>
          </a:prstGeom>
        </p:spPr>
      </p:pic>
    </p:spTree>
    <p:extLst>
      <p:ext uri="{BB962C8B-B14F-4D97-AF65-F5344CB8AC3E}">
        <p14:creationId xmlns:p14="http://schemas.microsoft.com/office/powerpoint/2010/main" val="284754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41F31-EEEE-63A8-6166-A1214621E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E09829-C94F-D3C7-D12E-8840BFB8C824}"/>
              </a:ext>
            </a:extLst>
          </p:cNvPr>
          <p:cNvSpPr>
            <a:spLocks noGrp="1"/>
          </p:cNvSpPr>
          <p:nvPr>
            <p:ph type="title"/>
          </p:nvPr>
        </p:nvSpPr>
        <p:spPr>
          <a:xfrm>
            <a:off x="412051" y="246888"/>
            <a:ext cx="11367897" cy="1115568"/>
          </a:xfrm>
        </p:spPr>
        <p:txBody>
          <a:bodyPr>
            <a:normAutofit fontScale="90000"/>
          </a:bodyPr>
          <a:lstStyle/>
          <a:p>
            <a:pPr algn="r"/>
            <a:r>
              <a:rPr lang="en-US" dirty="0"/>
              <a:t>Percentage of Income Spent on Infant Childcare</a:t>
            </a:r>
          </a:p>
        </p:txBody>
      </p:sp>
      <p:pic>
        <p:nvPicPr>
          <p:cNvPr id="6" name="Picture 5">
            <a:extLst>
              <a:ext uri="{FF2B5EF4-FFF2-40B4-BE49-F238E27FC236}">
                <a16:creationId xmlns:a16="http://schemas.microsoft.com/office/drawing/2014/main" id="{41E74724-771A-E28C-7C78-6ED45D10DA0C}"/>
              </a:ext>
            </a:extLst>
          </p:cNvPr>
          <p:cNvPicPr>
            <a:picLocks noChangeAspect="1"/>
          </p:cNvPicPr>
          <p:nvPr/>
        </p:nvPicPr>
        <p:blipFill>
          <a:blip r:embed="rId2"/>
          <a:stretch>
            <a:fillRect/>
          </a:stretch>
        </p:blipFill>
        <p:spPr>
          <a:xfrm>
            <a:off x="412051" y="1285875"/>
            <a:ext cx="8505177" cy="4762899"/>
          </a:xfrm>
          <a:prstGeom prst="rect">
            <a:avLst/>
          </a:prstGeom>
        </p:spPr>
      </p:pic>
      <p:sp>
        <p:nvSpPr>
          <p:cNvPr id="7" name="Content Placeholder 2">
            <a:extLst>
              <a:ext uri="{FF2B5EF4-FFF2-40B4-BE49-F238E27FC236}">
                <a16:creationId xmlns:a16="http://schemas.microsoft.com/office/drawing/2014/main" id="{F7EDFCEE-80AD-29F9-1308-B72B8EE3CA8D}"/>
              </a:ext>
            </a:extLst>
          </p:cNvPr>
          <p:cNvSpPr>
            <a:spLocks noGrp="1"/>
          </p:cNvSpPr>
          <p:nvPr>
            <p:ph idx="1"/>
          </p:nvPr>
        </p:nvSpPr>
        <p:spPr>
          <a:xfrm>
            <a:off x="9134856" y="1929384"/>
            <a:ext cx="2955867" cy="4325112"/>
          </a:xfrm>
        </p:spPr>
        <p:txBody>
          <a:bodyPr>
            <a:normAutofit/>
          </a:bodyPr>
          <a:lstStyle/>
          <a:p>
            <a:r>
              <a:rPr lang="en-US" dirty="0"/>
              <a:t>Massachusetts, California, New York, and Hawaii account for Top 4 States for highest percentage of income spent on infant childcare</a:t>
            </a:r>
          </a:p>
        </p:txBody>
      </p:sp>
    </p:spTree>
    <p:extLst>
      <p:ext uri="{BB962C8B-B14F-4D97-AF65-F5344CB8AC3E}">
        <p14:creationId xmlns:p14="http://schemas.microsoft.com/office/powerpoint/2010/main" val="2027997708"/>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B302B"/>
      </a:dk2>
      <a:lt2>
        <a:srgbClr val="F0F3F2"/>
      </a:lt2>
      <a:accent1>
        <a:srgbClr val="E72972"/>
      </a:accent1>
      <a:accent2>
        <a:srgbClr val="D517AF"/>
      </a:accent2>
      <a:accent3>
        <a:srgbClr val="BD29E7"/>
      </a:accent3>
      <a:accent4>
        <a:srgbClr val="6C2DD9"/>
      </a:accent4>
      <a:accent5>
        <a:srgbClr val="2933E7"/>
      </a:accent5>
      <a:accent6>
        <a:srgbClr val="1770D5"/>
      </a:accent6>
      <a:hlink>
        <a:srgbClr val="4E3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1633</TotalTime>
  <Words>405</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Sitka Banner</vt:lpstr>
      <vt:lpstr>HeadlinesVTI</vt:lpstr>
      <vt:lpstr>Investing in Childcare: A Call to Action for Government Policy </vt:lpstr>
      <vt:lpstr>Median Household Income Over Time </vt:lpstr>
      <vt:lpstr>2018 Median Household Income By State </vt:lpstr>
      <vt:lpstr>Average Center Based Childcare Cost Per Year By Age Group</vt:lpstr>
      <vt:lpstr>2018 Childcare Cost By State </vt:lpstr>
      <vt:lpstr>Correlation of Infant Childcare Cost to MHI </vt:lpstr>
      <vt:lpstr>2018 Infant Childcare Cost By State </vt:lpstr>
      <vt:lpstr>2018 MHI to Infant Childcare Ratio </vt:lpstr>
      <vt:lpstr>Percentage of Income Spent on Infant Childcare</vt:lpstr>
      <vt:lpstr>Key States</vt:lpstr>
      <vt:lpstr>Why It Matters?</vt:lpstr>
      <vt:lpstr>Comparing Labor Force Participation Between Females with and without Young Children</vt:lpstr>
      <vt:lpstr>2018 Female Labor Force Participation</vt:lpstr>
      <vt:lpstr>Summary +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Christina Vosnak</dc:creator>
  <cp:lastModifiedBy>Christina Vosnak</cp:lastModifiedBy>
  <cp:revision>1</cp:revision>
  <dcterms:created xsi:type="dcterms:W3CDTF">2025-02-08T18:38:36Z</dcterms:created>
  <dcterms:modified xsi:type="dcterms:W3CDTF">2025-02-09T21:55:19Z</dcterms:modified>
</cp:coreProperties>
</file>