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ae1cbb6f0_2_1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ae1cbb6f0_2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ae1cbb6f0_2_16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ae1cbb6f0_2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ae1cbb6f0_2_1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ae1cbb6f0_2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ae1cbb6f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ae1cbb6f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ae33199ac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ae33199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ae33199ac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4ae33199a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4ae33199ac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4ae33199a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4ae33199ac_0_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4ae33199a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14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1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5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66" name="Google Shape;66;p15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1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88" name="Google Shape;88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5" name="Google Shape;95;p1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8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3" name="Google Shape;103;p1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9" name="Google Shape;109;p1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9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2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116" name="Google Shape;116;p20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0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0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0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0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0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0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0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0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0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0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0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0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0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0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0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0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20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21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38" name="Google Shape;138;p2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21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1" name="Google Shape;141;p21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42" name="Google Shape;142;p21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22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46" name="Google Shape;146;p22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52" name="Google Shape;152;p2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Google Shape;170;p23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71" name="Google Shape;171;p23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2" name="Google Shape;17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CE[326] - Εργασία 4</a:t>
            </a:r>
            <a:endParaRPr/>
          </a:p>
        </p:txBody>
      </p:sp>
      <p:sp>
        <p:nvSpPr>
          <p:cNvPr id="180" name="Google Shape;180;p2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Ομάδα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Αθανασίου Ιωάννης 1822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Βουτσαδάκης Χρήστος 1737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u="sng">
                <a:latin typeface="Lato"/>
                <a:ea typeface="Lato"/>
                <a:cs typeface="Lato"/>
                <a:sym typeface="Lato"/>
              </a:rPr>
              <a:t>4.1 Κορουτίνες</a:t>
            </a:r>
            <a:endParaRPr u="sng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Google Shape;186;p26"/>
          <p:cNvSpPr txBox="1"/>
          <p:nvPr>
            <p:ph idx="4294967295" type="body"/>
          </p:nvPr>
        </p:nvSpPr>
        <p:spPr>
          <a:xfrm>
            <a:off x="767850" y="2529750"/>
            <a:ext cx="36183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r>
              <a:rPr lang="en-GB"/>
              <a:t> mycoroutines_create(ucontext_t *co, void (body) (void), void *arg)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7" name="Google Shape;187;p26"/>
          <p:cNvSpPr txBox="1"/>
          <p:nvPr>
            <p:ph idx="4294967295" type="body"/>
          </p:nvPr>
        </p:nvSpPr>
        <p:spPr>
          <a:xfrm>
            <a:off x="823750" y="3047025"/>
            <a:ext cx="2478600" cy="885900"/>
          </a:xfrm>
          <a:prstGeom prst="rect">
            <a:avLst/>
          </a:prstGeom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getcontext(co)</a:t>
            </a:r>
            <a:endParaRPr sz="1200"/>
          </a:p>
          <a:p>
            <a:pPr indent="0" lvl="0" marL="0" rtl="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00"/>
              <a:t>set up stack</a:t>
            </a:r>
            <a:endParaRPr sz="1200"/>
          </a:p>
          <a:p>
            <a:pPr indent="0" lvl="0" marL="0" rtl="0" algn="l">
              <a:lnSpc>
                <a:spcPct val="114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GB" sz="1200"/>
              <a:t>makecontext(co, body, 1, arg)</a:t>
            </a:r>
            <a:endParaRPr sz="1200"/>
          </a:p>
        </p:txBody>
      </p:sp>
      <p:sp>
        <p:nvSpPr>
          <p:cNvPr id="188" name="Google Shape;188;p26"/>
          <p:cNvSpPr txBox="1"/>
          <p:nvPr>
            <p:ph idx="4294967295" type="body"/>
          </p:nvPr>
        </p:nvSpPr>
        <p:spPr>
          <a:xfrm>
            <a:off x="809825" y="1472550"/>
            <a:ext cx="3137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mycoroutines_init(ucontext_t *co)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9" name="Google Shape;189;p26"/>
          <p:cNvSpPr txBox="1"/>
          <p:nvPr>
            <p:ph idx="4294967295" type="body"/>
          </p:nvPr>
        </p:nvSpPr>
        <p:spPr>
          <a:xfrm>
            <a:off x="823750" y="1803175"/>
            <a:ext cx="2558700" cy="4614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getcontext(co)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2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90" name="Google Shape;190;p26"/>
          <p:cNvSpPr txBox="1"/>
          <p:nvPr>
            <p:ph idx="4294967295" type="body"/>
          </p:nvPr>
        </p:nvSpPr>
        <p:spPr>
          <a:xfrm>
            <a:off x="5076700" y="1472550"/>
            <a:ext cx="36183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r>
              <a:rPr lang="en-GB"/>
              <a:t>mycoroutines_switchto(ucontext_t *co)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1" name="Google Shape;191;p26"/>
          <p:cNvSpPr txBox="1"/>
          <p:nvPr>
            <p:ph idx="4294967295" type="body"/>
          </p:nvPr>
        </p:nvSpPr>
        <p:spPr>
          <a:xfrm>
            <a:off x="5174425" y="1803175"/>
            <a:ext cx="2558700" cy="4614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swapcontext(thisContext, co)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2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92" name="Google Shape;192;p26"/>
          <p:cNvSpPr txBox="1"/>
          <p:nvPr>
            <p:ph idx="4294967295" type="body"/>
          </p:nvPr>
        </p:nvSpPr>
        <p:spPr>
          <a:xfrm>
            <a:off x="5076700" y="2759888"/>
            <a:ext cx="36183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r>
              <a:rPr lang="en-GB"/>
              <a:t>mycoroutines_destroy(ucontext_t *co)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6"/>
          <p:cNvSpPr txBox="1"/>
          <p:nvPr>
            <p:ph idx="4294967295" type="body"/>
          </p:nvPr>
        </p:nvSpPr>
        <p:spPr>
          <a:xfrm>
            <a:off x="5174425" y="3047013"/>
            <a:ext cx="2558700" cy="4614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free(co)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2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u="sng">
                <a:latin typeface="Lato"/>
                <a:ea typeface="Lato"/>
                <a:cs typeface="Lato"/>
                <a:sym typeface="Lato"/>
              </a:rPr>
              <a:t>4</a:t>
            </a:r>
            <a:r>
              <a:rPr lang="en-GB" u="sng">
                <a:latin typeface="Lato"/>
                <a:ea typeface="Lato"/>
                <a:cs typeface="Lato"/>
                <a:sym typeface="Lato"/>
              </a:rPr>
              <a:t>.1 Κορουτίνες</a:t>
            </a:r>
            <a:endParaRPr u="sng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99" name="Google Shape;199;p27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200" name="Google Shape;200;p27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7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2" name="Google Shape;202;p27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main 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3" name="Google Shape;203;p27"/>
          <p:cNvSpPr txBox="1"/>
          <p:nvPr>
            <p:ph idx="4294967295" type="body"/>
          </p:nvPr>
        </p:nvSpPr>
        <p:spPr>
          <a:xfrm>
            <a:off x="508325" y="1635550"/>
            <a:ext cx="2478600" cy="3463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malloc for 3 coroutines</a:t>
            </a:r>
            <a:endParaRPr sz="1200"/>
          </a:p>
          <a:p>
            <a:pPr indent="0" lvl="0" marL="0" rtl="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00"/>
              <a:t>mycoroutines_init(mainCo)</a:t>
            </a:r>
            <a:endParaRPr sz="1200"/>
          </a:p>
          <a:p>
            <a:pPr indent="0" lvl="0" marL="0" rtl="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00"/>
              <a:t>mycoroutines_create(readCo, readFromFile, readFileName)</a:t>
            </a:r>
            <a:endParaRPr sz="1200"/>
          </a:p>
          <a:p>
            <a:pPr indent="0" lvl="0" marL="0" rtl="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00"/>
              <a:t>mycoroutines_create(writeCo, writeToFile, NULL)</a:t>
            </a:r>
            <a:endParaRPr sz="1200"/>
          </a:p>
          <a:p>
            <a:pPr indent="0" lvl="0" marL="0" rtl="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00"/>
              <a:t>mycoroutines_switchto(</a:t>
            </a:r>
            <a:r>
              <a:rPr lang="en-GB" sz="1200"/>
              <a:t>readCo</a:t>
            </a:r>
            <a:r>
              <a:rPr lang="en-GB" sz="1200"/>
              <a:t>)</a:t>
            </a:r>
            <a:endParaRPr sz="1200"/>
          </a:p>
          <a:p>
            <a:pPr indent="0" lvl="0" marL="0" rtl="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00"/>
              <a:t>printf(“Job complete!")</a:t>
            </a:r>
            <a:endParaRPr sz="1200"/>
          </a:p>
          <a:p>
            <a:pPr indent="0" lvl="0" marL="0" rtl="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00"/>
              <a:t>destroy all 3 coroutines</a:t>
            </a:r>
            <a:endParaRPr sz="1200"/>
          </a:p>
          <a:p>
            <a:pPr indent="0" lvl="0" marL="0" rtl="0" algn="l">
              <a:lnSpc>
                <a:spcPct val="114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GB" sz="1200"/>
              <a:t>fileCompare()</a:t>
            </a:r>
            <a:endParaRPr sz="1200"/>
          </a:p>
        </p:txBody>
      </p:sp>
      <p:grpSp>
        <p:nvGrpSpPr>
          <p:cNvPr id="204" name="Google Shape;204;p27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205" name="Google Shape;205;p27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7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7" name="Google Shape;207;p27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readFromFile: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8" name="Google Shape;208;p27"/>
          <p:cNvSpPr txBox="1"/>
          <p:nvPr>
            <p:ph idx="4294967295" type="body"/>
          </p:nvPr>
        </p:nvSpPr>
        <p:spPr>
          <a:xfrm>
            <a:off x="3397400" y="1635500"/>
            <a:ext cx="2478600" cy="3463500"/>
          </a:xfrm>
          <a:prstGeom prst="rect">
            <a:avLst/>
          </a:prstGeom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int i = 0</a:t>
            </a:r>
            <a:endParaRPr sz="1200"/>
          </a:p>
          <a:p>
            <a:pPr indent="0" lvl="0" marL="0" rtl="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00"/>
              <a:t>while(not EOF){</a:t>
            </a:r>
            <a:endParaRPr sz="1200"/>
          </a:p>
          <a:p>
            <a:pPr indent="0" lvl="0" marL="0" rtl="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00"/>
              <a:t>buffer[i] = getc(file)</a:t>
            </a:r>
            <a:endParaRPr sz="1200"/>
          </a:p>
          <a:p>
            <a:pPr indent="0" lvl="0" marL="0" rtl="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00"/>
              <a:t>i++</a:t>
            </a:r>
            <a:endParaRPr sz="1200"/>
          </a:p>
          <a:p>
            <a:pPr indent="0" lvl="0" marL="0" rtl="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00"/>
              <a:t>if(buffer full){</a:t>
            </a:r>
            <a:endParaRPr sz="1200"/>
          </a:p>
          <a:p>
            <a:pPr indent="0" lvl="0" marL="0" rtl="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00"/>
              <a:t>i = 0</a:t>
            </a:r>
            <a:endParaRPr sz="1200"/>
          </a:p>
          <a:p>
            <a:pPr indent="0" lvl="0" marL="0" rtl="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00"/>
              <a:t>mycoroutines_switchto(writeCo)</a:t>
            </a:r>
            <a:endParaRPr sz="1200"/>
          </a:p>
          <a:p>
            <a:pPr indent="0" lvl="0" marL="0" rtl="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00"/>
              <a:t>}}</a:t>
            </a:r>
            <a:endParaRPr sz="1200"/>
          </a:p>
          <a:p>
            <a:pPr indent="0" lvl="0" marL="0" rtl="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00"/>
              <a:t>if(i&gt;0){	</a:t>
            </a:r>
            <a:r>
              <a:rPr lang="en-GB" sz="1200"/>
              <a:t>mycoroutines_switchto(writeCo)}</a:t>
            </a:r>
            <a:endParaRPr sz="1200"/>
          </a:p>
          <a:p>
            <a:pPr indent="0" lvl="0" marL="0" rtl="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00"/>
              <a:t>mycoroutines_switchto(mainCo)</a:t>
            </a:r>
            <a:r>
              <a:rPr lang="en-GB" sz="1200"/>
              <a:t>	</a:t>
            </a:r>
            <a:endParaRPr sz="1200"/>
          </a:p>
          <a:p>
            <a:pPr indent="0" lvl="0" marL="0" rtl="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4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209" name="Google Shape;209;p27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210" name="Google Shape;210;p27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7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2" name="Google Shape;212;p27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writeToFile</a:t>
            </a:r>
            <a:r>
              <a:rPr lang="en-GB"/>
              <a:t>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3" name="Google Shape;213;p27"/>
          <p:cNvSpPr txBox="1"/>
          <p:nvPr>
            <p:ph idx="4294967295" type="body"/>
          </p:nvPr>
        </p:nvSpPr>
        <p:spPr>
          <a:xfrm>
            <a:off x="6286400" y="1635500"/>
            <a:ext cx="2478600" cy="3463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write to new output.txt file</a:t>
            </a:r>
            <a:endParaRPr sz="1200"/>
          </a:p>
          <a:p>
            <a:pPr indent="0" lvl="0" marL="0" rtl="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00"/>
              <a:t>for(i = 0; i&lt;bufferSize; i++){</a:t>
            </a:r>
            <a:endParaRPr sz="1200"/>
          </a:p>
          <a:p>
            <a:pPr indent="0" lvl="0" marL="0" rtl="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00"/>
              <a:t>fputc(buffer[i], output.txt)}</a:t>
            </a:r>
            <a:endParaRPr sz="1200"/>
          </a:p>
          <a:p>
            <a:pPr indent="0" lvl="0" marL="0" rtl="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00"/>
              <a:t>	</a:t>
            </a:r>
            <a:endParaRPr sz="1200"/>
          </a:p>
          <a:p>
            <a:pPr indent="0" lvl="0" marL="0" rtl="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00"/>
              <a:t>mycoroutines_switchto(c2)</a:t>
            </a:r>
            <a:endParaRPr sz="1200"/>
          </a:p>
          <a:p>
            <a:pPr indent="0" lvl="0" marL="0" rtl="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7675" y="128250"/>
            <a:ext cx="6372050" cy="477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u="sng">
                <a:latin typeface="Lato"/>
                <a:ea typeface="Lato"/>
                <a:cs typeface="Lato"/>
                <a:sym typeface="Lato"/>
              </a:rPr>
              <a:t>4.2 Νήματα με αυτόματη εναλλαγή</a:t>
            </a:r>
            <a:endParaRPr u="sng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4" name="Google Shape;224;p29"/>
          <p:cNvSpPr txBox="1"/>
          <p:nvPr>
            <p:ph idx="4294967295" type="body"/>
          </p:nvPr>
        </p:nvSpPr>
        <p:spPr>
          <a:xfrm>
            <a:off x="809825" y="1472550"/>
            <a:ext cx="3137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thread struct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5" name="Google Shape;225;p29"/>
          <p:cNvSpPr txBox="1"/>
          <p:nvPr>
            <p:ph idx="4294967295" type="body"/>
          </p:nvPr>
        </p:nvSpPr>
        <p:spPr>
          <a:xfrm>
            <a:off x="823750" y="1803175"/>
            <a:ext cx="4321800" cy="11568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int isAvailable, isTerminated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00"/>
              <a:t>ucontext_t * context</a:t>
            </a:r>
            <a:endParaRPr sz="1200"/>
          </a:p>
          <a:p>
            <a:pPr indent="0" lvl="0" marL="0" rtl="0" algn="l">
              <a:spcBef>
                <a:spcPts val="2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26" name="Google Shape;226;p29"/>
          <p:cNvSpPr txBox="1"/>
          <p:nvPr>
            <p:ph idx="4294967295" type="body"/>
          </p:nvPr>
        </p:nvSpPr>
        <p:spPr>
          <a:xfrm>
            <a:off x="6296150" y="1472550"/>
            <a:ext cx="1395300" cy="3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mythreads_init()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7" name="Google Shape;227;p29"/>
          <p:cNvCxnSpPr/>
          <p:nvPr/>
        </p:nvCxnSpPr>
        <p:spPr>
          <a:xfrm>
            <a:off x="7084225" y="1803175"/>
            <a:ext cx="381000" cy="38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8" name="Google Shape;228;p29"/>
          <p:cNvSpPr txBox="1"/>
          <p:nvPr>
            <p:ph idx="4294967295" type="body"/>
          </p:nvPr>
        </p:nvSpPr>
        <p:spPr>
          <a:xfrm>
            <a:off x="5688925" y="2191225"/>
            <a:ext cx="1395300" cy="3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setup_signals()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9"/>
          <p:cNvSpPr txBox="1"/>
          <p:nvPr>
            <p:ph idx="4294967295" type="body"/>
          </p:nvPr>
        </p:nvSpPr>
        <p:spPr>
          <a:xfrm>
            <a:off x="7270075" y="2193200"/>
            <a:ext cx="1395300" cy="3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setup_timer()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0" name="Google Shape;230;p29"/>
          <p:cNvCxnSpPr>
            <a:endCxn id="228" idx="0"/>
          </p:cNvCxnSpPr>
          <p:nvPr/>
        </p:nvCxnSpPr>
        <p:spPr>
          <a:xfrm flipH="1">
            <a:off x="6386575" y="1793725"/>
            <a:ext cx="409500" cy="39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1" name="Google Shape;231;p29"/>
          <p:cNvSpPr txBox="1"/>
          <p:nvPr>
            <p:ph idx="4294967295" type="body"/>
          </p:nvPr>
        </p:nvSpPr>
        <p:spPr>
          <a:xfrm>
            <a:off x="5688925" y="2901200"/>
            <a:ext cx="1395300" cy="3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thread_handler()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9"/>
          <p:cNvSpPr txBox="1"/>
          <p:nvPr>
            <p:ph idx="4294967295" type="body"/>
          </p:nvPr>
        </p:nvSpPr>
        <p:spPr>
          <a:xfrm>
            <a:off x="5688925" y="3722350"/>
            <a:ext cx="1395300" cy="3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scheduler()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3" name="Google Shape;233;p29"/>
          <p:cNvCxnSpPr/>
          <p:nvPr/>
        </p:nvCxnSpPr>
        <p:spPr>
          <a:xfrm flipH="1">
            <a:off x="6296150" y="2514500"/>
            <a:ext cx="9300" cy="38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p29"/>
          <p:cNvCxnSpPr/>
          <p:nvPr/>
        </p:nvCxnSpPr>
        <p:spPr>
          <a:xfrm flipH="1">
            <a:off x="6296150" y="3335650"/>
            <a:ext cx="9300" cy="38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5" name="Google Shape;235;p29"/>
          <p:cNvSpPr txBox="1"/>
          <p:nvPr>
            <p:ph idx="4294967295" type="body"/>
          </p:nvPr>
        </p:nvSpPr>
        <p:spPr>
          <a:xfrm>
            <a:off x="809825" y="3574825"/>
            <a:ext cx="4321800" cy="11568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-GB"/>
              <a:t>setup_signals </a:t>
            </a:r>
            <a:r>
              <a:rPr lang="en-GB"/>
              <a:t>sets </a:t>
            </a:r>
            <a:r>
              <a:rPr b="1" lang="en-GB"/>
              <a:t>thread_handler </a:t>
            </a:r>
            <a:r>
              <a:rPr lang="en-GB"/>
              <a:t>as signal handler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thread_handler </a:t>
            </a:r>
            <a:r>
              <a:rPr lang="en-GB"/>
              <a:t>creates the  handlercontext with </a:t>
            </a:r>
            <a:r>
              <a:rPr b="1" lang="en-GB"/>
              <a:t>scheduler</a:t>
            </a:r>
            <a:r>
              <a:rPr lang="en-GB"/>
              <a:t> as the executed function and swaps to it after saving the current context</a:t>
            </a:r>
            <a:endParaRPr/>
          </a:p>
        </p:txBody>
      </p:sp>
      <p:sp>
        <p:nvSpPr>
          <p:cNvPr id="236" name="Google Shape;236;p29"/>
          <p:cNvSpPr txBox="1"/>
          <p:nvPr>
            <p:ph idx="4294967295" type="body"/>
          </p:nvPr>
        </p:nvSpPr>
        <p:spPr>
          <a:xfrm>
            <a:off x="1069375" y="1011150"/>
            <a:ext cx="3137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/>
              <a:t>Thread struct - Scheduler</a:t>
            </a:r>
            <a:endParaRPr sz="1800" u="sng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u="sng">
                <a:latin typeface="Lato"/>
                <a:ea typeface="Lato"/>
                <a:cs typeface="Lato"/>
                <a:sym typeface="Lato"/>
              </a:rPr>
              <a:t>4.2 Νήματα με αυτόματη εναλλαγή</a:t>
            </a:r>
            <a:endParaRPr u="sng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2" name="Google Shape;242;p30"/>
          <p:cNvSpPr txBox="1"/>
          <p:nvPr>
            <p:ph idx="4294967295" type="body"/>
          </p:nvPr>
        </p:nvSpPr>
        <p:spPr>
          <a:xfrm>
            <a:off x="809825" y="1472550"/>
            <a:ext cx="41907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mythreads_create(thr_t *thread, void boy, void *arg)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3" name="Google Shape;243;p30"/>
          <p:cNvSpPr txBox="1"/>
          <p:nvPr>
            <p:ph idx="4294967295" type="body"/>
          </p:nvPr>
        </p:nvSpPr>
        <p:spPr>
          <a:xfrm>
            <a:off x="823750" y="1803175"/>
            <a:ext cx="3724500" cy="1161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threadArray[threadCounter] = thread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00"/>
              <a:t>threadArray[threadCounter]-&gt;isAvailable = 1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00"/>
              <a:t>creates the thread context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/>
              <a:t>threadCounter++</a:t>
            </a:r>
            <a:endParaRPr sz="1200"/>
          </a:p>
          <a:p>
            <a:pPr indent="0" lvl="0" marL="0" rtl="0" algn="l">
              <a:spcBef>
                <a:spcPts val="2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44" name="Google Shape;244;p30"/>
          <p:cNvSpPr txBox="1"/>
          <p:nvPr>
            <p:ph idx="4294967295" type="body"/>
          </p:nvPr>
        </p:nvSpPr>
        <p:spPr>
          <a:xfrm>
            <a:off x="5076700" y="1472550"/>
            <a:ext cx="36183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mythread_join(thr_t *thread)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5" name="Google Shape;245;p30"/>
          <p:cNvSpPr txBox="1"/>
          <p:nvPr>
            <p:ph idx="4294967295" type="body"/>
          </p:nvPr>
        </p:nvSpPr>
        <p:spPr>
          <a:xfrm>
            <a:off x="5174425" y="1803175"/>
            <a:ext cx="3418800" cy="5304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block while(thread-&gt;isTerminated != 1)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2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46" name="Google Shape;246;p30"/>
          <p:cNvSpPr txBox="1"/>
          <p:nvPr>
            <p:ph idx="4294967295" type="body"/>
          </p:nvPr>
        </p:nvSpPr>
        <p:spPr>
          <a:xfrm>
            <a:off x="876850" y="3244200"/>
            <a:ext cx="36183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mythreads_yield(</a:t>
            </a:r>
            <a:r>
              <a:rPr lang="en-GB"/>
              <a:t>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7" name="Google Shape;247;p30"/>
          <p:cNvSpPr txBox="1"/>
          <p:nvPr>
            <p:ph idx="4294967295" type="body"/>
          </p:nvPr>
        </p:nvSpPr>
        <p:spPr>
          <a:xfrm>
            <a:off x="823750" y="3574825"/>
            <a:ext cx="3671400" cy="12828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thread-&gt;isAvailable = 0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00"/>
              <a:t>sets a timer that sends a signal after an interval which executes thread-&gt;isAvailable =1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2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48" name="Google Shape;248;p30"/>
          <p:cNvSpPr txBox="1"/>
          <p:nvPr>
            <p:ph idx="4294967295" type="body"/>
          </p:nvPr>
        </p:nvSpPr>
        <p:spPr>
          <a:xfrm>
            <a:off x="1069375" y="1011150"/>
            <a:ext cx="3137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/>
              <a:t>Thread functions</a:t>
            </a:r>
            <a:endParaRPr sz="1800" u="sng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u="sng">
                <a:latin typeface="Lato"/>
                <a:ea typeface="Lato"/>
                <a:cs typeface="Lato"/>
                <a:sym typeface="Lato"/>
              </a:rPr>
              <a:t>4.2 Νήματα με αυτόματη εναλλαγή</a:t>
            </a:r>
            <a:endParaRPr u="sng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4" name="Google Shape;254;p31"/>
          <p:cNvSpPr txBox="1"/>
          <p:nvPr>
            <p:ph idx="4294967295" type="body"/>
          </p:nvPr>
        </p:nvSpPr>
        <p:spPr>
          <a:xfrm>
            <a:off x="809825" y="1472550"/>
            <a:ext cx="41907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from mythreads_init()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5" name="Google Shape;255;p31"/>
          <p:cNvSpPr txBox="1"/>
          <p:nvPr>
            <p:ph idx="4294967295" type="body"/>
          </p:nvPr>
        </p:nvSpPr>
        <p:spPr>
          <a:xfrm>
            <a:off x="823750" y="1803175"/>
            <a:ext cx="3724500" cy="1161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for(max number of threads)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00"/>
              <a:t>{ atexit(handle_thread_termination)}</a:t>
            </a:r>
            <a:endParaRPr sz="1200"/>
          </a:p>
          <a:p>
            <a:pPr indent="0" lvl="0" marL="0" rtl="0" algn="l">
              <a:spcBef>
                <a:spcPts val="2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56" name="Google Shape;256;p31"/>
          <p:cNvSpPr txBox="1"/>
          <p:nvPr>
            <p:ph idx="4294967295" type="body"/>
          </p:nvPr>
        </p:nvSpPr>
        <p:spPr>
          <a:xfrm>
            <a:off x="5175000" y="1472538"/>
            <a:ext cx="36183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handle_thread_termination</a:t>
            </a:r>
            <a:r>
              <a:rPr lang="en-GB"/>
              <a:t>()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7" name="Google Shape;257;p31"/>
          <p:cNvSpPr txBox="1"/>
          <p:nvPr>
            <p:ph idx="4294967295" type="body"/>
          </p:nvPr>
        </p:nvSpPr>
        <p:spPr>
          <a:xfrm>
            <a:off x="5121900" y="1803174"/>
            <a:ext cx="3671400" cy="1161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thread-&gt;isAvailable = 0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200"/>
              <a:t>thread-&gt;isTerminated = 1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GB" sz="1200"/>
              <a:t>swaps to handlerContext</a:t>
            </a:r>
            <a:endParaRPr sz="1200"/>
          </a:p>
        </p:txBody>
      </p:sp>
      <p:sp>
        <p:nvSpPr>
          <p:cNvPr id="258" name="Google Shape;258;p31"/>
          <p:cNvSpPr txBox="1"/>
          <p:nvPr>
            <p:ph idx="4294967295" type="body"/>
          </p:nvPr>
        </p:nvSpPr>
        <p:spPr>
          <a:xfrm>
            <a:off x="1069375" y="1011150"/>
            <a:ext cx="3137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/>
              <a:t>Thread termination</a:t>
            </a:r>
            <a:endParaRPr sz="1800" u="sng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u="sng">
                <a:latin typeface="Lato"/>
                <a:ea typeface="Lato"/>
                <a:cs typeface="Lato"/>
                <a:sym typeface="Lato"/>
              </a:rPr>
              <a:t>4.2 Νήματα με αυτόματη εναλλαγή</a:t>
            </a:r>
            <a:endParaRPr u="sng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4" name="Google Shape;264;p32"/>
          <p:cNvSpPr txBox="1"/>
          <p:nvPr>
            <p:ph idx="4294967295" type="body"/>
          </p:nvPr>
        </p:nvSpPr>
        <p:spPr>
          <a:xfrm>
            <a:off x="809825" y="1472550"/>
            <a:ext cx="41907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sem_init(sem_t *sem, int value)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5" name="Google Shape;265;p32"/>
          <p:cNvSpPr txBox="1"/>
          <p:nvPr>
            <p:ph idx="4294967295" type="body"/>
          </p:nvPr>
        </p:nvSpPr>
        <p:spPr>
          <a:xfrm>
            <a:off x="823750" y="1803175"/>
            <a:ext cx="3724500" cy="768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200"/>
              <a:t>sets initial sem value</a:t>
            </a:r>
            <a:endParaRPr sz="1200"/>
          </a:p>
        </p:txBody>
      </p:sp>
      <p:sp>
        <p:nvSpPr>
          <p:cNvPr id="266" name="Google Shape;266;p32"/>
          <p:cNvSpPr txBox="1"/>
          <p:nvPr>
            <p:ph idx="4294967295" type="body"/>
          </p:nvPr>
        </p:nvSpPr>
        <p:spPr>
          <a:xfrm>
            <a:off x="1069375" y="1011150"/>
            <a:ext cx="3137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/>
              <a:t>Semaphores</a:t>
            </a:r>
            <a:endParaRPr sz="1800" u="sng">
              <a:solidFill>
                <a:schemeClr val="lt1"/>
              </a:solidFill>
            </a:endParaRPr>
          </a:p>
        </p:txBody>
      </p:sp>
      <p:sp>
        <p:nvSpPr>
          <p:cNvPr id="267" name="Google Shape;267;p32"/>
          <p:cNvSpPr txBox="1"/>
          <p:nvPr>
            <p:ph idx="4294967295" type="body"/>
          </p:nvPr>
        </p:nvSpPr>
        <p:spPr>
          <a:xfrm>
            <a:off x="5067425" y="1472550"/>
            <a:ext cx="41907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sem_down(sem_t *sem)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8" name="Google Shape;268;p32"/>
          <p:cNvSpPr txBox="1"/>
          <p:nvPr>
            <p:ph idx="4294967295" type="body"/>
          </p:nvPr>
        </p:nvSpPr>
        <p:spPr>
          <a:xfrm>
            <a:off x="5081350" y="1803175"/>
            <a:ext cx="3724500" cy="768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/>
              <a:t>if(sem value &gt; -1) {value--}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/>
              <a:t>block while( sem value == -1)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