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Lst>
  <p:notesMasterIdLst>
    <p:notesMasterId r:id="rId11"/>
  </p:notesMasterIdLst>
  <p:sldIdLst>
    <p:sldId id="256" r:id="rId2"/>
    <p:sldId id="257" r:id="rId3"/>
    <p:sldId id="5652" r:id="rId4"/>
    <p:sldId id="284" r:id="rId5"/>
    <p:sldId id="5646" r:id="rId6"/>
    <p:sldId id="5647" r:id="rId7"/>
    <p:sldId id="5648" r:id="rId8"/>
    <p:sldId id="5649" r:id="rId9"/>
    <p:sldId id="5650"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Play"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4nlmaUq2Fg+ynWbt56Clh2wCV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CIA in</a:t>
            </a:r>
            <a:r>
              <a:rPr lang="en-US" b="1" baseline="0" dirty="0"/>
              <a:t> breaches – </a:t>
            </a:r>
            <a:r>
              <a:rPr lang="en-US" b="1" dirty="0"/>
              <a:t>May 2022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pieChart>
        <c:varyColors val="1"/>
        <c:ser>
          <c:idx val="0"/>
          <c:order val="0"/>
          <c:tx>
            <c:strRef>
              <c:f>Sheet1!$B$1</c:f>
              <c:strCache>
                <c:ptCount val="1"/>
                <c:pt idx="0">
                  <c:v>May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AB-44DF-A4D5-6812C0B2EA2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AB-44DF-A4D5-6812C0B2EA2B}"/>
              </c:ext>
            </c:extLst>
          </c:dPt>
          <c:dPt>
            <c:idx val="2"/>
            <c:bubble3D val="0"/>
            <c:spPr>
              <a:solidFill>
                <a:srgbClr val="7030A0"/>
              </a:solidFill>
              <a:ln w="19050">
                <a:solidFill>
                  <a:schemeClr val="lt1"/>
                </a:solidFill>
              </a:ln>
              <a:effectLst/>
            </c:spPr>
            <c:extLst>
              <c:ext xmlns:c16="http://schemas.microsoft.com/office/drawing/2014/chart" uri="{C3380CC4-5D6E-409C-BE32-E72D297353CC}">
                <c16:uniqueId val="{00000005-71AB-44DF-A4D5-6812C0B2EA2B}"/>
              </c:ext>
            </c:extLst>
          </c:dPt>
          <c:dLbls>
            <c:dLbl>
              <c:idx val="0"/>
              <c:layout>
                <c:manualLayout>
                  <c:x val="-0.13598946789320079"/>
                  <c:y val="-0.15748022676839044"/>
                </c:manualLayout>
              </c:layout>
              <c:tx>
                <c:rich>
                  <a:bodyPr/>
                  <a:lstStyle/>
                  <a:p>
                    <a:fld id="{AA598947-88AF-4044-A80A-16C9BAC17232}" type="VALUE">
                      <a:rPr lang="en-US" sz="2400"/>
                      <a:pPr/>
                      <a:t>[VALUE]</a:t>
                    </a:fld>
                    <a:endParaRPr lang="en-DK"/>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1AB-44DF-A4D5-6812C0B2EA2B}"/>
                </c:ext>
              </c:extLst>
            </c:dLbl>
            <c:dLbl>
              <c:idx val="1"/>
              <c:layout>
                <c:manualLayout>
                  <c:x val="9.3202351289669569E-2"/>
                  <c:y val="2.3604273358114249E-2"/>
                </c:manualLayout>
              </c:layout>
              <c:tx>
                <c:rich>
                  <a:bodyPr/>
                  <a:lstStyle/>
                  <a:p>
                    <a:fld id="{28AAE937-41A1-429B-9049-E6F76AC9BBC5}" type="VALUE">
                      <a:rPr lang="en-US" sz="2400"/>
                      <a:pPr/>
                      <a:t>[VALUE]</a:t>
                    </a:fld>
                    <a:endParaRPr lang="en-DK"/>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1AB-44DF-A4D5-6812C0B2EA2B}"/>
                </c:ext>
              </c:extLst>
            </c:dLbl>
            <c:dLbl>
              <c:idx val="2"/>
              <c:layout>
                <c:manualLayout>
                  <c:x val="6.054439637278719E-2"/>
                  <c:y val="0.12979720249649238"/>
                </c:manualLayout>
              </c:layout>
              <c:tx>
                <c:rich>
                  <a:bodyPr/>
                  <a:lstStyle/>
                  <a:p>
                    <a:fld id="{A0A4E002-DFD0-4490-A1D1-C7A7717CBA68}" type="VALUE">
                      <a:rPr lang="en-US" sz="2400"/>
                      <a:pPr/>
                      <a:t>[VALUE]</a:t>
                    </a:fld>
                    <a:endParaRPr lang="en-DK"/>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1AB-44DF-A4D5-6812C0B2EA2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DK"/>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Confidentiality</c:v>
                </c:pt>
                <c:pt idx="1">
                  <c:v>Integrity</c:v>
                </c:pt>
                <c:pt idx="2">
                  <c:v>Availability</c:v>
                </c:pt>
              </c:strCache>
            </c:strRef>
          </c:cat>
          <c:val>
            <c:numRef>
              <c:f>Sheet1!$B$2:$B$4</c:f>
              <c:numCache>
                <c:formatCode>General</c:formatCode>
                <c:ptCount val="3"/>
                <c:pt idx="0">
                  <c:v>5</c:v>
                </c:pt>
                <c:pt idx="1">
                  <c:v>1</c:v>
                </c:pt>
                <c:pt idx="2">
                  <c:v>1</c:v>
                </c:pt>
              </c:numCache>
            </c:numRef>
          </c:val>
          <c:extLst>
            <c:ext xmlns:c16="http://schemas.microsoft.com/office/drawing/2014/chart" uri="{C3380CC4-5D6E-409C-BE32-E72D297353CC}">
              <c16:uniqueId val="{00000006-71AB-44DF-A4D5-6812C0B2EA2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26875205727749019"/>
          <c:y val="0.90033591242875988"/>
          <c:w val="0.46249574120119907"/>
          <c:h val="4.886220790169236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Actions – Incident</a:t>
            </a:r>
            <a:r>
              <a:rPr lang="en-US" b="1" baseline="0" dirty="0"/>
              <a:t>s vs Breaches – May 2022</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barChart>
        <c:barDir val="col"/>
        <c:grouping val="clustered"/>
        <c:varyColors val="0"/>
        <c:ser>
          <c:idx val="0"/>
          <c:order val="0"/>
          <c:tx>
            <c:strRef>
              <c:f>Sheet1!$B$1</c:f>
              <c:strCache>
                <c:ptCount val="1"/>
                <c:pt idx="0">
                  <c:v>Incidents</c:v>
                </c:pt>
              </c:strCache>
            </c:strRef>
          </c:tx>
          <c:spPr>
            <a:solidFill>
              <a:schemeClr val="accent1"/>
            </a:solidFill>
            <a:ln>
              <a:noFill/>
            </a:ln>
            <a:effectLst/>
          </c:spPr>
          <c:invertIfNegative val="0"/>
          <c:cat>
            <c:strRef>
              <c:f>Sheet1!$A$2:$A$9</c:f>
              <c:strCache>
                <c:ptCount val="8"/>
                <c:pt idx="0">
                  <c:v>Malware</c:v>
                </c:pt>
                <c:pt idx="1">
                  <c:v>Hacking</c:v>
                </c:pt>
                <c:pt idx="2">
                  <c:v>Social</c:v>
                </c:pt>
                <c:pt idx="3">
                  <c:v>Misuse</c:v>
                </c:pt>
                <c:pt idx="4">
                  <c:v>Physical</c:v>
                </c:pt>
                <c:pt idx="5">
                  <c:v>Error</c:v>
                </c:pt>
                <c:pt idx="6">
                  <c:v>Environmental</c:v>
                </c:pt>
                <c:pt idx="7">
                  <c:v>Other</c:v>
                </c:pt>
              </c:strCache>
            </c:strRef>
          </c:cat>
          <c:val>
            <c:numRef>
              <c:f>Sheet1!$B$2:$B$9</c:f>
              <c:numCache>
                <c:formatCode>General</c:formatCode>
                <c:ptCount val="8"/>
                <c:pt idx="0">
                  <c:v>3</c:v>
                </c:pt>
                <c:pt idx="1">
                  <c:v>1</c:v>
                </c:pt>
                <c:pt idx="2">
                  <c:v>7</c:v>
                </c:pt>
                <c:pt idx="3">
                  <c:v>0</c:v>
                </c:pt>
                <c:pt idx="4">
                  <c:v>0</c:v>
                </c:pt>
                <c:pt idx="5">
                  <c:v>5</c:v>
                </c:pt>
                <c:pt idx="6">
                  <c:v>0</c:v>
                </c:pt>
                <c:pt idx="7">
                  <c:v>0</c:v>
                </c:pt>
              </c:numCache>
            </c:numRef>
          </c:val>
          <c:extLst>
            <c:ext xmlns:c16="http://schemas.microsoft.com/office/drawing/2014/chart" uri="{C3380CC4-5D6E-409C-BE32-E72D297353CC}">
              <c16:uniqueId val="{00000000-828A-4698-8BC9-356B4BEF7C0F}"/>
            </c:ext>
          </c:extLst>
        </c:ser>
        <c:ser>
          <c:idx val="1"/>
          <c:order val="1"/>
          <c:tx>
            <c:strRef>
              <c:f>Sheet1!$C$1</c:f>
              <c:strCache>
                <c:ptCount val="1"/>
                <c:pt idx="0">
                  <c:v>Breaches</c:v>
                </c:pt>
              </c:strCache>
            </c:strRef>
          </c:tx>
          <c:spPr>
            <a:solidFill>
              <a:schemeClr val="accent2"/>
            </a:solidFill>
            <a:ln>
              <a:noFill/>
            </a:ln>
            <a:effectLst/>
          </c:spPr>
          <c:invertIfNegative val="0"/>
          <c:cat>
            <c:strRef>
              <c:f>Sheet1!$A$2:$A$9</c:f>
              <c:strCache>
                <c:ptCount val="8"/>
                <c:pt idx="0">
                  <c:v>Malware</c:v>
                </c:pt>
                <c:pt idx="1">
                  <c:v>Hacking</c:v>
                </c:pt>
                <c:pt idx="2">
                  <c:v>Social</c:v>
                </c:pt>
                <c:pt idx="3">
                  <c:v>Misuse</c:v>
                </c:pt>
                <c:pt idx="4">
                  <c:v>Physical</c:v>
                </c:pt>
                <c:pt idx="5">
                  <c:v>Error</c:v>
                </c:pt>
                <c:pt idx="6">
                  <c:v>Environmental</c:v>
                </c:pt>
                <c:pt idx="7">
                  <c:v>Other</c:v>
                </c:pt>
              </c:strCache>
            </c:strRef>
          </c:cat>
          <c:val>
            <c:numRef>
              <c:f>Sheet1!$C$2:$C$9</c:f>
              <c:numCache>
                <c:formatCode>General</c:formatCode>
                <c:ptCount val="8"/>
                <c:pt idx="0">
                  <c:v>0</c:v>
                </c:pt>
                <c:pt idx="1">
                  <c:v>1</c:v>
                </c:pt>
                <c:pt idx="2">
                  <c:v>0</c:v>
                </c:pt>
                <c:pt idx="3">
                  <c:v>0</c:v>
                </c:pt>
                <c:pt idx="4">
                  <c:v>0</c:v>
                </c:pt>
                <c:pt idx="5">
                  <c:v>5</c:v>
                </c:pt>
                <c:pt idx="6">
                  <c:v>0</c:v>
                </c:pt>
                <c:pt idx="7">
                  <c:v>0</c:v>
                </c:pt>
              </c:numCache>
            </c:numRef>
          </c:val>
          <c:extLst>
            <c:ext xmlns:c16="http://schemas.microsoft.com/office/drawing/2014/chart" uri="{C3380CC4-5D6E-409C-BE32-E72D297353CC}">
              <c16:uniqueId val="{00000001-828A-4698-8BC9-356B4BEF7C0F}"/>
            </c:ext>
          </c:extLst>
        </c:ser>
        <c:dLbls>
          <c:showLegendKey val="0"/>
          <c:showVal val="0"/>
          <c:showCatName val="0"/>
          <c:showSerName val="0"/>
          <c:showPercent val="0"/>
          <c:showBubbleSize val="0"/>
        </c:dLbls>
        <c:gapWidth val="219"/>
        <c:overlap val="-27"/>
        <c:axId val="281770912"/>
        <c:axId val="281765920"/>
      </c:barChart>
      <c:catAx>
        <c:axId val="28177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81765920"/>
        <c:crosses val="autoZero"/>
        <c:auto val="1"/>
        <c:lblAlgn val="ctr"/>
        <c:lblOffset val="100"/>
        <c:noMultiLvlLbl val="0"/>
      </c:catAx>
      <c:valAx>
        <c:axId val="28176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8177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Incidents vs Breaches – Jan-May 2022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lineChart>
        <c:grouping val="standard"/>
        <c:varyColors val="0"/>
        <c:ser>
          <c:idx val="0"/>
          <c:order val="0"/>
          <c:tx>
            <c:strRef>
              <c:f>Sheet1!$B$1</c:f>
              <c:strCache>
                <c:ptCount val="1"/>
                <c:pt idx="0">
                  <c:v>Incidents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January</c:v>
                </c:pt>
                <c:pt idx="1">
                  <c:v>February</c:v>
                </c:pt>
                <c:pt idx="2">
                  <c:v>March</c:v>
                </c:pt>
                <c:pt idx="3">
                  <c:v>April</c:v>
                </c:pt>
                <c:pt idx="4">
                  <c:v>May</c:v>
                </c:pt>
              </c:strCache>
            </c:strRef>
          </c:cat>
          <c:val>
            <c:numRef>
              <c:f>Sheet1!$B$2:$B$6</c:f>
              <c:numCache>
                <c:formatCode>General</c:formatCode>
                <c:ptCount val="5"/>
                <c:pt idx="0">
                  <c:v>2</c:v>
                </c:pt>
                <c:pt idx="1">
                  <c:v>3</c:v>
                </c:pt>
                <c:pt idx="2">
                  <c:v>4</c:v>
                </c:pt>
                <c:pt idx="3">
                  <c:v>3</c:v>
                </c:pt>
                <c:pt idx="4">
                  <c:v>12</c:v>
                </c:pt>
              </c:numCache>
            </c:numRef>
          </c:val>
          <c:smooth val="0"/>
          <c:extLst>
            <c:ext xmlns:c16="http://schemas.microsoft.com/office/drawing/2014/chart" uri="{C3380CC4-5D6E-409C-BE32-E72D297353CC}">
              <c16:uniqueId val="{00000000-C11E-4687-BE71-96538A69C770}"/>
            </c:ext>
          </c:extLst>
        </c:ser>
        <c:ser>
          <c:idx val="1"/>
          <c:order val="1"/>
          <c:tx>
            <c:strRef>
              <c:f>Sheet1!$C$1</c:f>
              <c:strCache>
                <c:ptCount val="1"/>
                <c:pt idx="0">
                  <c:v>Breaches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January</c:v>
                </c:pt>
                <c:pt idx="1">
                  <c:v>February</c:v>
                </c:pt>
                <c:pt idx="2">
                  <c:v>March</c:v>
                </c:pt>
                <c:pt idx="3">
                  <c:v>April</c:v>
                </c:pt>
                <c:pt idx="4">
                  <c:v>May</c:v>
                </c:pt>
              </c:strCache>
            </c:strRef>
          </c:cat>
          <c:val>
            <c:numRef>
              <c:f>Sheet1!$C$2:$C$6</c:f>
              <c:numCache>
                <c:formatCode>General</c:formatCode>
                <c:ptCount val="5"/>
                <c:pt idx="0">
                  <c:v>2</c:v>
                </c:pt>
                <c:pt idx="1">
                  <c:v>0</c:v>
                </c:pt>
                <c:pt idx="2">
                  <c:v>2</c:v>
                </c:pt>
                <c:pt idx="3">
                  <c:v>1</c:v>
                </c:pt>
                <c:pt idx="4">
                  <c:v>6</c:v>
                </c:pt>
              </c:numCache>
            </c:numRef>
          </c:val>
          <c:smooth val="0"/>
          <c:extLst>
            <c:ext xmlns:c16="http://schemas.microsoft.com/office/drawing/2014/chart" uri="{C3380CC4-5D6E-409C-BE32-E72D297353CC}">
              <c16:uniqueId val="{00000001-C11E-4687-BE71-96538A69C770}"/>
            </c:ext>
          </c:extLst>
        </c:ser>
        <c:dLbls>
          <c:showLegendKey val="0"/>
          <c:showVal val="0"/>
          <c:showCatName val="0"/>
          <c:showSerName val="0"/>
          <c:showPercent val="0"/>
          <c:showBubbleSize val="0"/>
        </c:dLbls>
        <c:marker val="1"/>
        <c:smooth val="0"/>
        <c:axId val="254077360"/>
        <c:axId val="254096080"/>
      </c:lineChart>
      <c:catAx>
        <c:axId val="25407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54096080"/>
        <c:crosses val="autoZero"/>
        <c:auto val="1"/>
        <c:lblAlgn val="ctr"/>
        <c:lblOffset val="100"/>
        <c:noMultiLvlLbl val="0"/>
      </c:catAx>
      <c:valAx>
        <c:axId val="254096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54077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Actions in incidents – Jan-May 2022</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DK"/>
        </a:p>
      </c:txPr>
    </c:title>
    <c:autoTitleDeleted val="0"/>
    <c:plotArea>
      <c:layout/>
      <c:lineChart>
        <c:grouping val="standard"/>
        <c:varyColors val="0"/>
        <c:ser>
          <c:idx val="0"/>
          <c:order val="0"/>
          <c:tx>
            <c:strRef>
              <c:f>Sheet1!$B$1</c:f>
              <c:strCache>
                <c:ptCount val="1"/>
                <c:pt idx="0">
                  <c:v>Malware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January</c:v>
                </c:pt>
                <c:pt idx="1">
                  <c:v>February</c:v>
                </c:pt>
                <c:pt idx="2">
                  <c:v>March</c:v>
                </c:pt>
                <c:pt idx="3">
                  <c:v>April</c:v>
                </c:pt>
                <c:pt idx="4">
                  <c:v>May</c:v>
                </c:pt>
              </c:strCache>
            </c:strRef>
          </c:cat>
          <c:val>
            <c:numRef>
              <c:f>Sheet1!$B$2:$B$6</c:f>
              <c:numCache>
                <c:formatCode>General</c:formatCode>
                <c:ptCount val="5"/>
                <c:pt idx="0">
                  <c:v>1</c:v>
                </c:pt>
                <c:pt idx="1">
                  <c:v>1</c:v>
                </c:pt>
                <c:pt idx="2">
                  <c:v>1</c:v>
                </c:pt>
                <c:pt idx="3">
                  <c:v>2</c:v>
                </c:pt>
                <c:pt idx="4">
                  <c:v>3</c:v>
                </c:pt>
              </c:numCache>
            </c:numRef>
          </c:val>
          <c:smooth val="0"/>
          <c:extLst>
            <c:ext xmlns:c16="http://schemas.microsoft.com/office/drawing/2014/chart" uri="{C3380CC4-5D6E-409C-BE32-E72D297353CC}">
              <c16:uniqueId val="{00000000-7EA6-48F3-9B0C-2561F837D5B3}"/>
            </c:ext>
          </c:extLst>
        </c:ser>
        <c:ser>
          <c:idx val="1"/>
          <c:order val="1"/>
          <c:tx>
            <c:strRef>
              <c:f>Sheet1!$C$1</c:f>
              <c:strCache>
                <c:ptCount val="1"/>
                <c:pt idx="0">
                  <c:v>Hacking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January</c:v>
                </c:pt>
                <c:pt idx="1">
                  <c:v>February</c:v>
                </c:pt>
                <c:pt idx="2">
                  <c:v>March</c:v>
                </c:pt>
                <c:pt idx="3">
                  <c:v>April</c:v>
                </c:pt>
                <c:pt idx="4">
                  <c:v>May</c:v>
                </c:pt>
              </c:strCache>
            </c:strRef>
          </c:cat>
          <c:val>
            <c:numRef>
              <c:f>Sheet1!$C$2:$C$6</c:f>
              <c:numCache>
                <c:formatCode>General</c:formatCode>
                <c:ptCount val="5"/>
                <c:pt idx="0">
                  <c:v>0</c:v>
                </c:pt>
                <c:pt idx="1">
                  <c:v>0</c:v>
                </c:pt>
                <c:pt idx="2">
                  <c:v>0</c:v>
                </c:pt>
                <c:pt idx="3">
                  <c:v>0</c:v>
                </c:pt>
                <c:pt idx="4">
                  <c:v>1</c:v>
                </c:pt>
              </c:numCache>
            </c:numRef>
          </c:val>
          <c:smooth val="0"/>
          <c:extLst>
            <c:ext xmlns:c16="http://schemas.microsoft.com/office/drawing/2014/chart" uri="{C3380CC4-5D6E-409C-BE32-E72D297353CC}">
              <c16:uniqueId val="{00000001-7EA6-48F3-9B0C-2561F837D5B3}"/>
            </c:ext>
          </c:extLst>
        </c:ser>
        <c:ser>
          <c:idx val="2"/>
          <c:order val="2"/>
          <c:tx>
            <c:strRef>
              <c:f>Sheet1!$D$1</c:f>
              <c:strCache>
                <c:ptCount val="1"/>
                <c:pt idx="0">
                  <c:v>Social</c:v>
                </c:pt>
              </c:strCache>
            </c:strRef>
          </c:tx>
          <c:spPr>
            <a:ln w="28575" cap="rnd">
              <a:solidFill>
                <a:srgbClr val="7030A0"/>
              </a:solidFill>
              <a:round/>
            </a:ln>
            <a:effectLst/>
          </c:spPr>
          <c:marker>
            <c:symbol val="circle"/>
            <c:size val="5"/>
            <c:spPr>
              <a:solidFill>
                <a:srgbClr val="7030A0"/>
              </a:solidFill>
              <a:ln w="9525">
                <a:solidFill>
                  <a:schemeClr val="accent3"/>
                </a:solidFill>
              </a:ln>
              <a:effectLst/>
            </c:spPr>
          </c:marker>
          <c:cat>
            <c:strRef>
              <c:f>Sheet1!$A$2:$A$6</c:f>
              <c:strCache>
                <c:ptCount val="5"/>
                <c:pt idx="0">
                  <c:v>January</c:v>
                </c:pt>
                <c:pt idx="1">
                  <c:v>February</c:v>
                </c:pt>
                <c:pt idx="2">
                  <c:v>March</c:v>
                </c:pt>
                <c:pt idx="3">
                  <c:v>April</c:v>
                </c:pt>
                <c:pt idx="4">
                  <c:v>May</c:v>
                </c:pt>
              </c:strCache>
            </c:strRef>
          </c:cat>
          <c:val>
            <c:numRef>
              <c:f>Sheet1!$D$2:$D$6</c:f>
              <c:numCache>
                <c:formatCode>General</c:formatCode>
                <c:ptCount val="5"/>
                <c:pt idx="0">
                  <c:v>2</c:v>
                </c:pt>
                <c:pt idx="1">
                  <c:v>1</c:v>
                </c:pt>
                <c:pt idx="2">
                  <c:v>1</c:v>
                </c:pt>
                <c:pt idx="3">
                  <c:v>2</c:v>
                </c:pt>
                <c:pt idx="4">
                  <c:v>7</c:v>
                </c:pt>
              </c:numCache>
            </c:numRef>
          </c:val>
          <c:smooth val="0"/>
          <c:extLst>
            <c:ext xmlns:c16="http://schemas.microsoft.com/office/drawing/2014/chart" uri="{C3380CC4-5D6E-409C-BE32-E72D297353CC}">
              <c16:uniqueId val="{00000002-7EA6-48F3-9B0C-2561F837D5B3}"/>
            </c:ext>
          </c:extLst>
        </c:ser>
        <c:ser>
          <c:idx val="3"/>
          <c:order val="3"/>
          <c:tx>
            <c:strRef>
              <c:f>Sheet1!$E$1</c:f>
              <c:strCache>
                <c:ptCount val="1"/>
                <c:pt idx="0">
                  <c:v>Misuse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Sheet1!$A$2:$A$6</c:f>
              <c:strCache>
                <c:ptCount val="5"/>
                <c:pt idx="0">
                  <c:v>January</c:v>
                </c:pt>
                <c:pt idx="1">
                  <c:v>February</c:v>
                </c:pt>
                <c:pt idx="2">
                  <c:v>March</c:v>
                </c:pt>
                <c:pt idx="3">
                  <c:v>April</c:v>
                </c:pt>
                <c:pt idx="4">
                  <c:v>May</c:v>
                </c:pt>
              </c:strCache>
            </c:strRef>
          </c:cat>
          <c:val>
            <c:numRef>
              <c:f>Sheet1!$E$2:$E$6</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4-7EA6-48F3-9B0C-2561F837D5B3}"/>
            </c:ext>
          </c:extLst>
        </c:ser>
        <c:ser>
          <c:idx val="4"/>
          <c:order val="4"/>
          <c:tx>
            <c:strRef>
              <c:f>Sheet1!$F$1</c:f>
              <c:strCache>
                <c:ptCount val="1"/>
                <c:pt idx="0">
                  <c:v>Physical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Sheet1!$A$2:$A$6</c:f>
              <c:strCache>
                <c:ptCount val="5"/>
                <c:pt idx="0">
                  <c:v>January</c:v>
                </c:pt>
                <c:pt idx="1">
                  <c:v>February</c:v>
                </c:pt>
                <c:pt idx="2">
                  <c:v>March</c:v>
                </c:pt>
                <c:pt idx="3">
                  <c:v>April</c:v>
                </c:pt>
                <c:pt idx="4">
                  <c:v>May</c:v>
                </c:pt>
              </c:strCache>
            </c:strRef>
          </c:cat>
          <c:val>
            <c:numRef>
              <c:f>Sheet1!$F$2:$F$6</c:f>
              <c:numCache>
                <c:formatCode>General</c:formatCode>
                <c:ptCount val="5"/>
                <c:pt idx="0">
                  <c:v>2</c:v>
                </c:pt>
                <c:pt idx="1">
                  <c:v>0</c:v>
                </c:pt>
                <c:pt idx="2">
                  <c:v>0</c:v>
                </c:pt>
                <c:pt idx="3">
                  <c:v>0</c:v>
                </c:pt>
                <c:pt idx="4">
                  <c:v>0</c:v>
                </c:pt>
              </c:numCache>
            </c:numRef>
          </c:val>
          <c:smooth val="0"/>
          <c:extLst>
            <c:ext xmlns:c16="http://schemas.microsoft.com/office/drawing/2014/chart" uri="{C3380CC4-5D6E-409C-BE32-E72D297353CC}">
              <c16:uniqueId val="{00000005-7EA6-48F3-9B0C-2561F837D5B3}"/>
            </c:ext>
          </c:extLst>
        </c:ser>
        <c:ser>
          <c:idx val="5"/>
          <c:order val="5"/>
          <c:tx>
            <c:strRef>
              <c:f>Sheet1!$G$1</c:f>
              <c:strCache>
                <c:ptCount val="1"/>
                <c:pt idx="0">
                  <c:v>Error</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Sheet1!$A$2:$A$6</c:f>
              <c:strCache>
                <c:ptCount val="5"/>
                <c:pt idx="0">
                  <c:v>January</c:v>
                </c:pt>
                <c:pt idx="1">
                  <c:v>February</c:v>
                </c:pt>
                <c:pt idx="2">
                  <c:v>March</c:v>
                </c:pt>
                <c:pt idx="3">
                  <c:v>April</c:v>
                </c:pt>
                <c:pt idx="4">
                  <c:v>May</c:v>
                </c:pt>
              </c:strCache>
            </c:strRef>
          </c:cat>
          <c:val>
            <c:numRef>
              <c:f>Sheet1!$G$2:$G$6</c:f>
              <c:numCache>
                <c:formatCode>General</c:formatCode>
                <c:ptCount val="5"/>
                <c:pt idx="0">
                  <c:v>0</c:v>
                </c:pt>
                <c:pt idx="1">
                  <c:v>3</c:v>
                </c:pt>
                <c:pt idx="2">
                  <c:v>3</c:v>
                </c:pt>
                <c:pt idx="3">
                  <c:v>1</c:v>
                </c:pt>
                <c:pt idx="4">
                  <c:v>5</c:v>
                </c:pt>
              </c:numCache>
            </c:numRef>
          </c:val>
          <c:smooth val="0"/>
          <c:extLst>
            <c:ext xmlns:c16="http://schemas.microsoft.com/office/drawing/2014/chart" uri="{C3380CC4-5D6E-409C-BE32-E72D297353CC}">
              <c16:uniqueId val="{00000006-7EA6-48F3-9B0C-2561F837D5B3}"/>
            </c:ext>
          </c:extLst>
        </c:ser>
        <c:ser>
          <c:idx val="6"/>
          <c:order val="6"/>
          <c:tx>
            <c:strRef>
              <c:f>Sheet1!$H$1</c:f>
              <c:strCache>
                <c:ptCount val="1"/>
                <c:pt idx="0">
                  <c:v>Enviromental</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Sheet1!$A$2:$A$6</c:f>
              <c:strCache>
                <c:ptCount val="5"/>
                <c:pt idx="0">
                  <c:v>January</c:v>
                </c:pt>
                <c:pt idx="1">
                  <c:v>February</c:v>
                </c:pt>
                <c:pt idx="2">
                  <c:v>March</c:v>
                </c:pt>
                <c:pt idx="3">
                  <c:v>April</c:v>
                </c:pt>
                <c:pt idx="4">
                  <c:v>May</c:v>
                </c:pt>
              </c:strCache>
            </c:strRef>
          </c:cat>
          <c:val>
            <c:numRef>
              <c:f>Sheet1!$H$2:$H$6</c:f>
              <c:numCache>
                <c:formatCode>General</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7-7EA6-48F3-9B0C-2561F837D5B3}"/>
            </c:ext>
          </c:extLst>
        </c:ser>
        <c:dLbls>
          <c:showLegendKey val="0"/>
          <c:showVal val="0"/>
          <c:showCatName val="0"/>
          <c:showSerName val="0"/>
          <c:showPercent val="0"/>
          <c:showBubbleSize val="0"/>
        </c:dLbls>
        <c:marker val="1"/>
        <c:smooth val="0"/>
        <c:axId val="254081936"/>
        <c:axId val="254074032"/>
      </c:lineChart>
      <c:catAx>
        <c:axId val="25408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54074032"/>
        <c:crosses val="autoZero"/>
        <c:auto val="1"/>
        <c:lblAlgn val="ctr"/>
        <c:lblOffset val="100"/>
        <c:noMultiLvlLbl val="0"/>
      </c:catAx>
      <c:valAx>
        <c:axId val="25407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crossAx val="254081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da-DK"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da-DK" dirty="0"/>
              <a:t>Henriksen</a:t>
            </a:r>
            <a:endParaRPr dirty="0"/>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ae8df93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da-DK"/>
              <a:t>Hjortborg</a:t>
            </a:r>
            <a:endParaRPr/>
          </a:p>
          <a:p>
            <a:pPr marL="0" lvl="0" indent="0" algn="l" rtl="0">
              <a:lnSpc>
                <a:spcPct val="100000"/>
              </a:lnSpc>
              <a:spcBef>
                <a:spcPts val="0"/>
              </a:spcBef>
              <a:spcAft>
                <a:spcPts val="0"/>
              </a:spcAft>
              <a:buSzPts val="1400"/>
              <a:buNone/>
            </a:pPr>
            <a:endParaRPr/>
          </a:p>
        </p:txBody>
      </p:sp>
      <p:sp>
        <p:nvSpPr>
          <p:cNvPr id="129" name="Google Shape;129;g112cae8df9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2cae8df93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da-DK"/>
              <a:t>Hjortborg</a:t>
            </a:r>
            <a:endParaRPr/>
          </a:p>
          <a:p>
            <a:pPr marL="0" lvl="0" indent="0" algn="l" rtl="0">
              <a:lnSpc>
                <a:spcPct val="100000"/>
              </a:lnSpc>
              <a:spcBef>
                <a:spcPts val="0"/>
              </a:spcBef>
              <a:spcAft>
                <a:spcPts val="0"/>
              </a:spcAft>
              <a:buSzPts val="1400"/>
              <a:buNone/>
            </a:pPr>
            <a:endParaRPr/>
          </a:p>
        </p:txBody>
      </p:sp>
      <p:sp>
        <p:nvSpPr>
          <p:cNvPr id="129" name="Google Shape;129;g112cae8df9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752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p:nvPr/>
        </p:nvSpPr>
        <p:spPr>
          <a:xfrm>
            <a:off x="5224243" y="1096772"/>
            <a:ext cx="6503180"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7;p26"/>
          <p:cNvSpPr/>
          <p:nvPr/>
        </p:nvSpPr>
        <p:spPr>
          <a:xfrm>
            <a:off x="5016811"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26"/>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26"/>
          <p:cNvSpPr txBox="1">
            <a:spLocks noGrp="1"/>
          </p:cNvSpPr>
          <p:nvPr>
            <p:ph type="ctrTitle"/>
          </p:nvPr>
        </p:nvSpPr>
        <p:spPr>
          <a:xfrm>
            <a:off x="797106" y="1625608"/>
            <a:ext cx="8035342" cy="27221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8000"/>
              <a:buFont typeface="Play"/>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797106" y="4466845"/>
            <a:ext cx="8035342" cy="8829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6"/>
          <p:cNvSpPr txBox="1">
            <a:spLocks noGrp="1"/>
          </p:cNvSpPr>
          <p:nvPr>
            <p:ph type="dt" idx="10"/>
          </p:nvPr>
        </p:nvSpPr>
        <p:spPr>
          <a:xfrm>
            <a:off x="797105" y="5708747"/>
            <a:ext cx="388284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rot="5400000">
            <a:off x="7944023" y="2616366"/>
            <a:ext cx="4676648" cy="185336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rot="5400000">
            <a:off x="2762224" y="-583835"/>
            <a:ext cx="4696934" cy="827404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114" name="Google Shape;114;p36"/>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5" name="Google Shape;115;p36"/>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6" name="Google Shape;116;p36"/>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7"/>
          <p:cNvSpPr/>
          <p:nvPr/>
        </p:nvSpPr>
        <p:spPr>
          <a:xfrm>
            <a:off x="6163735" y="1096772"/>
            <a:ext cx="5571066"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27"/>
          <p:cNvSpPr/>
          <p:nvPr/>
        </p:nvSpPr>
        <p:spPr>
          <a:xfrm>
            <a:off x="11529484"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27"/>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27"/>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565150" y="2691638"/>
            <a:ext cx="8267296" cy="318858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7"/>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565149" y="1203800"/>
            <a:ext cx="4114800" cy="107721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a:spLocks noGrp="1"/>
          </p:cNvSpPr>
          <p:nvPr>
            <p:ph type="pic" idx="2"/>
          </p:nvPr>
        </p:nvSpPr>
        <p:spPr>
          <a:xfrm>
            <a:off x="5631151" y="1096772"/>
            <a:ext cx="6096270" cy="5761228"/>
          </a:xfrm>
          <a:prstGeom prst="rect">
            <a:avLst/>
          </a:prstGeom>
          <a:solidFill>
            <a:schemeClr val="lt2"/>
          </a:solidFill>
          <a:ln>
            <a:noFill/>
          </a:ln>
        </p:spPr>
      </p:sp>
      <p:sp>
        <p:nvSpPr>
          <p:cNvPr id="36" name="Google Shape;36;p28"/>
          <p:cNvSpPr txBox="1">
            <a:spLocks noGrp="1"/>
          </p:cNvSpPr>
          <p:nvPr>
            <p:ph type="body" idx="1"/>
          </p:nvPr>
        </p:nvSpPr>
        <p:spPr>
          <a:xfrm>
            <a:off x="565149" y="2370666"/>
            <a:ext cx="4114800" cy="31834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 name="Google Shape;37;p28"/>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40" name="Google Shape;40;p28"/>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28"/>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 name="Google Shape;42;p28"/>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0"/>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48" name="Google Shape;48;p30"/>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30"/>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50" name="Google Shape;50;p30"/>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9"/>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body" idx="1"/>
          </p:nvPr>
        </p:nvSpPr>
        <p:spPr>
          <a:xfrm>
            <a:off x="565111" y="2691637"/>
            <a:ext cx="4946643" cy="318973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9"/>
          <p:cNvSpPr txBox="1">
            <a:spLocks noGrp="1"/>
          </p:cNvSpPr>
          <p:nvPr>
            <p:ph type="body" idx="2"/>
          </p:nvPr>
        </p:nvSpPr>
        <p:spPr>
          <a:xfrm>
            <a:off x="6076903" y="2691637"/>
            <a:ext cx="4946639" cy="318973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9"/>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58" name="Google Shape;58;p29"/>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59" name="Google Shape;59;p29"/>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29"/>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565149" y="1203800"/>
            <a:ext cx="4114800" cy="107721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5611813" y="1508252"/>
            <a:ext cx="5606518" cy="404588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10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500"/>
              </a:spcBef>
              <a:spcAft>
                <a:spcPts val="0"/>
              </a:spcAft>
              <a:buClr>
                <a:schemeClr val="dk1"/>
              </a:buClr>
              <a:buSzPts val="2000"/>
              <a:buChar char="–"/>
              <a:defRPr sz="2000"/>
            </a:lvl3pPr>
            <a:lvl4pPr marL="1828800" lvl="3" indent="-342900" algn="l">
              <a:lnSpc>
                <a:spcPct val="100000"/>
              </a:lnSpc>
              <a:spcBef>
                <a:spcPts val="500"/>
              </a:spcBef>
              <a:spcAft>
                <a:spcPts val="0"/>
              </a:spcAft>
              <a:buClr>
                <a:schemeClr val="dk1"/>
              </a:buClr>
              <a:buSzPts val="1800"/>
              <a:buChar char="–"/>
              <a:defRPr sz="1800"/>
            </a:lvl4pPr>
            <a:lvl5pPr marL="2286000" lvl="4" indent="-330200" algn="l">
              <a:lnSpc>
                <a:spcPct val="100000"/>
              </a:lnSpc>
              <a:spcBef>
                <a:spcPts val="500"/>
              </a:spcBef>
              <a:spcAft>
                <a:spcPts val="0"/>
              </a:spcAft>
              <a:buClr>
                <a:schemeClr val="dk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31"/>
          <p:cNvSpPr txBox="1">
            <a:spLocks noGrp="1"/>
          </p:cNvSpPr>
          <p:nvPr>
            <p:ph type="body" idx="2"/>
          </p:nvPr>
        </p:nvSpPr>
        <p:spPr>
          <a:xfrm>
            <a:off x="565149" y="2368295"/>
            <a:ext cx="4114800" cy="31858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68" name="Google Shape;68;p31"/>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31"/>
          <p:cNvSpPr/>
          <p:nvPr/>
        </p:nvSpPr>
        <p:spPr>
          <a:xfrm>
            <a:off x="-1" y="1096772"/>
            <a:ext cx="263565"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0" name="Google Shape;70;p31"/>
          <p:cNvSpPr/>
          <p:nvPr/>
        </p:nvSpPr>
        <p:spPr>
          <a:xfrm>
            <a:off x="58248"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2"/>
          <p:cNvSpPr/>
          <p:nvPr/>
        </p:nvSpPr>
        <p:spPr>
          <a:xfrm>
            <a:off x="4291015" y="1096772"/>
            <a:ext cx="7436404"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32"/>
          <p:cNvSpPr/>
          <p:nvPr/>
        </p:nvSpPr>
        <p:spPr>
          <a:xfrm>
            <a:off x="4086371" y="5624450"/>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32"/>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5" name="Google Shape;75;p32"/>
          <p:cNvSpPr txBox="1">
            <a:spLocks noGrp="1"/>
          </p:cNvSpPr>
          <p:nvPr>
            <p:ph type="title"/>
          </p:nvPr>
        </p:nvSpPr>
        <p:spPr>
          <a:xfrm>
            <a:off x="565150" y="1881951"/>
            <a:ext cx="7335836" cy="198770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body" idx="1"/>
          </p:nvPr>
        </p:nvSpPr>
        <p:spPr>
          <a:xfrm>
            <a:off x="565149" y="3869661"/>
            <a:ext cx="7335836" cy="94846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7" name="Google Shape;77;p32"/>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33"/>
          <p:cNvSpPr txBox="1">
            <a:spLocks noGrp="1"/>
          </p:cNvSpPr>
          <p:nvPr>
            <p:ph type="title"/>
          </p:nvPr>
        </p:nvSpPr>
        <p:spPr>
          <a:xfrm>
            <a:off x="565110" y="1204721"/>
            <a:ext cx="8266175" cy="144475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body" idx="1"/>
          </p:nvPr>
        </p:nvSpPr>
        <p:spPr>
          <a:xfrm>
            <a:off x="565111" y="2691638"/>
            <a:ext cx="494664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3" name="Google Shape;83;p33"/>
          <p:cNvSpPr txBox="1">
            <a:spLocks noGrp="1"/>
          </p:cNvSpPr>
          <p:nvPr>
            <p:ph type="body" idx="2"/>
          </p:nvPr>
        </p:nvSpPr>
        <p:spPr>
          <a:xfrm>
            <a:off x="565111" y="3515550"/>
            <a:ext cx="4946644" cy="2366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3"/>
          <p:cNvSpPr txBox="1">
            <a:spLocks noGrp="1"/>
          </p:cNvSpPr>
          <p:nvPr>
            <p:ph type="body" idx="3"/>
          </p:nvPr>
        </p:nvSpPr>
        <p:spPr>
          <a:xfrm>
            <a:off x="6076866" y="2691162"/>
            <a:ext cx="494664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33"/>
          <p:cNvSpPr txBox="1">
            <a:spLocks noGrp="1"/>
          </p:cNvSpPr>
          <p:nvPr>
            <p:ph type="body" idx="4"/>
          </p:nvPr>
        </p:nvSpPr>
        <p:spPr>
          <a:xfrm>
            <a:off x="6076866" y="3515074"/>
            <a:ext cx="4946644" cy="2366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3"/>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3"/>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3"/>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89" name="Google Shape;89;p33"/>
          <p:cNvSpPr/>
          <p:nvPr/>
        </p:nvSpPr>
        <p:spPr>
          <a:xfrm>
            <a:off x="11738231" y="1096772"/>
            <a:ext cx="453769"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90" name="Google Shape;90;p33"/>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33"/>
          <p:cNvSpPr/>
          <p:nvPr/>
        </p:nvSpPr>
        <p:spPr>
          <a:xfrm>
            <a:off x="11531286"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35"/>
          <p:cNvSpPr/>
          <p:nvPr/>
        </p:nvSpPr>
        <p:spPr>
          <a:xfrm>
            <a:off x="7087169" y="1096772"/>
            <a:ext cx="4652226" cy="576122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35"/>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5"/>
          <p:cNvSpPr txBox="1">
            <a:spLocks noGrp="1"/>
          </p:cNvSpPr>
          <p:nvPr>
            <p:ph type="body" idx="1"/>
          </p:nvPr>
        </p:nvSpPr>
        <p:spPr>
          <a:xfrm rot="5400000">
            <a:off x="3104505" y="152283"/>
            <a:ext cx="3188586" cy="826729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5"/>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5"/>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5"/>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
        <p:nvSpPr>
          <p:cNvPr id="106" name="Google Shape;106;p35"/>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35"/>
          <p:cNvSpPr/>
          <p:nvPr/>
        </p:nvSpPr>
        <p:spPr>
          <a:xfrm>
            <a:off x="11415183" y="5618903"/>
            <a:ext cx="524933" cy="524933"/>
          </a:xfrm>
          <a:prstGeom prst="plus">
            <a:avLst>
              <a:gd name="adj" fmla="val 39516"/>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565149" y="1204721"/>
            <a:ext cx="8267296" cy="144655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565150" y="2691638"/>
            <a:ext cx="8267296" cy="318858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000"/>
              </a:spcBef>
              <a:spcAft>
                <a:spcPts val="0"/>
              </a:spcAft>
              <a:buClr>
                <a:schemeClr val="dk1"/>
              </a:buClr>
              <a:buSzPts val="2400"/>
              <a:buFont typeface="NTR"/>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500"/>
              </a:spcBef>
              <a:spcAft>
                <a:spcPts val="0"/>
              </a:spcAft>
              <a:buClr>
                <a:schemeClr val="dk1"/>
              </a:buClr>
              <a:buSzPts val="2000"/>
              <a:buFont typeface="NTR"/>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500"/>
              </a:spcBef>
              <a:spcAft>
                <a:spcPts val="0"/>
              </a:spcAft>
              <a:buClr>
                <a:schemeClr val="dk1"/>
              </a:buClr>
              <a:buSzPts val="1800"/>
              <a:buFont typeface="NTR"/>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500"/>
              </a:spcBef>
              <a:spcAft>
                <a:spcPts val="0"/>
              </a:spcAft>
              <a:buClr>
                <a:schemeClr val="dk1"/>
              </a:buClr>
              <a:buSzPts val="1600"/>
              <a:buFont typeface="NTR"/>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500"/>
              </a:spcBef>
              <a:spcAft>
                <a:spcPts val="0"/>
              </a:spcAft>
              <a:buClr>
                <a:schemeClr val="dk1"/>
              </a:buClr>
              <a:buSzPts val="1600"/>
              <a:buFont typeface="NTR"/>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565149" y="5949696"/>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ftr" idx="11"/>
          </p:nvPr>
        </p:nvSpPr>
        <p:spPr>
          <a:xfrm>
            <a:off x="565150" y="543179"/>
            <a:ext cx="4114800" cy="24688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5"/>
          <p:cNvSpPr txBox="1">
            <a:spLocks noGrp="1"/>
          </p:cNvSpPr>
          <p:nvPr>
            <p:ph type="sldNum" idx="12"/>
          </p:nvPr>
        </p:nvSpPr>
        <p:spPr>
          <a:xfrm>
            <a:off x="10813024" y="511175"/>
            <a:ext cx="914400" cy="3108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a-DK"/>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veriscommunity.ne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youtu.be/pdP14wzbqq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1"/>
          <p:cNvSpPr txBox="1">
            <a:spLocks noGrp="1"/>
          </p:cNvSpPr>
          <p:nvPr>
            <p:ph type="ctrTitle"/>
          </p:nvPr>
        </p:nvSpPr>
        <p:spPr>
          <a:xfrm>
            <a:off x="797100" y="1625599"/>
            <a:ext cx="4177200" cy="3945641"/>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ct val="100000"/>
              <a:buFont typeface="Play"/>
              <a:buNone/>
            </a:pPr>
            <a:r>
              <a:rPr lang="en-US" sz="3100" b="1" dirty="0"/>
              <a:t>Roll your own DBIR</a:t>
            </a:r>
            <a:br>
              <a:rPr lang="en-US" sz="3100" b="1" dirty="0"/>
            </a:br>
            <a:r>
              <a:rPr lang="en-US" sz="3100" b="1" dirty="0"/>
              <a:t>Part 1 – Working with basic metrics</a:t>
            </a:r>
            <a:br>
              <a:rPr lang="en-US" sz="3100" b="1" dirty="0"/>
            </a:br>
            <a:br>
              <a:rPr lang="en-US" sz="3100" b="1" dirty="0"/>
            </a:br>
            <a:br>
              <a:rPr lang="en-US" sz="3100" b="1" dirty="0"/>
            </a:br>
            <a:endParaRPr sz="3100" b="1" dirty="0"/>
          </a:p>
          <a:p>
            <a:pPr marL="0" lvl="0" indent="0" algn="l" rtl="0">
              <a:lnSpc>
                <a:spcPct val="100000"/>
              </a:lnSpc>
              <a:spcBef>
                <a:spcPts val="0"/>
              </a:spcBef>
              <a:spcAft>
                <a:spcPts val="0"/>
              </a:spcAft>
              <a:buClr>
                <a:schemeClr val="dk1"/>
              </a:buClr>
              <a:buSzPct val="100000"/>
              <a:buFont typeface="Play"/>
              <a:buNone/>
            </a:pPr>
            <a:r>
              <a:rPr lang="da-DK" sz="2200" b="1" dirty="0"/>
              <a:t>FDCA – Forening for danske cyber alumner</a:t>
            </a:r>
            <a:br>
              <a:rPr lang="da-DK" sz="2200" b="1" dirty="0"/>
            </a:br>
            <a:endParaRPr sz="2200" b="1" dirty="0"/>
          </a:p>
        </p:txBody>
      </p:sp>
      <p:pic>
        <p:nvPicPr>
          <p:cNvPr id="124" name="Google Shape;124;p1"/>
          <p:cNvPicPr preferRelativeResize="0"/>
          <p:nvPr/>
        </p:nvPicPr>
        <p:blipFill rotWithShape="1">
          <a:blip r:embed="rId3">
            <a:alphaModFix/>
          </a:blip>
          <a:srcRect l="21411" r="21416"/>
          <a:stretch/>
        </p:blipFill>
        <p:spPr>
          <a:xfrm>
            <a:off x="5224242" y="10"/>
            <a:ext cx="6967760" cy="6857991"/>
          </a:xfrm>
          <a:prstGeom prst="rect">
            <a:avLst/>
          </a:prstGeom>
          <a:noFill/>
          <a:ln>
            <a:noFill/>
          </a:ln>
        </p:spPr>
      </p:pic>
      <p:sp>
        <p:nvSpPr>
          <p:cNvPr id="126" name="Google Shape;126;p1"/>
          <p:cNvSpPr/>
          <p:nvPr/>
        </p:nvSpPr>
        <p:spPr>
          <a:xfrm>
            <a:off x="9881559" y="976630"/>
            <a:ext cx="1336774" cy="1201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2cae8df93_0_6"/>
          <p:cNvSpPr txBox="1">
            <a:spLocks noGrp="1"/>
          </p:cNvSpPr>
          <p:nvPr>
            <p:ph type="title"/>
          </p:nvPr>
        </p:nvSpPr>
        <p:spPr>
          <a:xfrm>
            <a:off x="565149" y="1203800"/>
            <a:ext cx="4114800" cy="1077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Play"/>
              <a:buNone/>
            </a:pPr>
            <a:r>
              <a:rPr lang="da-DK" b="1" dirty="0"/>
              <a:t>Introduction</a:t>
            </a:r>
            <a:endParaRPr dirty="0"/>
          </a:p>
        </p:txBody>
      </p:sp>
      <p:sp>
        <p:nvSpPr>
          <p:cNvPr id="132" name="Google Shape;132;g112cae8df93_0_6"/>
          <p:cNvSpPr txBox="1">
            <a:spLocks noGrp="1"/>
          </p:cNvSpPr>
          <p:nvPr>
            <p:ph type="body" idx="1"/>
          </p:nvPr>
        </p:nvSpPr>
        <p:spPr>
          <a:xfrm>
            <a:off x="565149" y="2370675"/>
            <a:ext cx="10391525" cy="4153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1200"/>
              </a:spcBef>
              <a:spcAft>
                <a:spcPts val="0"/>
              </a:spcAft>
              <a:buSzPts val="1600"/>
              <a:buFont typeface="Arial" panose="020B0604020202020204" pitchFamily="34" charset="0"/>
              <a:buChar char="•"/>
            </a:pPr>
            <a:r>
              <a:rPr lang="en-US" sz="2000" dirty="0"/>
              <a:t>This is a basic guide and template to “rolling your own DBIR”</a:t>
            </a:r>
          </a:p>
          <a:p>
            <a:pPr marL="342900" lvl="0" indent="-342900" algn="l" rtl="0">
              <a:lnSpc>
                <a:spcPct val="150000"/>
              </a:lnSpc>
              <a:spcBef>
                <a:spcPts val="1200"/>
              </a:spcBef>
              <a:spcAft>
                <a:spcPts val="0"/>
              </a:spcAft>
              <a:buSzPts val="1600"/>
              <a:buFont typeface="Arial" panose="020B0604020202020204" pitchFamily="34" charset="0"/>
              <a:buChar char="•"/>
            </a:pPr>
            <a:r>
              <a:rPr lang="en-US" sz="2000" dirty="0"/>
              <a:t>The aim is to show you how easy it is to get started with metrics</a:t>
            </a:r>
          </a:p>
          <a:p>
            <a:pPr marL="800100" lvl="1" indent="-342900">
              <a:lnSpc>
                <a:spcPct val="150000"/>
              </a:lnSpc>
              <a:spcBef>
                <a:spcPts val="1200"/>
              </a:spcBef>
              <a:buSzPts val="1600"/>
              <a:buFont typeface="Arial" panose="020B0604020202020204" pitchFamily="34" charset="0"/>
              <a:buChar char="•"/>
            </a:pPr>
            <a:r>
              <a:rPr lang="en-US" sz="1800" dirty="0"/>
              <a:t>Based on the VERIS framework</a:t>
            </a:r>
          </a:p>
          <a:p>
            <a:pPr marL="800100" lvl="1" indent="-342900">
              <a:lnSpc>
                <a:spcPct val="150000"/>
              </a:lnSpc>
              <a:spcBef>
                <a:spcPts val="1200"/>
              </a:spcBef>
              <a:buSzPts val="1600"/>
              <a:buFont typeface="Arial" panose="020B0604020202020204" pitchFamily="34" charset="0"/>
              <a:buChar char="•"/>
            </a:pPr>
            <a:r>
              <a:rPr lang="en-US" sz="1800" dirty="0">
                <a:hlinkClick r:id="rId3"/>
              </a:rPr>
              <a:t>http://veriscommunity.net/</a:t>
            </a:r>
            <a:endParaRPr lang="en-US" sz="1800" dirty="0"/>
          </a:p>
          <a:p>
            <a:pPr marL="800100" lvl="1" indent="-342900">
              <a:lnSpc>
                <a:spcPct val="150000"/>
              </a:lnSpc>
              <a:spcBef>
                <a:spcPts val="1200"/>
              </a:spcBef>
              <a:buSzPts val="1600"/>
              <a:buFont typeface="Arial" panose="020B0604020202020204" pitchFamily="34" charset="0"/>
              <a:buChar char="•"/>
            </a:pPr>
            <a:r>
              <a:rPr lang="en-US" sz="1800" dirty="0"/>
              <a:t>A huge thanks to the team at Verizon for all of their crazy hard work each year on the DBIR.</a:t>
            </a:r>
          </a:p>
          <a:p>
            <a:pPr marL="1257300" lvl="2" indent="-342900">
              <a:lnSpc>
                <a:spcPct val="150000"/>
              </a:lnSpc>
              <a:spcBef>
                <a:spcPts val="1200"/>
              </a:spcBef>
              <a:buSzPts val="1600"/>
              <a:buFont typeface="Arial" panose="020B0604020202020204" pitchFamily="34" charset="0"/>
              <a:buChar char="•"/>
            </a:pPr>
            <a:r>
              <a:rPr lang="en-US" sz="1600" dirty="0"/>
              <a:t>You are a huge inspiration to a lot of us!</a:t>
            </a:r>
          </a:p>
          <a:p>
            <a:pPr marL="0" lvl="0" indent="0" algn="l" rtl="0">
              <a:lnSpc>
                <a:spcPct val="150000"/>
              </a:lnSpc>
              <a:spcBef>
                <a:spcPts val="1200"/>
              </a:spcBef>
              <a:spcAft>
                <a:spcPts val="0"/>
              </a:spcAft>
              <a:buSzPts val="1600"/>
            </a:pPr>
            <a:endParaRPr lang="en-US" sz="2000" dirty="0"/>
          </a:p>
        </p:txBody>
      </p:sp>
      <p:pic>
        <p:nvPicPr>
          <p:cNvPr id="133" name="Google Shape;133;g112cae8df93_0_6"/>
          <p:cNvPicPr preferRelativeResize="0"/>
          <p:nvPr/>
        </p:nvPicPr>
        <p:blipFill rotWithShape="1">
          <a:blip r:embed="rId4">
            <a:alphaModFix/>
          </a:blip>
          <a:srcRect/>
          <a:stretch/>
        </p:blipFill>
        <p:spPr>
          <a:xfrm>
            <a:off x="10077475" y="132325"/>
            <a:ext cx="879200" cy="837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2cae8df93_0_6"/>
          <p:cNvSpPr txBox="1">
            <a:spLocks noGrp="1"/>
          </p:cNvSpPr>
          <p:nvPr>
            <p:ph type="title"/>
          </p:nvPr>
        </p:nvSpPr>
        <p:spPr>
          <a:xfrm>
            <a:off x="565149" y="1203800"/>
            <a:ext cx="4114800" cy="10773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200"/>
              <a:buFont typeface="Play"/>
              <a:buNone/>
            </a:pPr>
            <a:r>
              <a:rPr lang="da-DK" b="1" dirty="0"/>
              <a:t>Round 1 – Basic tips</a:t>
            </a:r>
            <a:endParaRPr dirty="0"/>
          </a:p>
        </p:txBody>
      </p:sp>
      <p:sp>
        <p:nvSpPr>
          <p:cNvPr id="132" name="Google Shape;132;g112cae8df93_0_6"/>
          <p:cNvSpPr txBox="1">
            <a:spLocks noGrp="1"/>
          </p:cNvSpPr>
          <p:nvPr>
            <p:ph type="body" idx="1"/>
          </p:nvPr>
        </p:nvSpPr>
        <p:spPr>
          <a:xfrm>
            <a:off x="565149" y="2370675"/>
            <a:ext cx="10391525" cy="41538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1200"/>
              </a:spcBef>
              <a:spcAft>
                <a:spcPts val="0"/>
              </a:spcAft>
              <a:buSzPts val="1600"/>
              <a:buFont typeface="Arial" panose="020B0604020202020204" pitchFamily="34" charset="0"/>
              <a:buChar char="•"/>
            </a:pPr>
            <a:r>
              <a:rPr lang="en-US" sz="2000" dirty="0"/>
              <a:t>Start basic with your metric gathering</a:t>
            </a:r>
          </a:p>
          <a:p>
            <a:pPr marL="800100" lvl="1" indent="-342900">
              <a:lnSpc>
                <a:spcPct val="150000"/>
              </a:lnSpc>
              <a:spcBef>
                <a:spcPts val="1200"/>
              </a:spcBef>
              <a:buSzPts val="1600"/>
              <a:buFont typeface="Arial" panose="020B0604020202020204" pitchFamily="34" charset="0"/>
              <a:buChar char="•"/>
            </a:pPr>
            <a:r>
              <a:rPr lang="en-US" sz="1800" dirty="0"/>
              <a:t>The VERIS framework can act as a great guide for the metrics</a:t>
            </a:r>
          </a:p>
          <a:p>
            <a:pPr marL="1257300" lvl="2" indent="-342900">
              <a:lnSpc>
                <a:spcPct val="150000"/>
              </a:lnSpc>
              <a:spcBef>
                <a:spcPts val="1200"/>
              </a:spcBef>
              <a:buSzPts val="1600"/>
              <a:buFont typeface="Arial" panose="020B0604020202020204" pitchFamily="34" charset="0"/>
              <a:buChar char="•"/>
            </a:pPr>
            <a:r>
              <a:rPr lang="en-US" sz="1600" dirty="0"/>
              <a:t>However don’t get to bogged down initially in recording “ALL OF THE METRICS”</a:t>
            </a:r>
          </a:p>
          <a:p>
            <a:pPr marL="800100" lvl="1" indent="-342900">
              <a:lnSpc>
                <a:spcPct val="150000"/>
              </a:lnSpc>
              <a:spcBef>
                <a:spcPts val="1200"/>
              </a:spcBef>
              <a:buSzPts val="1600"/>
              <a:buFont typeface="Arial" panose="020B0604020202020204" pitchFamily="34" charset="0"/>
              <a:buChar char="•"/>
            </a:pPr>
            <a:r>
              <a:rPr lang="en-US" sz="1800" dirty="0"/>
              <a:t>You need to focus on what will give value for the people reading your “own DBIR”</a:t>
            </a:r>
          </a:p>
          <a:p>
            <a:pPr marL="800100" lvl="1" indent="-342900">
              <a:lnSpc>
                <a:spcPct val="150000"/>
              </a:lnSpc>
              <a:spcBef>
                <a:spcPts val="1200"/>
              </a:spcBef>
              <a:buSzPts val="1600"/>
              <a:buFont typeface="Arial" panose="020B0604020202020204" pitchFamily="34" charset="0"/>
              <a:buChar char="•"/>
            </a:pPr>
            <a:r>
              <a:rPr lang="en-US" sz="1800" dirty="0"/>
              <a:t>There is a number of great resources out there regarding getting started with VERIS and DBIR!</a:t>
            </a:r>
          </a:p>
          <a:p>
            <a:pPr marL="800100" lvl="1" indent="-342900">
              <a:lnSpc>
                <a:spcPct val="150000"/>
              </a:lnSpc>
              <a:spcBef>
                <a:spcPts val="1200"/>
              </a:spcBef>
              <a:buSzPts val="1600"/>
              <a:buFont typeface="Arial" panose="020B0604020202020204" pitchFamily="34" charset="0"/>
              <a:buChar char="•"/>
            </a:pPr>
            <a:r>
              <a:rPr lang="en-US" sz="1200" dirty="0">
                <a:hlinkClick r:id="rId3"/>
              </a:rPr>
              <a:t>https://youtu.be/pdP14wzbqq8</a:t>
            </a:r>
            <a:r>
              <a:rPr lang="en-US" sz="1200" dirty="0"/>
              <a:t> - SolarWinds, Colonial Pipeline - How to collect and share cybersecurity incident data?</a:t>
            </a:r>
          </a:p>
          <a:p>
            <a:pPr marL="800100" lvl="1" indent="-342900">
              <a:lnSpc>
                <a:spcPct val="150000"/>
              </a:lnSpc>
              <a:spcBef>
                <a:spcPts val="1200"/>
              </a:spcBef>
              <a:buSzPts val="1600"/>
              <a:buFont typeface="Arial" panose="020B0604020202020204" pitchFamily="34" charset="0"/>
              <a:buChar char="•"/>
            </a:pPr>
            <a:endParaRPr lang="en-US" sz="1200" dirty="0"/>
          </a:p>
          <a:p>
            <a:pPr marL="800100" lvl="1" indent="-342900">
              <a:lnSpc>
                <a:spcPct val="150000"/>
              </a:lnSpc>
              <a:spcBef>
                <a:spcPts val="1200"/>
              </a:spcBef>
              <a:buSzPts val="1600"/>
              <a:buFont typeface="Arial" panose="020B0604020202020204" pitchFamily="34" charset="0"/>
              <a:buChar char="•"/>
            </a:pPr>
            <a:endParaRPr lang="en-US" sz="1800" dirty="0"/>
          </a:p>
          <a:p>
            <a:pPr marL="800100" lvl="1" indent="-342900">
              <a:lnSpc>
                <a:spcPct val="150000"/>
              </a:lnSpc>
              <a:spcBef>
                <a:spcPts val="1200"/>
              </a:spcBef>
              <a:buSzPts val="1600"/>
              <a:buFont typeface="Arial" panose="020B0604020202020204" pitchFamily="34" charset="0"/>
              <a:buChar char="•"/>
            </a:pPr>
            <a:endParaRPr lang="en-US" sz="1800" dirty="0"/>
          </a:p>
        </p:txBody>
      </p:sp>
      <p:pic>
        <p:nvPicPr>
          <p:cNvPr id="133" name="Google Shape;133;g112cae8df93_0_6"/>
          <p:cNvPicPr preferRelativeResize="0"/>
          <p:nvPr/>
        </p:nvPicPr>
        <p:blipFill rotWithShape="1">
          <a:blip r:embed="rId4">
            <a:alphaModFix/>
          </a:blip>
          <a:srcRect/>
          <a:stretch/>
        </p:blipFill>
        <p:spPr>
          <a:xfrm>
            <a:off x="10077475" y="132325"/>
            <a:ext cx="879200" cy="837951"/>
          </a:xfrm>
          <a:prstGeom prst="rect">
            <a:avLst/>
          </a:prstGeom>
          <a:noFill/>
          <a:ln>
            <a:noFill/>
          </a:ln>
        </p:spPr>
      </p:pic>
    </p:spTree>
    <p:extLst>
      <p:ext uri="{BB962C8B-B14F-4D97-AF65-F5344CB8AC3E}">
        <p14:creationId xmlns:p14="http://schemas.microsoft.com/office/powerpoint/2010/main" val="393334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77AD1CE-5411-4496-9EA7-EAF3C830B7E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Slide" r:id="rId5" imgW="592" imgH="595" progId="TCLayout.ActiveDocument.1">
                  <p:embed/>
                </p:oleObj>
              </mc:Choice>
              <mc:Fallback>
                <p:oleObj name="think-cell Slide" r:id="rId5" imgW="592" imgH="595" progId="TCLayout.ActiveDocument.1">
                  <p:embed/>
                  <p:pic>
                    <p:nvPicPr>
                      <p:cNvPr id="5" name="Objekt 4" hidden="1">
                        <a:extLst>
                          <a:ext uri="{FF2B5EF4-FFF2-40B4-BE49-F238E27FC236}">
                            <a16:creationId xmlns:a16="http://schemas.microsoft.com/office/drawing/2014/main" id="{877AD1CE-5411-4496-9EA7-EAF3C830B7E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ktangel 3" hidden="1">
            <a:extLst>
              <a:ext uri="{FF2B5EF4-FFF2-40B4-BE49-F238E27FC236}">
                <a16:creationId xmlns:a16="http://schemas.microsoft.com/office/drawing/2014/main" id="{70F4FF92-DCDE-4D44-99B5-CD721107D964}"/>
              </a:ext>
            </a:extLst>
          </p:cNvPr>
          <p:cNvSpPr/>
          <p:nvPr>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da-DK" sz="4400" dirty="0">
              <a:latin typeface="Calibri" panose="020F0502020204030204" pitchFamily="34" charset="0"/>
              <a:ea typeface="+mj-ea"/>
              <a:cs typeface="+mj-cs"/>
              <a:sym typeface="Calibri" panose="020F0502020204030204" pitchFamily="34" charset="0"/>
            </a:endParaRPr>
          </a:p>
        </p:txBody>
      </p:sp>
      <p:sp>
        <p:nvSpPr>
          <p:cNvPr id="12" name="Titel 11"/>
          <p:cNvSpPr>
            <a:spLocks noGrp="1"/>
          </p:cNvSpPr>
          <p:nvPr>
            <p:ph type="title"/>
          </p:nvPr>
        </p:nvSpPr>
        <p:spPr>
          <a:xfrm>
            <a:off x="565148" y="1204721"/>
            <a:ext cx="9896663" cy="1446550"/>
          </a:xfrm>
        </p:spPr>
        <p:txBody>
          <a:bodyPr>
            <a:normAutofit/>
          </a:bodyPr>
          <a:lstStyle/>
          <a:p>
            <a:r>
              <a:rPr lang="da-DK" sz="3200" dirty="0"/>
              <a:t>Round 1 – Get good at the basics</a:t>
            </a:r>
          </a:p>
        </p:txBody>
      </p:sp>
      <p:pic>
        <p:nvPicPr>
          <p:cNvPr id="9" name="Google Shape;133;g112cae8df93_0_6">
            <a:extLst>
              <a:ext uri="{FF2B5EF4-FFF2-40B4-BE49-F238E27FC236}">
                <a16:creationId xmlns:a16="http://schemas.microsoft.com/office/drawing/2014/main" id="{D9C55D6F-AC23-4805-A110-D3E9B8E765DA}"/>
              </a:ext>
            </a:extLst>
          </p:cNvPr>
          <p:cNvPicPr preferRelativeResize="0"/>
          <p:nvPr/>
        </p:nvPicPr>
        <p:blipFill rotWithShape="1">
          <a:blip r:embed="rId7">
            <a:alphaModFix/>
          </a:blip>
          <a:srcRect/>
          <a:stretch/>
        </p:blipFill>
        <p:spPr>
          <a:xfrm>
            <a:off x="10077475" y="132325"/>
            <a:ext cx="879200" cy="837951"/>
          </a:xfrm>
          <a:prstGeom prst="rect">
            <a:avLst/>
          </a:prstGeom>
          <a:noFill/>
          <a:ln>
            <a:noFill/>
          </a:ln>
        </p:spPr>
      </p:pic>
      <p:graphicFrame>
        <p:nvGraphicFramePr>
          <p:cNvPr id="10" name="Table 10">
            <a:extLst>
              <a:ext uri="{FF2B5EF4-FFF2-40B4-BE49-F238E27FC236}">
                <a16:creationId xmlns:a16="http://schemas.microsoft.com/office/drawing/2014/main" id="{70431367-43C6-4EDE-936D-CB87424DEB97}"/>
              </a:ext>
            </a:extLst>
          </p:cNvPr>
          <p:cNvGraphicFramePr>
            <a:graphicFrameLocks noGrp="1"/>
          </p:cNvGraphicFramePr>
          <p:nvPr>
            <p:extLst>
              <p:ext uri="{D42A27DB-BD31-4B8C-83A1-F6EECF244321}">
                <p14:modId xmlns:p14="http://schemas.microsoft.com/office/powerpoint/2010/main" val="3956755920"/>
              </p:ext>
            </p:extLst>
          </p:nvPr>
        </p:nvGraphicFramePr>
        <p:xfrm>
          <a:off x="838198" y="2095011"/>
          <a:ext cx="2269460" cy="1112520"/>
        </p:xfrm>
        <a:graphic>
          <a:graphicData uri="http://schemas.openxmlformats.org/drawingml/2006/table">
            <a:tbl>
              <a:tblPr firstRow="1" bandRow="1">
                <a:tableStyleId>{073A0DAA-6AF3-43AB-8588-CEC1D06C72B9}</a:tableStyleId>
              </a:tblPr>
              <a:tblGrid>
                <a:gridCol w="1655510">
                  <a:extLst>
                    <a:ext uri="{9D8B030D-6E8A-4147-A177-3AD203B41FA5}">
                      <a16:colId xmlns:a16="http://schemas.microsoft.com/office/drawing/2014/main" val="2055427124"/>
                    </a:ext>
                  </a:extLst>
                </a:gridCol>
                <a:gridCol w="613950">
                  <a:extLst>
                    <a:ext uri="{9D8B030D-6E8A-4147-A177-3AD203B41FA5}">
                      <a16:colId xmlns:a16="http://schemas.microsoft.com/office/drawing/2014/main" val="4071962276"/>
                    </a:ext>
                  </a:extLst>
                </a:gridCol>
              </a:tblGrid>
              <a:tr h="370840">
                <a:tc>
                  <a:txBody>
                    <a:bodyPr/>
                    <a:lstStyle/>
                    <a:p>
                      <a:endParaRPr lang="en-DK" dirty="0"/>
                    </a:p>
                  </a:txBody>
                  <a:tcPr/>
                </a:tc>
                <a:tc>
                  <a:txBody>
                    <a:bodyPr/>
                    <a:lstStyle/>
                    <a:p>
                      <a:r>
                        <a:rPr lang="en-US" dirty="0"/>
                        <a:t>May</a:t>
                      </a:r>
                      <a:endParaRPr lang="en-DK" dirty="0"/>
                    </a:p>
                  </a:txBody>
                  <a:tcPr/>
                </a:tc>
                <a:extLst>
                  <a:ext uri="{0D108BD9-81ED-4DB2-BD59-A6C34878D82A}">
                    <a16:rowId xmlns:a16="http://schemas.microsoft.com/office/drawing/2014/main" val="4088942394"/>
                  </a:ext>
                </a:extLst>
              </a:tr>
              <a:tr h="370840">
                <a:tc>
                  <a:txBody>
                    <a:bodyPr/>
                    <a:lstStyle/>
                    <a:p>
                      <a:r>
                        <a:rPr lang="en-US" dirty="0"/>
                        <a:t>Incidents</a:t>
                      </a:r>
                      <a:endParaRPr lang="en-DK" dirty="0"/>
                    </a:p>
                  </a:txBody>
                  <a:tcPr/>
                </a:tc>
                <a:tc>
                  <a:txBody>
                    <a:bodyPr/>
                    <a:lstStyle/>
                    <a:p>
                      <a:r>
                        <a:rPr lang="en-US" dirty="0"/>
                        <a:t>12</a:t>
                      </a:r>
                      <a:endParaRPr lang="en-DK" dirty="0"/>
                    </a:p>
                  </a:txBody>
                  <a:tcPr/>
                </a:tc>
                <a:extLst>
                  <a:ext uri="{0D108BD9-81ED-4DB2-BD59-A6C34878D82A}">
                    <a16:rowId xmlns:a16="http://schemas.microsoft.com/office/drawing/2014/main" val="2255950507"/>
                  </a:ext>
                </a:extLst>
              </a:tr>
              <a:tr h="370840">
                <a:tc>
                  <a:txBody>
                    <a:bodyPr/>
                    <a:lstStyle/>
                    <a:p>
                      <a:r>
                        <a:rPr lang="en-US" dirty="0"/>
                        <a:t>Security Breaches</a:t>
                      </a:r>
                      <a:endParaRPr lang="en-DK" dirty="0"/>
                    </a:p>
                  </a:txBody>
                  <a:tcPr/>
                </a:tc>
                <a:tc>
                  <a:txBody>
                    <a:bodyPr/>
                    <a:lstStyle/>
                    <a:p>
                      <a:r>
                        <a:rPr lang="en-US" dirty="0"/>
                        <a:t>6</a:t>
                      </a:r>
                      <a:endParaRPr lang="en-DK" dirty="0"/>
                    </a:p>
                  </a:txBody>
                  <a:tcPr/>
                </a:tc>
                <a:extLst>
                  <a:ext uri="{0D108BD9-81ED-4DB2-BD59-A6C34878D82A}">
                    <a16:rowId xmlns:a16="http://schemas.microsoft.com/office/drawing/2014/main" val="3091092941"/>
                  </a:ext>
                </a:extLst>
              </a:tr>
            </a:tbl>
          </a:graphicData>
        </a:graphic>
      </p:graphicFrame>
      <p:graphicFrame>
        <p:nvGraphicFramePr>
          <p:cNvPr id="11" name="Table 10">
            <a:extLst>
              <a:ext uri="{FF2B5EF4-FFF2-40B4-BE49-F238E27FC236}">
                <a16:creationId xmlns:a16="http://schemas.microsoft.com/office/drawing/2014/main" id="{A0770182-57F8-4C0A-8E58-2A4B8252FD34}"/>
              </a:ext>
            </a:extLst>
          </p:cNvPr>
          <p:cNvGraphicFramePr>
            <a:graphicFrameLocks noGrp="1"/>
          </p:cNvGraphicFramePr>
          <p:nvPr>
            <p:extLst>
              <p:ext uri="{D42A27DB-BD31-4B8C-83A1-F6EECF244321}">
                <p14:modId xmlns:p14="http://schemas.microsoft.com/office/powerpoint/2010/main" val="348337853"/>
              </p:ext>
            </p:extLst>
          </p:nvPr>
        </p:nvGraphicFramePr>
        <p:xfrm>
          <a:off x="838198" y="4065899"/>
          <a:ext cx="2269460" cy="1483360"/>
        </p:xfrm>
        <a:graphic>
          <a:graphicData uri="http://schemas.openxmlformats.org/drawingml/2006/table">
            <a:tbl>
              <a:tblPr firstRow="1" bandRow="1">
                <a:tableStyleId>{073A0DAA-6AF3-43AB-8588-CEC1D06C72B9}</a:tableStyleId>
              </a:tblPr>
              <a:tblGrid>
                <a:gridCol w="1655510">
                  <a:extLst>
                    <a:ext uri="{9D8B030D-6E8A-4147-A177-3AD203B41FA5}">
                      <a16:colId xmlns:a16="http://schemas.microsoft.com/office/drawing/2014/main" val="2055427124"/>
                    </a:ext>
                  </a:extLst>
                </a:gridCol>
                <a:gridCol w="613950">
                  <a:extLst>
                    <a:ext uri="{9D8B030D-6E8A-4147-A177-3AD203B41FA5}">
                      <a16:colId xmlns:a16="http://schemas.microsoft.com/office/drawing/2014/main" val="4071962276"/>
                    </a:ext>
                  </a:extLst>
                </a:gridCol>
              </a:tblGrid>
              <a:tr h="370840">
                <a:tc>
                  <a:txBody>
                    <a:bodyPr/>
                    <a:lstStyle/>
                    <a:p>
                      <a:r>
                        <a:rPr lang="en-US" dirty="0"/>
                        <a:t>Attributes</a:t>
                      </a:r>
                      <a:endParaRPr lang="en-DK" dirty="0"/>
                    </a:p>
                  </a:txBody>
                  <a:tcPr/>
                </a:tc>
                <a:tc>
                  <a:txBody>
                    <a:bodyPr/>
                    <a:lstStyle/>
                    <a:p>
                      <a:r>
                        <a:rPr lang="en-US" dirty="0"/>
                        <a:t>May</a:t>
                      </a:r>
                      <a:endParaRPr lang="en-DK" dirty="0"/>
                    </a:p>
                  </a:txBody>
                  <a:tcPr/>
                </a:tc>
                <a:extLst>
                  <a:ext uri="{0D108BD9-81ED-4DB2-BD59-A6C34878D82A}">
                    <a16:rowId xmlns:a16="http://schemas.microsoft.com/office/drawing/2014/main" val="4088942394"/>
                  </a:ext>
                </a:extLst>
              </a:tr>
              <a:tr h="370840">
                <a:tc>
                  <a:txBody>
                    <a:bodyPr/>
                    <a:lstStyle/>
                    <a:p>
                      <a:r>
                        <a:rPr lang="en-US" dirty="0"/>
                        <a:t>Confidentiality</a:t>
                      </a:r>
                      <a:endParaRPr lang="en-DK" dirty="0"/>
                    </a:p>
                  </a:txBody>
                  <a:tcPr/>
                </a:tc>
                <a:tc>
                  <a:txBody>
                    <a:bodyPr/>
                    <a:lstStyle/>
                    <a:p>
                      <a:r>
                        <a:rPr lang="en-US" dirty="0"/>
                        <a:t>5</a:t>
                      </a:r>
                      <a:endParaRPr lang="en-DK" dirty="0"/>
                    </a:p>
                  </a:txBody>
                  <a:tcPr/>
                </a:tc>
                <a:extLst>
                  <a:ext uri="{0D108BD9-81ED-4DB2-BD59-A6C34878D82A}">
                    <a16:rowId xmlns:a16="http://schemas.microsoft.com/office/drawing/2014/main" val="2255950507"/>
                  </a:ext>
                </a:extLst>
              </a:tr>
              <a:tr h="370840">
                <a:tc>
                  <a:txBody>
                    <a:bodyPr/>
                    <a:lstStyle/>
                    <a:p>
                      <a:r>
                        <a:rPr lang="en-US" dirty="0"/>
                        <a:t>Integrity</a:t>
                      </a:r>
                      <a:endParaRPr lang="en-DK" dirty="0"/>
                    </a:p>
                  </a:txBody>
                  <a:tcPr/>
                </a:tc>
                <a:tc>
                  <a:txBody>
                    <a:bodyPr/>
                    <a:lstStyle/>
                    <a:p>
                      <a:r>
                        <a:rPr lang="en-US" dirty="0"/>
                        <a:t>1</a:t>
                      </a:r>
                      <a:endParaRPr lang="en-DK" dirty="0"/>
                    </a:p>
                  </a:txBody>
                  <a:tcPr/>
                </a:tc>
                <a:extLst>
                  <a:ext uri="{0D108BD9-81ED-4DB2-BD59-A6C34878D82A}">
                    <a16:rowId xmlns:a16="http://schemas.microsoft.com/office/drawing/2014/main" val="3091092941"/>
                  </a:ext>
                </a:extLst>
              </a:tr>
              <a:tr h="370840">
                <a:tc>
                  <a:txBody>
                    <a:bodyPr/>
                    <a:lstStyle/>
                    <a:p>
                      <a:r>
                        <a:rPr lang="en-US" dirty="0"/>
                        <a:t>Availability</a:t>
                      </a:r>
                      <a:endParaRPr lang="en-DK" dirty="0"/>
                    </a:p>
                  </a:txBody>
                  <a:tcPr/>
                </a:tc>
                <a:tc>
                  <a:txBody>
                    <a:bodyPr/>
                    <a:lstStyle/>
                    <a:p>
                      <a:r>
                        <a:rPr lang="en-US" dirty="0"/>
                        <a:t>1</a:t>
                      </a:r>
                      <a:endParaRPr lang="en-DK" dirty="0"/>
                    </a:p>
                  </a:txBody>
                  <a:tcPr/>
                </a:tc>
                <a:extLst>
                  <a:ext uri="{0D108BD9-81ED-4DB2-BD59-A6C34878D82A}">
                    <a16:rowId xmlns:a16="http://schemas.microsoft.com/office/drawing/2014/main" val="2125920305"/>
                  </a:ext>
                </a:extLst>
              </a:tr>
            </a:tbl>
          </a:graphicData>
        </a:graphic>
      </p:graphicFrame>
      <p:graphicFrame>
        <p:nvGraphicFramePr>
          <p:cNvPr id="21" name="Table 20">
            <a:extLst>
              <a:ext uri="{FF2B5EF4-FFF2-40B4-BE49-F238E27FC236}">
                <a16:creationId xmlns:a16="http://schemas.microsoft.com/office/drawing/2014/main" id="{758844CC-4435-4B2A-900F-8C167DE3DB38}"/>
              </a:ext>
            </a:extLst>
          </p:cNvPr>
          <p:cNvGraphicFramePr>
            <a:graphicFrameLocks noGrp="1"/>
          </p:cNvGraphicFramePr>
          <p:nvPr>
            <p:extLst>
              <p:ext uri="{D42A27DB-BD31-4B8C-83A1-F6EECF244321}">
                <p14:modId xmlns:p14="http://schemas.microsoft.com/office/powerpoint/2010/main" val="326050060"/>
              </p:ext>
            </p:extLst>
          </p:nvPr>
        </p:nvGraphicFramePr>
        <p:xfrm>
          <a:off x="6896170" y="2085497"/>
          <a:ext cx="3737443" cy="3296097"/>
        </p:xfrm>
        <a:graphic>
          <a:graphicData uri="http://schemas.openxmlformats.org/drawingml/2006/table">
            <a:tbl>
              <a:tblPr firstRow="1" bandRow="1">
                <a:tableStyleId>{073A0DAA-6AF3-43AB-8588-CEC1D06C72B9}</a:tableStyleId>
              </a:tblPr>
              <a:tblGrid>
                <a:gridCol w="1442300">
                  <a:extLst>
                    <a:ext uri="{9D8B030D-6E8A-4147-A177-3AD203B41FA5}">
                      <a16:colId xmlns:a16="http://schemas.microsoft.com/office/drawing/2014/main" val="2055427124"/>
                    </a:ext>
                  </a:extLst>
                </a:gridCol>
                <a:gridCol w="1088136">
                  <a:extLst>
                    <a:ext uri="{9D8B030D-6E8A-4147-A177-3AD203B41FA5}">
                      <a16:colId xmlns:a16="http://schemas.microsoft.com/office/drawing/2014/main" val="4071962276"/>
                    </a:ext>
                  </a:extLst>
                </a:gridCol>
                <a:gridCol w="1207007">
                  <a:extLst>
                    <a:ext uri="{9D8B030D-6E8A-4147-A177-3AD203B41FA5}">
                      <a16:colId xmlns:a16="http://schemas.microsoft.com/office/drawing/2014/main" val="1391041607"/>
                    </a:ext>
                  </a:extLst>
                </a:gridCol>
              </a:tblGrid>
              <a:tr h="366233">
                <a:tc>
                  <a:txBody>
                    <a:bodyPr/>
                    <a:lstStyle/>
                    <a:p>
                      <a:r>
                        <a:rPr lang="en-US" dirty="0"/>
                        <a:t>Actions</a:t>
                      </a:r>
                      <a:endParaRPr lang="en-DK" dirty="0"/>
                    </a:p>
                  </a:txBody>
                  <a:tcPr/>
                </a:tc>
                <a:tc>
                  <a:txBody>
                    <a:bodyPr/>
                    <a:lstStyle/>
                    <a:p>
                      <a:r>
                        <a:rPr lang="en-US" dirty="0"/>
                        <a:t>Incidents</a:t>
                      </a:r>
                      <a:endParaRPr lang="en-DK" dirty="0"/>
                    </a:p>
                  </a:txBody>
                  <a:tcPr/>
                </a:tc>
                <a:tc>
                  <a:txBody>
                    <a:bodyPr/>
                    <a:lstStyle/>
                    <a:p>
                      <a:r>
                        <a:rPr lang="en-US" dirty="0"/>
                        <a:t>Breaches</a:t>
                      </a:r>
                      <a:endParaRPr lang="en-DK" dirty="0"/>
                    </a:p>
                  </a:txBody>
                  <a:tcPr/>
                </a:tc>
                <a:extLst>
                  <a:ext uri="{0D108BD9-81ED-4DB2-BD59-A6C34878D82A}">
                    <a16:rowId xmlns:a16="http://schemas.microsoft.com/office/drawing/2014/main" val="4088942394"/>
                  </a:ext>
                </a:extLst>
              </a:tr>
              <a:tr h="366233">
                <a:tc>
                  <a:txBody>
                    <a:bodyPr/>
                    <a:lstStyle/>
                    <a:p>
                      <a:r>
                        <a:rPr lang="en-US" dirty="0"/>
                        <a:t>Malware</a:t>
                      </a:r>
                      <a:endParaRPr lang="en-DK" dirty="0"/>
                    </a:p>
                  </a:txBody>
                  <a:tcPr/>
                </a:tc>
                <a:tc>
                  <a:txBody>
                    <a:bodyPr/>
                    <a:lstStyle/>
                    <a:p>
                      <a:r>
                        <a:rPr lang="en-US" dirty="0"/>
                        <a:t>3</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255950507"/>
                  </a:ext>
                </a:extLst>
              </a:tr>
              <a:tr h="366233">
                <a:tc>
                  <a:txBody>
                    <a:bodyPr/>
                    <a:lstStyle/>
                    <a:p>
                      <a:r>
                        <a:rPr lang="en-US" dirty="0"/>
                        <a:t>Hacking</a:t>
                      </a:r>
                      <a:endParaRPr lang="en-DK" dirty="0"/>
                    </a:p>
                  </a:txBody>
                  <a:tcPr/>
                </a:tc>
                <a:tc>
                  <a:txBody>
                    <a:bodyPr/>
                    <a:lstStyle/>
                    <a:p>
                      <a:r>
                        <a:rPr lang="en-US" dirty="0"/>
                        <a:t>1</a:t>
                      </a:r>
                      <a:endParaRPr lang="en-DK" dirty="0"/>
                    </a:p>
                  </a:txBody>
                  <a:tcPr/>
                </a:tc>
                <a:tc>
                  <a:txBody>
                    <a:bodyPr/>
                    <a:lstStyle/>
                    <a:p>
                      <a:r>
                        <a:rPr lang="en-US" dirty="0"/>
                        <a:t>1</a:t>
                      </a:r>
                      <a:endParaRPr lang="en-DK" dirty="0"/>
                    </a:p>
                  </a:txBody>
                  <a:tcPr/>
                </a:tc>
                <a:extLst>
                  <a:ext uri="{0D108BD9-81ED-4DB2-BD59-A6C34878D82A}">
                    <a16:rowId xmlns:a16="http://schemas.microsoft.com/office/drawing/2014/main" val="3091092941"/>
                  </a:ext>
                </a:extLst>
              </a:tr>
              <a:tr h="366233">
                <a:tc>
                  <a:txBody>
                    <a:bodyPr/>
                    <a:lstStyle/>
                    <a:p>
                      <a:r>
                        <a:rPr lang="en-US" dirty="0"/>
                        <a:t>Social</a:t>
                      </a:r>
                      <a:endParaRPr lang="en-DK" dirty="0"/>
                    </a:p>
                  </a:txBody>
                  <a:tcPr/>
                </a:tc>
                <a:tc>
                  <a:txBody>
                    <a:bodyPr/>
                    <a:lstStyle/>
                    <a:p>
                      <a:r>
                        <a:rPr lang="en-US" dirty="0"/>
                        <a:t>7</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125920305"/>
                  </a:ext>
                </a:extLst>
              </a:tr>
              <a:tr h="366233">
                <a:tc>
                  <a:txBody>
                    <a:bodyPr/>
                    <a:lstStyle/>
                    <a:p>
                      <a:r>
                        <a:rPr lang="en-US" dirty="0"/>
                        <a:t>Misuse</a:t>
                      </a:r>
                      <a:endParaRPr lang="en-DK" dirty="0"/>
                    </a:p>
                  </a:txBody>
                  <a:tcPr/>
                </a:tc>
                <a:tc>
                  <a:txBody>
                    <a:bodyPr/>
                    <a:lstStyle/>
                    <a:p>
                      <a:r>
                        <a:rPr lang="en-US" dirty="0"/>
                        <a:t>0</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426908792"/>
                  </a:ext>
                </a:extLst>
              </a:tr>
              <a:tr h="366233">
                <a:tc>
                  <a:txBody>
                    <a:bodyPr/>
                    <a:lstStyle/>
                    <a:p>
                      <a:r>
                        <a:rPr lang="en-US" dirty="0"/>
                        <a:t>Physical</a:t>
                      </a:r>
                      <a:endParaRPr lang="en-DK" dirty="0"/>
                    </a:p>
                  </a:txBody>
                  <a:tcPr/>
                </a:tc>
                <a:tc>
                  <a:txBody>
                    <a:bodyPr/>
                    <a:lstStyle/>
                    <a:p>
                      <a:r>
                        <a:rPr lang="en-US" dirty="0"/>
                        <a:t>0</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450478449"/>
                  </a:ext>
                </a:extLst>
              </a:tr>
              <a:tr h="366233">
                <a:tc>
                  <a:txBody>
                    <a:bodyPr/>
                    <a:lstStyle/>
                    <a:p>
                      <a:r>
                        <a:rPr lang="en-US" dirty="0"/>
                        <a:t>Error</a:t>
                      </a:r>
                      <a:endParaRPr lang="en-DK" dirty="0"/>
                    </a:p>
                  </a:txBody>
                  <a:tcPr/>
                </a:tc>
                <a:tc>
                  <a:txBody>
                    <a:bodyPr/>
                    <a:lstStyle/>
                    <a:p>
                      <a:r>
                        <a:rPr lang="en-US" dirty="0"/>
                        <a:t>5</a:t>
                      </a:r>
                      <a:endParaRPr lang="en-DK" dirty="0"/>
                    </a:p>
                  </a:txBody>
                  <a:tcPr/>
                </a:tc>
                <a:tc>
                  <a:txBody>
                    <a:bodyPr/>
                    <a:lstStyle/>
                    <a:p>
                      <a:r>
                        <a:rPr lang="en-US" dirty="0"/>
                        <a:t>5</a:t>
                      </a:r>
                      <a:endParaRPr lang="en-DK" dirty="0"/>
                    </a:p>
                  </a:txBody>
                  <a:tcPr/>
                </a:tc>
                <a:extLst>
                  <a:ext uri="{0D108BD9-81ED-4DB2-BD59-A6C34878D82A}">
                    <a16:rowId xmlns:a16="http://schemas.microsoft.com/office/drawing/2014/main" val="4035491672"/>
                  </a:ext>
                </a:extLst>
              </a:tr>
              <a:tr h="366233">
                <a:tc>
                  <a:txBody>
                    <a:bodyPr/>
                    <a:lstStyle/>
                    <a:p>
                      <a:r>
                        <a:rPr lang="en-US" dirty="0"/>
                        <a:t>Environmental</a:t>
                      </a:r>
                      <a:endParaRPr lang="en-DK" dirty="0"/>
                    </a:p>
                  </a:txBody>
                  <a:tcPr/>
                </a:tc>
                <a:tc>
                  <a:txBody>
                    <a:bodyPr/>
                    <a:lstStyle/>
                    <a:p>
                      <a:r>
                        <a:rPr lang="en-US" dirty="0"/>
                        <a:t>0</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353919146"/>
                  </a:ext>
                </a:extLst>
              </a:tr>
              <a:tr h="366233">
                <a:tc>
                  <a:txBody>
                    <a:bodyPr/>
                    <a:lstStyle/>
                    <a:p>
                      <a:r>
                        <a:rPr lang="en-US" dirty="0"/>
                        <a:t>Other</a:t>
                      </a:r>
                      <a:endParaRPr lang="en-DK" dirty="0"/>
                    </a:p>
                  </a:txBody>
                  <a:tcPr/>
                </a:tc>
                <a:tc>
                  <a:txBody>
                    <a:bodyPr/>
                    <a:lstStyle/>
                    <a:p>
                      <a:r>
                        <a:rPr lang="en-US" dirty="0"/>
                        <a:t>0</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1614024014"/>
                  </a:ext>
                </a:extLst>
              </a:tr>
            </a:tbl>
          </a:graphicData>
        </a:graphic>
      </p:graphicFrame>
      <p:sp>
        <p:nvSpPr>
          <p:cNvPr id="25" name="TextBox 24">
            <a:extLst>
              <a:ext uri="{FF2B5EF4-FFF2-40B4-BE49-F238E27FC236}">
                <a16:creationId xmlns:a16="http://schemas.microsoft.com/office/drawing/2014/main" id="{1CACE92C-2269-4F31-84E0-1E6B61FA4721}"/>
              </a:ext>
            </a:extLst>
          </p:cNvPr>
          <p:cNvSpPr txBox="1"/>
          <p:nvPr/>
        </p:nvSpPr>
        <p:spPr>
          <a:xfrm>
            <a:off x="3151630" y="2095011"/>
            <a:ext cx="2450592" cy="1600438"/>
          </a:xfrm>
          <a:prstGeom prst="rect">
            <a:avLst/>
          </a:prstGeom>
          <a:noFill/>
        </p:spPr>
        <p:txBody>
          <a:bodyPr wrap="square" rtlCol="0">
            <a:spAutoFit/>
          </a:bodyPr>
          <a:lstStyle/>
          <a:p>
            <a:r>
              <a:rPr lang="en-US" dirty="0"/>
              <a:t>This box here is just for counting statistics on the month’s incidents and breaches. An incident is elevated to a breach when the CIA triad has been compromised.</a:t>
            </a:r>
            <a:endParaRPr lang="en-DK" dirty="0"/>
          </a:p>
        </p:txBody>
      </p:sp>
      <p:sp>
        <p:nvSpPr>
          <p:cNvPr id="39" name="TextBox 38">
            <a:extLst>
              <a:ext uri="{FF2B5EF4-FFF2-40B4-BE49-F238E27FC236}">
                <a16:creationId xmlns:a16="http://schemas.microsoft.com/office/drawing/2014/main" id="{393E2A35-40CE-4DDD-86FE-8E7B5D94FF0F}"/>
              </a:ext>
            </a:extLst>
          </p:cNvPr>
          <p:cNvSpPr txBox="1"/>
          <p:nvPr/>
        </p:nvSpPr>
        <p:spPr>
          <a:xfrm>
            <a:off x="3151630" y="4051696"/>
            <a:ext cx="2450592" cy="2031325"/>
          </a:xfrm>
          <a:prstGeom prst="rect">
            <a:avLst/>
          </a:prstGeom>
          <a:noFill/>
        </p:spPr>
        <p:txBody>
          <a:bodyPr wrap="square" rtlCol="0">
            <a:spAutoFit/>
          </a:bodyPr>
          <a:lstStyle/>
          <a:p>
            <a:r>
              <a:rPr lang="en-US" dirty="0"/>
              <a:t>This box here is for “attributes” essentially when we are keeping it simple, we are limiting the count to just when part of the CIA triad has been compromised. Multiple parts of the CIA can be compromised in the same breach.</a:t>
            </a:r>
            <a:endParaRPr lang="en-DK" dirty="0"/>
          </a:p>
        </p:txBody>
      </p:sp>
      <p:sp>
        <p:nvSpPr>
          <p:cNvPr id="49" name="TextBox 48">
            <a:extLst>
              <a:ext uri="{FF2B5EF4-FFF2-40B4-BE49-F238E27FC236}">
                <a16:creationId xmlns:a16="http://schemas.microsoft.com/office/drawing/2014/main" id="{A9BD741D-1568-4551-8174-E17C78014972}"/>
              </a:ext>
            </a:extLst>
          </p:cNvPr>
          <p:cNvSpPr txBox="1"/>
          <p:nvPr/>
        </p:nvSpPr>
        <p:spPr>
          <a:xfrm>
            <a:off x="6896170" y="5453909"/>
            <a:ext cx="3813643" cy="1169551"/>
          </a:xfrm>
          <a:prstGeom prst="rect">
            <a:avLst/>
          </a:prstGeom>
          <a:noFill/>
        </p:spPr>
        <p:txBody>
          <a:bodyPr wrap="square" rtlCol="0">
            <a:spAutoFit/>
          </a:bodyPr>
          <a:lstStyle/>
          <a:p>
            <a:r>
              <a:rPr lang="en-US" dirty="0"/>
              <a:t>This box is used for recording actions that have been present in incidents and breaches for the month. Remember that multiple actions can have taken place in the same incident or breach.</a:t>
            </a:r>
            <a:endParaRPr lang="en-DK" dirty="0"/>
          </a:p>
        </p:txBody>
      </p:sp>
    </p:spTree>
    <p:extLst>
      <p:ext uri="{BB962C8B-B14F-4D97-AF65-F5344CB8AC3E}">
        <p14:creationId xmlns:p14="http://schemas.microsoft.com/office/powerpoint/2010/main" val="61270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1B93E02-361C-4BD9-9CDD-6039B2B6050E}"/>
              </a:ext>
            </a:extLst>
          </p:cNvPr>
          <p:cNvSpPr>
            <a:spLocks noGrp="1"/>
          </p:cNvSpPr>
          <p:nvPr>
            <p:ph type="title"/>
          </p:nvPr>
        </p:nvSpPr>
        <p:spPr>
          <a:xfrm>
            <a:off x="565149" y="1203800"/>
            <a:ext cx="8494010" cy="1077218"/>
          </a:xfrm>
        </p:spPr>
        <p:txBody>
          <a:bodyPr/>
          <a:lstStyle/>
          <a:p>
            <a:r>
              <a:rPr lang="en-US" dirty="0"/>
              <a:t>Round 1 – Bring on the graphs!</a:t>
            </a:r>
            <a:endParaRPr lang="en-DK" dirty="0"/>
          </a:p>
        </p:txBody>
      </p:sp>
      <p:sp>
        <p:nvSpPr>
          <p:cNvPr id="3" name="Text Placeholder 2">
            <a:extLst>
              <a:ext uri="{FF2B5EF4-FFF2-40B4-BE49-F238E27FC236}">
                <a16:creationId xmlns:a16="http://schemas.microsoft.com/office/drawing/2014/main" id="{3585367E-2668-40F2-B365-0D024CEDE972}"/>
              </a:ext>
            </a:extLst>
          </p:cNvPr>
          <p:cNvSpPr>
            <a:spLocks noGrp="1"/>
          </p:cNvSpPr>
          <p:nvPr>
            <p:ph type="body" idx="1"/>
          </p:nvPr>
        </p:nvSpPr>
        <p:spPr/>
        <p:txBody>
          <a:bodyPr/>
          <a:lstStyle/>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You may think that just recording these basic metrics will not give you very much…</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But, starting with these you are able to visualize quite a few interesting things…</a:t>
            </a:r>
            <a:endParaRPr lang="en-DK" dirty="0"/>
          </a:p>
        </p:txBody>
      </p:sp>
      <p:pic>
        <p:nvPicPr>
          <p:cNvPr id="5" name="Google Shape;133;g112cae8df93_0_6">
            <a:extLst>
              <a:ext uri="{FF2B5EF4-FFF2-40B4-BE49-F238E27FC236}">
                <a16:creationId xmlns:a16="http://schemas.microsoft.com/office/drawing/2014/main" id="{8DA600AB-123A-4639-94BA-F5B4A4B0CC08}"/>
              </a:ext>
            </a:extLst>
          </p:cNvPr>
          <p:cNvPicPr preferRelativeResize="0"/>
          <p:nvPr/>
        </p:nvPicPr>
        <p:blipFill rotWithShape="1">
          <a:blip r:embed="rId2">
            <a:alphaModFix/>
          </a:blip>
          <a:srcRect/>
          <a:stretch/>
        </p:blipFill>
        <p:spPr>
          <a:xfrm>
            <a:off x="10077475" y="132325"/>
            <a:ext cx="879200" cy="837951"/>
          </a:xfrm>
          <a:prstGeom prst="rect">
            <a:avLst/>
          </a:prstGeom>
          <a:noFill/>
          <a:ln>
            <a:noFill/>
          </a:ln>
        </p:spPr>
      </p:pic>
      <p:graphicFrame>
        <p:nvGraphicFramePr>
          <p:cNvPr id="6" name="Chart 5">
            <a:extLst>
              <a:ext uri="{FF2B5EF4-FFF2-40B4-BE49-F238E27FC236}">
                <a16:creationId xmlns:a16="http://schemas.microsoft.com/office/drawing/2014/main" id="{CE6A7762-3605-4D47-84F1-9D96DED32545}"/>
              </a:ext>
            </a:extLst>
          </p:cNvPr>
          <p:cNvGraphicFramePr/>
          <p:nvPr>
            <p:extLst>
              <p:ext uri="{D42A27DB-BD31-4B8C-83A1-F6EECF244321}">
                <p14:modId xmlns:p14="http://schemas.microsoft.com/office/powerpoint/2010/main" val="2132512315"/>
              </p:ext>
            </p:extLst>
          </p:nvPr>
        </p:nvGraphicFramePr>
        <p:xfrm>
          <a:off x="5259294" y="1371600"/>
          <a:ext cx="6932706" cy="49998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022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1B93E02-361C-4BD9-9CDD-6039B2B6050E}"/>
              </a:ext>
            </a:extLst>
          </p:cNvPr>
          <p:cNvSpPr>
            <a:spLocks noGrp="1"/>
          </p:cNvSpPr>
          <p:nvPr>
            <p:ph type="title"/>
          </p:nvPr>
        </p:nvSpPr>
        <p:spPr>
          <a:xfrm>
            <a:off x="338906" y="132325"/>
            <a:ext cx="8494010" cy="1077218"/>
          </a:xfrm>
        </p:spPr>
        <p:txBody>
          <a:bodyPr/>
          <a:lstStyle/>
          <a:p>
            <a:r>
              <a:rPr lang="en-US" dirty="0"/>
              <a:t>Roll your own DBIR – Bring on the graphs…</a:t>
            </a:r>
            <a:endParaRPr lang="en-DK" dirty="0"/>
          </a:p>
        </p:txBody>
      </p:sp>
      <p:pic>
        <p:nvPicPr>
          <p:cNvPr id="5" name="Google Shape;133;g112cae8df93_0_6">
            <a:extLst>
              <a:ext uri="{FF2B5EF4-FFF2-40B4-BE49-F238E27FC236}">
                <a16:creationId xmlns:a16="http://schemas.microsoft.com/office/drawing/2014/main" id="{8DA600AB-123A-4639-94BA-F5B4A4B0CC08}"/>
              </a:ext>
            </a:extLst>
          </p:cNvPr>
          <p:cNvPicPr preferRelativeResize="0"/>
          <p:nvPr/>
        </p:nvPicPr>
        <p:blipFill rotWithShape="1">
          <a:blip r:embed="rId2">
            <a:alphaModFix/>
          </a:blip>
          <a:srcRect/>
          <a:stretch/>
        </p:blipFill>
        <p:spPr>
          <a:xfrm>
            <a:off x="10077475" y="132325"/>
            <a:ext cx="879200" cy="837951"/>
          </a:xfrm>
          <a:prstGeom prst="rect">
            <a:avLst/>
          </a:prstGeom>
          <a:noFill/>
          <a:ln>
            <a:noFill/>
          </a:ln>
        </p:spPr>
      </p:pic>
      <p:graphicFrame>
        <p:nvGraphicFramePr>
          <p:cNvPr id="6" name="Chart 5">
            <a:extLst>
              <a:ext uri="{FF2B5EF4-FFF2-40B4-BE49-F238E27FC236}">
                <a16:creationId xmlns:a16="http://schemas.microsoft.com/office/drawing/2014/main" id="{E3E50C7D-A519-4CD1-B2DC-7696562F515B}"/>
              </a:ext>
            </a:extLst>
          </p:cNvPr>
          <p:cNvGraphicFramePr/>
          <p:nvPr>
            <p:extLst>
              <p:ext uri="{D42A27DB-BD31-4B8C-83A1-F6EECF244321}">
                <p14:modId xmlns:p14="http://schemas.microsoft.com/office/powerpoint/2010/main" val="507485450"/>
              </p:ext>
            </p:extLst>
          </p:nvPr>
        </p:nvGraphicFramePr>
        <p:xfrm>
          <a:off x="744718" y="1668275"/>
          <a:ext cx="7258639" cy="471124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 Placeholder 2">
            <a:extLst>
              <a:ext uri="{FF2B5EF4-FFF2-40B4-BE49-F238E27FC236}">
                <a16:creationId xmlns:a16="http://schemas.microsoft.com/office/drawing/2014/main" id="{0B7EAE5C-69E8-45EC-A6B7-4948112F28AC}"/>
              </a:ext>
            </a:extLst>
          </p:cNvPr>
          <p:cNvSpPr>
            <a:spLocks noGrp="1"/>
          </p:cNvSpPr>
          <p:nvPr>
            <p:ph type="body" idx="1"/>
          </p:nvPr>
        </p:nvSpPr>
        <p:spPr>
          <a:xfrm>
            <a:off x="7880808" y="1969933"/>
            <a:ext cx="4114800" cy="4251758"/>
          </a:xfrm>
        </p:spPr>
        <p:txBody>
          <a:bodyPr>
            <a:normAutofit/>
          </a:bodyPr>
          <a:lstStyle/>
          <a:p>
            <a:pPr marL="514350" indent="-285750">
              <a:buFont typeface="Arial" panose="020B0604020202020204" pitchFamily="34" charset="0"/>
              <a:buChar char="•"/>
            </a:pPr>
            <a:r>
              <a:rPr lang="en-US" dirty="0"/>
              <a:t>This graph can be used to begin to tell the story about which of your security controls has failed this month.</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For example, we can see a high number of incidents involving “Social”, but we see no breaches involving that action.</a:t>
            </a:r>
          </a:p>
          <a:p>
            <a:pPr marL="971550" lvl="1" indent="-285750">
              <a:buFont typeface="Arial" panose="020B0604020202020204" pitchFamily="34" charset="0"/>
              <a:buChar char="•"/>
            </a:pPr>
            <a:r>
              <a:rPr lang="en-US" dirty="0"/>
              <a:t>This could be tied to positive user awareness or email security tools.</a:t>
            </a:r>
          </a:p>
          <a:p>
            <a:pPr marL="971550" lvl="1" indent="-285750">
              <a:buFont typeface="Arial" panose="020B0604020202020204" pitchFamily="34" charset="0"/>
              <a:buChar char="•"/>
            </a:pPr>
            <a:r>
              <a:rPr lang="en-US" dirty="0"/>
              <a:t>It would need further investigation to tell the full story.</a:t>
            </a:r>
          </a:p>
        </p:txBody>
      </p:sp>
    </p:spTree>
    <p:extLst>
      <p:ext uri="{BB962C8B-B14F-4D97-AF65-F5344CB8AC3E}">
        <p14:creationId xmlns:p14="http://schemas.microsoft.com/office/powerpoint/2010/main" val="2570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1B93E02-361C-4BD9-9CDD-6039B2B6050E}"/>
              </a:ext>
            </a:extLst>
          </p:cNvPr>
          <p:cNvSpPr>
            <a:spLocks noGrp="1"/>
          </p:cNvSpPr>
          <p:nvPr>
            <p:ph type="title"/>
          </p:nvPr>
        </p:nvSpPr>
        <p:spPr>
          <a:xfrm>
            <a:off x="282346" y="254411"/>
            <a:ext cx="8494010" cy="606858"/>
          </a:xfrm>
        </p:spPr>
        <p:txBody>
          <a:bodyPr/>
          <a:lstStyle/>
          <a:p>
            <a:r>
              <a:rPr lang="en-US" dirty="0"/>
              <a:t>Roll your own DBIR – Bring on the graphs…</a:t>
            </a:r>
            <a:endParaRPr lang="en-DK" dirty="0"/>
          </a:p>
        </p:txBody>
      </p:sp>
      <p:pic>
        <p:nvPicPr>
          <p:cNvPr id="5" name="Google Shape;133;g112cae8df93_0_6">
            <a:extLst>
              <a:ext uri="{FF2B5EF4-FFF2-40B4-BE49-F238E27FC236}">
                <a16:creationId xmlns:a16="http://schemas.microsoft.com/office/drawing/2014/main" id="{8DA600AB-123A-4639-94BA-F5B4A4B0CC08}"/>
              </a:ext>
            </a:extLst>
          </p:cNvPr>
          <p:cNvPicPr preferRelativeResize="0"/>
          <p:nvPr/>
        </p:nvPicPr>
        <p:blipFill rotWithShape="1">
          <a:blip r:embed="rId2">
            <a:alphaModFix/>
          </a:blip>
          <a:srcRect/>
          <a:stretch/>
        </p:blipFill>
        <p:spPr>
          <a:xfrm>
            <a:off x="10077475" y="132325"/>
            <a:ext cx="879200" cy="837951"/>
          </a:xfrm>
          <a:prstGeom prst="rect">
            <a:avLst/>
          </a:prstGeom>
          <a:noFill/>
          <a:ln>
            <a:noFill/>
          </a:ln>
        </p:spPr>
      </p:pic>
      <p:sp>
        <p:nvSpPr>
          <p:cNvPr id="9" name="Text Placeholder 2">
            <a:extLst>
              <a:ext uri="{FF2B5EF4-FFF2-40B4-BE49-F238E27FC236}">
                <a16:creationId xmlns:a16="http://schemas.microsoft.com/office/drawing/2014/main" id="{0B7EAE5C-69E8-45EC-A6B7-4948112F28AC}"/>
              </a:ext>
            </a:extLst>
          </p:cNvPr>
          <p:cNvSpPr>
            <a:spLocks noGrp="1"/>
          </p:cNvSpPr>
          <p:nvPr>
            <p:ph type="body" idx="1"/>
          </p:nvPr>
        </p:nvSpPr>
        <p:spPr>
          <a:xfrm>
            <a:off x="7748833" y="1906092"/>
            <a:ext cx="4114800" cy="4251758"/>
          </a:xfrm>
        </p:spPr>
        <p:txBody>
          <a:bodyPr>
            <a:normAutofit/>
          </a:bodyPr>
          <a:lstStyle/>
          <a:p>
            <a:pPr marL="514350" indent="-285750">
              <a:buFont typeface="Arial" panose="020B0604020202020204" pitchFamily="34" charset="0"/>
              <a:buChar char="•"/>
            </a:pPr>
            <a:r>
              <a:rPr lang="en-US" dirty="0"/>
              <a:t>This graph is one of my favorites, as you can begin to take advantage of these basic metrics over time.</a:t>
            </a:r>
          </a:p>
          <a:p>
            <a:pPr marL="514350"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We can see in this graph that there is a big spike from what appears to be our “baseline”. May has been a bad month for our organization.</a:t>
            </a:r>
          </a:p>
          <a:p>
            <a:pPr marL="971550" lvl="1" indent="-285750">
              <a:buFont typeface="Arial" panose="020B0604020202020204" pitchFamily="34" charset="0"/>
              <a:buChar char="•"/>
            </a:pPr>
            <a:r>
              <a:rPr lang="en-US" dirty="0"/>
              <a:t>We can add more graphs to analyze the data further.</a:t>
            </a:r>
          </a:p>
          <a:p>
            <a:pPr marL="971550" lvl="1" indent="-285750">
              <a:buFont typeface="Arial" panose="020B0604020202020204" pitchFamily="34" charset="0"/>
              <a:buChar char="•"/>
            </a:pPr>
            <a:endParaRPr lang="en-US" dirty="0"/>
          </a:p>
          <a:p>
            <a:pPr marL="514350" indent="-285750">
              <a:buFont typeface="Arial" panose="020B0604020202020204" pitchFamily="34" charset="0"/>
              <a:buChar char="•"/>
            </a:pPr>
            <a:r>
              <a:rPr lang="en-US" dirty="0"/>
              <a:t>Remember this is nothing more complex than recording the basic metrics shown earlier.</a:t>
            </a:r>
          </a:p>
        </p:txBody>
      </p:sp>
      <p:graphicFrame>
        <p:nvGraphicFramePr>
          <p:cNvPr id="4" name="Chart 3">
            <a:extLst>
              <a:ext uri="{FF2B5EF4-FFF2-40B4-BE49-F238E27FC236}">
                <a16:creationId xmlns:a16="http://schemas.microsoft.com/office/drawing/2014/main" id="{91CEF45C-DA79-4F2F-A9E8-57F5B515A274}"/>
              </a:ext>
            </a:extLst>
          </p:cNvPr>
          <p:cNvGraphicFramePr/>
          <p:nvPr>
            <p:extLst>
              <p:ext uri="{D42A27DB-BD31-4B8C-83A1-F6EECF244321}">
                <p14:modId xmlns:p14="http://schemas.microsoft.com/office/powerpoint/2010/main" val="3058489741"/>
              </p:ext>
            </p:extLst>
          </p:nvPr>
        </p:nvGraphicFramePr>
        <p:xfrm>
          <a:off x="521911" y="1209543"/>
          <a:ext cx="7226922"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054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1B93E02-361C-4BD9-9CDD-6039B2B6050E}"/>
              </a:ext>
            </a:extLst>
          </p:cNvPr>
          <p:cNvSpPr>
            <a:spLocks noGrp="1"/>
          </p:cNvSpPr>
          <p:nvPr>
            <p:ph type="title"/>
          </p:nvPr>
        </p:nvSpPr>
        <p:spPr>
          <a:xfrm>
            <a:off x="282346" y="254411"/>
            <a:ext cx="8494010" cy="606858"/>
          </a:xfrm>
        </p:spPr>
        <p:txBody>
          <a:bodyPr/>
          <a:lstStyle/>
          <a:p>
            <a:r>
              <a:rPr lang="en-US" dirty="0"/>
              <a:t>Roll your own DBIR – Bring on the graphs…</a:t>
            </a:r>
            <a:endParaRPr lang="en-DK" dirty="0"/>
          </a:p>
        </p:txBody>
      </p:sp>
      <p:pic>
        <p:nvPicPr>
          <p:cNvPr id="5" name="Google Shape;133;g112cae8df93_0_6">
            <a:extLst>
              <a:ext uri="{FF2B5EF4-FFF2-40B4-BE49-F238E27FC236}">
                <a16:creationId xmlns:a16="http://schemas.microsoft.com/office/drawing/2014/main" id="{8DA600AB-123A-4639-94BA-F5B4A4B0CC08}"/>
              </a:ext>
            </a:extLst>
          </p:cNvPr>
          <p:cNvPicPr preferRelativeResize="0"/>
          <p:nvPr/>
        </p:nvPicPr>
        <p:blipFill rotWithShape="1">
          <a:blip r:embed="rId2">
            <a:alphaModFix/>
          </a:blip>
          <a:srcRect/>
          <a:stretch/>
        </p:blipFill>
        <p:spPr>
          <a:xfrm>
            <a:off x="10077475" y="132325"/>
            <a:ext cx="879200" cy="837951"/>
          </a:xfrm>
          <a:prstGeom prst="rect">
            <a:avLst/>
          </a:prstGeom>
          <a:noFill/>
          <a:ln>
            <a:noFill/>
          </a:ln>
        </p:spPr>
      </p:pic>
      <p:sp>
        <p:nvSpPr>
          <p:cNvPr id="9" name="Text Placeholder 2">
            <a:extLst>
              <a:ext uri="{FF2B5EF4-FFF2-40B4-BE49-F238E27FC236}">
                <a16:creationId xmlns:a16="http://schemas.microsoft.com/office/drawing/2014/main" id="{0B7EAE5C-69E8-45EC-A6B7-4948112F28AC}"/>
              </a:ext>
            </a:extLst>
          </p:cNvPr>
          <p:cNvSpPr>
            <a:spLocks noGrp="1"/>
          </p:cNvSpPr>
          <p:nvPr>
            <p:ph type="body" idx="1"/>
          </p:nvPr>
        </p:nvSpPr>
        <p:spPr>
          <a:xfrm>
            <a:off x="7748833" y="1906092"/>
            <a:ext cx="4114800" cy="4251758"/>
          </a:xfrm>
        </p:spPr>
        <p:txBody>
          <a:bodyPr>
            <a:normAutofit lnSpcReduction="10000"/>
          </a:bodyPr>
          <a:lstStyle/>
          <a:p>
            <a:pPr marL="514350" indent="-285750">
              <a:buFont typeface="Arial" panose="020B0604020202020204" pitchFamily="34" charset="0"/>
              <a:buChar char="•"/>
            </a:pPr>
            <a:r>
              <a:rPr lang="en-US" dirty="0"/>
              <a:t>This graph is a little messy, but I left it in to make the point that you will sometimes end up with graphs that look like this, and need to make the decision about whether you want to have it in your monthly reporting or not.</a:t>
            </a:r>
          </a:p>
          <a:p>
            <a:pPr marL="514350" indent="-285750">
              <a:buFont typeface="Arial" panose="020B0604020202020204" pitchFamily="34" charset="0"/>
              <a:buChar char="•"/>
            </a:pPr>
            <a:r>
              <a:rPr lang="en-US" dirty="0"/>
              <a:t>I would choose to draw some conclusions from the graph and maybe push it into the appendix of the report.</a:t>
            </a:r>
          </a:p>
          <a:p>
            <a:pPr marL="514350" indent="-285750">
              <a:buFont typeface="Arial" panose="020B0604020202020204" pitchFamily="34" charset="0"/>
              <a:buChar char="•"/>
            </a:pPr>
            <a:r>
              <a:rPr lang="en-US" dirty="0"/>
              <a:t>It still tells the story that our organization here has experienced quite a rise in “social”, “error” and “malware” based actions since January.</a:t>
            </a:r>
          </a:p>
        </p:txBody>
      </p:sp>
      <p:graphicFrame>
        <p:nvGraphicFramePr>
          <p:cNvPr id="6" name="Chart 5">
            <a:extLst>
              <a:ext uri="{FF2B5EF4-FFF2-40B4-BE49-F238E27FC236}">
                <a16:creationId xmlns:a16="http://schemas.microsoft.com/office/drawing/2014/main" id="{8FD5FFFD-F443-4F36-9768-31EE29788306}"/>
              </a:ext>
            </a:extLst>
          </p:cNvPr>
          <p:cNvGraphicFramePr/>
          <p:nvPr>
            <p:extLst>
              <p:ext uri="{D42A27DB-BD31-4B8C-83A1-F6EECF244321}">
                <p14:modId xmlns:p14="http://schemas.microsoft.com/office/powerpoint/2010/main" val="723899289"/>
              </p:ext>
            </p:extLst>
          </p:nvPr>
        </p:nvGraphicFramePr>
        <p:xfrm>
          <a:off x="648356" y="970276"/>
          <a:ext cx="7355001"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892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393FBB-7D80-424D-9EB0-02F02C1355C0}"/>
              </a:ext>
            </a:extLst>
          </p:cNvPr>
          <p:cNvSpPr>
            <a:spLocks noGrp="1"/>
          </p:cNvSpPr>
          <p:nvPr>
            <p:ph type="title"/>
          </p:nvPr>
        </p:nvSpPr>
        <p:spPr>
          <a:xfrm>
            <a:off x="565149" y="1204721"/>
            <a:ext cx="10391526" cy="3967354"/>
          </a:xfrm>
        </p:spPr>
        <p:txBody>
          <a:bodyPr>
            <a:normAutofit fontScale="90000"/>
          </a:bodyPr>
          <a:lstStyle/>
          <a:p>
            <a:r>
              <a:rPr lang="en-US" dirty="0"/>
              <a:t>Thanks for reading!</a:t>
            </a:r>
            <a:br>
              <a:rPr lang="en-US" dirty="0"/>
            </a:br>
            <a:br>
              <a:rPr lang="en-US" dirty="0"/>
            </a:br>
            <a:r>
              <a:rPr lang="en-US" dirty="0"/>
              <a:t>This is just round 1 in the series!</a:t>
            </a:r>
            <a:br>
              <a:rPr lang="en-US" dirty="0"/>
            </a:br>
            <a:br>
              <a:rPr lang="en-US" dirty="0"/>
            </a:br>
            <a:r>
              <a:rPr lang="en-US" dirty="0"/>
              <a:t>Come back for more soon!</a:t>
            </a:r>
            <a:br>
              <a:rPr lang="en-US" dirty="0"/>
            </a:br>
            <a:br>
              <a:rPr lang="en-US" dirty="0"/>
            </a:br>
            <a:r>
              <a:rPr lang="da-DK" sz="4400" b="1" dirty="0"/>
              <a:t>https://fdca.dk/</a:t>
            </a:r>
            <a:endParaRPr lang="en-DK" dirty="0"/>
          </a:p>
        </p:txBody>
      </p:sp>
      <p:pic>
        <p:nvPicPr>
          <p:cNvPr id="7" name="Google Shape;133;g112cae8df93_0_6">
            <a:extLst>
              <a:ext uri="{FF2B5EF4-FFF2-40B4-BE49-F238E27FC236}">
                <a16:creationId xmlns:a16="http://schemas.microsoft.com/office/drawing/2014/main" id="{589C6F30-7AC5-412C-AF4E-0E42C159EF3E}"/>
              </a:ext>
            </a:extLst>
          </p:cNvPr>
          <p:cNvPicPr preferRelativeResize="0"/>
          <p:nvPr/>
        </p:nvPicPr>
        <p:blipFill rotWithShape="1">
          <a:blip r:embed="rId2">
            <a:alphaModFix/>
          </a:blip>
          <a:srcRect/>
          <a:stretch/>
        </p:blipFill>
        <p:spPr>
          <a:xfrm>
            <a:off x="10077475" y="132325"/>
            <a:ext cx="879200" cy="837951"/>
          </a:xfrm>
          <a:prstGeom prst="rect">
            <a:avLst/>
          </a:prstGeom>
          <a:noFill/>
          <a:ln>
            <a:noFill/>
          </a:ln>
        </p:spPr>
      </p:pic>
    </p:spTree>
    <p:extLst>
      <p:ext uri="{BB962C8B-B14F-4D97-AF65-F5344CB8AC3E}">
        <p14:creationId xmlns:p14="http://schemas.microsoft.com/office/powerpoint/2010/main" val="2279902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US36BQrJnrAPaIcTb17P4Q"/>
</p:tagLst>
</file>

<file path=ppt/theme/theme1.xml><?xml version="1.0" encoding="utf-8"?>
<a:theme xmlns:a="http://schemas.openxmlformats.org/drawingml/2006/main" name="MadridVTI">
  <a:themeElements>
    <a:clrScheme name="AnalogousFromDarkSeedLeftStep">
      <a:dk1>
        <a:srgbClr val="000000"/>
      </a:dk1>
      <a:lt1>
        <a:srgbClr val="FFFFFF"/>
      </a:lt1>
      <a:dk2>
        <a:srgbClr val="213B32"/>
      </a:dk2>
      <a:lt2>
        <a:srgbClr val="E8E2E2"/>
      </a:lt2>
      <a:accent1>
        <a:srgbClr val="21B1BC"/>
      </a:accent1>
      <a:accent2>
        <a:srgbClr val="14B87F"/>
      </a:accent2>
      <a:accent3>
        <a:srgbClr val="21BA45"/>
      </a:accent3>
      <a:accent4>
        <a:srgbClr val="32BA14"/>
      </a:accent4>
      <a:accent5>
        <a:srgbClr val="77B220"/>
      </a:accent5>
      <a:accent6>
        <a:srgbClr val="A7A512"/>
      </a:accent6>
      <a:hlink>
        <a:srgbClr val="588F2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Office PowerPoint</Application>
  <PresentationFormat>Widescreen</PresentationFormat>
  <Paragraphs>94</Paragraphs>
  <Slides>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Play</vt:lpstr>
      <vt:lpstr>NTR</vt:lpstr>
      <vt:lpstr>Calibri</vt:lpstr>
      <vt:lpstr>MadridVTI</vt:lpstr>
      <vt:lpstr>think-cell Slide</vt:lpstr>
      <vt:lpstr>Roll your own DBIR Part 1 – Working with basic metrics    FDCA – Forening for danske cyber alumner </vt:lpstr>
      <vt:lpstr>Introduction</vt:lpstr>
      <vt:lpstr>Round 1 – Basic tips</vt:lpstr>
      <vt:lpstr>Round 1 – Get good at the basics</vt:lpstr>
      <vt:lpstr>Round 1 – Bring on the graphs!</vt:lpstr>
      <vt:lpstr>Roll your own DBIR – Bring on the graphs…</vt:lpstr>
      <vt:lpstr>Roll your own DBIR – Bring on the graphs…</vt:lpstr>
      <vt:lpstr>Roll your own DBIR – Bring on the graphs…</vt:lpstr>
      <vt:lpstr>Thanks for reading!  This is just round 1 in the series!  Come back for more soon!  https://fdca.dk/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2022-05-26T20:56:00Z</dcterms:created>
  <dcterms:modified xsi:type="dcterms:W3CDTF">2022-05-26T20:56:22Z</dcterms:modified>
</cp:coreProperties>
</file>