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9" r:id="rId3"/>
    <p:sldId id="260" r:id="rId4"/>
    <p:sldId id="263" r:id="rId5"/>
    <p:sldId id="261" r:id="rId6"/>
    <p:sldId id="262" r:id="rId7"/>
    <p:sldId id="280" r:id="rId8"/>
    <p:sldId id="266" r:id="rId9"/>
    <p:sldId id="264" r:id="rId10"/>
    <p:sldId id="265" r:id="rId11"/>
    <p:sldId id="267" r:id="rId12"/>
    <p:sldId id="268" r:id="rId13"/>
    <p:sldId id="269" r:id="rId14"/>
    <p:sldId id="271" r:id="rId15"/>
    <p:sldId id="272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FFDBA5-796A-4FB8-A352-5553B8F21AD2}" v="59" dt="2023-04-13T05:58:15.468"/>
    <p1510:client id="{BFECB80C-8CD9-438F-89C1-D8863B1EFD92}" v="73" dt="2023-04-13T05:53:42.422"/>
    <p1510:client id="{C66F1051-F6E1-45E0-87F4-6DECA0F50152}" v="6" dt="2023-04-13T16:32:20.705"/>
    <p1510:client id="{E38814DF-E547-46BD-931D-B067E2A3DD3E}" v="5" dt="2023-04-13T05:44:57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da Zhang" userId="S::zhang.jinda1@northeastern.edu::e9519037-5a59-476b-bdae-480434fa78f6" providerId="AD" clId="Web-{E38814DF-E547-46BD-931D-B067E2A3DD3E}"/>
    <pc:docChg chg="modSld">
      <pc:chgData name="Jinda Zhang" userId="S::zhang.jinda1@northeastern.edu::e9519037-5a59-476b-bdae-480434fa78f6" providerId="AD" clId="Web-{E38814DF-E547-46BD-931D-B067E2A3DD3E}" dt="2023-04-13T05:44:57.645" v="3" actId="20577"/>
      <pc:docMkLst>
        <pc:docMk/>
      </pc:docMkLst>
      <pc:sldChg chg="modSp">
        <pc:chgData name="Jinda Zhang" userId="S::zhang.jinda1@northeastern.edu::e9519037-5a59-476b-bdae-480434fa78f6" providerId="AD" clId="Web-{E38814DF-E547-46BD-931D-B067E2A3DD3E}" dt="2023-04-13T05:44:05.627" v="0" actId="20577"/>
        <pc:sldMkLst>
          <pc:docMk/>
          <pc:sldMk cId="2103596908" sldId="261"/>
        </pc:sldMkLst>
        <pc:spChg chg="mod">
          <ac:chgData name="Jinda Zhang" userId="S::zhang.jinda1@northeastern.edu::e9519037-5a59-476b-bdae-480434fa78f6" providerId="AD" clId="Web-{E38814DF-E547-46BD-931D-B067E2A3DD3E}" dt="2023-04-13T05:44:05.627" v="0" actId="20577"/>
          <ac:spMkLst>
            <pc:docMk/>
            <pc:sldMk cId="2103596908" sldId="261"/>
            <ac:spMk id="2" creationId="{75EB76A4-EA27-6E4A-7BB5-E9D66B3977FF}"/>
          </ac:spMkLst>
        </pc:spChg>
      </pc:sldChg>
      <pc:sldChg chg="modSp">
        <pc:chgData name="Jinda Zhang" userId="S::zhang.jinda1@northeastern.edu::e9519037-5a59-476b-bdae-480434fa78f6" providerId="AD" clId="Web-{E38814DF-E547-46BD-931D-B067E2A3DD3E}" dt="2023-04-13T05:44:57.645" v="3" actId="20577"/>
        <pc:sldMkLst>
          <pc:docMk/>
          <pc:sldMk cId="1880441489" sldId="262"/>
        </pc:sldMkLst>
        <pc:spChg chg="mod">
          <ac:chgData name="Jinda Zhang" userId="S::zhang.jinda1@northeastern.edu::e9519037-5a59-476b-bdae-480434fa78f6" providerId="AD" clId="Web-{E38814DF-E547-46BD-931D-B067E2A3DD3E}" dt="2023-04-13T05:44:57.645" v="3" actId="20577"/>
          <ac:spMkLst>
            <pc:docMk/>
            <pc:sldMk cId="1880441489" sldId="262"/>
            <ac:spMk id="3" creationId="{242C6CA1-66AE-55A9-9864-803F0D8F122D}"/>
          </ac:spMkLst>
        </pc:spChg>
      </pc:sldChg>
    </pc:docChg>
  </pc:docChgLst>
  <pc:docChgLst>
    <pc:chgData name="Jinda Zhang" userId="S::zhang.jinda1@northeastern.edu::e9519037-5a59-476b-bdae-480434fa78f6" providerId="AD" clId="Web-{85FFDBA5-796A-4FB8-A352-5553B8F21AD2}"/>
    <pc:docChg chg="modSld">
      <pc:chgData name="Jinda Zhang" userId="S::zhang.jinda1@northeastern.edu::e9519037-5a59-476b-bdae-480434fa78f6" providerId="AD" clId="Web-{85FFDBA5-796A-4FB8-A352-5553B8F21AD2}" dt="2023-04-13T05:58:15.468" v="62" actId="1076"/>
      <pc:docMkLst>
        <pc:docMk/>
      </pc:docMkLst>
      <pc:sldChg chg="modSp">
        <pc:chgData name="Jinda Zhang" userId="S::zhang.jinda1@northeastern.edu::e9519037-5a59-476b-bdae-480434fa78f6" providerId="AD" clId="Web-{85FFDBA5-796A-4FB8-A352-5553B8F21AD2}" dt="2023-04-13T05:55:53.559" v="14" actId="20577"/>
        <pc:sldMkLst>
          <pc:docMk/>
          <pc:sldMk cId="2103596908" sldId="261"/>
        </pc:sldMkLst>
        <pc:spChg chg="mod">
          <ac:chgData name="Jinda Zhang" userId="S::zhang.jinda1@northeastern.edu::e9519037-5a59-476b-bdae-480434fa78f6" providerId="AD" clId="Web-{85FFDBA5-796A-4FB8-A352-5553B8F21AD2}" dt="2023-04-13T05:55:53.559" v="14" actId="20577"/>
          <ac:spMkLst>
            <pc:docMk/>
            <pc:sldMk cId="2103596908" sldId="261"/>
            <ac:spMk id="3" creationId="{242C6CA1-66AE-55A9-9864-803F0D8F122D}"/>
          </ac:spMkLst>
        </pc:spChg>
      </pc:sldChg>
      <pc:sldChg chg="modSp">
        <pc:chgData name="Jinda Zhang" userId="S::zhang.jinda1@northeastern.edu::e9519037-5a59-476b-bdae-480434fa78f6" providerId="AD" clId="Web-{85FFDBA5-796A-4FB8-A352-5553B8F21AD2}" dt="2023-04-13T05:57:12.295" v="48" actId="1076"/>
        <pc:sldMkLst>
          <pc:docMk/>
          <pc:sldMk cId="2945311638" sldId="263"/>
        </pc:sldMkLst>
        <pc:spChg chg="mod">
          <ac:chgData name="Jinda Zhang" userId="S::zhang.jinda1@northeastern.edu::e9519037-5a59-476b-bdae-480434fa78f6" providerId="AD" clId="Web-{85FFDBA5-796A-4FB8-A352-5553B8F21AD2}" dt="2023-04-13T05:57:12.295" v="48" actId="1076"/>
          <ac:spMkLst>
            <pc:docMk/>
            <pc:sldMk cId="2945311638" sldId="263"/>
            <ac:spMk id="3" creationId="{242C6CA1-66AE-55A9-9864-803F0D8F122D}"/>
          </ac:spMkLst>
        </pc:spChg>
      </pc:sldChg>
      <pc:sldChg chg="modSp">
        <pc:chgData name="Jinda Zhang" userId="S::zhang.jinda1@northeastern.edu::e9519037-5a59-476b-bdae-480434fa78f6" providerId="AD" clId="Web-{85FFDBA5-796A-4FB8-A352-5553B8F21AD2}" dt="2023-04-13T05:58:15.468" v="62" actId="1076"/>
        <pc:sldMkLst>
          <pc:docMk/>
          <pc:sldMk cId="2422311992" sldId="266"/>
        </pc:sldMkLst>
        <pc:spChg chg="mod">
          <ac:chgData name="Jinda Zhang" userId="S::zhang.jinda1@northeastern.edu::e9519037-5a59-476b-bdae-480434fa78f6" providerId="AD" clId="Web-{85FFDBA5-796A-4FB8-A352-5553B8F21AD2}" dt="2023-04-13T05:58:15.468" v="62" actId="1076"/>
          <ac:spMkLst>
            <pc:docMk/>
            <pc:sldMk cId="2422311992" sldId="266"/>
            <ac:spMk id="3" creationId="{02FA5298-57D4-26D9-31ED-10CF71C9FF82}"/>
          </ac:spMkLst>
        </pc:spChg>
        <pc:picChg chg="mod">
          <ac:chgData name="Jinda Zhang" userId="S::zhang.jinda1@northeastern.edu::e9519037-5a59-476b-bdae-480434fa78f6" providerId="AD" clId="Web-{85FFDBA5-796A-4FB8-A352-5553B8F21AD2}" dt="2023-04-13T05:58:04.874" v="60" actId="1076"/>
          <ac:picMkLst>
            <pc:docMk/>
            <pc:sldMk cId="2422311992" sldId="266"/>
            <ac:picMk id="5" creationId="{1D33A49E-E013-39B7-0C34-78A74C647E72}"/>
          </ac:picMkLst>
        </pc:picChg>
      </pc:sldChg>
      <pc:sldChg chg="modSp">
        <pc:chgData name="Jinda Zhang" userId="S::zhang.jinda1@northeastern.edu::e9519037-5a59-476b-bdae-480434fa78f6" providerId="AD" clId="Web-{85FFDBA5-796A-4FB8-A352-5553B8F21AD2}" dt="2023-04-13T05:55:14.511" v="11" actId="20577"/>
        <pc:sldMkLst>
          <pc:docMk/>
          <pc:sldMk cId="397393295" sldId="280"/>
        </pc:sldMkLst>
        <pc:spChg chg="mod">
          <ac:chgData name="Jinda Zhang" userId="S::zhang.jinda1@northeastern.edu::e9519037-5a59-476b-bdae-480434fa78f6" providerId="AD" clId="Web-{85FFDBA5-796A-4FB8-A352-5553B8F21AD2}" dt="2023-04-13T05:55:14.511" v="11" actId="20577"/>
          <ac:spMkLst>
            <pc:docMk/>
            <pc:sldMk cId="397393295" sldId="280"/>
            <ac:spMk id="3" creationId="{193F0A71-B4EB-D555-648B-54105DD05DA1}"/>
          </ac:spMkLst>
        </pc:spChg>
      </pc:sldChg>
    </pc:docChg>
  </pc:docChgLst>
  <pc:docChgLst>
    <pc:chgData name="Jinda Zhang" userId="S::zhang.jinda1@northeastern.edu::e9519037-5a59-476b-bdae-480434fa78f6" providerId="AD" clId="Web-{BFECB80C-8CD9-438F-89C1-D8863B1EFD92}"/>
    <pc:docChg chg="addSld modSld">
      <pc:chgData name="Jinda Zhang" userId="S::zhang.jinda1@northeastern.edu::e9519037-5a59-476b-bdae-480434fa78f6" providerId="AD" clId="Web-{BFECB80C-8CD9-438F-89C1-D8863B1EFD92}" dt="2023-04-13T05:53:40.859" v="71" actId="20577"/>
      <pc:docMkLst>
        <pc:docMk/>
      </pc:docMkLst>
      <pc:sldChg chg="modSp">
        <pc:chgData name="Jinda Zhang" userId="S::zhang.jinda1@northeastern.edu::e9519037-5a59-476b-bdae-480434fa78f6" providerId="AD" clId="Web-{BFECB80C-8CD9-438F-89C1-D8863B1EFD92}" dt="2023-04-13T05:52:55.171" v="56" actId="1076"/>
        <pc:sldMkLst>
          <pc:docMk/>
          <pc:sldMk cId="2103596908" sldId="261"/>
        </pc:sldMkLst>
        <pc:spChg chg="mod">
          <ac:chgData name="Jinda Zhang" userId="S::zhang.jinda1@northeastern.edu::e9519037-5a59-476b-bdae-480434fa78f6" providerId="AD" clId="Web-{BFECB80C-8CD9-438F-89C1-D8863B1EFD92}" dt="2023-04-13T05:49:53.916" v="9" actId="14100"/>
          <ac:spMkLst>
            <pc:docMk/>
            <pc:sldMk cId="2103596908" sldId="261"/>
            <ac:spMk id="3" creationId="{242C6CA1-66AE-55A9-9864-803F0D8F122D}"/>
          </ac:spMkLst>
        </pc:spChg>
        <pc:picChg chg="mod">
          <ac:chgData name="Jinda Zhang" userId="S::zhang.jinda1@northeastern.edu::e9519037-5a59-476b-bdae-480434fa78f6" providerId="AD" clId="Web-{BFECB80C-8CD9-438F-89C1-D8863B1EFD92}" dt="2023-04-13T05:52:55.171" v="56" actId="1076"/>
          <ac:picMkLst>
            <pc:docMk/>
            <pc:sldMk cId="2103596908" sldId="261"/>
            <ac:picMk id="5" creationId="{118C9C12-CA4F-A804-ADE1-4EE2CB11A629}"/>
          </ac:picMkLst>
        </pc:picChg>
      </pc:sldChg>
      <pc:sldChg chg="modSp">
        <pc:chgData name="Jinda Zhang" userId="S::zhang.jinda1@northeastern.edu::e9519037-5a59-476b-bdae-480434fa78f6" providerId="AD" clId="Web-{BFECB80C-8CD9-438F-89C1-D8863B1EFD92}" dt="2023-04-13T05:52:05.810" v="52" actId="1076"/>
        <pc:sldMkLst>
          <pc:docMk/>
          <pc:sldMk cId="1880441489" sldId="262"/>
        </pc:sldMkLst>
        <pc:spChg chg="mod">
          <ac:chgData name="Jinda Zhang" userId="S::zhang.jinda1@northeastern.edu::e9519037-5a59-476b-bdae-480434fa78f6" providerId="AD" clId="Web-{BFECB80C-8CD9-438F-89C1-D8863B1EFD92}" dt="2023-04-13T05:50:41.448" v="18" actId="20577"/>
          <ac:spMkLst>
            <pc:docMk/>
            <pc:sldMk cId="1880441489" sldId="262"/>
            <ac:spMk id="2" creationId="{75EB76A4-EA27-6E4A-7BB5-E9D66B3977FF}"/>
          </ac:spMkLst>
        </pc:spChg>
        <pc:spChg chg="mod">
          <ac:chgData name="Jinda Zhang" userId="S::zhang.jinda1@northeastern.edu::e9519037-5a59-476b-bdae-480434fa78f6" providerId="AD" clId="Web-{BFECB80C-8CD9-438F-89C1-D8863B1EFD92}" dt="2023-04-13T05:52:05.810" v="52" actId="1076"/>
          <ac:spMkLst>
            <pc:docMk/>
            <pc:sldMk cId="1880441489" sldId="262"/>
            <ac:spMk id="3" creationId="{242C6CA1-66AE-55A9-9864-803F0D8F122D}"/>
          </ac:spMkLst>
        </pc:spChg>
      </pc:sldChg>
      <pc:sldChg chg="modSp">
        <pc:chgData name="Jinda Zhang" userId="S::zhang.jinda1@northeastern.edu::e9519037-5a59-476b-bdae-480434fa78f6" providerId="AD" clId="Web-{BFECB80C-8CD9-438F-89C1-D8863B1EFD92}" dt="2023-04-13T05:53:40.859" v="71" actId="20577"/>
        <pc:sldMkLst>
          <pc:docMk/>
          <pc:sldMk cId="2945311638" sldId="263"/>
        </pc:sldMkLst>
        <pc:spChg chg="mod">
          <ac:chgData name="Jinda Zhang" userId="S::zhang.jinda1@northeastern.edu::e9519037-5a59-476b-bdae-480434fa78f6" providerId="AD" clId="Web-{BFECB80C-8CD9-438F-89C1-D8863B1EFD92}" dt="2023-04-13T05:53:40.859" v="71" actId="20577"/>
          <ac:spMkLst>
            <pc:docMk/>
            <pc:sldMk cId="2945311638" sldId="263"/>
            <ac:spMk id="3" creationId="{242C6CA1-66AE-55A9-9864-803F0D8F122D}"/>
          </ac:spMkLst>
        </pc:spChg>
      </pc:sldChg>
      <pc:sldChg chg="modNotes">
        <pc:chgData name="Jinda Zhang" userId="S::zhang.jinda1@northeastern.edu::e9519037-5a59-476b-bdae-480434fa78f6" providerId="AD" clId="Web-{BFECB80C-8CD9-438F-89C1-D8863B1EFD92}" dt="2023-04-13T05:52:40.952" v="54"/>
        <pc:sldMkLst>
          <pc:docMk/>
          <pc:sldMk cId="2422311992" sldId="266"/>
        </pc:sldMkLst>
      </pc:sldChg>
      <pc:sldChg chg="addSp modSp new">
        <pc:chgData name="Jinda Zhang" userId="S::zhang.jinda1@northeastern.edu::e9519037-5a59-476b-bdae-480434fa78f6" providerId="AD" clId="Web-{BFECB80C-8CD9-438F-89C1-D8863B1EFD92}" dt="2023-04-13T05:51:52.841" v="47" actId="20577"/>
        <pc:sldMkLst>
          <pc:docMk/>
          <pc:sldMk cId="397393295" sldId="280"/>
        </pc:sldMkLst>
        <pc:spChg chg="mod">
          <ac:chgData name="Jinda Zhang" userId="S::zhang.jinda1@northeastern.edu::e9519037-5a59-476b-bdae-480434fa78f6" providerId="AD" clId="Web-{BFECB80C-8CD9-438F-89C1-D8863B1EFD92}" dt="2023-04-13T05:51:52.841" v="47" actId="20577"/>
          <ac:spMkLst>
            <pc:docMk/>
            <pc:sldMk cId="397393295" sldId="280"/>
            <ac:spMk id="2" creationId="{5F6FD6FE-2C29-4A0C-576A-9976B022FF41}"/>
          </ac:spMkLst>
        </pc:spChg>
        <pc:spChg chg="mod">
          <ac:chgData name="Jinda Zhang" userId="S::zhang.jinda1@northeastern.edu::e9519037-5a59-476b-bdae-480434fa78f6" providerId="AD" clId="Web-{BFECB80C-8CD9-438F-89C1-D8863B1EFD92}" dt="2023-04-13T05:49:33.134" v="6" actId="14100"/>
          <ac:spMkLst>
            <pc:docMk/>
            <pc:sldMk cId="397393295" sldId="280"/>
            <ac:spMk id="3" creationId="{193F0A71-B4EB-D555-648B-54105DD05DA1}"/>
          </ac:spMkLst>
        </pc:spChg>
        <pc:picChg chg="add mod">
          <ac:chgData name="Jinda Zhang" userId="S::zhang.jinda1@northeastern.edu::e9519037-5a59-476b-bdae-480434fa78f6" providerId="AD" clId="Web-{BFECB80C-8CD9-438F-89C1-D8863B1EFD92}" dt="2023-04-13T05:49:25.525" v="5" actId="1076"/>
          <ac:picMkLst>
            <pc:docMk/>
            <pc:sldMk cId="397393295" sldId="280"/>
            <ac:picMk id="6" creationId="{D02C0FCB-7EBC-5536-3A13-EA5ABB81B289}"/>
          </ac:picMkLst>
        </pc:picChg>
        <pc:picChg chg="add mod">
          <ac:chgData name="Jinda Zhang" userId="S::zhang.jinda1@northeastern.edu::e9519037-5a59-476b-bdae-480434fa78f6" providerId="AD" clId="Web-{BFECB80C-8CD9-438F-89C1-D8863B1EFD92}" dt="2023-04-13T05:50:23.260" v="11" actId="1076"/>
          <ac:picMkLst>
            <pc:docMk/>
            <pc:sldMk cId="397393295" sldId="280"/>
            <ac:picMk id="7" creationId="{573FAFDA-0653-AC41-AA24-2055E59EE802}"/>
          </ac:picMkLst>
        </pc:picChg>
      </pc:sldChg>
    </pc:docChg>
  </pc:docChgLst>
  <pc:docChgLst>
    <pc:chgData name="Mengxian Cai" userId="S::cai.mengx@northeastern.edu::61a9485e-3a70-4fff-94e5-f8ade557c3de" providerId="AD" clId="Web-{C66F1051-F6E1-45E0-87F4-6DECA0F50152}"/>
    <pc:docChg chg="modSld">
      <pc:chgData name="Mengxian Cai" userId="S::cai.mengx@northeastern.edu::61a9485e-3a70-4fff-94e5-f8ade557c3de" providerId="AD" clId="Web-{C66F1051-F6E1-45E0-87F4-6DECA0F50152}" dt="2023-04-13T16:32:20.705" v="5"/>
      <pc:docMkLst>
        <pc:docMk/>
      </pc:docMkLst>
      <pc:sldChg chg="addSp delSp modSp addAnim delAnim modAnim">
        <pc:chgData name="Mengxian Cai" userId="S::cai.mengx@northeastern.edu::61a9485e-3a70-4fff-94e5-f8ade557c3de" providerId="AD" clId="Web-{C66F1051-F6E1-45E0-87F4-6DECA0F50152}" dt="2023-04-13T16:32:20.705" v="5"/>
        <pc:sldMkLst>
          <pc:docMk/>
          <pc:sldMk cId="2121755741" sldId="259"/>
        </pc:sldMkLst>
        <pc:spChg chg="mod">
          <ac:chgData name="Mengxian Cai" userId="S::cai.mengx@northeastern.edu::61a9485e-3a70-4fff-94e5-f8ade557c3de" providerId="AD" clId="Web-{C66F1051-F6E1-45E0-87F4-6DECA0F50152}" dt="2023-04-13T16:32:18.423" v="4" actId="1076"/>
          <ac:spMkLst>
            <pc:docMk/>
            <pc:sldMk cId="2121755741" sldId="259"/>
            <ac:spMk id="2" creationId="{0A92C144-AEE7-BF68-AB71-2812C565C085}"/>
          </ac:spMkLst>
        </pc:spChg>
        <pc:spChg chg="add del">
          <ac:chgData name="Mengxian Cai" userId="S::cai.mengx@northeastern.edu::61a9485e-3a70-4fff-94e5-f8ade557c3de" providerId="AD" clId="Web-{C66F1051-F6E1-45E0-87F4-6DECA0F50152}" dt="2023-04-13T16:32:20.705" v="5"/>
          <ac:spMkLst>
            <pc:docMk/>
            <pc:sldMk cId="2121755741" sldId="259"/>
            <ac:spMk id="5" creationId="{181522C5-1DDB-103F-0A7C-D90A15A67E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DE3333-857A-4131-9EBA-B73C0C259FD7}" type="datetime1">
              <a:rPr lang="zh-CN" altLang="en-US" smtClean="0"/>
              <a:t>2023/4/13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D12D00-6AAC-4A94-B2E5-A12E9C579B03}" type="datetime1">
              <a:rPr lang="zh-CN" altLang="en-US" smtClean="0"/>
              <a:t>2023/4/13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/>
              <a:t>-apply spawn  -&gt; in thread A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-apply spawn -&gt; in thread B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-sync starts whenever the children are completed, after the completion of thread A and B, sync in thread C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-merge will be executed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 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-previously single processor, fib is calculated into different process A and B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-whereas now process P1 go to thread A, process P2 go to process B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-combine these two thread using thread C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 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CD12D00-6AAC-4A94-B2E5-A12E9C579B03}" type="datetime1">
              <a:rPr lang="zh-CN" altLang="en-US" smtClean="0"/>
              <a:t>2023/4/13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1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594A98-8FB4-4076-AE7B-5D3B1A2CBC70}" type="datetime1">
              <a:rPr lang="zh-CN" altLang="en-US" smtClean="0"/>
              <a:t>2023/4/13</a:t>
            </a:fld>
            <a:endParaRPr 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US" altLang="zh-CN"/>
              <a:t>Click to edit Master text styles</a:t>
            </a:r>
          </a:p>
          <a:p>
            <a:pPr lvl="1" rtl="0"/>
            <a:r>
              <a:rPr lang="en-US" altLang="zh-CN"/>
              <a:t>Second level</a:t>
            </a:r>
          </a:p>
          <a:p>
            <a:pPr lvl="2" rtl="0"/>
            <a:r>
              <a:rPr lang="en-US" altLang="zh-CN"/>
              <a:t>Third level</a:t>
            </a:r>
          </a:p>
          <a:p>
            <a:pPr lvl="3" rtl="0"/>
            <a:r>
              <a:rPr lang="en-US" altLang="zh-CN"/>
              <a:t>Fourth level</a:t>
            </a:r>
          </a:p>
          <a:p>
            <a:pPr lvl="4" rtl="0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0F2F7-3EF1-4761-ABAF-2FA9DDE4F1A8}" type="datetime1">
              <a:rPr lang="zh-CN" altLang="en-US" smtClean="0"/>
              <a:t>2023/4/13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en-US" altLang="zh-CN"/>
              <a:t>Click to edit Master text styles</a:t>
            </a:r>
          </a:p>
          <a:p>
            <a:pPr lvl="1" rtl="0"/>
            <a:r>
              <a:rPr lang="en-US" altLang="zh-CN"/>
              <a:t>Second level</a:t>
            </a:r>
          </a:p>
          <a:p>
            <a:pPr lvl="2" rtl="0"/>
            <a:r>
              <a:rPr lang="en-US" altLang="zh-CN"/>
              <a:t>Third level</a:t>
            </a:r>
          </a:p>
          <a:p>
            <a:pPr lvl="3" rtl="0"/>
            <a:r>
              <a:rPr lang="en-US" altLang="zh-CN"/>
              <a:t>Fourth level</a:t>
            </a:r>
          </a:p>
          <a:p>
            <a:pPr lvl="4" rtl="0"/>
            <a:r>
              <a:rPr lang="en-US" altLang="zh-CN"/>
              <a:t>Fifth level</a:t>
            </a:r>
            <a:endParaRPr lang="en-US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​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63FC6D-277D-4D53-8EB6-E41026A24247}" type="datetime1">
              <a:rPr lang="zh-CN" altLang="en-US" smtClean="0"/>
              <a:t>2023/4/13</a:t>
            </a:fld>
            <a:endParaRPr 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en-US" altLang="zh-CN"/>
              <a:t>Click to edit Master text styles</a:t>
            </a:r>
          </a:p>
          <a:p>
            <a:pPr lvl="1" rtl="0"/>
            <a:r>
              <a:rPr lang="en-US" altLang="zh-CN"/>
              <a:t>Second level</a:t>
            </a:r>
          </a:p>
          <a:p>
            <a:pPr lvl="2" rtl="0"/>
            <a:r>
              <a:rPr lang="en-US" altLang="zh-CN"/>
              <a:t>Third level</a:t>
            </a:r>
          </a:p>
          <a:p>
            <a:pPr lvl="3" rtl="0"/>
            <a:r>
              <a:rPr lang="en-US" altLang="zh-CN"/>
              <a:t>Fourth level</a:t>
            </a:r>
          </a:p>
          <a:p>
            <a:pPr lvl="4" rtl="0"/>
            <a:r>
              <a:rPr lang="en-US" altLang="zh-CN"/>
              <a:t>Fifth level</a:t>
            </a:r>
            <a:endParaRPr lang="en-US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FFC25-0C05-49C8-B150-3CF6B89B5C55}" type="datetime1">
              <a:rPr lang="zh-CN" altLang="en-US" smtClean="0"/>
              <a:t>2023/4/13</a:t>
            </a:fld>
            <a:endParaRPr 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zh-CN"/>
              <a:t>Click to edit Master text styles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C14310-5240-428A-850A-F7101D16AE5A}" type="datetime1">
              <a:rPr lang="zh-CN" altLang="en-US" smtClean="0"/>
              <a:t>2023/4/13</a:t>
            </a:fld>
            <a:endParaRPr 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 altLang="zh-CN"/>
              <a:t>Click to edit Master text styles</a:t>
            </a:r>
          </a:p>
          <a:p>
            <a:pPr lvl="1" rtl="0"/>
            <a:r>
              <a:rPr lang="en-US" altLang="zh-CN"/>
              <a:t>Second level</a:t>
            </a:r>
          </a:p>
          <a:p>
            <a:pPr lvl="2" rtl="0"/>
            <a:r>
              <a:rPr lang="en-US" altLang="zh-CN"/>
              <a:t>Third level</a:t>
            </a:r>
          </a:p>
          <a:p>
            <a:pPr lvl="3" rtl="0"/>
            <a:r>
              <a:rPr lang="en-US" altLang="zh-CN"/>
              <a:t>Fourth level</a:t>
            </a:r>
          </a:p>
          <a:p>
            <a:pPr lvl="4" rtl="0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 altLang="zh-CN"/>
              <a:t>Click to edit Master text styles</a:t>
            </a:r>
          </a:p>
          <a:p>
            <a:pPr lvl="1" rtl="0"/>
            <a:r>
              <a:rPr lang="en-US" altLang="zh-CN"/>
              <a:t>Second level</a:t>
            </a:r>
          </a:p>
          <a:p>
            <a:pPr lvl="2" rtl="0"/>
            <a:r>
              <a:rPr lang="en-US" altLang="zh-CN"/>
              <a:t>Third level</a:t>
            </a:r>
          </a:p>
          <a:p>
            <a:pPr lvl="3" rtl="0"/>
            <a:r>
              <a:rPr lang="en-US" altLang="zh-CN"/>
              <a:t>Fourth level</a:t>
            </a:r>
          </a:p>
          <a:p>
            <a:pPr lvl="4" rtl="0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85B13-09B0-4D01-A286-57280995F924}" type="datetime1">
              <a:rPr lang="zh-CN" altLang="en-US" smtClean="0"/>
              <a:t>2023/4/13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altLang="zh-CN"/>
              <a:t>Click to edit Master text styles</a:t>
            </a:r>
          </a:p>
          <a:p>
            <a:pPr lvl="1" rtl="0"/>
            <a:r>
              <a:rPr lang="en-US" altLang="zh-CN"/>
              <a:t>Second level</a:t>
            </a:r>
          </a:p>
          <a:p>
            <a:pPr lvl="2" rtl="0"/>
            <a:r>
              <a:rPr lang="en-US" altLang="zh-CN"/>
              <a:t>Third level</a:t>
            </a:r>
          </a:p>
          <a:p>
            <a:pPr lvl="3" rtl="0"/>
            <a:r>
              <a:rPr lang="en-US" altLang="zh-CN"/>
              <a:t>Fourth level</a:t>
            </a:r>
          </a:p>
          <a:p>
            <a:pPr lvl="4" rtl="0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altLang="zh-CN"/>
              <a:t>Click to edit Master text styles</a:t>
            </a:r>
          </a:p>
          <a:p>
            <a:pPr lvl="1" rtl="0"/>
            <a:r>
              <a:rPr lang="en-US" altLang="zh-CN"/>
              <a:t>Second level</a:t>
            </a:r>
          </a:p>
          <a:p>
            <a:pPr lvl="2" rtl="0"/>
            <a:r>
              <a:rPr lang="en-US" altLang="zh-CN"/>
              <a:t>Third level</a:t>
            </a:r>
          </a:p>
          <a:p>
            <a:pPr lvl="3" rtl="0"/>
            <a:r>
              <a:rPr lang="en-US" altLang="zh-CN"/>
              <a:t>Fourth level</a:t>
            </a:r>
          </a:p>
          <a:p>
            <a:pPr lvl="4" rtl="0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11FE78-D258-4188-9C5F-198CC4CE7F12}" type="datetime1">
              <a:rPr lang="zh-CN" altLang="en-US" smtClean="0"/>
              <a:t>2023/4/13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91C52-D618-41DD-80F2-22500A780186}" type="datetime1">
              <a:rPr lang="zh-CN" altLang="en-US" smtClean="0"/>
              <a:t>2023/4/13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E3488-748A-4EA8-9571-9D5A1694FA0A}" type="datetime1">
              <a:rPr lang="zh-CN" altLang="en-US" smtClean="0"/>
              <a:t>2023/4/13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US" altLang="zh-CN"/>
              <a:t>Click to edit Master text styles</a:t>
            </a:r>
          </a:p>
          <a:p>
            <a:pPr lvl="1" rtl="0"/>
            <a:r>
              <a:rPr lang="en-US" altLang="zh-CN"/>
              <a:t>Second level</a:t>
            </a:r>
          </a:p>
          <a:p>
            <a:pPr lvl="2" rtl="0"/>
            <a:r>
              <a:rPr lang="en-US" altLang="zh-CN"/>
              <a:t>Third level</a:t>
            </a:r>
          </a:p>
          <a:p>
            <a:pPr lvl="3" rtl="0"/>
            <a:r>
              <a:rPr lang="en-US" altLang="zh-CN"/>
              <a:t>Fourth level</a:t>
            </a:r>
          </a:p>
          <a:p>
            <a:pPr lvl="4" rtl="0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altLang="zh-CN"/>
              <a:t>Click to edit Master text styles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7791703-7779-4492-8183-3F96B27D2540}" type="datetime1">
              <a:rPr lang="zh-CN" altLang="en-US" smtClean="0"/>
              <a:t>2023/4/13</a:t>
            </a:fld>
            <a:endParaRPr 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22F12-409A-40D9-8774-D34C978752A7}" type="datetime1">
              <a:rPr lang="zh-CN" altLang="en-US" smtClean="0"/>
              <a:t>2023/4/13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400FF2F-BAC0-4F33-9E13-F8F6FA55A14D}" type="datetime1">
              <a:rPr lang="zh-CN" altLang="en-US" smtClean="0"/>
              <a:t>2023/4/13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长方形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CA" altLang="zh-CN">
                <a:latin typeface="Arial Black" panose="020B0A04020102020204" pitchFamily="34" charset="0"/>
              </a:rPr>
              <a:t>Multithreaded Merge Sort</a:t>
            </a:r>
            <a:endParaRPr lang="zh-cn">
              <a:latin typeface="Arial Black" panose="020B0A040201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en-CA" altLang="zh-CN" cap="none">
                <a:latin typeface="Calibri" panose="020F0502020204030204" pitchFamily="34" charset="0"/>
                <a:cs typeface="Calibri" panose="020F0502020204030204" pitchFamily="34" charset="0"/>
              </a:rPr>
              <a:t>CS5008 Spring 2023 - Group 10</a:t>
            </a:r>
            <a:endParaRPr lang="zh-cn" cap="non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长方形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长方形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图片 5" descr="徽标特写&#10;&#10;已自动生成说明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273F-2ABB-A50E-C1A8-E048EFC4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9721"/>
            <a:ext cx="11029616" cy="886499"/>
          </a:xfrm>
        </p:spPr>
        <p:txBody>
          <a:bodyPr/>
          <a:lstStyle/>
          <a:p>
            <a:r>
              <a:rPr lang="en-CA" altLang="zh-CN"/>
              <a:t>DAG (directed acyclic graph)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5298-57D4-26D9-31ED-10CF71C9F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14957"/>
            <a:ext cx="11029615" cy="559354"/>
          </a:xfrm>
        </p:spPr>
        <p:txBody>
          <a:bodyPr/>
          <a:lstStyle/>
          <a:p>
            <a:r>
              <a:rPr lang="en-CA" altLang="zh-CN"/>
              <a:t>DAG of P-Merge-Sort() for A= [6,3,5,1,2,4]</a:t>
            </a:r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02304-BD31-5994-D097-854C72EDB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/>
          <a:stretch/>
        </p:blipFill>
        <p:spPr>
          <a:xfrm>
            <a:off x="812800" y="2074311"/>
            <a:ext cx="10186844" cy="471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2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15E4-BA45-D7AC-E04E-7866E263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72985"/>
            <a:ext cx="11029616" cy="690149"/>
          </a:xfrm>
        </p:spPr>
        <p:txBody>
          <a:bodyPr/>
          <a:lstStyle/>
          <a:p>
            <a:r>
              <a:rPr lang="en-CA" altLang="zh-CN"/>
              <a:t>pseudocode – Multithreaded merging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4C52-48C1-7202-7A73-335F029FF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964" y="2340864"/>
            <a:ext cx="5310909" cy="3634486"/>
          </a:xfrm>
        </p:spPr>
        <p:txBody>
          <a:bodyPr>
            <a:normAutofit/>
          </a:bodyPr>
          <a:lstStyle/>
          <a:p>
            <a:r>
              <a:rPr lang="en-CA" altLang="zh-CN" sz="1600"/>
              <a:t>Very similar to the merging we’ve learned</a:t>
            </a:r>
          </a:p>
          <a:p>
            <a:r>
              <a:rPr lang="en-CA" altLang="zh-CN" sz="1600"/>
              <a:t>T[p</a:t>
            </a:r>
            <a:r>
              <a:rPr lang="en-CA" altLang="zh-CN" sz="1600" baseline="-25000"/>
              <a:t>1</a:t>
            </a:r>
            <a:r>
              <a:rPr lang="en-CA" altLang="zh-CN" sz="1600"/>
              <a:t>...r</a:t>
            </a:r>
            <a:r>
              <a:rPr lang="en-CA" altLang="zh-CN" sz="1600" baseline="-25000"/>
              <a:t>1</a:t>
            </a:r>
            <a:r>
              <a:rPr lang="en-CA" altLang="zh-CN" sz="1600"/>
              <a:t>] is the first subarray</a:t>
            </a:r>
          </a:p>
          <a:p>
            <a:r>
              <a:rPr lang="en-CA" altLang="zh-CN" sz="1600"/>
              <a:t>T[p</a:t>
            </a:r>
            <a:r>
              <a:rPr lang="en-CA" altLang="zh-CN" sz="1600" baseline="-25000"/>
              <a:t>2</a:t>
            </a:r>
            <a:r>
              <a:rPr lang="en-CA" altLang="zh-CN" sz="1600"/>
              <a:t>...r</a:t>
            </a:r>
            <a:r>
              <a:rPr lang="en-CA" altLang="zh-CN" sz="1600" baseline="-25000"/>
              <a:t>2</a:t>
            </a:r>
            <a:r>
              <a:rPr lang="en-CA" altLang="zh-CN" sz="1600"/>
              <a:t>] is the second subarray</a:t>
            </a:r>
          </a:p>
          <a:p>
            <a:r>
              <a:rPr lang="en-CA" altLang="zh-CN" sz="1600"/>
              <a:t>A[p</a:t>
            </a:r>
            <a:r>
              <a:rPr lang="en-CA" altLang="zh-CN" sz="1600" baseline="-25000"/>
              <a:t>3</a:t>
            </a:r>
            <a:r>
              <a:rPr lang="en-CA" altLang="zh-CN" sz="1600"/>
              <a:t>…] is the merged result</a:t>
            </a:r>
          </a:p>
          <a:p>
            <a:r>
              <a:rPr lang="en-CA" altLang="zh-CN" sz="1600"/>
              <a:t>Greatly improved the parallelism of multithreaded merge sort compared to the ordinary merging</a:t>
            </a:r>
          </a:p>
          <a:p>
            <a:r>
              <a:rPr lang="en-CA" altLang="zh-CN" sz="1600"/>
              <a:t>Much easier to understand in pictures as we will see next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A117E-50D5-FF53-BD22-12C13E58E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64" y="1313564"/>
            <a:ext cx="5947635" cy="558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77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1D62-B327-A78D-AF7D-4666BC52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A sketch of the multithreaded merging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76706-AFB9-0F17-8C19-1AFBA0F4F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13" y="3185834"/>
            <a:ext cx="11029615" cy="776566"/>
          </a:xfrm>
        </p:spPr>
        <p:txBody>
          <a:bodyPr>
            <a:normAutofit/>
          </a:bodyPr>
          <a:lstStyle/>
          <a:p>
            <a:r>
              <a:rPr lang="en-CA" altLang="zh-CN"/>
              <a:t>Given two sorted sub-arrays, we can assume the first one is longer WLOG (otherwise we swap them).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342DA1-2E99-AE09-4AEB-EA5553678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96" y="2174609"/>
            <a:ext cx="8557168" cy="1011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5482C-CB3D-F224-2F91-16D82888A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96" y="4418897"/>
            <a:ext cx="8557168" cy="101972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2F12A66-929B-9A9F-82CE-6D1822C96A30}"/>
              </a:ext>
            </a:extLst>
          </p:cNvPr>
          <p:cNvSpPr txBox="1">
            <a:spLocks/>
          </p:cNvSpPr>
          <p:nvPr/>
        </p:nvSpPr>
        <p:spPr>
          <a:xfrm>
            <a:off x="683812" y="5438619"/>
            <a:ext cx="11029615" cy="1019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zh-CN"/>
              <a:t>Find the middle-index of the first array q</a:t>
            </a:r>
            <a:r>
              <a:rPr lang="en-CA" altLang="zh-CN" baseline="-25000"/>
              <a:t>1</a:t>
            </a:r>
            <a:r>
              <a:rPr lang="en-CA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60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1D62-B327-A78D-AF7D-4666BC52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A sketch of the multithreaded merging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76706-AFB9-0F17-8C19-1AFBA0F4F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221019"/>
            <a:ext cx="11029615" cy="1967346"/>
          </a:xfrm>
        </p:spPr>
        <p:txBody>
          <a:bodyPr/>
          <a:lstStyle/>
          <a:p>
            <a:r>
              <a:rPr lang="en-CA" altLang="zh-CN"/>
              <a:t>Let x be the value of the term in the middle.</a:t>
            </a:r>
          </a:p>
          <a:p>
            <a:r>
              <a:rPr lang="en-CA" altLang="zh-CN"/>
              <a:t>Apply binary search to search the corresponding position (i.e., index) of x in the second array.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A2607D-445B-78DC-8800-1A1B7DEA9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83" y="2005786"/>
            <a:ext cx="8554176" cy="234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8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1D62-B327-A78D-AF7D-4666BC52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A sketch of the multithreaded merging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76706-AFB9-0F17-8C19-1AFBA0F4F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871075"/>
            <a:ext cx="11029615" cy="1436782"/>
          </a:xfrm>
        </p:spPr>
        <p:txBody>
          <a:bodyPr/>
          <a:lstStyle/>
          <a:p>
            <a:r>
              <a:rPr lang="en-CA" altLang="zh-CN"/>
              <a:t>Apply the divide and conquer idea: merge the red and green parts separately (that’s how we make merging multithreaded) and combine them in a new array.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6B54F-E401-269B-7BDE-CBFB38748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93" y="1986925"/>
            <a:ext cx="8662826" cy="30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81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B566-85B6-C79A-0CDF-EEB2F2F4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Performance Analysis of P-Merge()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E4782-1EA2-E1A2-C612-8ECF4B3D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00453"/>
            <a:ext cx="11029615" cy="605536"/>
          </a:xfrm>
        </p:spPr>
        <p:txBody>
          <a:bodyPr/>
          <a:lstStyle/>
          <a:p>
            <a:r>
              <a:rPr lang="en-CA" altLang="zh-CN"/>
              <a:t>Two important rules: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526C3B-87C9-F100-8822-BFA85294A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56" y="2679134"/>
            <a:ext cx="4328262" cy="2853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9D6125-80E8-8D6E-7C4F-1C25DE8CE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13" y="2473607"/>
            <a:ext cx="4735421" cy="3058974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74E950B-B34E-20EE-EE94-31AF0942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4787" y="5756006"/>
            <a:ext cx="3201294" cy="478540"/>
          </a:xfrm>
        </p:spPr>
        <p:txBody>
          <a:bodyPr/>
          <a:lstStyle/>
          <a:p>
            <a:pPr rtl="0"/>
            <a:r>
              <a:rPr lang="en-CA" altLang="zh-CN" sz="1050">
                <a:latin typeface="Calibri" panose="020F0502020204030204" pitchFamily="34" charset="0"/>
                <a:cs typeface="Calibri" panose="020F0502020204030204" pitchFamily="34" charset="0"/>
              </a:rPr>
              <a:t>Source: CLRS 3rd Ed. Chapter 27. P784</a:t>
            </a:r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49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B566-85B6-C79A-0CDF-EEB2F2F4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Performance Analysis of P-Merge()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E4782-1EA2-E1A2-C612-8ECF4B3D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00452"/>
            <a:ext cx="11029615" cy="3644565"/>
          </a:xfrm>
        </p:spPr>
        <p:txBody>
          <a:bodyPr/>
          <a:lstStyle/>
          <a:p>
            <a:r>
              <a:rPr lang="en-CA" altLang="zh-CN"/>
              <a:t>Using these two rules, we can get the following relation:</a:t>
            </a:r>
          </a:p>
          <a:p>
            <a:r>
              <a:rPr lang="pt-BR" altLang="zh-CN"/>
              <a:t>Let n = n</a:t>
            </a:r>
            <a:r>
              <a:rPr lang="pt-BR" altLang="zh-CN" baseline="-25000"/>
              <a:t>1</a:t>
            </a:r>
            <a:r>
              <a:rPr lang="pt-BR" altLang="zh-CN"/>
              <a:t> + n</a:t>
            </a:r>
            <a:r>
              <a:rPr lang="pt-BR" altLang="zh-CN" baseline="-25000"/>
              <a:t>2</a:t>
            </a:r>
          </a:p>
          <a:p>
            <a:r>
              <a:rPr lang="pt-BR" altLang="zh-CN"/>
              <a:t>PM</a:t>
            </a:r>
            <a:r>
              <a:rPr lang="pt-BR" altLang="zh-CN" baseline="-25000"/>
              <a:t>∞</a:t>
            </a:r>
            <a:r>
              <a:rPr lang="pt-BR" altLang="zh-CN"/>
              <a:t>(n) = PM</a:t>
            </a:r>
            <a:r>
              <a:rPr lang="pt-BR" altLang="zh-CN" baseline="-25000"/>
              <a:t>∞</a:t>
            </a:r>
            <a:r>
              <a:rPr lang="pt-BR" altLang="zh-CN"/>
              <a:t>(¾ n) + Θ(lg</a:t>
            </a:r>
            <a:r>
              <a:rPr lang="pt-BR" altLang="zh-CN" baseline="-25000"/>
              <a:t>2</a:t>
            </a:r>
            <a:r>
              <a:rPr lang="pt-BR" altLang="zh-CN"/>
              <a:t>n)                        					⇒  PM</a:t>
            </a:r>
            <a:r>
              <a:rPr lang="pt-BR" altLang="zh-CN" baseline="-25000"/>
              <a:t>∞</a:t>
            </a:r>
            <a:r>
              <a:rPr lang="pt-BR" altLang="zh-CN"/>
              <a:t>(n) =  Θ(lg</a:t>
            </a:r>
            <a:r>
              <a:rPr lang="pt-BR" altLang="zh-CN" baseline="-25000"/>
              <a:t>2</a:t>
            </a:r>
            <a:r>
              <a:rPr lang="pt-BR" altLang="zh-CN"/>
              <a:t>n)</a:t>
            </a:r>
          </a:p>
          <a:p>
            <a:r>
              <a:rPr lang="pt-BR" altLang="zh-CN"/>
              <a:t>PM</a:t>
            </a:r>
            <a:r>
              <a:rPr lang="pt-BR" altLang="zh-CN" baseline="-25000"/>
              <a:t>1</a:t>
            </a:r>
            <a:r>
              <a:rPr lang="pt-BR" altLang="zh-CN"/>
              <a:t>(n) = PM</a:t>
            </a:r>
            <a:r>
              <a:rPr lang="pt-BR" altLang="zh-CN" baseline="-25000"/>
              <a:t>1</a:t>
            </a:r>
            <a:r>
              <a:rPr lang="pt-BR" altLang="zh-CN"/>
              <a:t>(ɑn) + PM</a:t>
            </a:r>
            <a:r>
              <a:rPr lang="pt-BR" altLang="zh-CN" baseline="-25000"/>
              <a:t>1</a:t>
            </a:r>
            <a:r>
              <a:rPr lang="pt-BR" altLang="zh-CN"/>
              <a:t>((1-ɑ)n) + O(lg</a:t>
            </a:r>
            <a:r>
              <a:rPr lang="pt-BR" altLang="zh-CN" baseline="-25000"/>
              <a:t>2</a:t>
            </a:r>
            <a:r>
              <a:rPr lang="pt-BR" altLang="zh-CN"/>
              <a:t>n)   for  ¼ &lt;= ɑ &lt;= ¾  ⇒  PM</a:t>
            </a:r>
            <a:r>
              <a:rPr lang="pt-BR" altLang="zh-CN" baseline="-25000"/>
              <a:t>1</a:t>
            </a:r>
            <a:r>
              <a:rPr lang="pt-BR" altLang="zh-CN"/>
              <a:t>(n) = Θ(n)</a:t>
            </a:r>
          </a:p>
        </p:txBody>
      </p:sp>
    </p:spTree>
    <p:extLst>
      <p:ext uri="{BB962C8B-B14F-4D97-AF65-F5344CB8AC3E}">
        <p14:creationId xmlns:p14="http://schemas.microsoft.com/office/powerpoint/2010/main" val="2476781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B566-85B6-C79A-0CDF-EEB2F2F4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Performance Analysis of P-Merge-Sort()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E4782-1EA2-E1A2-C612-8ECF4B3D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00452"/>
            <a:ext cx="11029615" cy="4055391"/>
          </a:xfrm>
        </p:spPr>
        <p:txBody>
          <a:bodyPr/>
          <a:lstStyle/>
          <a:p>
            <a:r>
              <a:rPr lang="en-CA" altLang="zh-CN"/>
              <a:t>PMS</a:t>
            </a:r>
            <a:r>
              <a:rPr lang="en-CA" altLang="zh-CN" baseline="-25000"/>
              <a:t>∞</a:t>
            </a:r>
            <a:r>
              <a:rPr lang="en-CA" altLang="zh-CN"/>
              <a:t>(n) = PMS</a:t>
            </a:r>
            <a:r>
              <a:rPr lang="en-CA" altLang="zh-CN" baseline="-25000"/>
              <a:t>∞</a:t>
            </a:r>
            <a:r>
              <a:rPr lang="en-CA" altLang="zh-CN"/>
              <a:t>( ½ n) + PM</a:t>
            </a:r>
            <a:r>
              <a:rPr lang="en-CA" altLang="zh-CN" baseline="-25000"/>
              <a:t>∞</a:t>
            </a:r>
            <a:r>
              <a:rPr lang="en-CA" altLang="zh-CN"/>
              <a:t>(n)                  ⇒  PMS</a:t>
            </a:r>
            <a:r>
              <a:rPr lang="en-CA" altLang="zh-CN" baseline="-25000"/>
              <a:t>∞</a:t>
            </a:r>
            <a:r>
              <a:rPr lang="en-CA" altLang="zh-CN"/>
              <a:t>(n) = Θ(lg</a:t>
            </a:r>
            <a:r>
              <a:rPr lang="en-CA" altLang="zh-CN" baseline="-25000"/>
              <a:t>3</a:t>
            </a:r>
            <a:r>
              <a:rPr lang="en-CA" altLang="zh-CN"/>
              <a:t>n)</a:t>
            </a:r>
          </a:p>
          <a:p>
            <a:r>
              <a:rPr lang="en-CA" altLang="zh-CN"/>
              <a:t>PMS</a:t>
            </a:r>
            <a:r>
              <a:rPr lang="en-CA" altLang="zh-CN" baseline="-25000"/>
              <a:t>1</a:t>
            </a:r>
            <a:r>
              <a:rPr lang="en-CA" altLang="zh-CN"/>
              <a:t>(n) = 2*PMS</a:t>
            </a:r>
            <a:r>
              <a:rPr lang="en-CA" altLang="zh-CN" baseline="-25000"/>
              <a:t>1</a:t>
            </a:r>
            <a:r>
              <a:rPr lang="en-CA" altLang="zh-CN"/>
              <a:t>(½ n) + PM</a:t>
            </a:r>
            <a:r>
              <a:rPr lang="en-CA" altLang="zh-CN" baseline="-25000"/>
              <a:t>1</a:t>
            </a:r>
            <a:r>
              <a:rPr lang="en-CA" altLang="zh-CN"/>
              <a:t>(n) 		     ⇒  PMS</a:t>
            </a:r>
            <a:r>
              <a:rPr lang="en-CA" altLang="zh-CN" baseline="-25000"/>
              <a:t>1</a:t>
            </a:r>
            <a:r>
              <a:rPr lang="en-CA" altLang="zh-CN"/>
              <a:t>(n) = Θ(n lg</a:t>
            </a:r>
            <a:r>
              <a:rPr lang="en-CA" altLang="zh-CN" baseline="-25000"/>
              <a:t>2</a:t>
            </a:r>
            <a:r>
              <a:rPr lang="en-CA" altLang="zh-CN"/>
              <a:t>n)</a:t>
            </a:r>
          </a:p>
          <a:p>
            <a:endParaRPr lang="en-CA" altLang="zh-CN"/>
          </a:p>
          <a:p>
            <a:r>
              <a:rPr lang="en-CA" altLang="zh-CN"/>
              <a:t>Hence the parallelism of P-Merge-Sort = PMS</a:t>
            </a:r>
            <a:r>
              <a:rPr lang="en-CA" altLang="zh-CN" baseline="-25000"/>
              <a:t>1</a:t>
            </a:r>
            <a:r>
              <a:rPr lang="en-CA" altLang="zh-CN"/>
              <a:t>(n) / PMS</a:t>
            </a:r>
            <a:r>
              <a:rPr lang="en-CA" altLang="zh-CN" baseline="-25000"/>
              <a:t>∞</a:t>
            </a:r>
            <a:r>
              <a:rPr lang="en-CA" altLang="zh-CN"/>
              <a:t>(n) = Θ(n/ lg</a:t>
            </a:r>
            <a:r>
              <a:rPr lang="en-CA" altLang="zh-CN" baseline="-25000"/>
              <a:t>2</a:t>
            </a:r>
            <a:r>
              <a:rPr lang="en-CA" altLang="zh-CN"/>
              <a:t>n)</a:t>
            </a:r>
          </a:p>
          <a:p>
            <a:r>
              <a:rPr lang="en-CA" altLang="zh-CN"/>
              <a:t>We can also see that the work PMS</a:t>
            </a:r>
            <a:r>
              <a:rPr lang="en-CA" altLang="zh-CN" baseline="-25000"/>
              <a:t>1</a:t>
            </a:r>
            <a:r>
              <a:rPr lang="en-CA" altLang="zh-CN"/>
              <a:t>(n) = Θ(n lg</a:t>
            </a:r>
            <a:r>
              <a:rPr lang="en-CA" altLang="zh-CN" baseline="-25000"/>
              <a:t>2</a:t>
            </a:r>
            <a:r>
              <a:rPr lang="en-CA" altLang="zh-CN"/>
              <a:t>n) is the same as the time complexity of ordinary merge-sort, which means there is no essential difference between these two algorithms and also no extra operations are involved.</a:t>
            </a:r>
          </a:p>
          <a:p>
            <a:r>
              <a:rPr lang="en-CA" altLang="zh-CN"/>
              <a:t>On the other hand, the multithreaded version is much faster:</a:t>
            </a:r>
          </a:p>
          <a:p>
            <a:r>
              <a:rPr lang="en-CA" altLang="zh-CN"/>
              <a:t>compare PMS</a:t>
            </a:r>
            <a:r>
              <a:rPr lang="en-CA" altLang="zh-CN" baseline="-25000"/>
              <a:t>∞</a:t>
            </a:r>
            <a:r>
              <a:rPr lang="en-CA" altLang="zh-CN"/>
              <a:t>(n) =  Θ(lg</a:t>
            </a:r>
            <a:r>
              <a:rPr lang="en-CA" altLang="zh-CN" baseline="-25000"/>
              <a:t>3</a:t>
            </a:r>
            <a:r>
              <a:rPr lang="en-CA" altLang="zh-CN"/>
              <a:t>n) with Θ(n lg</a:t>
            </a:r>
            <a:r>
              <a:rPr lang="en-CA" altLang="zh-CN" baseline="-25000"/>
              <a:t>2</a:t>
            </a:r>
            <a:r>
              <a:rPr lang="en-CA" altLang="zh-CN"/>
              <a:t>n) if you have enough processors.</a:t>
            </a:r>
          </a:p>
          <a:p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18165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B566-85B6-C79A-0CDF-EEB2F2F4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Performance Analysis of P-Merge-Sort()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E4782-1EA2-E1A2-C612-8ECF4B3D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00453"/>
            <a:ext cx="11029615" cy="3718456"/>
          </a:xfrm>
        </p:spPr>
        <p:txBody>
          <a:bodyPr>
            <a:normAutofit/>
          </a:bodyPr>
          <a:lstStyle/>
          <a:p>
            <a:r>
              <a:rPr lang="en-CA" altLang="zh-CN"/>
              <a:t>The last point: Why do we make the merging multithreaded as well?</a:t>
            </a:r>
          </a:p>
          <a:p>
            <a:endParaRPr lang="en-CA" altLang="zh-CN"/>
          </a:p>
          <a:p>
            <a:r>
              <a:rPr lang="en-CA" altLang="zh-CN"/>
              <a:t>By doing that, we increased the span from Θ(n) to Θ(lg</a:t>
            </a:r>
            <a:r>
              <a:rPr lang="en-CA" altLang="zh-CN" baseline="-25000"/>
              <a:t>3</a:t>
            </a:r>
            <a:r>
              <a:rPr lang="en-CA" altLang="zh-CN"/>
              <a:t>n) and more importantly, increased the parallelism from Θ(lg</a:t>
            </a:r>
            <a:r>
              <a:rPr lang="en-CA" altLang="zh-CN" baseline="-25000"/>
              <a:t>2</a:t>
            </a:r>
            <a:r>
              <a:rPr lang="en-CA" altLang="zh-CN"/>
              <a:t>n) to Θ(n / lg</a:t>
            </a:r>
            <a:r>
              <a:rPr lang="en-CA" altLang="zh-CN" baseline="-25000"/>
              <a:t>2</a:t>
            </a:r>
            <a:r>
              <a:rPr lang="en-CA" altLang="zh-CN"/>
              <a:t>n), allowing better scalability, i.e., more processors can be involved without reaching the theoretical bound.</a:t>
            </a:r>
          </a:p>
        </p:txBody>
      </p:sp>
    </p:spTree>
    <p:extLst>
      <p:ext uri="{BB962C8B-B14F-4D97-AF65-F5344CB8AC3E}">
        <p14:creationId xmlns:p14="http://schemas.microsoft.com/office/powerpoint/2010/main" val="210345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B28D-BB52-687F-C77D-80579561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/>
              <a:t>Q&amp;A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57ED-6849-FC72-2C8B-E08C27EEB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/>
              <a:t>Thank you!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2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C144-AEE7-BF68-AB71-2812C565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/>
              <a:t>Serial Algorithm vs. Parallel Algorithm</a:t>
            </a:r>
            <a:endParaRPr lang="zh-CN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7B462A-4D88-86AD-C684-82F2A1128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30" y="2101865"/>
            <a:ext cx="6386899" cy="455817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C527-B204-6AA9-669B-E9F5A92C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87290" y="6529023"/>
            <a:ext cx="5211192" cy="365125"/>
          </a:xfrm>
        </p:spPr>
        <p:txBody>
          <a:bodyPr/>
          <a:lstStyle/>
          <a:p>
            <a:pPr rtl="0"/>
            <a:r>
              <a:rPr lang="en-CA" altLang="zh-CN" sz="105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Source: Moore, Tamsin. Multi-Threading in Java. https://slideplayer.com/slide/9128173/</a:t>
            </a:r>
            <a:endParaRPr lang="en-US" sz="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CC0B2-B5FB-A54E-DA93-31B1D343D329}"/>
              </a:ext>
            </a:extLst>
          </p:cNvPr>
          <p:cNvSpPr/>
          <p:nvPr/>
        </p:nvSpPr>
        <p:spPr>
          <a:xfrm>
            <a:off x="4669654" y="1953087"/>
            <a:ext cx="4092606" cy="4696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B0F2-E969-2B1E-2D27-D6DAF62D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/>
              <a:t>references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C668-2EEF-3701-C113-DD3FBDF6B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altLang="zh-CN" err="1"/>
              <a:t>Cormen</a:t>
            </a:r>
            <a:r>
              <a:rPr lang="en-CA" altLang="zh-CN"/>
              <a:t>, Thomas H., </a:t>
            </a:r>
            <a:r>
              <a:rPr lang="en-CA" altLang="zh-CN" err="1"/>
              <a:t>Leiserson</a:t>
            </a:r>
            <a:r>
              <a:rPr lang="en-CA" altLang="zh-CN"/>
              <a:t>, Charles E., Rivest, Ronald L. and Stein, Clifford. Introduction to Algorithms, Third Edition. Cambridge, Massachusetts London, England: The MIT Press, 2009.</a:t>
            </a:r>
          </a:p>
          <a:p>
            <a:r>
              <a:rPr lang="en-CA" altLang="zh-CN"/>
              <a:t>Wikipedia. “Parallel algorithm.” https://en.wikipedia.org/wiki/Parallel_algorithm (accessed April 10, 2023).</a:t>
            </a:r>
          </a:p>
          <a:p>
            <a:r>
              <a:rPr lang="en-CA" altLang="zh-CN" err="1"/>
              <a:t>Blelloch</a:t>
            </a:r>
            <a:r>
              <a:rPr lang="en-CA" altLang="zh-CN"/>
              <a:t>, Guy E. and </a:t>
            </a:r>
            <a:r>
              <a:rPr lang="en-CA" altLang="zh-CN" err="1"/>
              <a:t>Maggs</a:t>
            </a:r>
            <a:r>
              <a:rPr lang="en-CA" altLang="zh-CN"/>
              <a:t>, Bruce M. “Parallel Algorithms.” https://www.cs.cmu.edu/~guyb/papers/BM04.pdf (accessed April 10, 2023).</a:t>
            </a:r>
          </a:p>
          <a:p>
            <a:r>
              <a:rPr lang="en-CA" altLang="zh-CN" err="1"/>
              <a:t>Bouguezzi</a:t>
            </a:r>
            <a:r>
              <a:rPr lang="en-CA" altLang="zh-CN"/>
              <a:t>, Safa. “Multithreaded Algorithms.” https://www.baeldung.com/cs/multithreaded-algorithms (accessed April 10, 2023).</a:t>
            </a:r>
          </a:p>
          <a:p>
            <a:r>
              <a:rPr lang="en-CA" altLang="zh-CN"/>
              <a:t>Moore, Tamsin. “Multi-Threading in Java.” https://slideplayer.com/slide/9128173/ (accessed April 10, 2023).</a:t>
            </a:r>
          </a:p>
          <a:p>
            <a:r>
              <a:rPr lang="en-CA" altLang="zh-CN"/>
              <a:t>Staff, Maker.io. “An Introduction to Multi-Threading C Programs.” https://www.digikey.com/en/maker/blogs/2022/an-introduction-to-multi-threading-c-programs (accessed April 10, 2023).</a:t>
            </a:r>
          </a:p>
          <a:p>
            <a:r>
              <a:rPr lang="en-CA" altLang="zh-CN"/>
              <a:t>Suthers, Dan. “Multithreaded Algorithms.” http://www2.hawaii.edu/~suthers/courses/ics311f20/Notes/Topic-22.html (accessed April 11, 2023).</a:t>
            </a:r>
          </a:p>
        </p:txBody>
      </p:sp>
    </p:spTree>
    <p:extLst>
      <p:ext uri="{BB962C8B-B14F-4D97-AF65-F5344CB8AC3E}">
        <p14:creationId xmlns:p14="http://schemas.microsoft.com/office/powerpoint/2010/main" val="409761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AC76-B967-BC29-4775-CB9F45E1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/>
              <a:t>Background/Assumptions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FEEE-4179-07FD-4C79-1BDEF7F1A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/>
              <a:t>Multicores CPU &amp; Multiprocessors</a:t>
            </a:r>
          </a:p>
          <a:p>
            <a:r>
              <a:rPr lang="en-CA" altLang="zh-CN" b="1"/>
              <a:t>Thread</a:t>
            </a:r>
            <a:r>
              <a:rPr lang="en-CA" altLang="zh-CN"/>
              <a:t>:</a:t>
            </a:r>
          </a:p>
          <a:p>
            <a:pPr lvl="1"/>
            <a:r>
              <a:rPr lang="en-CA" altLang="zh-CN"/>
              <a:t>Abstraction of “virtual processor”</a:t>
            </a:r>
          </a:p>
          <a:p>
            <a:pPr lvl="1"/>
            <a:r>
              <a:rPr lang="en-CA" altLang="zh-CN"/>
              <a:t>Multithread: multithreading a single algorithm so that some of its instructions may be executed simultaneously</a:t>
            </a:r>
          </a:p>
          <a:p>
            <a:r>
              <a:rPr lang="en-CA" altLang="zh-CN" b="1"/>
              <a:t>Shared Memory</a:t>
            </a:r>
          </a:p>
          <a:p>
            <a:pPr lvl="1"/>
            <a:r>
              <a:rPr lang="en-CA" altLang="zh-CN"/>
              <a:t>Threads may switch/exchange data or results, shared memory allows each thread to directly access any location of memory</a:t>
            </a:r>
          </a:p>
          <a:p>
            <a:r>
              <a:rPr lang="en-CA" altLang="zh-CN" b="1"/>
              <a:t>Greedy Scheduler</a:t>
            </a:r>
          </a:p>
          <a:p>
            <a:pPr lvl="1"/>
            <a:r>
              <a:rPr lang="en-CA" altLang="zh-CN"/>
              <a:t>Scheduling problem: how to allocate potentially parallel strands of computation to available processors</a:t>
            </a:r>
          </a:p>
          <a:p>
            <a:pPr lvl="1"/>
            <a:r>
              <a:rPr lang="en-CA" altLang="zh-CN"/>
              <a:t>greedy: assign as many strands to processors as possible in each time step</a:t>
            </a:r>
          </a:p>
          <a:p>
            <a:pPr lvl="1"/>
            <a:endParaRPr lang="en-CA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7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76A4-EA27-6E4A-7BB5-E9D66B39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/>
              <a:t>Key concepts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6CA1-66AE-55A9-9864-803F0D8F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75437"/>
            <a:ext cx="11029615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altLang="zh-CN" sz="2000" b="1" dirty="0">
              <a:latin typeface="Arial"/>
              <a:cs typeface="Arial"/>
            </a:endParaRPr>
          </a:p>
          <a:p>
            <a:pPr marL="305435" indent="-305435"/>
            <a:r>
              <a:rPr lang="en-CA" altLang="zh-CN" sz="2000" b="1" dirty="0">
                <a:latin typeface="Arial"/>
                <a:ea typeface="Microsoft YaHei UI"/>
                <a:cs typeface="Arial"/>
              </a:rPr>
              <a:t>Work: </a:t>
            </a:r>
            <a:r>
              <a:rPr lang="en-CA" altLang="zh-CN" sz="2000" dirty="0">
                <a:latin typeface="Arial"/>
                <a:ea typeface="Microsoft YaHei UI"/>
                <a:cs typeface="Arial"/>
              </a:rPr>
              <a:t>Running time on a single processor, denoted by T</a:t>
            </a:r>
            <a:r>
              <a:rPr lang="en-CA" altLang="zh-CN" sz="2000" baseline="-25000" dirty="0">
                <a:latin typeface="Arial"/>
                <a:ea typeface="Microsoft YaHei UI"/>
                <a:cs typeface="Arial"/>
              </a:rPr>
              <a:t>1</a:t>
            </a:r>
          </a:p>
          <a:p>
            <a:pPr marL="305435" indent="-305435"/>
            <a:r>
              <a:rPr lang="en-CA" altLang="zh-CN" sz="2000" b="1" dirty="0">
                <a:latin typeface="Arial"/>
                <a:ea typeface="Microsoft YaHei UI"/>
                <a:cs typeface="Arial"/>
              </a:rPr>
              <a:t>Span: </a:t>
            </a:r>
            <a:r>
              <a:rPr lang="en-CA" altLang="zh-CN" sz="2000" dirty="0">
                <a:latin typeface="Arial"/>
                <a:ea typeface="Microsoft YaHei UI"/>
                <a:cs typeface="Arial"/>
              </a:rPr>
              <a:t>Running time on an infinite number of processors, i.e., we could run each strand on its own processor, denoted by </a:t>
            </a:r>
            <a:r>
              <a:rPr lang="en-CA" altLang="zh-CN" sz="2000" dirty="0" err="1">
                <a:latin typeface="Arial"/>
                <a:ea typeface="Microsoft YaHei UI"/>
                <a:cs typeface="Arial"/>
              </a:rPr>
              <a:t>T</a:t>
            </a:r>
            <a:r>
              <a:rPr lang="en-CA" altLang="zh-CN" sz="2000" baseline="-25000" dirty="0" err="1">
                <a:latin typeface="Arial"/>
                <a:ea typeface="Microsoft YaHei UI"/>
                <a:cs typeface="Arial"/>
              </a:rPr>
              <a:t>Inf</a:t>
            </a:r>
          </a:p>
          <a:p>
            <a:pPr marL="305435" indent="-305435"/>
            <a:r>
              <a:rPr lang="en-CA" sz="2000" dirty="0">
                <a:latin typeface="Microsoft YaHei UI"/>
                <a:ea typeface="Microsoft YaHei UI"/>
                <a:cs typeface="Arial"/>
              </a:rPr>
              <a:t>Parallelism: Ratio of the amount of work that can be done in parallel to the total amount of work required to complete a task </a:t>
            </a:r>
            <a:endParaRPr lang="en-CA"/>
          </a:p>
          <a:p>
            <a:pPr marL="305435" indent="-305435"/>
            <a:r>
              <a:rPr lang="en-CA" altLang="zh-CN" sz="2000" b="1" dirty="0">
                <a:latin typeface="Arial"/>
                <a:ea typeface="Microsoft YaHei UI"/>
                <a:cs typeface="Arial"/>
              </a:rPr>
              <a:t>P = T</a:t>
            </a:r>
            <a:r>
              <a:rPr lang="en-CA" altLang="zh-CN" sz="2000" b="1" baseline="-25000" dirty="0">
                <a:latin typeface="Arial"/>
                <a:ea typeface="Microsoft YaHei UI"/>
                <a:cs typeface="Arial"/>
              </a:rPr>
              <a:t>1</a:t>
            </a:r>
            <a:r>
              <a:rPr lang="en-CA" altLang="zh-CN" sz="2000" b="1" dirty="0">
                <a:latin typeface="Arial"/>
                <a:ea typeface="Microsoft YaHei UI"/>
                <a:cs typeface="Arial"/>
              </a:rPr>
              <a:t> / </a:t>
            </a:r>
            <a:r>
              <a:rPr lang="en-CA" altLang="zh-CN" sz="2000" b="1" dirty="0" err="1">
                <a:latin typeface="Arial"/>
                <a:ea typeface="Microsoft YaHei UI"/>
                <a:cs typeface="Arial"/>
              </a:rPr>
              <a:t>T</a:t>
            </a:r>
            <a:r>
              <a:rPr lang="en-CA" altLang="zh-CN" sz="2000" b="1" baseline="-25000" dirty="0" err="1">
                <a:latin typeface="Arial"/>
                <a:ea typeface="Microsoft YaHei UI"/>
                <a:cs typeface="Arial"/>
              </a:rPr>
              <a:t>Inf</a:t>
            </a:r>
            <a:endParaRPr lang="en-CA" altLang="zh-CN" sz="2000" b="1" baseline="-25000" dirty="0">
              <a:latin typeface="Arial"/>
              <a:ea typeface="Microsoft YaHei UI"/>
              <a:cs typeface="Arial"/>
            </a:endParaRPr>
          </a:p>
          <a:p>
            <a:pPr marL="305435" indent="-305435"/>
            <a:endParaRPr lang="en-CA" altLang="zh-CN" sz="2000" dirty="0">
              <a:latin typeface="Arial"/>
              <a:cs typeface="Arial"/>
            </a:endParaRPr>
          </a:p>
          <a:p>
            <a:pPr marL="629920" lvl="1" indent="-305435"/>
            <a:endParaRPr lang="zh-CN" alt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531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76A4-EA27-6E4A-7BB5-E9D66B39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>
                <a:latin typeface="Microsoft YaHei UI"/>
                <a:ea typeface="Microsoft YaHei UI"/>
              </a:rPr>
              <a:t>Parallelism</a:t>
            </a:r>
            <a:endParaRPr lang="zh-CN" altLang="en-US">
              <a:latin typeface="Microsoft YaHei UI"/>
              <a:ea typeface="Microsoft YaHei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6CA1-66AE-55A9-9864-803F0D8F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60093"/>
            <a:ext cx="6630144" cy="4008297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en-US" altLang="zh-CN" dirty="0">
                <a:latin typeface="Microsoft YaHei UI"/>
                <a:ea typeface="Microsoft YaHei UI"/>
              </a:rPr>
              <a:t>Imagine</a:t>
            </a:r>
            <a:r>
              <a:rPr lang="en-CA" altLang="zh-CN" dirty="0">
                <a:latin typeface="Microsoft YaHei UI"/>
                <a:ea typeface="Microsoft YaHei UI"/>
              </a:rPr>
              <a:t> you are cleaning up a park, there are 3 different tasks.</a:t>
            </a:r>
            <a:endParaRPr lang="en-US" dirty="0">
              <a:latin typeface="Microsoft YaHei UI"/>
              <a:ea typeface="Microsoft YaHei UI"/>
            </a:endParaRPr>
          </a:p>
          <a:p>
            <a:pPr marL="305435" indent="-305435"/>
            <a:r>
              <a:rPr lang="en-CA" altLang="zh-CN" dirty="0">
                <a:latin typeface="Microsoft YaHei UI"/>
                <a:ea typeface="Microsoft YaHei UI"/>
              </a:rPr>
              <a:t>Each task must be done by at most one person. </a:t>
            </a:r>
            <a:endParaRPr lang="en-CA" altLang="zh-CN" dirty="0"/>
          </a:p>
          <a:p>
            <a:pPr marL="629920" lvl="1" indent="-305435"/>
            <a:r>
              <a:rPr lang="en-CA" altLang="zh-CN" dirty="0">
                <a:latin typeface="Microsoft YaHei UI"/>
                <a:ea typeface="Microsoft YaHei UI"/>
              </a:rPr>
              <a:t>Task 1: Pick up trash (2 hours)</a:t>
            </a:r>
          </a:p>
          <a:p>
            <a:pPr marL="629920" lvl="1" indent="-305435"/>
            <a:r>
              <a:rPr lang="en-CA" altLang="zh-CN" dirty="0">
                <a:latin typeface="Microsoft YaHei UI"/>
                <a:ea typeface="Microsoft YaHei UI"/>
              </a:rPr>
              <a:t>Task 2: Sweep the paths (3 hours)</a:t>
            </a:r>
          </a:p>
          <a:p>
            <a:pPr marL="629920" lvl="1" indent="-305435"/>
            <a:r>
              <a:rPr lang="en-CA" altLang="zh-CN" dirty="0">
                <a:latin typeface="Microsoft YaHei UI"/>
                <a:ea typeface="Microsoft YaHei UI"/>
              </a:rPr>
              <a:t>Task 3: Empty Trash (1 hour)</a:t>
            </a:r>
          </a:p>
          <a:p>
            <a:pPr marL="305435" indent="-305435"/>
            <a:r>
              <a:rPr lang="en-CA" altLang="zh-CN" dirty="0">
                <a:latin typeface="Microsoft YaHei UI"/>
                <a:ea typeface="Microsoft YaHei UI"/>
              </a:rPr>
              <a:t>If you work alone, it will cost </a:t>
            </a:r>
            <a:r>
              <a:rPr lang="en-CA" altLang="zh-CN" b="1" dirty="0">
                <a:latin typeface="Microsoft YaHei UI"/>
                <a:ea typeface="Microsoft YaHei UI"/>
              </a:rPr>
              <a:t>6 hours</a:t>
            </a:r>
            <a:r>
              <a:rPr lang="en-CA" altLang="zh-CN" dirty="0">
                <a:latin typeface="Microsoft YaHei UI"/>
                <a:ea typeface="Microsoft YaHei UI"/>
              </a:rPr>
              <a:t> to finish all the tasks.</a:t>
            </a:r>
          </a:p>
          <a:p>
            <a:pPr marL="305435" indent="-305435"/>
            <a:r>
              <a:rPr lang="en-CA" altLang="zh-CN" dirty="0">
                <a:latin typeface="Microsoft YaHei UI"/>
                <a:ea typeface="Microsoft YaHei UI"/>
              </a:rPr>
              <a:t>But if you have enough people to help you, i.e., 3 people, it will cost overall </a:t>
            </a:r>
            <a:r>
              <a:rPr lang="en-CA" altLang="zh-CN" b="1" dirty="0">
                <a:latin typeface="Microsoft YaHei UI"/>
                <a:ea typeface="Microsoft YaHei UI"/>
              </a:rPr>
              <a:t>3 hours</a:t>
            </a:r>
            <a:r>
              <a:rPr lang="en-CA" altLang="zh-CN" dirty="0">
                <a:latin typeface="Microsoft YaHei UI"/>
                <a:ea typeface="Microsoft YaHei UI"/>
              </a:rPr>
              <a:t> (sweep the paths).</a:t>
            </a:r>
          </a:p>
          <a:p>
            <a:pPr marL="305435" indent="-305435"/>
            <a:r>
              <a:rPr lang="en-CA" altLang="zh-CN" dirty="0">
                <a:latin typeface="Microsoft YaHei UI"/>
                <a:ea typeface="Microsoft YaHei UI"/>
              </a:rPr>
              <a:t>Therefore, the parallelism is:</a:t>
            </a:r>
          </a:p>
          <a:p>
            <a:pPr marL="0" indent="0">
              <a:buNone/>
            </a:pPr>
            <a:r>
              <a:rPr lang="en-CA" altLang="zh-CN" dirty="0">
                <a:latin typeface="Microsoft YaHei UI"/>
                <a:ea typeface="Microsoft YaHei UI"/>
              </a:rPr>
              <a:t>	</a:t>
            </a:r>
            <a:r>
              <a:rPr lang="en-CA" altLang="zh-CN" b="1" dirty="0">
                <a:latin typeface="Microsoft YaHei UI"/>
                <a:ea typeface="Microsoft YaHei UI"/>
              </a:rPr>
              <a:t>P = T</a:t>
            </a:r>
            <a:r>
              <a:rPr lang="en-CA" altLang="zh-CN" b="1" baseline="-25000" dirty="0">
                <a:latin typeface="Microsoft YaHei UI"/>
                <a:ea typeface="Microsoft YaHei UI"/>
              </a:rPr>
              <a:t>1</a:t>
            </a:r>
            <a:r>
              <a:rPr lang="en-CA" altLang="zh-CN" b="1" dirty="0">
                <a:latin typeface="Microsoft YaHei UI"/>
                <a:ea typeface="Microsoft YaHei UI"/>
              </a:rPr>
              <a:t> / </a:t>
            </a:r>
            <a:r>
              <a:rPr lang="en-CA" altLang="zh-CN" b="1" dirty="0" err="1">
                <a:latin typeface="Microsoft YaHei UI"/>
                <a:ea typeface="Microsoft YaHei UI"/>
              </a:rPr>
              <a:t>T</a:t>
            </a:r>
            <a:r>
              <a:rPr lang="en-CA" altLang="zh-CN" b="1" baseline="-25000" dirty="0" err="1">
                <a:latin typeface="Microsoft YaHei UI"/>
                <a:ea typeface="Microsoft YaHei UI"/>
              </a:rPr>
              <a:t>Inf</a:t>
            </a:r>
            <a:r>
              <a:rPr lang="en-CA" altLang="zh-CN" b="1" baseline="-25000" dirty="0">
                <a:latin typeface="Microsoft YaHei UI"/>
                <a:ea typeface="Microsoft YaHei UI"/>
              </a:rPr>
              <a:t> </a:t>
            </a:r>
            <a:r>
              <a:rPr lang="en-CA" altLang="zh-CN" b="1" dirty="0">
                <a:latin typeface="Microsoft YaHei UI"/>
                <a:ea typeface="Microsoft YaHei UI"/>
              </a:rPr>
              <a:t>= 6 / 3 = 2</a:t>
            </a:r>
          </a:p>
          <a:p>
            <a:pPr marL="629920" lvl="1" indent="-305435"/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035B1ED-40EA-571D-51E2-BAA41355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7587" y="4150726"/>
            <a:ext cx="4010811" cy="478540"/>
          </a:xfrm>
        </p:spPr>
        <p:txBody>
          <a:bodyPr/>
          <a:lstStyle/>
          <a:p>
            <a:pPr rtl="0"/>
            <a:r>
              <a:rPr lang="en-CA" altLang="zh-CN" sz="1050">
                <a:latin typeface="Calibri" panose="020F0502020204030204" pitchFamily="34" charset="0"/>
                <a:cs typeface="Calibri" panose="020F0502020204030204" pitchFamily="34" charset="0"/>
              </a:rPr>
              <a:t>Source: https://edifyedmonton.com/active/things-to-do-active/support-local-city-clean-up/</a:t>
            </a:r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C9C12-CA4F-A804-ADE1-4EE2CB11A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88" y="1884809"/>
            <a:ext cx="4398411" cy="29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9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76A4-EA27-6E4A-7BB5-E9D66B39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Microsoft YaHei UI"/>
                <a:ea typeface="Microsoft YaHei UI"/>
              </a:rPr>
              <a:t>Slackness</a:t>
            </a:r>
            <a:endParaRPr lang="en-US" altLang="zh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6CA1-66AE-55A9-9864-803F0D8F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030"/>
            <a:ext cx="11029615" cy="453303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CA" altLang="zh-CN" sz="2200" b="1">
              <a:solidFill>
                <a:srgbClr val="404040"/>
              </a:solidFill>
              <a:latin typeface="Arial"/>
              <a:ea typeface="Microsoft YaHei UI"/>
              <a:cs typeface="Arial"/>
            </a:endParaRPr>
          </a:p>
          <a:p>
            <a:pPr marL="305435" indent="-305435"/>
            <a:r>
              <a:rPr lang="en-CA" sz="2200">
                <a:solidFill>
                  <a:srgbClr val="000000"/>
                </a:solidFill>
                <a:latin typeface="Arial"/>
                <a:ea typeface="Microsoft YaHei UI"/>
                <a:cs typeface="Arial"/>
              </a:rPr>
              <a:t>We deﬁne the (parallel) slackness of a multithreaded computation executed on an ideal parallel computer with P processors to be the ratio：</a:t>
            </a:r>
            <a:endParaRPr lang="en-CA" altLang="zh-CN" sz="2200" b="1">
              <a:latin typeface="Arial"/>
              <a:ea typeface="Microsoft YaHei UI"/>
              <a:cs typeface="Arial"/>
            </a:endParaRPr>
          </a:p>
          <a:p>
            <a:pPr marL="305435" indent="-305435"/>
            <a:endParaRPr lang="en-CA" sz="2200">
              <a:solidFill>
                <a:srgbClr val="000000"/>
              </a:solidFill>
              <a:latin typeface="Arial"/>
              <a:ea typeface="Microsoft YaHei UI"/>
              <a:cs typeface="Arial"/>
            </a:endParaRPr>
          </a:p>
          <a:p>
            <a:pPr marL="305435" indent="-305435"/>
            <a:r>
              <a:rPr lang="en-CA" altLang="zh-CN" sz="2200" b="1">
                <a:latin typeface="Arial"/>
                <a:ea typeface="Microsoft YaHei UI"/>
                <a:cs typeface="Arial"/>
              </a:rPr>
              <a:t>S = (T</a:t>
            </a:r>
            <a:r>
              <a:rPr lang="en-CA" altLang="zh-CN" sz="2200" b="1" baseline="-25000">
                <a:latin typeface="Arial"/>
                <a:ea typeface="Microsoft YaHei UI"/>
                <a:cs typeface="Arial"/>
              </a:rPr>
              <a:t>1</a:t>
            </a:r>
            <a:r>
              <a:rPr lang="en-CA" altLang="zh-CN" sz="2200" b="1">
                <a:latin typeface="Arial"/>
                <a:ea typeface="Microsoft YaHei UI"/>
                <a:cs typeface="Arial"/>
              </a:rPr>
              <a:t> / </a:t>
            </a:r>
            <a:r>
              <a:rPr lang="en-CA" altLang="zh-CN" sz="2200" b="1" err="1">
                <a:latin typeface="Arial"/>
                <a:ea typeface="Microsoft YaHei UI"/>
                <a:cs typeface="Arial"/>
              </a:rPr>
              <a:t>T</a:t>
            </a:r>
            <a:r>
              <a:rPr lang="en-CA" altLang="zh-CN" sz="2200" b="1" baseline="-25000" err="1">
                <a:latin typeface="Arial"/>
                <a:ea typeface="Microsoft YaHei UI"/>
                <a:cs typeface="Arial"/>
              </a:rPr>
              <a:t>Inf</a:t>
            </a:r>
            <a:r>
              <a:rPr lang="en-CA" altLang="zh-CN" sz="2200" b="1">
                <a:latin typeface="Arial"/>
                <a:ea typeface="Microsoft YaHei UI"/>
                <a:cs typeface="Arial"/>
              </a:rPr>
              <a:t>) / P</a:t>
            </a:r>
          </a:p>
          <a:p>
            <a:pPr marL="305435" indent="-305435"/>
            <a:endParaRPr lang="en-CA" altLang="zh-CN"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044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D6FE-2C29-4A0C-576A-9976B022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SLACKNESS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0A71-B4EB-D555-648B-54105DD05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558258" cy="3634486"/>
          </a:xfrm>
        </p:spPr>
        <p:txBody>
          <a:bodyPr>
            <a:normAutofit fontScale="85000" lnSpcReduction="10000"/>
          </a:bodyPr>
          <a:lstStyle/>
          <a:p>
            <a:pPr marL="305435" indent="-305435"/>
            <a:r>
              <a:rPr lang="en-US" dirty="0">
                <a:latin typeface="Microsoft YaHei UI"/>
                <a:ea typeface="Microsoft YaHei UI"/>
              </a:rPr>
              <a:t>You are cleaning up a park, there are 3 different tasks, each task must be done by at most one person. </a:t>
            </a:r>
            <a:endParaRPr lang="en-US"/>
          </a:p>
          <a:p>
            <a:pPr marL="305435" indent="-305435"/>
            <a:r>
              <a:rPr lang="en-US" dirty="0">
                <a:latin typeface="Microsoft YaHei UI"/>
                <a:ea typeface="Microsoft YaHei UI"/>
              </a:rPr>
              <a:t>Task 1: Pick up trash (2 hours)</a:t>
            </a:r>
          </a:p>
          <a:p>
            <a:pPr marL="305435" indent="-305435"/>
            <a:r>
              <a:rPr lang="en-US" dirty="0">
                <a:latin typeface="Microsoft YaHei UI"/>
                <a:ea typeface="Microsoft YaHei UI"/>
              </a:rPr>
              <a:t>Task 2: Sweep the paths (3 hour)</a:t>
            </a:r>
          </a:p>
          <a:p>
            <a:pPr marL="305435" indent="-305435"/>
            <a:r>
              <a:rPr lang="en-US" dirty="0">
                <a:latin typeface="Microsoft YaHei UI"/>
                <a:ea typeface="Microsoft YaHei UI"/>
              </a:rPr>
              <a:t>Task 3: Empty Trash (1 hours)</a:t>
            </a:r>
          </a:p>
          <a:p>
            <a:pPr marL="0" indent="0">
              <a:buNone/>
            </a:pPr>
            <a:endParaRPr lang="en-US" dirty="0">
              <a:latin typeface="Microsoft YaHei UI"/>
              <a:ea typeface="Microsoft YaHei UI"/>
            </a:endParaRPr>
          </a:p>
          <a:p>
            <a:pPr marL="305435" indent="-305435"/>
            <a:r>
              <a:rPr lang="en-US" dirty="0">
                <a:latin typeface="Microsoft YaHei UI"/>
                <a:ea typeface="Microsoft YaHei UI"/>
              </a:rPr>
              <a:t>If you work alone, it will cost 6 hours to finish all the tasks.</a:t>
            </a:r>
          </a:p>
          <a:p>
            <a:pPr marL="305435" indent="-305435"/>
            <a:r>
              <a:rPr lang="en-US" dirty="0">
                <a:latin typeface="Microsoft YaHei UI"/>
                <a:ea typeface="Microsoft YaHei UI"/>
              </a:rPr>
              <a:t>But if there are 5 people help you, the overall time consumption is still 3 hours (each task must be done by at most one person).</a:t>
            </a:r>
          </a:p>
          <a:p>
            <a:pPr marL="305435" indent="-305435"/>
            <a:r>
              <a:rPr lang="en-US" dirty="0">
                <a:latin typeface="Microsoft YaHei UI"/>
                <a:ea typeface="Microsoft YaHei UI"/>
              </a:rPr>
              <a:t>Therefore, the Slackness is:</a:t>
            </a:r>
          </a:p>
          <a:p>
            <a:pPr marL="305435" indent="-305435"/>
            <a:r>
              <a:rPr lang="en-US" dirty="0">
                <a:latin typeface="Microsoft YaHei UI"/>
                <a:ea typeface="Microsoft YaHei UI"/>
              </a:rPr>
              <a:t>S = (T_1 / </a:t>
            </a:r>
            <a:r>
              <a:rPr lang="en-US" dirty="0" err="1">
                <a:latin typeface="Microsoft YaHei UI"/>
                <a:ea typeface="Microsoft YaHei UI"/>
              </a:rPr>
              <a:t>T_Inf</a:t>
            </a:r>
            <a:r>
              <a:rPr lang="en-US" dirty="0">
                <a:latin typeface="Microsoft YaHei UI"/>
                <a:ea typeface="Microsoft YaHei UI"/>
              </a:rPr>
              <a:t>) / 6  = (6 / 3) / 6 = 0.33</a:t>
            </a:r>
          </a:p>
          <a:p>
            <a:pPr marL="305435" indent="-305435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A3FEB-B111-D6AD-57B2-6DEA64A1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2023/4/13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C0FCB-7EBC-5536-3A13-EA5ABB81B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92" y="1759556"/>
            <a:ext cx="4398411" cy="293751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73FAFDA-0653-AC41-AA24-2055E59EE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297" y="4704250"/>
            <a:ext cx="2619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7;p18">
            <a:extLst>
              <a:ext uri="{FF2B5EF4-FFF2-40B4-BE49-F238E27FC236}">
                <a16:creationId xmlns:a16="http://schemas.microsoft.com/office/drawing/2014/main" id="{1D33A49E-E013-39B7-0C34-78A74C647E7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85" r="4876"/>
          <a:stretch/>
        </p:blipFill>
        <p:spPr>
          <a:xfrm>
            <a:off x="6891423" y="1946449"/>
            <a:ext cx="5218847" cy="35092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8E273F-2ABB-A50E-C1A8-E048EFC4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/>
              <a:t>Key concepts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5298-57D4-26D9-31ED-10CF71C9F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54" y="2555276"/>
            <a:ext cx="6794756" cy="3971059"/>
          </a:xfrm>
        </p:spPr>
        <p:txBody>
          <a:bodyPr/>
          <a:lstStyle/>
          <a:p>
            <a:pPr marL="305435" indent="-305435"/>
            <a:r>
              <a:rPr lang="en-CA" altLang="zh-CN" sz="1800" b="1" dirty="0">
                <a:latin typeface="Microsoft YaHei UI"/>
                <a:ea typeface="Microsoft YaHei UI"/>
              </a:rPr>
              <a:t>Spawn</a:t>
            </a:r>
            <a:r>
              <a:rPr lang="en-CA" altLang="zh-CN" sz="1800" dirty="0">
                <a:latin typeface="Microsoft YaHei UI"/>
                <a:ea typeface="Microsoft YaHei UI"/>
              </a:rPr>
              <a:t>: when we call a procedure, the parent procedure may continue to execute in parallel.</a:t>
            </a:r>
          </a:p>
          <a:p>
            <a:pPr marL="629920" lvl="1" indent="-305435"/>
            <a:r>
              <a:rPr lang="en-CA" altLang="zh-CN" sz="1800" dirty="0">
                <a:latin typeface="Microsoft YaHei UI"/>
                <a:ea typeface="Microsoft YaHei UI"/>
              </a:rPr>
              <a:t>parent node spawns child node in three threads T_A, T_B, T_C</a:t>
            </a:r>
          </a:p>
          <a:p>
            <a:pPr marL="629920" lvl="1" indent="-305435"/>
            <a:r>
              <a:rPr lang="en-CA" altLang="zh-CN" sz="1800" dirty="0">
                <a:latin typeface="Microsoft YaHei UI"/>
                <a:ea typeface="Microsoft YaHei UI"/>
              </a:rPr>
              <a:t>parent node does not need to wait for the child to process and execute in parallel</a:t>
            </a:r>
          </a:p>
          <a:p>
            <a:pPr marL="324485" lvl="1" indent="0">
              <a:buNone/>
            </a:pPr>
            <a:endParaRPr lang="en-CA" altLang="zh-CN" sz="1800" dirty="0">
              <a:latin typeface="Microsoft YaHei UI"/>
              <a:ea typeface="Microsoft YaHei UI"/>
            </a:endParaRPr>
          </a:p>
          <a:p>
            <a:pPr marL="305435" indent="-305435"/>
            <a:r>
              <a:rPr lang="en-CA" altLang="zh-CN" sz="1800" b="1" dirty="0">
                <a:latin typeface="Microsoft YaHei UI"/>
                <a:ea typeface="Microsoft YaHei UI"/>
              </a:rPr>
              <a:t>Sync</a:t>
            </a:r>
            <a:r>
              <a:rPr lang="en-CA" altLang="zh-CN" sz="1800" dirty="0">
                <a:latin typeface="Microsoft YaHei UI"/>
                <a:ea typeface="Microsoft YaHei UI"/>
              </a:rPr>
              <a:t>:</a:t>
            </a:r>
          </a:p>
          <a:p>
            <a:pPr marL="629920" lvl="1" indent="-305435"/>
            <a:r>
              <a:rPr lang="en-CA" altLang="zh-CN" sz="1800" dirty="0">
                <a:latin typeface="Microsoft YaHei UI"/>
                <a:ea typeface="Microsoft YaHei UI"/>
              </a:rPr>
              <a:t>procedure must wait for all its spawned children to complete</a:t>
            </a:r>
          </a:p>
          <a:p>
            <a:pPr marL="305435" indent="-305435"/>
            <a:endParaRPr lang="en-CA" altLang="zh-CN" sz="1800" dirty="0"/>
          </a:p>
          <a:p>
            <a:pPr marL="629920" lvl="1" indent="-305435"/>
            <a:endParaRPr lang="zh-CN" altLang="en-US" sz="180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3AD958B-14FC-EBA1-9F97-8884757F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132" y="5386551"/>
            <a:ext cx="3201294" cy="478540"/>
          </a:xfrm>
        </p:spPr>
        <p:txBody>
          <a:bodyPr/>
          <a:lstStyle/>
          <a:p>
            <a:pPr rtl="0"/>
            <a:r>
              <a:rPr lang="en-CA" altLang="zh-CN" sz="1050">
                <a:latin typeface="Calibri" panose="020F0502020204030204" pitchFamily="34" charset="0"/>
                <a:cs typeface="Calibri" panose="020F0502020204030204" pitchFamily="34" charset="0"/>
              </a:rPr>
              <a:t>Source: CLRS 3rd Ed. Chapter 27. P778</a:t>
            </a:r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31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273F-2ABB-A50E-C1A8-E048EFC4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8691"/>
            <a:ext cx="11029616" cy="657245"/>
          </a:xfrm>
        </p:spPr>
        <p:txBody>
          <a:bodyPr/>
          <a:lstStyle/>
          <a:p>
            <a:r>
              <a:rPr lang="en-CA" altLang="zh-CN"/>
              <a:t>pseudocode - Multithreaded merge-sort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5298-57D4-26D9-31ED-10CF71C9F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290" y="1989883"/>
            <a:ext cx="5200771" cy="3634486"/>
          </a:xfrm>
        </p:spPr>
        <p:txBody>
          <a:bodyPr>
            <a:normAutofit/>
          </a:bodyPr>
          <a:lstStyle/>
          <a:p>
            <a:r>
              <a:rPr lang="en-CA" altLang="zh-CN" sz="1600"/>
              <a:t>The source array is A[p...r].</a:t>
            </a:r>
          </a:p>
          <a:p>
            <a:r>
              <a:rPr lang="en-CA" altLang="zh-CN" sz="1600"/>
              <a:t>The target array is B[s…].</a:t>
            </a:r>
          </a:p>
          <a:p>
            <a:r>
              <a:rPr lang="en-CA" altLang="zh-CN" sz="1600"/>
              <a:t>q is the middle point of p and r.</a:t>
            </a:r>
          </a:p>
          <a:p>
            <a:r>
              <a:rPr lang="en-CA" altLang="zh-CN" sz="1600"/>
              <a:t>T[1…q-1] and T[q…n] are used for storing the two merge-sorted subarray temporarily.</a:t>
            </a:r>
          </a:p>
          <a:p>
            <a:r>
              <a:rPr lang="en-CA" altLang="zh-CN" sz="1600"/>
              <a:t>P-Merge() is also a multithreaded algorithm. We will be looking at it later in detail.</a:t>
            </a:r>
            <a:endParaRPr lang="zh-CN" altLang="en-US" sz="1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B81EB0-C86D-B138-E24D-7CED65FBC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64" y="1617157"/>
            <a:ext cx="4761854" cy="50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923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3_TF33552983.potx" id="{E785B998-EA1E-435A-BC09-53167714146B}" vid="{39930FD0-D29E-42B6-87EA-7A1632EF1D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{17398824-417D-4EEA-8975-423A7035A587}tf33552983_win32</Template>
  <Application>Microsoft Office PowerPoint</Application>
  <PresentationFormat>Widescreen</PresentationFormat>
  <Slides>20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DividendVTI</vt:lpstr>
      <vt:lpstr>Multithreaded Merge Sort</vt:lpstr>
      <vt:lpstr>Serial Algorithm vs. Parallel Algorithm</vt:lpstr>
      <vt:lpstr>Background/Assumptions</vt:lpstr>
      <vt:lpstr>Key concepts</vt:lpstr>
      <vt:lpstr>Parallelism</vt:lpstr>
      <vt:lpstr>Slackness</vt:lpstr>
      <vt:lpstr>SLACKNESS</vt:lpstr>
      <vt:lpstr>Key concepts</vt:lpstr>
      <vt:lpstr>pseudocode - Multithreaded merge-sort</vt:lpstr>
      <vt:lpstr>DAG (directed acyclic graph)</vt:lpstr>
      <vt:lpstr>pseudocode – Multithreaded merging</vt:lpstr>
      <vt:lpstr>A sketch of the multithreaded merging</vt:lpstr>
      <vt:lpstr>A sketch of the multithreaded merging</vt:lpstr>
      <vt:lpstr>A sketch of the multithreaded merging</vt:lpstr>
      <vt:lpstr>Performance Analysis of P-Merge()</vt:lpstr>
      <vt:lpstr>Performance Analysis of P-Merge()</vt:lpstr>
      <vt:lpstr>Performance Analysis of P-Merge-Sort()</vt:lpstr>
      <vt:lpstr>Performance Analysis of P-Merge-Sort()</vt:lpstr>
      <vt:lpstr>Q&amp;A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Cai Kay</dc:creator>
  <cp:revision>29</cp:revision>
  <dcterms:created xsi:type="dcterms:W3CDTF">2023-04-11T16:29:46Z</dcterms:created>
  <dcterms:modified xsi:type="dcterms:W3CDTF">2023-04-13T16:32:25Z</dcterms:modified>
</cp:coreProperties>
</file>