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b4e91900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b4e91900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2a284bdf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2a284bdf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c00b3a4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c00b3a4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a284bdf5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a284bdf5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c00b3a4a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c00b3a4a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c00b3a4a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c00b3a4a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-apply spawn  -&gt; in thread A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-apply spawn -&gt; in thread B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-sync starts whenever the children are completed, after the completion of thread A and B, sync in thread C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-merge will be executed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-previously single processor, fib is calculated into different process A and B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-whereas now process P1 go to thread A, process P2 go to process B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-combine these two thread using thread 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a284bdf5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a284bdf5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​​</a:t>
            </a:r>
            <a:r>
              <a:rPr lang="en" sz="1600">
                <a:solidFill>
                  <a:schemeClr val="dk1"/>
                </a:solidFill>
              </a:rPr>
              <a:t>-merge sort 3 parameters: A is list, p is starting, r is ending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-find middle index q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a284bdf5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a284bdf5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-apply spawn  -&gt; thread A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-apply spawn -&gt; thread B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-sync starts whenever the children are completed, after the completion of thread A and B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-merge will be executed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a284bdf5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a284bdf5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-previously single processor, list gets divided into process A and B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-whereas now process P1 go to thread A, process P2 go to process B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-combine these two thread using thread C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67875" y="1746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20"/>
              <a:t>Concepts for Multithreading           Merge Sort</a:t>
            </a:r>
            <a:endParaRPr sz="39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/>
              <a:t>Parallelism</a:t>
            </a:r>
            <a:endParaRPr b="1" sz="2600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33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2300">
                <a:solidFill>
                  <a:schemeClr val="dk1"/>
                </a:solidFill>
              </a:rPr>
              <a:t>parallelism is defined as the ratio of the amount of work that can be done in parallel to the total amount of work required to complete a task. 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2300">
                <a:solidFill>
                  <a:schemeClr val="dk1"/>
                </a:solidFill>
              </a:rPr>
              <a:t>The </a:t>
            </a:r>
            <a:r>
              <a:rPr b="1" lang="en" sz="2300">
                <a:solidFill>
                  <a:schemeClr val="dk1"/>
                </a:solidFill>
              </a:rPr>
              <a:t>work</a:t>
            </a:r>
            <a:r>
              <a:rPr lang="en" sz="2300">
                <a:solidFill>
                  <a:schemeClr val="dk1"/>
                </a:solidFill>
              </a:rPr>
              <a:t> is the running time on a single processor, denoted by T_1, while the </a:t>
            </a:r>
            <a:r>
              <a:rPr b="1" lang="en" sz="2300">
                <a:solidFill>
                  <a:schemeClr val="dk1"/>
                </a:solidFill>
              </a:rPr>
              <a:t>span</a:t>
            </a:r>
            <a:r>
              <a:rPr lang="en" sz="2300">
                <a:solidFill>
                  <a:schemeClr val="dk1"/>
                </a:solidFill>
              </a:rPr>
              <a:t> is the running time on infinite number of processors, i.e. we could run each strand on its own processor, denoted by T_Inf.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2300">
                <a:solidFill>
                  <a:schemeClr val="dk1"/>
                </a:solidFill>
              </a:rPr>
              <a:t>P = T_1 / T_Inf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39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b="1" lang="en" sz="2600"/>
              <a:t>Parallelism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071100"/>
            <a:ext cx="509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90"/>
              <a:t>S’pose y</a:t>
            </a:r>
            <a:r>
              <a:rPr lang="en" sz="1390"/>
              <a:t>ou are cleaning up a park, </a:t>
            </a:r>
            <a:r>
              <a:rPr lang="en" sz="1460"/>
              <a:t>there are 3 different tasks, each task must be done by at most one person. </a:t>
            </a:r>
            <a:endParaRPr sz="146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60"/>
              <a:t>Task 1: Pick up trash (2 hours)</a:t>
            </a:r>
            <a:endParaRPr sz="146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460"/>
              <a:t>Task 2: Sweep the paths (3 hour)</a:t>
            </a:r>
            <a:endParaRPr sz="146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460"/>
              <a:t>Task 3: Empty Trash (1 hours)</a:t>
            </a:r>
            <a:endParaRPr sz="146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60"/>
              <a:t>If you work alone, it will cost </a:t>
            </a:r>
            <a:r>
              <a:rPr b="1" lang="en" sz="1460"/>
              <a:t>6 hours</a:t>
            </a:r>
            <a:r>
              <a:rPr lang="en" sz="1460"/>
              <a:t> to finish all the tasks.</a:t>
            </a:r>
            <a:endParaRPr sz="146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60"/>
              <a:t>But if you have enough people to help you, i.e. 3 people, it will cost overall </a:t>
            </a:r>
            <a:r>
              <a:rPr b="1" lang="en" sz="1460"/>
              <a:t>3 hours </a:t>
            </a:r>
            <a:r>
              <a:rPr lang="en" sz="1460"/>
              <a:t>(sweep the paths)</a:t>
            </a:r>
            <a:endParaRPr sz="146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60"/>
              <a:t>Therefore, the parallelism is:</a:t>
            </a:r>
            <a:endParaRPr sz="146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460"/>
              <a:t>P = T_1 / T_Inf = 6 / 3 = 2</a:t>
            </a:r>
            <a:endParaRPr b="1" sz="146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46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4450" y="1408525"/>
            <a:ext cx="3376250" cy="25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Slackness</a:t>
            </a:r>
            <a:endParaRPr b="1" sz="262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We deﬁne the (parallel) slackness of a multithreaded computation executed on an ideal parallel computer with P processors to be the ratio：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S = (T_1 / T_Inf ) / P 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7786"/>
              <a:buFont typeface="Arial"/>
              <a:buNone/>
            </a:pPr>
            <a:r>
              <a:rPr b="1" lang="en" sz="2620"/>
              <a:t>Slackness</a:t>
            </a:r>
            <a:endParaRPr b="1" sz="26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463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290">
                <a:solidFill>
                  <a:schemeClr val="dk1"/>
                </a:solidFill>
              </a:rPr>
              <a:t>You are cleaning up a park, </a:t>
            </a:r>
            <a:r>
              <a:rPr lang="en" sz="1360">
                <a:solidFill>
                  <a:schemeClr val="dk1"/>
                </a:solidFill>
              </a:rPr>
              <a:t>there are 3 different tasks, each task must be done by at most one person. </a:t>
            </a:r>
            <a:endParaRPr sz="13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360">
                <a:solidFill>
                  <a:schemeClr val="dk1"/>
                </a:solidFill>
              </a:rPr>
              <a:t>Task 1: Pick up trash (2 hours)</a:t>
            </a:r>
            <a:endParaRPr sz="13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60">
                <a:solidFill>
                  <a:schemeClr val="dk1"/>
                </a:solidFill>
              </a:rPr>
              <a:t>Task 2: Sweep the paths (3 hour)</a:t>
            </a:r>
            <a:endParaRPr sz="13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60">
                <a:solidFill>
                  <a:schemeClr val="dk1"/>
                </a:solidFill>
              </a:rPr>
              <a:t>Task 3: Empty Trash (1 hours)</a:t>
            </a:r>
            <a:endParaRPr sz="13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360">
                <a:solidFill>
                  <a:schemeClr val="dk1"/>
                </a:solidFill>
              </a:rPr>
              <a:t>If you work alone, it will cost 6 hours to finish all the tasks.</a:t>
            </a:r>
            <a:endParaRPr sz="13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360">
                <a:solidFill>
                  <a:schemeClr val="dk1"/>
                </a:solidFill>
              </a:rPr>
              <a:t>But if there are 5 people help you, the overall time consumption is still 3 hours (each task must be done by at most one person).</a:t>
            </a:r>
            <a:endParaRPr sz="13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360">
                <a:solidFill>
                  <a:schemeClr val="dk1"/>
                </a:solidFill>
              </a:rPr>
              <a:t>Therefore, the Slackness is:</a:t>
            </a:r>
            <a:endParaRPr sz="13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360">
                <a:solidFill>
                  <a:schemeClr val="dk1"/>
                </a:solidFill>
              </a:rPr>
              <a:t>S = (T_1 / T_Inf) / 6  = (6 / 3) / 6 = 0.33</a:t>
            </a:r>
            <a:endParaRPr b="1" sz="13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590">
              <a:solidFill>
                <a:schemeClr val="dk1"/>
              </a:solidFill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9025" y="1456350"/>
            <a:ext cx="4044975" cy="241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Spawn, Sync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-145225" y="1152475"/>
            <a:ext cx="489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  <a:p>
            <a:pPr indent="-33337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50"/>
              <a:buChar char="-"/>
            </a:pPr>
            <a:r>
              <a:rPr lang="en" sz="1650">
                <a:solidFill>
                  <a:schemeClr val="dk1"/>
                </a:solidFill>
              </a:rPr>
              <a:t>Spawn: When we call a procedure, the parent procedure may continue to execute in parallel.</a:t>
            </a:r>
            <a:endParaRPr sz="1650">
              <a:solidFill>
                <a:schemeClr val="dk1"/>
              </a:solidFill>
            </a:endParaRPr>
          </a:p>
          <a:p>
            <a:pPr indent="-31369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0"/>
              <a:buChar char="-"/>
            </a:pPr>
            <a:r>
              <a:rPr lang="en" sz="1495">
                <a:solidFill>
                  <a:schemeClr val="dk1"/>
                </a:solidFill>
              </a:rPr>
              <a:t>parent node spawn child node in three threads T_A, T_B, T_C</a:t>
            </a:r>
            <a:endParaRPr sz="1495">
              <a:solidFill>
                <a:schemeClr val="dk1"/>
              </a:solidFill>
            </a:endParaRPr>
          </a:p>
          <a:p>
            <a:pPr indent="-323532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5"/>
              <a:buChar char="-"/>
            </a:pPr>
            <a:r>
              <a:rPr lang="en" sz="1495">
                <a:solidFill>
                  <a:schemeClr val="dk1"/>
                </a:solidFill>
              </a:rPr>
              <a:t>parent node don’t need wait for child process and execute in parallel</a:t>
            </a:r>
            <a:endParaRPr sz="149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495"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Char char="-"/>
            </a:pPr>
            <a:r>
              <a:rPr lang="en" sz="1650">
                <a:solidFill>
                  <a:schemeClr val="dk1"/>
                </a:solidFill>
              </a:rPr>
              <a:t>Sync: </a:t>
            </a:r>
            <a:r>
              <a:rPr lang="en" sz="1495">
                <a:solidFill>
                  <a:schemeClr val="dk1"/>
                </a:solidFill>
              </a:rPr>
              <a:t>procedure must wait for all its spawned children to complete</a:t>
            </a:r>
            <a:endParaRPr sz="1495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475" y="1152476"/>
            <a:ext cx="4309900" cy="289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 Parallel Version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150" y="1124025"/>
            <a:ext cx="7001678" cy="40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</a:t>
            </a:r>
            <a:r>
              <a:rPr b="1" lang="en"/>
              <a:t>arallel Divide and Conquer </a:t>
            </a:r>
            <a:endParaRPr b="1"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473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-the input array is divided into smaller sub-arrays, which are sorted independently using multiple threads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-Each thread handles a sub-array and sorts it using the classic merge sort algorithm.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-Once all sub-arrays are sorted, they are merged together using the second part of the algorithm.</a:t>
            </a:r>
            <a:endParaRPr sz="2000"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2900" y="2196625"/>
            <a:ext cx="4104925" cy="6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</a:t>
            </a:r>
            <a:r>
              <a:rPr b="1" lang="en"/>
              <a:t>arallel Merging</a:t>
            </a:r>
            <a:endParaRPr b="1"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497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- </a:t>
            </a:r>
            <a:r>
              <a:rPr lang="en" sz="2000"/>
              <a:t>The sorted subarrays are merged together in a parallel fashion.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- Achieved using a priority queue and multiple threads.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- Each thread handles one or more sub-arrays and merges them together using the priority queue. The resulting sorted array is the final output of the algorithm.</a:t>
            </a:r>
            <a:endParaRPr sz="2000"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4498" y="2120400"/>
            <a:ext cx="3548077" cy="103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