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345" r:id="rId3"/>
    <p:sldId id="346" r:id="rId4"/>
    <p:sldId id="347" r:id="rId5"/>
    <p:sldId id="349" r:id="rId6"/>
    <p:sldId id="348" r:id="rId7"/>
    <p:sldId id="350" r:id="rId8"/>
    <p:sldId id="351" r:id="rId9"/>
    <p:sldId id="352" r:id="rId10"/>
    <p:sldId id="326" r:id="rId11"/>
    <p:sldId id="300" r:id="rId12"/>
    <p:sldId id="301" r:id="rId13"/>
    <p:sldId id="353" r:id="rId14"/>
    <p:sldId id="354" r:id="rId15"/>
    <p:sldId id="355" r:id="rId16"/>
    <p:sldId id="356" r:id="rId17"/>
    <p:sldId id="357" r:id="rId18"/>
    <p:sldId id="327" r:id="rId19"/>
    <p:sldId id="328" r:id="rId20"/>
    <p:sldId id="358" r:id="rId21"/>
    <p:sldId id="359" r:id="rId22"/>
    <p:sldId id="360" r:id="rId23"/>
    <p:sldId id="329" r:id="rId24"/>
    <p:sldId id="330" r:id="rId25"/>
    <p:sldId id="332" r:id="rId26"/>
    <p:sldId id="333" r:id="rId27"/>
    <p:sldId id="334" r:id="rId28"/>
    <p:sldId id="335" r:id="rId29"/>
    <p:sldId id="336" r:id="rId30"/>
    <p:sldId id="361" r:id="rId31"/>
    <p:sldId id="337" r:id="rId32"/>
    <p:sldId id="339" r:id="rId33"/>
    <p:sldId id="338" r:id="rId34"/>
    <p:sldId id="340" r:id="rId35"/>
    <p:sldId id="341" r:id="rId36"/>
    <p:sldId id="342" r:id="rId37"/>
    <p:sldId id="362" r:id="rId38"/>
    <p:sldId id="34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A0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4660"/>
  </p:normalViewPr>
  <p:slideViewPr>
    <p:cSldViewPr snapToGrid="0">
      <p:cViewPr varScale="1">
        <p:scale>
          <a:sx n="86" d="100"/>
          <a:sy n="86" d="100"/>
        </p:scale>
        <p:origin x="9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C4FC7C2-E8BE-4389-B08E-EF49E105F054}"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323347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4FC7C2-E8BE-4389-B08E-EF49E105F054}"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1626128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4FC7C2-E8BE-4389-B08E-EF49E105F054}"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270434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4FC7C2-E8BE-4389-B08E-EF49E105F054}"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296438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4FC7C2-E8BE-4389-B08E-EF49E105F054}" type="datetimeFigureOut">
              <a:rPr lang="en-IN" smtClean="0"/>
              <a:t>28-06-2021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1143168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C4FC7C2-E8BE-4389-B08E-EF49E105F054}"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296191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4FC7C2-E8BE-4389-B08E-EF49E105F054}" type="datetimeFigureOut">
              <a:rPr lang="en-IN" smtClean="0"/>
              <a:t>28-06-2021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286810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C4FC7C2-E8BE-4389-B08E-EF49E105F054}" type="datetimeFigureOut">
              <a:rPr lang="en-IN" smtClean="0"/>
              <a:t>28-06-2021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382621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C7C2-E8BE-4389-B08E-EF49E105F054}" type="datetimeFigureOut">
              <a:rPr lang="en-IN" smtClean="0"/>
              <a:t>28-06-2021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322386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4FC7C2-E8BE-4389-B08E-EF49E105F054}"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216100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4FC7C2-E8BE-4389-B08E-EF49E105F054}" type="datetimeFigureOut">
              <a:rPr lang="en-IN" smtClean="0"/>
              <a:t>28-06-2021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4E14D-67C7-4998-8166-268CCC0DCD37}" type="slidenum">
              <a:rPr lang="en-IN" smtClean="0"/>
              <a:t>‹#›</a:t>
            </a:fld>
            <a:endParaRPr lang="en-IN"/>
          </a:p>
        </p:txBody>
      </p:sp>
    </p:spTree>
    <p:extLst>
      <p:ext uri="{BB962C8B-B14F-4D97-AF65-F5344CB8AC3E}">
        <p14:creationId xmlns:p14="http://schemas.microsoft.com/office/powerpoint/2010/main" val="13562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C7C2-E8BE-4389-B08E-EF49E105F054}" type="datetimeFigureOut">
              <a:rPr lang="en-IN" smtClean="0"/>
              <a:t>28-06-2021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A4E14D-67C7-4998-8166-268CCC0DCD37}" type="slidenum">
              <a:rPr lang="en-IN" smtClean="0"/>
              <a:t>‹#›</a:t>
            </a:fld>
            <a:endParaRPr lang="en-IN"/>
          </a:p>
        </p:txBody>
      </p:sp>
    </p:spTree>
    <p:extLst>
      <p:ext uri="{BB962C8B-B14F-4D97-AF65-F5344CB8AC3E}">
        <p14:creationId xmlns:p14="http://schemas.microsoft.com/office/powerpoint/2010/main" val="1439004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21.png"/></Relationships>
</file>

<file path=ppt/slides/_rels/slide3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12904" y="2040835"/>
            <a:ext cx="1749287" cy="1537252"/>
          </a:xfrm>
        </p:spPr>
        <p:txBody>
          <a:bodyPr>
            <a:normAutofit/>
          </a:bodyPr>
          <a:lstStyle/>
          <a:p>
            <a:pPr algn="l"/>
            <a:endParaRPr lang="en-IN" sz="3600" dirty="0"/>
          </a:p>
          <a:p>
            <a:pPr algn="l"/>
            <a:r>
              <a:rPr lang="en-IN" sz="4000" b="1" dirty="0">
                <a:solidFill>
                  <a:srgbClr val="FF0000"/>
                </a:solidFill>
              </a:rPr>
              <a:t>B-Tree</a:t>
            </a:r>
          </a:p>
        </p:txBody>
      </p:sp>
    </p:spTree>
    <p:extLst>
      <p:ext uri="{BB962C8B-B14F-4D97-AF65-F5344CB8AC3E}">
        <p14:creationId xmlns:p14="http://schemas.microsoft.com/office/powerpoint/2010/main" val="39265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928506"/>
          </a:xfrm>
        </p:spPr>
        <p:txBody>
          <a:bodyPr>
            <a:normAutofit/>
          </a:bodyPr>
          <a:lstStyle/>
          <a:p>
            <a:r>
              <a:rPr lang="en-IN" sz="3200" b="1" dirty="0">
                <a:solidFill>
                  <a:srgbClr val="0070C0"/>
                </a:solidFill>
              </a:rPr>
              <a:t>B-Tree Properties</a:t>
            </a:r>
          </a:p>
        </p:txBody>
      </p:sp>
      <p:sp>
        <p:nvSpPr>
          <p:cNvPr id="3" name="Subtitle 2"/>
          <p:cNvSpPr>
            <a:spLocks noGrp="1"/>
          </p:cNvSpPr>
          <p:nvPr>
            <p:ph type="subTitle" idx="1"/>
          </p:nvPr>
        </p:nvSpPr>
        <p:spPr>
          <a:xfrm>
            <a:off x="336416" y="2025474"/>
            <a:ext cx="11855584" cy="2639292"/>
          </a:xfrm>
          <a:solidFill>
            <a:schemeClr val="bg1">
              <a:lumMod val="95000"/>
            </a:schemeClr>
          </a:solidFill>
        </p:spPr>
        <p:txBody>
          <a:bodyPr>
            <a:normAutofit fontScale="92500"/>
          </a:bodyPr>
          <a:lstStyle/>
          <a:p>
            <a:pPr algn="l"/>
            <a:r>
              <a:rPr lang="en-IN" b="1" dirty="0"/>
              <a:t>Property #1</a:t>
            </a:r>
            <a:r>
              <a:rPr lang="en-IN" dirty="0"/>
              <a:t> - All the leaf nodes must be at the same level.</a:t>
            </a:r>
          </a:p>
          <a:p>
            <a:pPr algn="l"/>
            <a:r>
              <a:rPr lang="en-IN" b="1" dirty="0"/>
              <a:t>Property #2 </a:t>
            </a:r>
            <a:r>
              <a:rPr lang="en-IN" dirty="0"/>
              <a:t>- All nodes except root must have at least </a:t>
            </a:r>
            <a:r>
              <a:rPr lang="en-IN" b="1" dirty="0">
                <a:solidFill>
                  <a:srgbClr val="0070C0"/>
                </a:solidFill>
              </a:rPr>
              <a:t>[m/2]-1 </a:t>
            </a:r>
            <a:r>
              <a:rPr lang="en-IN" dirty="0"/>
              <a:t>keys and </a:t>
            </a:r>
            <a:r>
              <a:rPr lang="en-IN" b="1" dirty="0">
                <a:solidFill>
                  <a:srgbClr val="0070C0"/>
                </a:solidFill>
              </a:rPr>
              <a:t>maximum</a:t>
            </a:r>
            <a:r>
              <a:rPr lang="en-IN" dirty="0"/>
              <a:t> of </a:t>
            </a:r>
            <a:r>
              <a:rPr lang="en-IN" b="1" dirty="0">
                <a:solidFill>
                  <a:srgbClr val="0070C0"/>
                </a:solidFill>
              </a:rPr>
              <a:t>m-1 keys.</a:t>
            </a:r>
          </a:p>
          <a:p>
            <a:pPr algn="l"/>
            <a:r>
              <a:rPr lang="en-IN" b="1" dirty="0"/>
              <a:t>Property #3</a:t>
            </a:r>
            <a:r>
              <a:rPr lang="en-IN" dirty="0"/>
              <a:t> - All non leaf nodes except root (i.e. all internal nodes) must have at </a:t>
            </a:r>
            <a:r>
              <a:rPr lang="en-IN" b="1" dirty="0">
                <a:solidFill>
                  <a:srgbClr val="FF0000"/>
                </a:solidFill>
              </a:rPr>
              <a:t>least</a:t>
            </a:r>
            <a:r>
              <a:rPr lang="en-IN" dirty="0"/>
              <a:t> </a:t>
            </a:r>
            <a:r>
              <a:rPr lang="en-IN" dirty="0">
                <a:solidFill>
                  <a:srgbClr val="0070C0"/>
                </a:solidFill>
              </a:rPr>
              <a:t>m/2 </a:t>
            </a:r>
            <a:r>
              <a:rPr lang="en-IN" dirty="0"/>
              <a:t>children.</a:t>
            </a:r>
          </a:p>
          <a:p>
            <a:pPr algn="l"/>
            <a:r>
              <a:rPr lang="en-IN" b="1" dirty="0"/>
              <a:t>Property #4</a:t>
            </a:r>
            <a:r>
              <a:rPr lang="en-IN" dirty="0"/>
              <a:t> - If the </a:t>
            </a:r>
            <a:r>
              <a:rPr lang="en-IN" b="1" dirty="0">
                <a:solidFill>
                  <a:srgbClr val="0070C0"/>
                </a:solidFill>
              </a:rPr>
              <a:t>root node </a:t>
            </a:r>
            <a:r>
              <a:rPr lang="en-IN" dirty="0"/>
              <a:t>is a non leaf node, then it must have at least </a:t>
            </a:r>
            <a:r>
              <a:rPr lang="en-IN" b="1" dirty="0">
                <a:solidFill>
                  <a:srgbClr val="0070C0"/>
                </a:solidFill>
              </a:rPr>
              <a:t>2 children</a:t>
            </a:r>
            <a:r>
              <a:rPr lang="en-IN" dirty="0"/>
              <a:t>.</a:t>
            </a:r>
          </a:p>
          <a:p>
            <a:pPr algn="l"/>
            <a:r>
              <a:rPr lang="en-IN" b="1" dirty="0"/>
              <a:t>Property #5</a:t>
            </a:r>
            <a:r>
              <a:rPr lang="en-IN" dirty="0"/>
              <a:t> - All the key values within a node must be in </a:t>
            </a:r>
            <a:r>
              <a:rPr lang="en-IN" dirty="0">
                <a:solidFill>
                  <a:srgbClr val="0070C0"/>
                </a:solidFill>
              </a:rPr>
              <a:t>Ascending Order</a:t>
            </a:r>
            <a:r>
              <a:rPr lang="en-IN" dirty="0"/>
              <a:t>.</a:t>
            </a:r>
          </a:p>
        </p:txBody>
      </p:sp>
      <p:sp>
        <p:nvSpPr>
          <p:cNvPr id="7" name="TextBox 6">
            <a:extLst>
              <a:ext uri="{FF2B5EF4-FFF2-40B4-BE49-F238E27FC236}">
                <a16:creationId xmlns:a16="http://schemas.microsoft.com/office/drawing/2014/main" id="{F89BA9E6-82B1-4C4F-BBFC-AE04F4419F34}"/>
              </a:ext>
            </a:extLst>
          </p:cNvPr>
          <p:cNvSpPr txBox="1"/>
          <p:nvPr/>
        </p:nvSpPr>
        <p:spPr>
          <a:xfrm>
            <a:off x="336416" y="911437"/>
            <a:ext cx="11298993" cy="830997"/>
          </a:xfrm>
          <a:prstGeom prst="rect">
            <a:avLst/>
          </a:prstGeom>
          <a:solidFill>
            <a:srgbClr val="FFFF00"/>
          </a:solidFill>
        </p:spPr>
        <p:txBody>
          <a:bodyPr wrap="square">
            <a:spAutoFit/>
          </a:bodyPr>
          <a:lstStyle/>
          <a:p>
            <a:pPr algn="l"/>
            <a:r>
              <a:rPr lang="en-IN" sz="2400" dirty="0">
                <a:solidFill>
                  <a:srgbClr val="0070C0"/>
                </a:solidFill>
              </a:rPr>
              <a:t>A </a:t>
            </a:r>
            <a:r>
              <a:rPr lang="en-IN" sz="2400" dirty="0">
                <a:solidFill>
                  <a:srgbClr val="C00000"/>
                </a:solidFill>
              </a:rPr>
              <a:t>B-tree</a:t>
            </a:r>
            <a:r>
              <a:rPr lang="en-IN" sz="2400" dirty="0">
                <a:solidFill>
                  <a:srgbClr val="0070C0"/>
                </a:solidFill>
              </a:rPr>
              <a:t> of order m is an m-way search tree. If the B-tree is not empty, the corresponding    extended tree satisfy the following </a:t>
            </a:r>
            <a:r>
              <a:rPr lang="en-IN" sz="2400" dirty="0">
                <a:solidFill>
                  <a:srgbClr val="FF0000"/>
                </a:solidFill>
              </a:rPr>
              <a:t>properties:</a:t>
            </a:r>
          </a:p>
        </p:txBody>
      </p:sp>
      <p:sp>
        <p:nvSpPr>
          <p:cNvPr id="9" name="TextBox 8">
            <a:extLst>
              <a:ext uri="{FF2B5EF4-FFF2-40B4-BE49-F238E27FC236}">
                <a16:creationId xmlns:a16="http://schemas.microsoft.com/office/drawing/2014/main" id="{A349E1A6-A79B-418D-8B61-C38E8A235451}"/>
              </a:ext>
            </a:extLst>
          </p:cNvPr>
          <p:cNvSpPr txBox="1"/>
          <p:nvPr/>
        </p:nvSpPr>
        <p:spPr>
          <a:xfrm>
            <a:off x="336416" y="4947806"/>
            <a:ext cx="11298992" cy="830997"/>
          </a:xfrm>
          <a:prstGeom prst="rect">
            <a:avLst/>
          </a:prstGeom>
          <a:solidFill>
            <a:srgbClr val="FFFF00"/>
          </a:solidFill>
        </p:spPr>
        <p:txBody>
          <a:bodyPr wrap="square">
            <a:spAutoFit/>
          </a:bodyPr>
          <a:lstStyle/>
          <a:p>
            <a:pPr algn="l"/>
            <a:r>
              <a:rPr lang="en-IN" sz="2400" dirty="0">
                <a:solidFill>
                  <a:srgbClr val="002060"/>
                </a:solidFill>
              </a:rPr>
              <a:t> </a:t>
            </a:r>
            <a:r>
              <a:rPr lang="en-IN" sz="2400" b="1" dirty="0" err="1">
                <a:solidFill>
                  <a:srgbClr val="C00000"/>
                </a:solidFill>
              </a:rPr>
              <a:t>Example:</a:t>
            </a:r>
            <a:r>
              <a:rPr lang="en-IN" sz="2400" dirty="0" err="1">
                <a:solidFill>
                  <a:srgbClr val="002060"/>
                </a:solidFill>
              </a:rPr>
              <a:t>B-Tree</a:t>
            </a:r>
            <a:r>
              <a:rPr lang="en-IN" sz="2400" dirty="0">
                <a:solidFill>
                  <a:srgbClr val="002060"/>
                </a:solidFill>
              </a:rPr>
              <a:t> of Order 4 contains maximum 3 key values in a node and maximum 4 children for a node.</a:t>
            </a:r>
          </a:p>
        </p:txBody>
      </p:sp>
    </p:spTree>
    <p:extLst>
      <p:ext uri="{BB962C8B-B14F-4D97-AF65-F5344CB8AC3E}">
        <p14:creationId xmlns:p14="http://schemas.microsoft.com/office/powerpoint/2010/main" val="3758340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663" y="1196976"/>
            <a:ext cx="9561513"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85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389" y="130629"/>
            <a:ext cx="11273245" cy="830997"/>
          </a:xfrm>
          <a:prstGeom prst="rect">
            <a:avLst/>
          </a:prstGeom>
          <a:noFill/>
        </p:spPr>
        <p:txBody>
          <a:bodyPr wrap="square" rtlCol="0">
            <a:spAutoFit/>
          </a:bodyPr>
          <a:lstStyle/>
          <a:p>
            <a:r>
              <a:rPr lang="en-IN" sz="2400" dirty="0"/>
              <a:t>In a B-tree of order 3 , no internal nodes have either 2 or 3 children. So , a B-tree of order 3 is also known as 2-3 tree. Example for 2-3 B Tree is shown below</a:t>
            </a:r>
          </a:p>
        </p:txBody>
      </p:sp>
      <p:pic>
        <p:nvPicPr>
          <p:cNvPr id="3" name="Picture 2"/>
          <p:cNvPicPr>
            <a:picLocks noChangeAspect="1"/>
          </p:cNvPicPr>
          <p:nvPr/>
        </p:nvPicPr>
        <p:blipFill>
          <a:blip r:embed="rId2"/>
          <a:stretch>
            <a:fillRect/>
          </a:stretch>
        </p:blipFill>
        <p:spPr>
          <a:xfrm>
            <a:off x="1272675" y="1579245"/>
            <a:ext cx="8963025" cy="3333750"/>
          </a:xfrm>
          <a:prstGeom prst="rect">
            <a:avLst/>
          </a:prstGeom>
        </p:spPr>
      </p:pic>
    </p:spTree>
    <p:extLst>
      <p:ext uri="{BB962C8B-B14F-4D97-AF65-F5344CB8AC3E}">
        <p14:creationId xmlns:p14="http://schemas.microsoft.com/office/powerpoint/2010/main" val="804508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AEF18FB-149D-44E0-BBF8-B6BFDF9189E4}"/>
              </a:ext>
            </a:extLst>
          </p:cNvPr>
          <p:cNvPicPr>
            <a:picLocks noChangeAspect="1"/>
          </p:cNvPicPr>
          <p:nvPr/>
        </p:nvPicPr>
        <p:blipFill>
          <a:blip r:embed="rId2"/>
          <a:stretch>
            <a:fillRect/>
          </a:stretch>
        </p:blipFill>
        <p:spPr>
          <a:xfrm>
            <a:off x="1263578" y="1575553"/>
            <a:ext cx="9664846" cy="3528710"/>
          </a:xfrm>
          <a:prstGeom prst="rect">
            <a:avLst/>
          </a:prstGeom>
        </p:spPr>
      </p:pic>
    </p:spTree>
    <p:extLst>
      <p:ext uri="{BB962C8B-B14F-4D97-AF65-F5344CB8AC3E}">
        <p14:creationId xmlns:p14="http://schemas.microsoft.com/office/powerpoint/2010/main" val="3148321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C9B2EFCE-B77D-408B-942F-78C8631A3F5E}"/>
              </a:ext>
            </a:extLst>
          </p:cNvPr>
          <p:cNvPicPr>
            <a:picLocks noChangeAspect="1"/>
          </p:cNvPicPr>
          <p:nvPr/>
        </p:nvPicPr>
        <p:blipFill>
          <a:blip r:embed="rId2"/>
          <a:stretch>
            <a:fillRect/>
          </a:stretch>
        </p:blipFill>
        <p:spPr>
          <a:xfrm>
            <a:off x="1263578" y="1214652"/>
            <a:ext cx="9664846" cy="2641732"/>
          </a:xfrm>
          <a:prstGeom prst="rect">
            <a:avLst/>
          </a:prstGeom>
        </p:spPr>
      </p:pic>
    </p:spTree>
    <p:extLst>
      <p:ext uri="{BB962C8B-B14F-4D97-AF65-F5344CB8AC3E}">
        <p14:creationId xmlns:p14="http://schemas.microsoft.com/office/powerpoint/2010/main" val="2094646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2" name="Picture 1" descr="Diagram&#10;&#10;Description automatically generated">
            <a:extLst>
              <a:ext uri="{FF2B5EF4-FFF2-40B4-BE49-F238E27FC236}">
                <a16:creationId xmlns:a16="http://schemas.microsoft.com/office/drawing/2014/main" id="{D1AACB3F-4077-462F-9EE0-EBCF4B55755E}"/>
              </a:ext>
            </a:extLst>
          </p:cNvPr>
          <p:cNvPicPr>
            <a:picLocks noChangeAspect="1"/>
          </p:cNvPicPr>
          <p:nvPr/>
        </p:nvPicPr>
        <p:blipFill>
          <a:blip r:embed="rId2"/>
          <a:stretch>
            <a:fillRect/>
          </a:stretch>
        </p:blipFill>
        <p:spPr>
          <a:xfrm>
            <a:off x="1263578" y="2283962"/>
            <a:ext cx="9664846" cy="2111893"/>
          </a:xfrm>
          <a:prstGeom prst="rect">
            <a:avLst/>
          </a:prstGeom>
        </p:spPr>
      </p:pic>
    </p:spTree>
    <p:extLst>
      <p:ext uri="{BB962C8B-B14F-4D97-AF65-F5344CB8AC3E}">
        <p14:creationId xmlns:p14="http://schemas.microsoft.com/office/powerpoint/2010/main" val="2751869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297483-400C-4631-9EF7-23E72C187060}"/>
              </a:ext>
            </a:extLst>
          </p:cNvPr>
          <p:cNvPicPr>
            <a:picLocks noChangeAspect="1"/>
          </p:cNvPicPr>
          <p:nvPr/>
        </p:nvPicPr>
        <p:blipFill>
          <a:blip r:embed="rId2"/>
          <a:stretch>
            <a:fillRect/>
          </a:stretch>
        </p:blipFill>
        <p:spPr>
          <a:xfrm>
            <a:off x="342889" y="1683026"/>
            <a:ext cx="11506222" cy="3750365"/>
          </a:xfrm>
          <a:prstGeom prst="rect">
            <a:avLst/>
          </a:prstGeom>
          <a:ln w="228600" cap="sq" cmpd="thickThin">
            <a:solidFill>
              <a:schemeClr val="accent1">
                <a:lumMod val="40000"/>
                <a:lumOff val="60000"/>
              </a:schemeClr>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A9F60698-9A6B-404D-9748-9A699512C79C}"/>
              </a:ext>
            </a:extLst>
          </p:cNvPr>
          <p:cNvSpPr txBox="1"/>
          <p:nvPr/>
        </p:nvSpPr>
        <p:spPr>
          <a:xfrm>
            <a:off x="4121426" y="251791"/>
            <a:ext cx="2994991" cy="584775"/>
          </a:xfrm>
          <a:prstGeom prst="rect">
            <a:avLst/>
          </a:prstGeom>
          <a:solidFill>
            <a:srgbClr val="FFFF00"/>
          </a:solidFill>
        </p:spPr>
        <p:txBody>
          <a:bodyPr wrap="square" rtlCol="0">
            <a:spAutoFit/>
          </a:bodyPr>
          <a:lstStyle/>
          <a:p>
            <a:r>
              <a:rPr lang="en-IN" sz="3200" dirty="0"/>
              <a:t>B Tree of order 4</a:t>
            </a:r>
          </a:p>
        </p:txBody>
      </p:sp>
    </p:spTree>
    <p:extLst>
      <p:ext uri="{BB962C8B-B14F-4D97-AF65-F5344CB8AC3E}">
        <p14:creationId xmlns:p14="http://schemas.microsoft.com/office/powerpoint/2010/main" val="4146360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4CB3FC-B5FB-4C1A-90FA-7A7965AD3D59}"/>
              </a:ext>
            </a:extLst>
          </p:cNvPr>
          <p:cNvPicPr>
            <a:picLocks noChangeAspect="1"/>
          </p:cNvPicPr>
          <p:nvPr/>
        </p:nvPicPr>
        <p:blipFill>
          <a:blip r:embed="rId2"/>
          <a:stretch>
            <a:fillRect/>
          </a:stretch>
        </p:blipFill>
        <p:spPr>
          <a:xfrm>
            <a:off x="183533" y="1596787"/>
            <a:ext cx="11444360" cy="3384646"/>
          </a:xfrm>
          <a:prstGeom prst="rect">
            <a:avLst/>
          </a:prstGeom>
        </p:spPr>
      </p:pic>
      <p:sp>
        <p:nvSpPr>
          <p:cNvPr id="6" name="TextBox 5">
            <a:extLst>
              <a:ext uri="{FF2B5EF4-FFF2-40B4-BE49-F238E27FC236}">
                <a16:creationId xmlns:a16="http://schemas.microsoft.com/office/drawing/2014/main" id="{384768AC-78D0-4021-A52C-33B0477EB890}"/>
              </a:ext>
            </a:extLst>
          </p:cNvPr>
          <p:cNvSpPr txBox="1"/>
          <p:nvPr/>
        </p:nvSpPr>
        <p:spPr>
          <a:xfrm>
            <a:off x="4408217" y="397565"/>
            <a:ext cx="2994991" cy="584775"/>
          </a:xfrm>
          <a:prstGeom prst="rect">
            <a:avLst/>
          </a:prstGeom>
          <a:solidFill>
            <a:srgbClr val="FFFF00"/>
          </a:solidFill>
        </p:spPr>
        <p:txBody>
          <a:bodyPr wrap="square" rtlCol="0">
            <a:spAutoFit/>
          </a:bodyPr>
          <a:lstStyle/>
          <a:p>
            <a:r>
              <a:rPr lang="en-IN" sz="3200" dirty="0"/>
              <a:t>B Tree of order 5</a:t>
            </a:r>
          </a:p>
        </p:txBody>
      </p:sp>
    </p:spTree>
    <p:extLst>
      <p:ext uri="{BB962C8B-B14F-4D97-AF65-F5344CB8AC3E}">
        <p14:creationId xmlns:p14="http://schemas.microsoft.com/office/powerpoint/2010/main" val="1865176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121315"/>
            <a:ext cx="11954786" cy="5909310"/>
          </a:xfrm>
          <a:prstGeom prst="rect">
            <a:avLst/>
          </a:prstGeom>
          <a:ln w="47625">
            <a:solidFill>
              <a:srgbClr val="00B0F0"/>
            </a:solidFill>
          </a:ln>
        </p:spPr>
        <p:txBody>
          <a:bodyPr wrap="square">
            <a:spAutoFit/>
          </a:bodyPr>
          <a:lstStyle/>
          <a:p>
            <a:pPr algn="just"/>
            <a:r>
              <a:rPr lang="en-IN" u="sng" dirty="0">
                <a:solidFill>
                  <a:srgbClr val="000000"/>
                </a:solidFill>
              </a:rPr>
              <a:t>Operations on B-tree:</a:t>
            </a:r>
          </a:p>
          <a:p>
            <a:pPr algn="just"/>
            <a:endParaRPr lang="en-IN" dirty="0">
              <a:solidFill>
                <a:srgbClr val="000000"/>
              </a:solidFill>
            </a:endParaRPr>
          </a:p>
          <a:p>
            <a:pPr algn="just"/>
            <a:r>
              <a:rPr lang="en-IN" dirty="0">
                <a:solidFill>
                  <a:srgbClr val="000000"/>
                </a:solidFill>
              </a:rPr>
              <a:t>The following operations are performed on a B-Tree...</a:t>
            </a:r>
          </a:p>
          <a:p>
            <a:pPr>
              <a:buFont typeface="+mj-lt"/>
              <a:buAutoNum type="arabicPeriod"/>
            </a:pPr>
            <a:r>
              <a:rPr lang="en-IN" b="1" dirty="0">
                <a:solidFill>
                  <a:srgbClr val="000000"/>
                </a:solidFill>
              </a:rPr>
              <a:t>Search</a:t>
            </a:r>
          </a:p>
          <a:p>
            <a:pPr>
              <a:buFont typeface="+mj-lt"/>
              <a:buAutoNum type="arabicPeriod"/>
            </a:pPr>
            <a:r>
              <a:rPr lang="en-IN" b="1" dirty="0">
                <a:solidFill>
                  <a:srgbClr val="000000"/>
                </a:solidFill>
              </a:rPr>
              <a:t>Insertion</a:t>
            </a:r>
          </a:p>
          <a:p>
            <a:pPr>
              <a:buFont typeface="+mj-lt"/>
              <a:buAutoNum type="arabicPeriod"/>
            </a:pPr>
            <a:r>
              <a:rPr lang="en-IN" b="1" dirty="0">
                <a:solidFill>
                  <a:srgbClr val="000000"/>
                </a:solidFill>
              </a:rPr>
              <a:t>Deletion</a:t>
            </a:r>
          </a:p>
          <a:p>
            <a:endParaRPr lang="en-IN" b="1" dirty="0">
              <a:solidFill>
                <a:srgbClr val="000000"/>
              </a:solidFill>
            </a:endParaRPr>
          </a:p>
          <a:p>
            <a:r>
              <a:rPr lang="en-IN" b="1" u="sng" dirty="0"/>
              <a:t>Search Operation in B-Tree</a:t>
            </a:r>
          </a:p>
          <a:p>
            <a:pPr algn="just"/>
            <a:r>
              <a:rPr lang="en-IN" dirty="0"/>
              <a:t>In a B-</a:t>
            </a:r>
            <a:r>
              <a:rPr lang="en-IN" dirty="0" err="1"/>
              <a:t>Ttree</a:t>
            </a:r>
            <a:r>
              <a:rPr lang="en-IN" dirty="0"/>
              <a:t>, the search operation is similar to that of Binary Search Tree. In a Binary search tree, the search process starts from the root node and every time we make a 2-way decision (we go to either left subtree or right subtree). In B-Tree also search process starts from the root node but every time we make n-way decision where n is the total number of children that node has. In a B-</a:t>
            </a:r>
            <a:r>
              <a:rPr lang="en-IN" dirty="0" err="1"/>
              <a:t>Ttree</a:t>
            </a:r>
            <a:r>
              <a:rPr lang="en-IN" dirty="0"/>
              <a:t>, the search operation is performed with O(log n) time complexity. The search operation is performed as follows...</a:t>
            </a:r>
          </a:p>
          <a:p>
            <a:pPr algn="just">
              <a:buFont typeface="Arial" panose="020B0604020202020204" pitchFamily="34" charset="0"/>
              <a:buChar char="•"/>
            </a:pPr>
            <a:r>
              <a:rPr lang="en-IN" dirty="0"/>
              <a:t>Step 1: Read the search element from the user</a:t>
            </a:r>
          </a:p>
          <a:p>
            <a:pPr algn="just">
              <a:buFont typeface="Arial" panose="020B0604020202020204" pitchFamily="34" charset="0"/>
              <a:buChar char="•"/>
            </a:pPr>
            <a:r>
              <a:rPr lang="en-IN" dirty="0"/>
              <a:t>Step 2: Compare, the search element with first key value of root node in the tree.</a:t>
            </a:r>
          </a:p>
          <a:p>
            <a:pPr algn="just">
              <a:buFont typeface="Arial" panose="020B0604020202020204" pitchFamily="34" charset="0"/>
              <a:buChar char="•"/>
            </a:pPr>
            <a:r>
              <a:rPr lang="en-IN" dirty="0"/>
              <a:t>Step 3: If both are matching, then display "Given node found!!!" and terminate the function</a:t>
            </a:r>
          </a:p>
          <a:p>
            <a:pPr algn="just">
              <a:buFont typeface="Arial" panose="020B0604020202020204" pitchFamily="34" charset="0"/>
              <a:buChar char="•"/>
            </a:pPr>
            <a:r>
              <a:rPr lang="en-IN" dirty="0"/>
              <a:t>Step 4: If both are not matching, then check whether search element is smaller or larger than that key value.</a:t>
            </a:r>
          </a:p>
          <a:p>
            <a:pPr algn="just">
              <a:buFont typeface="Arial" panose="020B0604020202020204" pitchFamily="34" charset="0"/>
              <a:buChar char="•"/>
            </a:pPr>
            <a:r>
              <a:rPr lang="en-IN" dirty="0"/>
              <a:t>Step 5: If search element is smaller, then continue the search process in left subtree.</a:t>
            </a:r>
          </a:p>
          <a:p>
            <a:pPr algn="just">
              <a:buFont typeface="Arial" panose="020B0604020202020204" pitchFamily="34" charset="0"/>
              <a:buChar char="•"/>
            </a:pPr>
            <a:r>
              <a:rPr lang="en-IN" dirty="0"/>
              <a:t>Step 6: If search element is larger, then compare with next key value in the same node and </a:t>
            </a:r>
            <a:r>
              <a:rPr lang="en-IN" dirty="0" err="1"/>
              <a:t>repeate</a:t>
            </a:r>
            <a:r>
              <a:rPr lang="en-IN" dirty="0"/>
              <a:t> step 3, 4, 5 and 6 until we found exact match or comparison completed with last key value in a leaf node.</a:t>
            </a:r>
          </a:p>
          <a:p>
            <a:pPr algn="just">
              <a:buFont typeface="Arial" panose="020B0604020202020204" pitchFamily="34" charset="0"/>
              <a:buChar char="•"/>
            </a:pPr>
            <a:r>
              <a:rPr lang="en-IN" dirty="0"/>
              <a:t>Step 7: If we completed with last key value in a leaf node, then display "Element is not found" and terminate the function.</a:t>
            </a:r>
            <a:endParaRPr lang="en-IN" i="0" dirty="0">
              <a:effectLst/>
            </a:endParaRPr>
          </a:p>
        </p:txBody>
      </p:sp>
    </p:spTree>
    <p:extLst>
      <p:ext uri="{BB962C8B-B14F-4D97-AF65-F5344CB8AC3E}">
        <p14:creationId xmlns:p14="http://schemas.microsoft.com/office/powerpoint/2010/main" val="1451045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193" y="751344"/>
            <a:ext cx="11834949" cy="5463034"/>
          </a:xfrm>
          <a:prstGeom prst="rect">
            <a:avLst/>
          </a:prstGeom>
          <a:ln w="50800">
            <a:solidFill>
              <a:schemeClr val="accent1">
                <a:lumMod val="40000"/>
                <a:lumOff val="60000"/>
              </a:schemeClr>
            </a:solidFill>
          </a:ln>
        </p:spPr>
        <p:txBody>
          <a:bodyPr wrap="square">
            <a:spAutoFit/>
          </a:bodyPr>
          <a:lstStyle/>
          <a:p>
            <a:r>
              <a:rPr lang="en-IN" sz="3200" dirty="0"/>
              <a:t>Insertion Operation in B-Tree</a:t>
            </a:r>
          </a:p>
          <a:p>
            <a:endParaRPr lang="en-IN" sz="3200" dirty="0"/>
          </a:p>
          <a:p>
            <a:r>
              <a:rPr lang="en-IN" sz="2000" dirty="0"/>
              <a:t>In a B-Tree, the new element must be added only at leaf node. That means, always the new </a:t>
            </a:r>
            <a:r>
              <a:rPr lang="en-IN" sz="2000" dirty="0" err="1"/>
              <a:t>keyValue</a:t>
            </a:r>
            <a:r>
              <a:rPr lang="en-IN" sz="2000" dirty="0"/>
              <a:t> is attached to leaf node only. The insertion operation is performed as follows...</a:t>
            </a:r>
          </a:p>
          <a:p>
            <a:endParaRPr lang="en-IN" sz="2000" dirty="0"/>
          </a:p>
          <a:p>
            <a:pPr>
              <a:spcAft>
                <a:spcPts val="600"/>
              </a:spcAft>
            </a:pPr>
            <a:r>
              <a:rPr lang="en-IN" sz="2000" b="1" dirty="0"/>
              <a:t>Step 1:</a:t>
            </a:r>
            <a:r>
              <a:rPr lang="en-IN" sz="2000" dirty="0"/>
              <a:t> Check whether tree is Empty.</a:t>
            </a:r>
          </a:p>
          <a:p>
            <a:pPr>
              <a:spcAft>
                <a:spcPts val="600"/>
              </a:spcAft>
            </a:pPr>
            <a:r>
              <a:rPr lang="en-IN" sz="2000" b="1" dirty="0"/>
              <a:t>Step 2: </a:t>
            </a:r>
            <a:r>
              <a:rPr lang="en-IN" sz="2000" dirty="0"/>
              <a:t>If tree </a:t>
            </a:r>
            <a:r>
              <a:rPr lang="en-IN" sz="2000" b="1" dirty="0">
                <a:solidFill>
                  <a:srgbClr val="0070C0"/>
                </a:solidFill>
              </a:rPr>
              <a:t>is Empty</a:t>
            </a:r>
            <a:r>
              <a:rPr lang="en-IN" sz="2000" dirty="0"/>
              <a:t>, then create a new node with new key value and insert into the tree as a </a:t>
            </a:r>
            <a:r>
              <a:rPr lang="en-IN" sz="2000" b="1" dirty="0">
                <a:solidFill>
                  <a:srgbClr val="0070C0"/>
                </a:solidFill>
              </a:rPr>
              <a:t>root node.</a:t>
            </a:r>
          </a:p>
          <a:p>
            <a:pPr>
              <a:spcAft>
                <a:spcPts val="600"/>
              </a:spcAft>
            </a:pPr>
            <a:r>
              <a:rPr lang="en-IN" sz="2000" b="1" dirty="0"/>
              <a:t>Step 3:</a:t>
            </a:r>
            <a:r>
              <a:rPr lang="en-IN" sz="2000" dirty="0"/>
              <a:t> If tree is </a:t>
            </a:r>
            <a:r>
              <a:rPr lang="en-IN" sz="2000" b="1" dirty="0">
                <a:solidFill>
                  <a:srgbClr val="0070C0"/>
                </a:solidFill>
              </a:rPr>
              <a:t>Not Empty</a:t>
            </a:r>
            <a:r>
              <a:rPr lang="en-IN" sz="2000" dirty="0"/>
              <a:t>, then find </a:t>
            </a:r>
            <a:r>
              <a:rPr lang="en-IN" sz="2000" b="1" dirty="0">
                <a:solidFill>
                  <a:srgbClr val="0070C0"/>
                </a:solidFill>
              </a:rPr>
              <a:t>a leaf node </a:t>
            </a:r>
            <a:r>
              <a:rPr lang="en-IN" sz="2000" dirty="0"/>
              <a:t>to which the new key value cab be added using </a:t>
            </a:r>
            <a:r>
              <a:rPr lang="en-IN" sz="2000" b="1" dirty="0">
                <a:solidFill>
                  <a:srgbClr val="0070C0"/>
                </a:solidFill>
              </a:rPr>
              <a:t>Binary Search 	Tree logic.</a:t>
            </a:r>
          </a:p>
          <a:p>
            <a:pPr>
              <a:spcAft>
                <a:spcPts val="600"/>
              </a:spcAft>
            </a:pPr>
            <a:r>
              <a:rPr lang="en-IN" sz="2000" b="1" dirty="0"/>
              <a:t>Step 4: </a:t>
            </a:r>
            <a:r>
              <a:rPr lang="en-IN" sz="2000" dirty="0"/>
              <a:t>If that leaf node has an empty position, then add the new key value to that leaf node by maintaining 	ascending order of key value within the node.</a:t>
            </a:r>
          </a:p>
          <a:p>
            <a:pPr>
              <a:spcAft>
                <a:spcPts val="600"/>
              </a:spcAft>
            </a:pPr>
            <a:r>
              <a:rPr lang="en-IN" sz="2000" b="1" dirty="0"/>
              <a:t>Step 5:</a:t>
            </a:r>
            <a:r>
              <a:rPr lang="en-IN" sz="2000" dirty="0"/>
              <a:t> If that leaf node is already full, then </a:t>
            </a:r>
            <a:r>
              <a:rPr lang="en-IN" sz="2000" b="1" dirty="0">
                <a:solidFill>
                  <a:srgbClr val="0070C0"/>
                </a:solidFill>
              </a:rPr>
              <a:t>split that leaf node by sending middle </a:t>
            </a:r>
            <a:r>
              <a:rPr lang="en-IN" sz="2000" dirty="0"/>
              <a:t>value to its </a:t>
            </a:r>
            <a:r>
              <a:rPr lang="en-IN" sz="2000" b="1" dirty="0">
                <a:solidFill>
                  <a:srgbClr val="0070C0"/>
                </a:solidFill>
              </a:rPr>
              <a:t>parent node. </a:t>
            </a:r>
            <a:r>
              <a:rPr lang="en-IN" sz="2000" dirty="0"/>
              <a:t>	Repeat the same 	until sent value is fixed into a node.</a:t>
            </a:r>
          </a:p>
          <a:p>
            <a:pPr>
              <a:spcAft>
                <a:spcPts val="600"/>
              </a:spcAft>
            </a:pPr>
            <a:r>
              <a:rPr lang="en-IN" sz="2000" b="1" dirty="0"/>
              <a:t>Step 6: </a:t>
            </a:r>
            <a:r>
              <a:rPr lang="en-IN" sz="2000" dirty="0"/>
              <a:t>If the splitting is occurring to the root node, then the middle value becomes new root node for the tree 	and the 	height of the tree is increased by one.</a:t>
            </a:r>
          </a:p>
        </p:txBody>
      </p:sp>
    </p:spTree>
    <p:extLst>
      <p:ext uri="{BB962C8B-B14F-4D97-AF65-F5344CB8AC3E}">
        <p14:creationId xmlns:p14="http://schemas.microsoft.com/office/powerpoint/2010/main" val="207020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9FF5A0EE-299B-4B6E-8122-69A571376D06}"/>
              </a:ext>
            </a:extLst>
          </p:cNvPr>
          <p:cNvPicPr>
            <a:picLocks noChangeAspect="1"/>
          </p:cNvPicPr>
          <p:nvPr/>
        </p:nvPicPr>
        <p:blipFill>
          <a:blip r:embed="rId2"/>
          <a:stretch>
            <a:fillRect/>
          </a:stretch>
        </p:blipFill>
        <p:spPr>
          <a:xfrm>
            <a:off x="962163" y="1113383"/>
            <a:ext cx="7746709" cy="4589659"/>
          </a:xfrm>
          <a:prstGeom prst="rect">
            <a:avLst/>
          </a:prstGeom>
        </p:spPr>
      </p:pic>
      <p:sp>
        <p:nvSpPr>
          <p:cNvPr id="5" name="TextBox 4">
            <a:extLst>
              <a:ext uri="{FF2B5EF4-FFF2-40B4-BE49-F238E27FC236}">
                <a16:creationId xmlns:a16="http://schemas.microsoft.com/office/drawing/2014/main" id="{B7D44AC6-95BA-4CFA-A798-B6FDE71D7940}"/>
              </a:ext>
            </a:extLst>
          </p:cNvPr>
          <p:cNvSpPr txBox="1"/>
          <p:nvPr/>
        </p:nvSpPr>
        <p:spPr>
          <a:xfrm>
            <a:off x="7898295" y="954157"/>
            <a:ext cx="3331541" cy="584775"/>
          </a:xfrm>
          <a:prstGeom prst="rect">
            <a:avLst/>
          </a:prstGeom>
          <a:solidFill>
            <a:srgbClr val="FFFF00"/>
          </a:solidFill>
        </p:spPr>
        <p:txBody>
          <a:bodyPr wrap="square" rtlCol="0">
            <a:spAutoFit/>
          </a:bodyPr>
          <a:lstStyle/>
          <a:p>
            <a:r>
              <a:rPr lang="en-IN" sz="3200" dirty="0"/>
              <a:t>Binary Search Tree</a:t>
            </a:r>
          </a:p>
        </p:txBody>
      </p:sp>
    </p:spTree>
    <p:extLst>
      <p:ext uri="{BB962C8B-B14F-4D97-AF65-F5344CB8AC3E}">
        <p14:creationId xmlns:p14="http://schemas.microsoft.com/office/powerpoint/2010/main" val="1313969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C16B-1075-4F77-84C0-CDEB8657D84C}"/>
              </a:ext>
            </a:extLst>
          </p:cNvPr>
          <p:cNvSpPr txBox="1">
            <a:spLocks/>
          </p:cNvSpPr>
          <p:nvPr/>
        </p:nvSpPr>
        <p:spPr>
          <a:xfrm>
            <a:off x="0" y="26504"/>
            <a:ext cx="12192000" cy="397565"/>
          </a:xfrm>
          <a:prstGeom prst="rect">
            <a:avLst/>
          </a:prstGeom>
          <a:solidFill>
            <a:srgbClr val="FFFF00"/>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t>Construct B-tree order 5 for the following data:</a:t>
            </a:r>
            <a:r>
              <a:rPr lang="en-IN" sz="2000" b="1" dirty="0">
                <a:highlight>
                  <a:srgbClr val="DDDDDD"/>
                </a:highlight>
              </a:rPr>
              <a:t>20,40,30,350,75,375,360,80,60,90,70, 100,110 ,120, 385, 390,380</a:t>
            </a:r>
          </a:p>
        </p:txBody>
      </p:sp>
      <p:sp>
        <p:nvSpPr>
          <p:cNvPr id="3" name="TextBox 2">
            <a:extLst>
              <a:ext uri="{FF2B5EF4-FFF2-40B4-BE49-F238E27FC236}">
                <a16:creationId xmlns:a16="http://schemas.microsoft.com/office/drawing/2014/main" id="{09C16C6E-CA5B-404E-8537-93C32FA987D1}"/>
              </a:ext>
            </a:extLst>
          </p:cNvPr>
          <p:cNvSpPr txBox="1"/>
          <p:nvPr/>
        </p:nvSpPr>
        <p:spPr>
          <a:xfrm>
            <a:off x="8468139" y="335373"/>
            <a:ext cx="3723862" cy="646331"/>
          </a:xfrm>
          <a:prstGeom prst="rect">
            <a:avLst/>
          </a:prstGeom>
          <a:solidFill>
            <a:srgbClr val="FFFF00"/>
          </a:solidFill>
        </p:spPr>
        <p:txBody>
          <a:bodyPr wrap="square" rtlCol="0">
            <a:spAutoFit/>
          </a:bodyPr>
          <a:lstStyle/>
          <a:p>
            <a:r>
              <a:rPr lang="en-IN" b="1" dirty="0"/>
              <a:t>Minimum children: round(5/2)=</a:t>
            </a:r>
            <a:r>
              <a:rPr lang="en-IN" b="1" dirty="0">
                <a:solidFill>
                  <a:srgbClr val="C00000"/>
                </a:solidFill>
              </a:rPr>
              <a:t>3</a:t>
            </a:r>
          </a:p>
          <a:p>
            <a:r>
              <a:rPr lang="en-IN" b="1" dirty="0"/>
              <a:t>Minimum Keys: </a:t>
            </a:r>
            <a:r>
              <a:rPr lang="en-IN" b="1" dirty="0">
                <a:solidFill>
                  <a:srgbClr val="C00000"/>
                </a:solidFill>
              </a:rPr>
              <a:t>2</a:t>
            </a:r>
          </a:p>
        </p:txBody>
      </p:sp>
      <p:graphicFrame>
        <p:nvGraphicFramePr>
          <p:cNvPr id="4" name="Table 3">
            <a:extLst>
              <a:ext uri="{FF2B5EF4-FFF2-40B4-BE49-F238E27FC236}">
                <a16:creationId xmlns:a16="http://schemas.microsoft.com/office/drawing/2014/main" id="{306B1069-B443-4E74-BDEC-E5DE167380A5}"/>
              </a:ext>
            </a:extLst>
          </p:cNvPr>
          <p:cNvGraphicFramePr>
            <a:graphicFrameLocks noGrp="1"/>
          </p:cNvGraphicFramePr>
          <p:nvPr>
            <p:extLst>
              <p:ext uri="{D42A27DB-BD31-4B8C-83A1-F6EECF244321}">
                <p14:modId xmlns:p14="http://schemas.microsoft.com/office/powerpoint/2010/main" val="3865070631"/>
              </p:ext>
            </p:extLst>
          </p:nvPr>
        </p:nvGraphicFramePr>
        <p:xfrm>
          <a:off x="8860124" y="1514501"/>
          <a:ext cx="293989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494025">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64120">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473983">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466364">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solidFill>
                      <a:srgbClr val="FFFF00"/>
                    </a:solidFill>
                  </a:tcPr>
                </a:tc>
                <a:tc>
                  <a:txBody>
                    <a:bodyPr/>
                    <a:lstStyle/>
                    <a:p>
                      <a:endParaRPr lang="en-IN" dirty="0"/>
                    </a:p>
                  </a:txBody>
                  <a:tcPr>
                    <a:solidFill>
                      <a:schemeClr val="bg1"/>
                    </a:solidFill>
                  </a:tcPr>
                </a:tc>
                <a:tc>
                  <a:txBody>
                    <a:bodyPr/>
                    <a:lstStyle/>
                    <a:p>
                      <a:endParaRPr lang="en-IN" dirty="0"/>
                    </a:p>
                  </a:txBody>
                  <a:tcPr>
                    <a:solidFill>
                      <a:srgbClr val="FFFF00"/>
                    </a:solidFill>
                  </a:tcPr>
                </a:tc>
                <a:tc>
                  <a:txBody>
                    <a:bodyPr/>
                    <a:lstStyle/>
                    <a:p>
                      <a:endParaRPr lang="en-IN" dirty="0"/>
                    </a:p>
                  </a:txBody>
                  <a:tcPr>
                    <a:solidFill>
                      <a:schemeClr val="bg1"/>
                    </a:solidFill>
                  </a:tcPr>
                </a:tc>
                <a:tc>
                  <a:txBody>
                    <a:bodyPr/>
                    <a:lstStyle/>
                    <a:p>
                      <a:endParaRPr lang="en-IN"/>
                    </a:p>
                  </a:txBody>
                  <a:tcPr>
                    <a:solidFill>
                      <a:srgbClr val="FFFF00"/>
                    </a:solidFill>
                  </a:tcPr>
                </a:tc>
                <a:tc>
                  <a:txBody>
                    <a:bodyPr/>
                    <a:lstStyle/>
                    <a:p>
                      <a:endParaRPr lang="en-IN" dirty="0"/>
                    </a:p>
                  </a:txBody>
                  <a:tcPr>
                    <a:solidFill>
                      <a:schemeClr val="bg1"/>
                    </a:solidFill>
                  </a:tcPr>
                </a:tc>
                <a:tc>
                  <a:txBody>
                    <a:bodyPr/>
                    <a:lstStyle/>
                    <a:p>
                      <a:endParaRPr lang="en-IN"/>
                    </a:p>
                  </a:txBody>
                  <a:tcPr>
                    <a:solidFill>
                      <a:srgbClr val="FFFF00"/>
                    </a:solidFill>
                  </a:tcPr>
                </a:tc>
                <a:tc>
                  <a:txBody>
                    <a:bodyPr/>
                    <a:lstStyle/>
                    <a:p>
                      <a:endParaRPr lang="en-IN" dirty="0"/>
                    </a:p>
                  </a:txBody>
                  <a:tcPr>
                    <a:solidFill>
                      <a:schemeClr val="bg1"/>
                    </a:solidFill>
                  </a:tcPr>
                </a:tc>
                <a:tc>
                  <a:txBody>
                    <a:bodyPr/>
                    <a:lstStyle/>
                    <a:p>
                      <a:endParaRPr lang="en-IN" dirty="0"/>
                    </a:p>
                  </a:txBody>
                  <a:tcPr>
                    <a:solidFill>
                      <a:srgbClr val="FFFF00"/>
                    </a:solidFill>
                  </a:tcPr>
                </a:tc>
                <a:extLst>
                  <a:ext uri="{0D108BD9-81ED-4DB2-BD59-A6C34878D82A}">
                    <a16:rowId xmlns:a16="http://schemas.microsoft.com/office/drawing/2014/main" val="1679405505"/>
                  </a:ext>
                </a:extLst>
              </a:tr>
            </a:tbl>
          </a:graphicData>
        </a:graphic>
      </p:graphicFrame>
      <p:sp>
        <p:nvSpPr>
          <p:cNvPr id="6" name="Oval 5">
            <a:extLst>
              <a:ext uri="{FF2B5EF4-FFF2-40B4-BE49-F238E27FC236}">
                <a16:creationId xmlns:a16="http://schemas.microsoft.com/office/drawing/2014/main" id="{FA604C3E-9D37-4AD7-B864-A552DCE2FF98}"/>
              </a:ext>
            </a:extLst>
          </p:cNvPr>
          <p:cNvSpPr/>
          <p:nvPr/>
        </p:nvSpPr>
        <p:spPr>
          <a:xfrm>
            <a:off x="0" y="893008"/>
            <a:ext cx="1934817" cy="326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20</a:t>
            </a:r>
          </a:p>
        </p:txBody>
      </p:sp>
      <p:sp>
        <p:nvSpPr>
          <p:cNvPr id="7" name="Oval 6">
            <a:extLst>
              <a:ext uri="{FF2B5EF4-FFF2-40B4-BE49-F238E27FC236}">
                <a16:creationId xmlns:a16="http://schemas.microsoft.com/office/drawing/2014/main" id="{C26520E1-03AD-4829-8753-3111A518A9C2}"/>
              </a:ext>
            </a:extLst>
          </p:cNvPr>
          <p:cNvSpPr/>
          <p:nvPr/>
        </p:nvSpPr>
        <p:spPr>
          <a:xfrm>
            <a:off x="8925340" y="2040603"/>
            <a:ext cx="2939892" cy="464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9" name="TextBox 8">
            <a:extLst>
              <a:ext uri="{FF2B5EF4-FFF2-40B4-BE49-F238E27FC236}">
                <a16:creationId xmlns:a16="http://schemas.microsoft.com/office/drawing/2014/main" id="{688BED87-EA19-4DBB-9C71-A859208A3CF6}"/>
              </a:ext>
            </a:extLst>
          </p:cNvPr>
          <p:cNvSpPr txBox="1"/>
          <p:nvPr/>
        </p:nvSpPr>
        <p:spPr>
          <a:xfrm>
            <a:off x="0" y="424069"/>
            <a:ext cx="2037522" cy="369332"/>
          </a:xfrm>
          <a:prstGeom prst="rect">
            <a:avLst/>
          </a:prstGeom>
          <a:solidFill>
            <a:schemeClr val="accent3">
              <a:lumMod val="20000"/>
              <a:lumOff val="80000"/>
            </a:schemeClr>
          </a:solidFill>
        </p:spPr>
        <p:txBody>
          <a:bodyPr wrap="square">
            <a:spAutoFit/>
          </a:bodyPr>
          <a:lstStyle/>
          <a:p>
            <a:r>
              <a:rPr lang="en-IN" dirty="0"/>
              <a:t>Step 1: insert (20)</a:t>
            </a:r>
          </a:p>
        </p:txBody>
      </p:sp>
      <p:sp>
        <p:nvSpPr>
          <p:cNvPr id="10" name="Oval 9">
            <a:extLst>
              <a:ext uri="{FF2B5EF4-FFF2-40B4-BE49-F238E27FC236}">
                <a16:creationId xmlns:a16="http://schemas.microsoft.com/office/drawing/2014/main" id="{1388EBE7-720D-4822-B4A9-9B7EC3BE88F9}"/>
              </a:ext>
            </a:extLst>
          </p:cNvPr>
          <p:cNvSpPr/>
          <p:nvPr/>
        </p:nvSpPr>
        <p:spPr>
          <a:xfrm>
            <a:off x="3018400" y="933808"/>
            <a:ext cx="2348730" cy="42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20 ,  40</a:t>
            </a:r>
          </a:p>
        </p:txBody>
      </p:sp>
      <p:sp>
        <p:nvSpPr>
          <p:cNvPr id="11" name="TextBox 10">
            <a:extLst>
              <a:ext uri="{FF2B5EF4-FFF2-40B4-BE49-F238E27FC236}">
                <a16:creationId xmlns:a16="http://schemas.microsoft.com/office/drawing/2014/main" id="{37315D05-39C5-4FB7-BDD6-A90F25531782}"/>
              </a:ext>
            </a:extLst>
          </p:cNvPr>
          <p:cNvSpPr txBox="1"/>
          <p:nvPr/>
        </p:nvSpPr>
        <p:spPr>
          <a:xfrm>
            <a:off x="3215308" y="424069"/>
            <a:ext cx="2037522" cy="369332"/>
          </a:xfrm>
          <a:prstGeom prst="rect">
            <a:avLst/>
          </a:prstGeom>
          <a:solidFill>
            <a:schemeClr val="accent3">
              <a:lumMod val="20000"/>
              <a:lumOff val="80000"/>
            </a:schemeClr>
          </a:solidFill>
        </p:spPr>
        <p:txBody>
          <a:bodyPr wrap="square">
            <a:spAutoFit/>
          </a:bodyPr>
          <a:lstStyle/>
          <a:p>
            <a:r>
              <a:rPr lang="en-IN" dirty="0"/>
              <a:t>Step 2: insert (40)</a:t>
            </a:r>
          </a:p>
        </p:txBody>
      </p:sp>
      <p:sp>
        <p:nvSpPr>
          <p:cNvPr id="12" name="Oval 11">
            <a:extLst>
              <a:ext uri="{FF2B5EF4-FFF2-40B4-BE49-F238E27FC236}">
                <a16:creationId xmlns:a16="http://schemas.microsoft.com/office/drawing/2014/main" id="{D04344AE-43F5-4F9C-9A62-24B78A427BCB}"/>
              </a:ext>
            </a:extLst>
          </p:cNvPr>
          <p:cNvSpPr/>
          <p:nvPr/>
        </p:nvSpPr>
        <p:spPr>
          <a:xfrm>
            <a:off x="6155200" y="893008"/>
            <a:ext cx="2037522"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20 ,   30,    40</a:t>
            </a:r>
          </a:p>
        </p:txBody>
      </p:sp>
      <p:sp>
        <p:nvSpPr>
          <p:cNvPr id="13" name="TextBox 12">
            <a:extLst>
              <a:ext uri="{FF2B5EF4-FFF2-40B4-BE49-F238E27FC236}">
                <a16:creationId xmlns:a16="http://schemas.microsoft.com/office/drawing/2014/main" id="{132D35CD-C70F-4346-A701-2C45CF63E0E1}"/>
              </a:ext>
            </a:extLst>
          </p:cNvPr>
          <p:cNvSpPr txBox="1"/>
          <p:nvPr/>
        </p:nvSpPr>
        <p:spPr>
          <a:xfrm>
            <a:off x="6155200" y="424069"/>
            <a:ext cx="2037522" cy="369332"/>
          </a:xfrm>
          <a:prstGeom prst="rect">
            <a:avLst/>
          </a:prstGeom>
          <a:solidFill>
            <a:schemeClr val="accent3">
              <a:lumMod val="20000"/>
              <a:lumOff val="80000"/>
            </a:schemeClr>
          </a:solidFill>
        </p:spPr>
        <p:txBody>
          <a:bodyPr wrap="square">
            <a:spAutoFit/>
          </a:bodyPr>
          <a:lstStyle/>
          <a:p>
            <a:r>
              <a:rPr lang="en-IN" dirty="0"/>
              <a:t>Step 3: insert (30)</a:t>
            </a:r>
          </a:p>
        </p:txBody>
      </p:sp>
      <p:sp>
        <p:nvSpPr>
          <p:cNvPr id="14" name="Oval 13">
            <a:extLst>
              <a:ext uri="{FF2B5EF4-FFF2-40B4-BE49-F238E27FC236}">
                <a16:creationId xmlns:a16="http://schemas.microsoft.com/office/drawing/2014/main" id="{5BB0188F-EB53-43CC-B3E9-FFC6BA2B691C}"/>
              </a:ext>
            </a:extLst>
          </p:cNvPr>
          <p:cNvSpPr/>
          <p:nvPr/>
        </p:nvSpPr>
        <p:spPr>
          <a:xfrm>
            <a:off x="0" y="2169613"/>
            <a:ext cx="2663687" cy="397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20 ,   30,    40, 350</a:t>
            </a:r>
          </a:p>
        </p:txBody>
      </p:sp>
      <p:sp>
        <p:nvSpPr>
          <p:cNvPr id="15" name="TextBox 14">
            <a:extLst>
              <a:ext uri="{FF2B5EF4-FFF2-40B4-BE49-F238E27FC236}">
                <a16:creationId xmlns:a16="http://schemas.microsoft.com/office/drawing/2014/main" id="{AEA14325-9FA3-40B4-BFA6-F0AFCB85B50C}"/>
              </a:ext>
            </a:extLst>
          </p:cNvPr>
          <p:cNvSpPr txBox="1"/>
          <p:nvPr/>
        </p:nvSpPr>
        <p:spPr>
          <a:xfrm>
            <a:off x="0" y="1700675"/>
            <a:ext cx="2037522" cy="369332"/>
          </a:xfrm>
          <a:prstGeom prst="rect">
            <a:avLst/>
          </a:prstGeom>
          <a:solidFill>
            <a:schemeClr val="accent3">
              <a:lumMod val="20000"/>
              <a:lumOff val="80000"/>
            </a:schemeClr>
          </a:solidFill>
        </p:spPr>
        <p:txBody>
          <a:bodyPr wrap="square">
            <a:spAutoFit/>
          </a:bodyPr>
          <a:lstStyle/>
          <a:p>
            <a:r>
              <a:rPr lang="en-IN" dirty="0"/>
              <a:t>Step 4: insert (350)</a:t>
            </a:r>
          </a:p>
        </p:txBody>
      </p:sp>
      <p:sp>
        <p:nvSpPr>
          <p:cNvPr id="16" name="Oval 15">
            <a:extLst>
              <a:ext uri="{FF2B5EF4-FFF2-40B4-BE49-F238E27FC236}">
                <a16:creationId xmlns:a16="http://schemas.microsoft.com/office/drawing/2014/main" id="{39EBC969-BA22-4821-BBB8-AB2135E7466D}"/>
              </a:ext>
            </a:extLst>
          </p:cNvPr>
          <p:cNvSpPr/>
          <p:nvPr/>
        </p:nvSpPr>
        <p:spPr>
          <a:xfrm>
            <a:off x="0" y="3528607"/>
            <a:ext cx="2663687"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20 ,   30,    40, 350</a:t>
            </a:r>
          </a:p>
        </p:txBody>
      </p:sp>
      <p:sp>
        <p:nvSpPr>
          <p:cNvPr id="17" name="TextBox 16">
            <a:extLst>
              <a:ext uri="{FF2B5EF4-FFF2-40B4-BE49-F238E27FC236}">
                <a16:creationId xmlns:a16="http://schemas.microsoft.com/office/drawing/2014/main" id="{30F5AF79-F553-4EBE-A3C8-F97C6B67D524}"/>
              </a:ext>
            </a:extLst>
          </p:cNvPr>
          <p:cNvSpPr txBox="1"/>
          <p:nvPr/>
        </p:nvSpPr>
        <p:spPr>
          <a:xfrm>
            <a:off x="0" y="3059668"/>
            <a:ext cx="2037522" cy="369332"/>
          </a:xfrm>
          <a:prstGeom prst="rect">
            <a:avLst/>
          </a:prstGeom>
          <a:solidFill>
            <a:schemeClr val="accent3">
              <a:lumMod val="20000"/>
              <a:lumOff val="80000"/>
            </a:schemeClr>
          </a:solidFill>
        </p:spPr>
        <p:txBody>
          <a:bodyPr wrap="square">
            <a:spAutoFit/>
          </a:bodyPr>
          <a:lstStyle/>
          <a:p>
            <a:r>
              <a:rPr lang="en-IN" dirty="0"/>
              <a:t>Step 5: insert (75)</a:t>
            </a:r>
          </a:p>
        </p:txBody>
      </p:sp>
      <p:sp>
        <p:nvSpPr>
          <p:cNvPr id="18" name="Arrow: Right 17">
            <a:extLst>
              <a:ext uri="{FF2B5EF4-FFF2-40B4-BE49-F238E27FC236}">
                <a16:creationId xmlns:a16="http://schemas.microsoft.com/office/drawing/2014/main" id="{94C44098-45BA-4C55-9952-CE0EF7CD3713}"/>
              </a:ext>
            </a:extLst>
          </p:cNvPr>
          <p:cNvSpPr/>
          <p:nvPr/>
        </p:nvSpPr>
        <p:spPr>
          <a:xfrm>
            <a:off x="2846121" y="3320677"/>
            <a:ext cx="2234430" cy="78519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tx1"/>
                </a:solidFill>
              </a:rPr>
              <a:t>No space , so split</a:t>
            </a:r>
          </a:p>
        </p:txBody>
      </p:sp>
      <p:sp>
        <p:nvSpPr>
          <p:cNvPr id="19" name="Oval 18">
            <a:extLst>
              <a:ext uri="{FF2B5EF4-FFF2-40B4-BE49-F238E27FC236}">
                <a16:creationId xmlns:a16="http://schemas.microsoft.com/office/drawing/2014/main" id="{2BA43CBC-1DA5-4E06-A019-07742D77DB61}"/>
              </a:ext>
            </a:extLst>
          </p:cNvPr>
          <p:cNvSpPr/>
          <p:nvPr/>
        </p:nvSpPr>
        <p:spPr>
          <a:xfrm>
            <a:off x="5529034" y="3736536"/>
            <a:ext cx="2663687"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20 ,   30,    40, 350</a:t>
            </a:r>
          </a:p>
        </p:txBody>
      </p:sp>
      <p:sp>
        <p:nvSpPr>
          <p:cNvPr id="20" name="TextBox 19">
            <a:extLst>
              <a:ext uri="{FF2B5EF4-FFF2-40B4-BE49-F238E27FC236}">
                <a16:creationId xmlns:a16="http://schemas.microsoft.com/office/drawing/2014/main" id="{2A78021E-9A99-4A92-8E78-A831A89DE8F4}"/>
              </a:ext>
            </a:extLst>
          </p:cNvPr>
          <p:cNvSpPr txBox="1"/>
          <p:nvPr/>
        </p:nvSpPr>
        <p:spPr>
          <a:xfrm>
            <a:off x="8038563" y="5564401"/>
            <a:ext cx="4153437" cy="1015663"/>
          </a:xfrm>
          <a:prstGeom prst="rect">
            <a:avLst/>
          </a:prstGeom>
          <a:solidFill>
            <a:srgbClr val="FFFF00"/>
          </a:solidFill>
        </p:spPr>
        <p:txBody>
          <a:bodyPr wrap="square" rtlCol="0">
            <a:spAutoFit/>
          </a:bodyPr>
          <a:lstStyle/>
          <a:p>
            <a:r>
              <a:rPr lang="en-IN" sz="2000" dirty="0"/>
              <a:t>Create new node of size </a:t>
            </a:r>
            <a:r>
              <a:rPr lang="en-IN" sz="2000" dirty="0">
                <a:solidFill>
                  <a:srgbClr val="FF0000"/>
                </a:solidFill>
              </a:rPr>
              <a:t>M</a:t>
            </a:r>
            <a:r>
              <a:rPr lang="en-IN" sz="2000" dirty="0"/>
              <a:t> then move </a:t>
            </a:r>
            <a:r>
              <a:rPr lang="en-IN" sz="2000" dirty="0">
                <a:solidFill>
                  <a:srgbClr val="7030A0"/>
                </a:solidFill>
              </a:rPr>
              <a:t>second half </a:t>
            </a:r>
            <a:r>
              <a:rPr lang="en-IN" sz="2000" dirty="0"/>
              <a:t>elements into new node then move middle element to </a:t>
            </a:r>
            <a:r>
              <a:rPr lang="en-IN" sz="2000" dirty="0">
                <a:solidFill>
                  <a:srgbClr val="0070C0"/>
                </a:solidFill>
              </a:rPr>
              <a:t>Parent</a:t>
            </a:r>
          </a:p>
        </p:txBody>
      </p:sp>
      <p:sp>
        <p:nvSpPr>
          <p:cNvPr id="21" name="Oval 20">
            <a:extLst>
              <a:ext uri="{FF2B5EF4-FFF2-40B4-BE49-F238E27FC236}">
                <a16:creationId xmlns:a16="http://schemas.microsoft.com/office/drawing/2014/main" id="{998B1DD2-8CFB-4578-B3DC-1AE11B6565C4}"/>
              </a:ext>
            </a:extLst>
          </p:cNvPr>
          <p:cNvSpPr/>
          <p:nvPr/>
        </p:nvSpPr>
        <p:spPr>
          <a:xfrm>
            <a:off x="8468139" y="3705801"/>
            <a:ext cx="2663687"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2" name="Oval 21">
            <a:extLst>
              <a:ext uri="{FF2B5EF4-FFF2-40B4-BE49-F238E27FC236}">
                <a16:creationId xmlns:a16="http://schemas.microsoft.com/office/drawing/2014/main" id="{442003C2-A633-4912-B017-26024BE24D51}"/>
              </a:ext>
            </a:extLst>
          </p:cNvPr>
          <p:cNvSpPr/>
          <p:nvPr/>
        </p:nvSpPr>
        <p:spPr>
          <a:xfrm>
            <a:off x="3472947" y="5342445"/>
            <a:ext cx="3215207"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20 ,   30,    40, 75, 350</a:t>
            </a:r>
          </a:p>
        </p:txBody>
      </p:sp>
      <p:sp>
        <p:nvSpPr>
          <p:cNvPr id="24" name="TextBox 23">
            <a:extLst>
              <a:ext uri="{FF2B5EF4-FFF2-40B4-BE49-F238E27FC236}">
                <a16:creationId xmlns:a16="http://schemas.microsoft.com/office/drawing/2014/main" id="{29885522-E24F-47BF-A460-3BF20A8DA84A}"/>
              </a:ext>
            </a:extLst>
          </p:cNvPr>
          <p:cNvSpPr txBox="1"/>
          <p:nvPr/>
        </p:nvSpPr>
        <p:spPr>
          <a:xfrm>
            <a:off x="2811008" y="5342445"/>
            <a:ext cx="808599" cy="369332"/>
          </a:xfrm>
          <a:prstGeom prst="rect">
            <a:avLst/>
          </a:prstGeom>
          <a:noFill/>
        </p:spPr>
        <p:txBody>
          <a:bodyPr wrap="square" rtlCol="0">
            <a:spAutoFit/>
          </a:bodyPr>
          <a:lstStyle/>
          <a:p>
            <a:r>
              <a:rPr lang="en-IN" dirty="0"/>
              <a:t>Temp </a:t>
            </a:r>
          </a:p>
        </p:txBody>
      </p:sp>
      <p:sp>
        <p:nvSpPr>
          <p:cNvPr id="25" name="TextBox 24">
            <a:extLst>
              <a:ext uri="{FF2B5EF4-FFF2-40B4-BE49-F238E27FC236}">
                <a16:creationId xmlns:a16="http://schemas.microsoft.com/office/drawing/2014/main" id="{E68FC027-B3BE-4DA8-BDE7-6AB08C415881}"/>
              </a:ext>
            </a:extLst>
          </p:cNvPr>
          <p:cNvSpPr txBox="1"/>
          <p:nvPr/>
        </p:nvSpPr>
        <p:spPr>
          <a:xfrm>
            <a:off x="1934817" y="3063710"/>
            <a:ext cx="6392495" cy="369332"/>
          </a:xfrm>
          <a:prstGeom prst="rect">
            <a:avLst/>
          </a:prstGeom>
          <a:solidFill>
            <a:srgbClr val="FFFF00"/>
          </a:solidFill>
        </p:spPr>
        <p:txBody>
          <a:bodyPr wrap="square">
            <a:spAutoFit/>
          </a:bodyPr>
          <a:lstStyle/>
          <a:p>
            <a:pPr marL="12700" marR="5080">
              <a:lnSpc>
                <a:spcPct val="100000"/>
              </a:lnSpc>
              <a:spcBef>
                <a:spcPts val="100"/>
              </a:spcBef>
            </a:pPr>
            <a:r>
              <a:rPr lang="en-IN" spc="-5" dirty="0">
                <a:latin typeface="Times New Roman"/>
                <a:cs typeface="Times New Roman"/>
              </a:rPr>
              <a:t>Adding 75</a:t>
            </a:r>
            <a:r>
              <a:rPr lang="en-IN" dirty="0">
                <a:latin typeface="Times New Roman"/>
                <a:cs typeface="Times New Roman"/>
              </a:rPr>
              <a:t> </a:t>
            </a:r>
            <a:r>
              <a:rPr lang="en-IN" spc="-5" dirty="0">
                <a:latin typeface="Times New Roman"/>
                <a:cs typeface="Times New Roman"/>
              </a:rPr>
              <a:t>would</a:t>
            </a:r>
            <a:r>
              <a:rPr lang="en-IN" dirty="0">
                <a:latin typeface="Times New Roman"/>
                <a:cs typeface="Times New Roman"/>
              </a:rPr>
              <a:t> </a:t>
            </a:r>
            <a:r>
              <a:rPr lang="en-IN" spc="-10" dirty="0">
                <a:latin typeface="Times New Roman"/>
                <a:cs typeface="Times New Roman"/>
              </a:rPr>
              <a:t>over-fill</a:t>
            </a:r>
            <a:r>
              <a:rPr lang="en-IN" spc="-5" dirty="0">
                <a:latin typeface="Times New Roman"/>
                <a:cs typeface="Times New Roman"/>
              </a:rPr>
              <a:t> </a:t>
            </a:r>
            <a:r>
              <a:rPr lang="en-IN" dirty="0">
                <a:latin typeface="Times New Roman"/>
                <a:cs typeface="Times New Roman"/>
              </a:rPr>
              <a:t>it, </a:t>
            </a:r>
            <a:r>
              <a:rPr lang="en-IN" spc="-5" dirty="0">
                <a:latin typeface="Times New Roman"/>
                <a:cs typeface="Times New Roman"/>
              </a:rPr>
              <a:t>so</a:t>
            </a:r>
            <a:r>
              <a:rPr lang="en-IN" dirty="0">
                <a:latin typeface="Times New Roman"/>
                <a:cs typeface="Times New Roman"/>
              </a:rPr>
              <a:t> split it and promote the </a:t>
            </a:r>
            <a:r>
              <a:rPr lang="en-IN" spc="-585" dirty="0">
                <a:latin typeface="Times New Roman"/>
                <a:cs typeface="Times New Roman"/>
              </a:rPr>
              <a:t> </a:t>
            </a:r>
            <a:r>
              <a:rPr lang="en-IN" dirty="0">
                <a:latin typeface="Times New Roman"/>
                <a:cs typeface="Times New Roman"/>
              </a:rPr>
              <a:t>middle</a:t>
            </a:r>
            <a:r>
              <a:rPr lang="en-IN" spc="-5" dirty="0">
                <a:latin typeface="Times New Roman"/>
                <a:cs typeface="Times New Roman"/>
              </a:rPr>
              <a:t> </a:t>
            </a:r>
            <a:r>
              <a:rPr lang="en-IN" spc="-45" dirty="0">
                <a:latin typeface="Times New Roman"/>
                <a:cs typeface="Times New Roman"/>
              </a:rPr>
              <a:t>key </a:t>
            </a:r>
            <a:endParaRPr lang="en-IN" dirty="0">
              <a:latin typeface="Times New Roman"/>
              <a:cs typeface="Times New Roman"/>
            </a:endParaRPr>
          </a:p>
        </p:txBody>
      </p:sp>
    </p:spTree>
    <p:extLst>
      <p:ext uri="{BB962C8B-B14F-4D97-AF65-F5344CB8AC3E}">
        <p14:creationId xmlns:p14="http://schemas.microsoft.com/office/powerpoint/2010/main" val="2383252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3C00855-0DC8-4A35-8F68-14473C1FAA7D}"/>
              </a:ext>
            </a:extLst>
          </p:cNvPr>
          <p:cNvSpPr/>
          <p:nvPr/>
        </p:nvSpPr>
        <p:spPr>
          <a:xfrm>
            <a:off x="51134" y="1218622"/>
            <a:ext cx="1460619" cy="353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20 ,   30,    </a:t>
            </a:r>
          </a:p>
        </p:txBody>
      </p:sp>
      <p:sp>
        <p:nvSpPr>
          <p:cNvPr id="3" name="Oval 2">
            <a:extLst>
              <a:ext uri="{FF2B5EF4-FFF2-40B4-BE49-F238E27FC236}">
                <a16:creationId xmlns:a16="http://schemas.microsoft.com/office/drawing/2014/main" id="{A9D5A15C-44AB-4963-8C32-D72CAEAEFB2E}"/>
              </a:ext>
            </a:extLst>
          </p:cNvPr>
          <p:cNvSpPr/>
          <p:nvPr/>
        </p:nvSpPr>
        <p:spPr>
          <a:xfrm>
            <a:off x="2105222" y="1203254"/>
            <a:ext cx="1593137"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75,  350</a:t>
            </a:r>
          </a:p>
        </p:txBody>
      </p:sp>
      <p:sp>
        <p:nvSpPr>
          <p:cNvPr id="4" name="Oval 3">
            <a:extLst>
              <a:ext uri="{FF2B5EF4-FFF2-40B4-BE49-F238E27FC236}">
                <a16:creationId xmlns:a16="http://schemas.microsoft.com/office/drawing/2014/main" id="{1656B244-6E82-425E-AA54-B33542258E85}"/>
              </a:ext>
            </a:extLst>
          </p:cNvPr>
          <p:cNvSpPr/>
          <p:nvPr/>
        </p:nvSpPr>
        <p:spPr>
          <a:xfrm>
            <a:off x="912526" y="505401"/>
            <a:ext cx="1944320" cy="276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40</a:t>
            </a:r>
          </a:p>
        </p:txBody>
      </p:sp>
      <p:cxnSp>
        <p:nvCxnSpPr>
          <p:cNvPr id="6" name="Straight Arrow Connector 5">
            <a:extLst>
              <a:ext uri="{FF2B5EF4-FFF2-40B4-BE49-F238E27FC236}">
                <a16:creationId xmlns:a16="http://schemas.microsoft.com/office/drawing/2014/main" id="{BCEACD35-8508-4ACD-83C6-3C88C1EB0FC8}"/>
              </a:ext>
            </a:extLst>
          </p:cNvPr>
          <p:cNvCxnSpPr>
            <a:stCxn id="4" idx="3"/>
          </p:cNvCxnSpPr>
          <p:nvPr/>
        </p:nvCxnSpPr>
        <p:spPr>
          <a:xfrm flipH="1">
            <a:off x="912526" y="741390"/>
            <a:ext cx="284739" cy="461864"/>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D831E72-3D6A-445F-89C9-E76E102E06D1}"/>
              </a:ext>
            </a:extLst>
          </p:cNvPr>
          <p:cNvCxnSpPr>
            <a:cxnSpLocks/>
            <a:stCxn id="4" idx="5"/>
            <a:endCxn id="3" idx="0"/>
          </p:cNvCxnSpPr>
          <p:nvPr/>
        </p:nvCxnSpPr>
        <p:spPr>
          <a:xfrm>
            <a:off x="2572107" y="741390"/>
            <a:ext cx="329684" cy="461864"/>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8F16BC2-EEF1-4643-8BDF-1B1905C3A18B}"/>
              </a:ext>
            </a:extLst>
          </p:cNvPr>
          <p:cNvSpPr txBox="1">
            <a:spLocks/>
          </p:cNvSpPr>
          <p:nvPr/>
        </p:nvSpPr>
        <p:spPr>
          <a:xfrm>
            <a:off x="0" y="27048"/>
            <a:ext cx="12192000" cy="397565"/>
          </a:xfrm>
          <a:prstGeom prst="rect">
            <a:avLst/>
          </a:prstGeom>
          <a:solidFill>
            <a:srgbClr val="FFFF00"/>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t>Construct B-tree order 5 for the following data:</a:t>
            </a:r>
            <a:r>
              <a:rPr lang="en-IN" sz="2000" b="1" dirty="0">
                <a:highlight>
                  <a:srgbClr val="DDDDDD"/>
                </a:highlight>
              </a:rPr>
              <a:t>20,40,30,350,75,375,360,80,60,90,70, 100,110 ,120, 385, 390,380</a:t>
            </a:r>
          </a:p>
        </p:txBody>
      </p:sp>
      <p:sp>
        <p:nvSpPr>
          <p:cNvPr id="12" name="TextBox 11">
            <a:extLst>
              <a:ext uri="{FF2B5EF4-FFF2-40B4-BE49-F238E27FC236}">
                <a16:creationId xmlns:a16="http://schemas.microsoft.com/office/drawing/2014/main" id="{ACDAF728-3406-4865-B45E-F6089BEBCE4C}"/>
              </a:ext>
            </a:extLst>
          </p:cNvPr>
          <p:cNvSpPr txBox="1"/>
          <p:nvPr/>
        </p:nvSpPr>
        <p:spPr>
          <a:xfrm>
            <a:off x="3433499" y="436918"/>
            <a:ext cx="2037522" cy="369332"/>
          </a:xfrm>
          <a:prstGeom prst="rect">
            <a:avLst/>
          </a:prstGeom>
          <a:solidFill>
            <a:schemeClr val="accent3">
              <a:lumMod val="20000"/>
              <a:lumOff val="80000"/>
            </a:schemeClr>
          </a:solidFill>
        </p:spPr>
        <p:txBody>
          <a:bodyPr wrap="square">
            <a:spAutoFit/>
          </a:bodyPr>
          <a:lstStyle/>
          <a:p>
            <a:r>
              <a:rPr lang="en-IN" dirty="0"/>
              <a:t>Step 6: insert (375)</a:t>
            </a:r>
          </a:p>
        </p:txBody>
      </p:sp>
      <p:sp>
        <p:nvSpPr>
          <p:cNvPr id="13" name="Oval 12">
            <a:extLst>
              <a:ext uri="{FF2B5EF4-FFF2-40B4-BE49-F238E27FC236}">
                <a16:creationId xmlns:a16="http://schemas.microsoft.com/office/drawing/2014/main" id="{0C408211-529D-4CA6-A92E-4F0B748B84D8}"/>
              </a:ext>
            </a:extLst>
          </p:cNvPr>
          <p:cNvSpPr/>
          <p:nvPr/>
        </p:nvSpPr>
        <p:spPr>
          <a:xfrm>
            <a:off x="4609629" y="1242993"/>
            <a:ext cx="1460619" cy="353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20 ,   30,    </a:t>
            </a:r>
          </a:p>
        </p:txBody>
      </p:sp>
      <p:sp>
        <p:nvSpPr>
          <p:cNvPr id="14" name="Oval 13">
            <a:extLst>
              <a:ext uri="{FF2B5EF4-FFF2-40B4-BE49-F238E27FC236}">
                <a16:creationId xmlns:a16="http://schemas.microsoft.com/office/drawing/2014/main" id="{350D1F65-F3E2-453B-87B8-6CC3276B3C25}"/>
              </a:ext>
            </a:extLst>
          </p:cNvPr>
          <p:cNvSpPr/>
          <p:nvPr/>
        </p:nvSpPr>
        <p:spPr>
          <a:xfrm>
            <a:off x="6491686" y="1242415"/>
            <a:ext cx="1901686"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75,  350,375</a:t>
            </a:r>
          </a:p>
        </p:txBody>
      </p:sp>
      <p:sp>
        <p:nvSpPr>
          <p:cNvPr id="15" name="Oval 14">
            <a:extLst>
              <a:ext uri="{FF2B5EF4-FFF2-40B4-BE49-F238E27FC236}">
                <a16:creationId xmlns:a16="http://schemas.microsoft.com/office/drawing/2014/main" id="{4B91A298-C98A-45B2-A1A5-0E7FEA6CCE96}"/>
              </a:ext>
            </a:extLst>
          </p:cNvPr>
          <p:cNvSpPr/>
          <p:nvPr/>
        </p:nvSpPr>
        <p:spPr>
          <a:xfrm>
            <a:off x="5471021" y="529772"/>
            <a:ext cx="1944320" cy="276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40</a:t>
            </a:r>
          </a:p>
        </p:txBody>
      </p:sp>
      <p:cxnSp>
        <p:nvCxnSpPr>
          <p:cNvPr id="16" name="Straight Arrow Connector 15">
            <a:extLst>
              <a:ext uri="{FF2B5EF4-FFF2-40B4-BE49-F238E27FC236}">
                <a16:creationId xmlns:a16="http://schemas.microsoft.com/office/drawing/2014/main" id="{92561CAF-02DA-4E7E-97AF-A47A1482B83F}"/>
              </a:ext>
            </a:extLst>
          </p:cNvPr>
          <p:cNvCxnSpPr>
            <a:stCxn id="15" idx="3"/>
          </p:cNvCxnSpPr>
          <p:nvPr/>
        </p:nvCxnSpPr>
        <p:spPr>
          <a:xfrm flipH="1">
            <a:off x="5471021" y="765761"/>
            <a:ext cx="284739" cy="461864"/>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15977A0-69CF-448B-B168-9D2AAD7DF61B}"/>
              </a:ext>
            </a:extLst>
          </p:cNvPr>
          <p:cNvCxnSpPr>
            <a:cxnSpLocks/>
            <a:stCxn id="15" idx="5"/>
            <a:endCxn id="14" idx="0"/>
          </p:cNvCxnSpPr>
          <p:nvPr/>
        </p:nvCxnSpPr>
        <p:spPr>
          <a:xfrm>
            <a:off x="7130602" y="765761"/>
            <a:ext cx="311927" cy="476654"/>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A8C6CB0-74FD-49D9-9B97-8D5568FE0E42}"/>
              </a:ext>
            </a:extLst>
          </p:cNvPr>
          <p:cNvSpPr txBox="1"/>
          <p:nvPr/>
        </p:nvSpPr>
        <p:spPr>
          <a:xfrm>
            <a:off x="7518978" y="402393"/>
            <a:ext cx="2037522" cy="369332"/>
          </a:xfrm>
          <a:prstGeom prst="rect">
            <a:avLst/>
          </a:prstGeom>
          <a:solidFill>
            <a:schemeClr val="accent3">
              <a:lumMod val="20000"/>
              <a:lumOff val="80000"/>
            </a:schemeClr>
          </a:solidFill>
        </p:spPr>
        <p:txBody>
          <a:bodyPr wrap="square">
            <a:spAutoFit/>
          </a:bodyPr>
          <a:lstStyle/>
          <a:p>
            <a:r>
              <a:rPr lang="en-IN" dirty="0"/>
              <a:t>Step 6: insert (360)</a:t>
            </a:r>
          </a:p>
        </p:txBody>
      </p:sp>
      <p:sp>
        <p:nvSpPr>
          <p:cNvPr id="20" name="Oval 19">
            <a:extLst>
              <a:ext uri="{FF2B5EF4-FFF2-40B4-BE49-F238E27FC236}">
                <a16:creationId xmlns:a16="http://schemas.microsoft.com/office/drawing/2014/main" id="{692D5B84-3ED8-4097-955F-C770700B9736}"/>
              </a:ext>
            </a:extLst>
          </p:cNvPr>
          <p:cNvSpPr/>
          <p:nvPr/>
        </p:nvSpPr>
        <p:spPr>
          <a:xfrm>
            <a:off x="8626159" y="1242993"/>
            <a:ext cx="1460619" cy="353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20 ,   30,    </a:t>
            </a:r>
          </a:p>
        </p:txBody>
      </p:sp>
      <p:sp>
        <p:nvSpPr>
          <p:cNvPr id="21" name="Oval 20">
            <a:extLst>
              <a:ext uri="{FF2B5EF4-FFF2-40B4-BE49-F238E27FC236}">
                <a16:creationId xmlns:a16="http://schemas.microsoft.com/office/drawing/2014/main" id="{79BBBD88-67F3-492B-8043-B47A75E2EFE6}"/>
              </a:ext>
            </a:extLst>
          </p:cNvPr>
          <p:cNvSpPr/>
          <p:nvPr/>
        </p:nvSpPr>
        <p:spPr>
          <a:xfrm>
            <a:off x="10119153" y="1187135"/>
            <a:ext cx="2072847" cy="461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75,  350,360, 375</a:t>
            </a:r>
          </a:p>
        </p:txBody>
      </p:sp>
      <p:sp>
        <p:nvSpPr>
          <p:cNvPr id="22" name="Oval 21">
            <a:extLst>
              <a:ext uri="{FF2B5EF4-FFF2-40B4-BE49-F238E27FC236}">
                <a16:creationId xmlns:a16="http://schemas.microsoft.com/office/drawing/2014/main" id="{D94CAB05-0323-48CB-8E4B-157DB0FBE553}"/>
              </a:ext>
            </a:extLst>
          </p:cNvPr>
          <p:cNvSpPr/>
          <p:nvPr/>
        </p:nvSpPr>
        <p:spPr>
          <a:xfrm>
            <a:off x="9335154" y="489283"/>
            <a:ext cx="1944320" cy="276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40</a:t>
            </a:r>
          </a:p>
        </p:txBody>
      </p:sp>
      <p:cxnSp>
        <p:nvCxnSpPr>
          <p:cNvPr id="23" name="Straight Arrow Connector 22">
            <a:extLst>
              <a:ext uri="{FF2B5EF4-FFF2-40B4-BE49-F238E27FC236}">
                <a16:creationId xmlns:a16="http://schemas.microsoft.com/office/drawing/2014/main" id="{3FF11BFD-CE65-4EA5-81FC-5CABBB39F921}"/>
              </a:ext>
            </a:extLst>
          </p:cNvPr>
          <p:cNvCxnSpPr>
            <a:cxnSpLocks/>
            <a:stCxn id="22" idx="3"/>
            <a:endCxn id="20" idx="0"/>
          </p:cNvCxnSpPr>
          <p:nvPr/>
        </p:nvCxnSpPr>
        <p:spPr>
          <a:xfrm flipH="1">
            <a:off x="9356469" y="725272"/>
            <a:ext cx="263424" cy="517721"/>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2495292-564B-46E1-8B22-D07DFFE1C906}"/>
              </a:ext>
            </a:extLst>
          </p:cNvPr>
          <p:cNvCxnSpPr>
            <a:cxnSpLocks/>
            <a:stCxn id="22" idx="5"/>
          </p:cNvCxnSpPr>
          <p:nvPr/>
        </p:nvCxnSpPr>
        <p:spPr>
          <a:xfrm>
            <a:off x="10994735" y="725272"/>
            <a:ext cx="284739" cy="461863"/>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3380FA-EF79-4B69-8E30-E7A5CC98C57D}"/>
              </a:ext>
            </a:extLst>
          </p:cNvPr>
          <p:cNvSpPr txBox="1"/>
          <p:nvPr/>
        </p:nvSpPr>
        <p:spPr>
          <a:xfrm>
            <a:off x="-5508" y="2887176"/>
            <a:ext cx="2037522" cy="369332"/>
          </a:xfrm>
          <a:prstGeom prst="rect">
            <a:avLst/>
          </a:prstGeom>
          <a:solidFill>
            <a:schemeClr val="accent3">
              <a:lumMod val="20000"/>
              <a:lumOff val="80000"/>
            </a:schemeClr>
          </a:solidFill>
        </p:spPr>
        <p:txBody>
          <a:bodyPr wrap="square">
            <a:spAutoFit/>
          </a:bodyPr>
          <a:lstStyle/>
          <a:p>
            <a:r>
              <a:rPr lang="en-IN" dirty="0"/>
              <a:t>Step 6: insert (80)</a:t>
            </a:r>
          </a:p>
        </p:txBody>
      </p:sp>
      <p:sp>
        <p:nvSpPr>
          <p:cNvPr id="35" name="Oval 34">
            <a:extLst>
              <a:ext uri="{FF2B5EF4-FFF2-40B4-BE49-F238E27FC236}">
                <a16:creationId xmlns:a16="http://schemas.microsoft.com/office/drawing/2014/main" id="{6F3DB1AF-D788-42E6-BA2A-4469EE832FA1}"/>
              </a:ext>
            </a:extLst>
          </p:cNvPr>
          <p:cNvSpPr/>
          <p:nvPr/>
        </p:nvSpPr>
        <p:spPr>
          <a:xfrm>
            <a:off x="8341420" y="5817527"/>
            <a:ext cx="1460619" cy="353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20 ,   30,    </a:t>
            </a:r>
          </a:p>
        </p:txBody>
      </p:sp>
      <p:sp>
        <p:nvSpPr>
          <p:cNvPr id="36" name="Oval 35">
            <a:extLst>
              <a:ext uri="{FF2B5EF4-FFF2-40B4-BE49-F238E27FC236}">
                <a16:creationId xmlns:a16="http://schemas.microsoft.com/office/drawing/2014/main" id="{1B9288E1-65C7-4201-817B-1A9636289598}"/>
              </a:ext>
            </a:extLst>
          </p:cNvPr>
          <p:cNvSpPr/>
          <p:nvPr/>
        </p:nvSpPr>
        <p:spPr>
          <a:xfrm>
            <a:off x="9958311" y="5771894"/>
            <a:ext cx="2072847" cy="461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75,  350,360, 375</a:t>
            </a:r>
          </a:p>
        </p:txBody>
      </p:sp>
      <p:sp>
        <p:nvSpPr>
          <p:cNvPr id="37" name="Oval 36">
            <a:extLst>
              <a:ext uri="{FF2B5EF4-FFF2-40B4-BE49-F238E27FC236}">
                <a16:creationId xmlns:a16="http://schemas.microsoft.com/office/drawing/2014/main" id="{D0E773B0-E9A8-4667-B592-D18CBFEB8513}"/>
              </a:ext>
            </a:extLst>
          </p:cNvPr>
          <p:cNvSpPr/>
          <p:nvPr/>
        </p:nvSpPr>
        <p:spPr>
          <a:xfrm>
            <a:off x="9050415" y="5063817"/>
            <a:ext cx="1944320" cy="276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40</a:t>
            </a:r>
          </a:p>
        </p:txBody>
      </p:sp>
      <p:cxnSp>
        <p:nvCxnSpPr>
          <p:cNvPr id="38" name="Straight Arrow Connector 37">
            <a:extLst>
              <a:ext uri="{FF2B5EF4-FFF2-40B4-BE49-F238E27FC236}">
                <a16:creationId xmlns:a16="http://schemas.microsoft.com/office/drawing/2014/main" id="{F1DAE6C3-8206-4134-B812-1EB3291A42C0}"/>
              </a:ext>
            </a:extLst>
          </p:cNvPr>
          <p:cNvCxnSpPr>
            <a:cxnSpLocks/>
            <a:stCxn id="37" idx="3"/>
            <a:endCxn id="35" idx="0"/>
          </p:cNvCxnSpPr>
          <p:nvPr/>
        </p:nvCxnSpPr>
        <p:spPr>
          <a:xfrm flipH="1">
            <a:off x="9071730" y="5299806"/>
            <a:ext cx="263424" cy="517721"/>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A28BB4F-7F86-485D-9D39-E31B1DC89F90}"/>
              </a:ext>
            </a:extLst>
          </p:cNvPr>
          <p:cNvCxnSpPr>
            <a:cxnSpLocks/>
            <a:stCxn id="37" idx="5"/>
          </p:cNvCxnSpPr>
          <p:nvPr/>
        </p:nvCxnSpPr>
        <p:spPr>
          <a:xfrm>
            <a:off x="10709996" y="5299806"/>
            <a:ext cx="284739" cy="461863"/>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B3613EE-8076-4B5B-8CDF-3DDB32FCC37B}"/>
              </a:ext>
            </a:extLst>
          </p:cNvPr>
          <p:cNvSpPr txBox="1"/>
          <p:nvPr/>
        </p:nvSpPr>
        <p:spPr>
          <a:xfrm>
            <a:off x="1884686" y="2887176"/>
            <a:ext cx="9551940" cy="369332"/>
          </a:xfrm>
          <a:prstGeom prst="rect">
            <a:avLst/>
          </a:prstGeom>
          <a:solidFill>
            <a:srgbClr val="FFFF00"/>
          </a:solidFill>
        </p:spPr>
        <p:txBody>
          <a:bodyPr wrap="square">
            <a:spAutoFit/>
          </a:bodyPr>
          <a:lstStyle/>
          <a:p>
            <a:pPr marL="12700" marR="5080">
              <a:lnSpc>
                <a:spcPct val="100000"/>
              </a:lnSpc>
              <a:spcBef>
                <a:spcPts val="100"/>
              </a:spcBef>
            </a:pPr>
            <a:r>
              <a:rPr lang="en-IN" spc="-5" dirty="0">
                <a:latin typeface="Times New Roman"/>
                <a:cs typeface="Times New Roman"/>
              </a:rPr>
              <a:t>Adding 80</a:t>
            </a:r>
            <a:r>
              <a:rPr lang="en-IN" dirty="0">
                <a:latin typeface="Times New Roman"/>
                <a:cs typeface="Times New Roman"/>
              </a:rPr>
              <a:t> </a:t>
            </a:r>
            <a:r>
              <a:rPr lang="en-IN" spc="-5" dirty="0">
                <a:latin typeface="Times New Roman"/>
                <a:cs typeface="Times New Roman"/>
              </a:rPr>
              <a:t>would</a:t>
            </a:r>
            <a:r>
              <a:rPr lang="en-IN" dirty="0">
                <a:latin typeface="Times New Roman"/>
                <a:cs typeface="Times New Roman"/>
              </a:rPr>
              <a:t> </a:t>
            </a:r>
            <a:r>
              <a:rPr lang="en-IN" spc="-10" dirty="0">
                <a:latin typeface="Times New Roman"/>
                <a:cs typeface="Times New Roman"/>
              </a:rPr>
              <a:t>over-fill</a:t>
            </a:r>
            <a:r>
              <a:rPr lang="en-IN" spc="-5" dirty="0">
                <a:latin typeface="Times New Roman"/>
                <a:cs typeface="Times New Roman"/>
              </a:rPr>
              <a:t> </a:t>
            </a:r>
            <a:r>
              <a:rPr lang="en-IN" dirty="0">
                <a:latin typeface="Times New Roman"/>
                <a:cs typeface="Times New Roman"/>
              </a:rPr>
              <a:t>it, </a:t>
            </a:r>
            <a:r>
              <a:rPr lang="en-IN" spc="-5" dirty="0">
                <a:latin typeface="Times New Roman"/>
                <a:cs typeface="Times New Roman"/>
              </a:rPr>
              <a:t>so</a:t>
            </a:r>
            <a:r>
              <a:rPr lang="en-IN" dirty="0">
                <a:latin typeface="Times New Roman"/>
                <a:cs typeface="Times New Roman"/>
              </a:rPr>
              <a:t> split the corresponding node </a:t>
            </a:r>
            <a:r>
              <a:rPr lang="en-IN" dirty="0" err="1">
                <a:latin typeface="Times New Roman"/>
                <a:cs typeface="Times New Roman"/>
              </a:rPr>
              <a:t>node</a:t>
            </a:r>
            <a:r>
              <a:rPr lang="en-IN" dirty="0">
                <a:latin typeface="Times New Roman"/>
                <a:cs typeface="Times New Roman"/>
              </a:rPr>
              <a:t>  and promote the </a:t>
            </a:r>
            <a:r>
              <a:rPr lang="en-IN" spc="-585" dirty="0">
                <a:latin typeface="Times New Roman"/>
                <a:cs typeface="Times New Roman"/>
              </a:rPr>
              <a:t> </a:t>
            </a:r>
            <a:r>
              <a:rPr lang="en-IN" dirty="0">
                <a:latin typeface="Times New Roman"/>
                <a:cs typeface="Times New Roman"/>
              </a:rPr>
              <a:t>middle</a:t>
            </a:r>
            <a:r>
              <a:rPr lang="en-IN" spc="-5" dirty="0">
                <a:latin typeface="Times New Roman"/>
                <a:cs typeface="Times New Roman"/>
              </a:rPr>
              <a:t> </a:t>
            </a:r>
            <a:r>
              <a:rPr lang="en-IN" spc="-45" dirty="0">
                <a:latin typeface="Times New Roman"/>
                <a:cs typeface="Times New Roman"/>
              </a:rPr>
              <a:t>key </a:t>
            </a:r>
            <a:endParaRPr lang="en-IN" dirty="0">
              <a:latin typeface="Times New Roman"/>
              <a:cs typeface="Times New Roman"/>
            </a:endParaRPr>
          </a:p>
        </p:txBody>
      </p:sp>
    </p:spTree>
    <p:extLst>
      <p:ext uri="{BB962C8B-B14F-4D97-AF65-F5344CB8AC3E}">
        <p14:creationId xmlns:p14="http://schemas.microsoft.com/office/powerpoint/2010/main" val="3062079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1257714-1B7A-433F-9EAB-AF4CC46F5B40}"/>
              </a:ext>
            </a:extLst>
          </p:cNvPr>
          <p:cNvSpPr/>
          <p:nvPr/>
        </p:nvSpPr>
        <p:spPr>
          <a:xfrm>
            <a:off x="0" y="1550327"/>
            <a:ext cx="1460619" cy="3539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20 ,   30,    </a:t>
            </a:r>
          </a:p>
        </p:txBody>
      </p:sp>
      <p:sp>
        <p:nvSpPr>
          <p:cNvPr id="3" name="Oval 2">
            <a:extLst>
              <a:ext uri="{FF2B5EF4-FFF2-40B4-BE49-F238E27FC236}">
                <a16:creationId xmlns:a16="http://schemas.microsoft.com/office/drawing/2014/main" id="{946C6259-6696-4B30-A591-CA09F40D8B33}"/>
              </a:ext>
            </a:extLst>
          </p:cNvPr>
          <p:cNvSpPr/>
          <p:nvPr/>
        </p:nvSpPr>
        <p:spPr>
          <a:xfrm>
            <a:off x="1879181" y="1550327"/>
            <a:ext cx="2072847" cy="461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75, 80</a:t>
            </a:r>
          </a:p>
        </p:txBody>
      </p:sp>
      <p:sp>
        <p:nvSpPr>
          <p:cNvPr id="4" name="Oval 3">
            <a:extLst>
              <a:ext uri="{FF2B5EF4-FFF2-40B4-BE49-F238E27FC236}">
                <a16:creationId xmlns:a16="http://schemas.microsoft.com/office/drawing/2014/main" id="{97643C9B-7E29-4128-A054-2CAB1C3DEAEA}"/>
              </a:ext>
            </a:extLst>
          </p:cNvPr>
          <p:cNvSpPr/>
          <p:nvPr/>
        </p:nvSpPr>
        <p:spPr>
          <a:xfrm>
            <a:off x="2007708" y="500305"/>
            <a:ext cx="1944320" cy="276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40   , 350</a:t>
            </a:r>
          </a:p>
        </p:txBody>
      </p:sp>
      <p:cxnSp>
        <p:nvCxnSpPr>
          <p:cNvPr id="5" name="Straight Arrow Connector 4">
            <a:extLst>
              <a:ext uri="{FF2B5EF4-FFF2-40B4-BE49-F238E27FC236}">
                <a16:creationId xmlns:a16="http://schemas.microsoft.com/office/drawing/2014/main" id="{E9379933-F320-48CE-8821-79874B9868F7}"/>
              </a:ext>
            </a:extLst>
          </p:cNvPr>
          <p:cNvCxnSpPr>
            <a:cxnSpLocks/>
            <a:stCxn id="4" idx="3"/>
            <a:endCxn id="2" idx="0"/>
          </p:cNvCxnSpPr>
          <p:nvPr/>
        </p:nvCxnSpPr>
        <p:spPr>
          <a:xfrm flipH="1">
            <a:off x="730310" y="736294"/>
            <a:ext cx="1562137" cy="814033"/>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C47DEC8-C204-4EBE-8E5A-9C9D97958D71}"/>
              </a:ext>
            </a:extLst>
          </p:cNvPr>
          <p:cNvCxnSpPr>
            <a:cxnSpLocks/>
            <a:stCxn id="4" idx="4"/>
            <a:endCxn id="3" idx="0"/>
          </p:cNvCxnSpPr>
          <p:nvPr/>
        </p:nvCxnSpPr>
        <p:spPr>
          <a:xfrm flipH="1">
            <a:off x="2915605" y="776783"/>
            <a:ext cx="64263" cy="773544"/>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8CC65C3A-33AC-43A1-B67E-A940E26E59A0}"/>
              </a:ext>
            </a:extLst>
          </p:cNvPr>
          <p:cNvSpPr txBox="1">
            <a:spLocks/>
          </p:cNvSpPr>
          <p:nvPr/>
        </p:nvSpPr>
        <p:spPr>
          <a:xfrm>
            <a:off x="0" y="27048"/>
            <a:ext cx="12192000" cy="397565"/>
          </a:xfrm>
          <a:prstGeom prst="rect">
            <a:avLst/>
          </a:prstGeom>
          <a:solidFill>
            <a:srgbClr val="FFFF00"/>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t>Construct B-tree order 5 for the following data:</a:t>
            </a:r>
            <a:r>
              <a:rPr lang="en-IN" sz="2000" b="1" dirty="0">
                <a:highlight>
                  <a:srgbClr val="DDDDDD"/>
                </a:highlight>
              </a:rPr>
              <a:t>20,40,30,350,75,375,360,80,60,90,70, 100,110 ,120, 385, 390,380</a:t>
            </a:r>
          </a:p>
        </p:txBody>
      </p:sp>
      <p:sp>
        <p:nvSpPr>
          <p:cNvPr id="8" name="Oval 7">
            <a:extLst>
              <a:ext uri="{FF2B5EF4-FFF2-40B4-BE49-F238E27FC236}">
                <a16:creationId xmlns:a16="http://schemas.microsoft.com/office/drawing/2014/main" id="{2BF29F25-84C5-45A8-BB65-FDCF04E2CF72}"/>
              </a:ext>
            </a:extLst>
          </p:cNvPr>
          <p:cNvSpPr/>
          <p:nvPr/>
        </p:nvSpPr>
        <p:spPr>
          <a:xfrm>
            <a:off x="4023153" y="1550326"/>
            <a:ext cx="2072847" cy="461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360, 375</a:t>
            </a:r>
          </a:p>
        </p:txBody>
      </p:sp>
      <p:cxnSp>
        <p:nvCxnSpPr>
          <p:cNvPr id="11" name="Straight Arrow Connector 10">
            <a:extLst>
              <a:ext uri="{FF2B5EF4-FFF2-40B4-BE49-F238E27FC236}">
                <a16:creationId xmlns:a16="http://schemas.microsoft.com/office/drawing/2014/main" id="{47CB53A4-2836-4346-8AAF-5AC602B04DCA}"/>
              </a:ext>
            </a:extLst>
          </p:cNvPr>
          <p:cNvCxnSpPr>
            <a:cxnSpLocks/>
          </p:cNvCxnSpPr>
          <p:nvPr/>
        </p:nvCxnSpPr>
        <p:spPr>
          <a:xfrm>
            <a:off x="3718496" y="736294"/>
            <a:ext cx="1025782" cy="814032"/>
          </a:xfrm>
          <a:prstGeom prst="straightConnector1">
            <a:avLst/>
          </a:prstGeom>
          <a:ln w="762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58AE75B-5895-447C-9C8E-BAD46F1806F3}"/>
              </a:ext>
            </a:extLst>
          </p:cNvPr>
          <p:cNvSpPr txBox="1"/>
          <p:nvPr/>
        </p:nvSpPr>
        <p:spPr>
          <a:xfrm>
            <a:off x="5931465" y="366962"/>
            <a:ext cx="2037522" cy="369332"/>
          </a:xfrm>
          <a:prstGeom prst="rect">
            <a:avLst/>
          </a:prstGeom>
          <a:solidFill>
            <a:schemeClr val="accent3">
              <a:lumMod val="20000"/>
              <a:lumOff val="80000"/>
            </a:schemeClr>
          </a:solidFill>
        </p:spPr>
        <p:txBody>
          <a:bodyPr wrap="square">
            <a:spAutoFit/>
          </a:bodyPr>
          <a:lstStyle/>
          <a:p>
            <a:r>
              <a:rPr lang="en-IN" dirty="0"/>
              <a:t>Step 7: insert (60)</a:t>
            </a:r>
          </a:p>
        </p:txBody>
      </p:sp>
    </p:spTree>
    <p:extLst>
      <p:ext uri="{BB962C8B-B14F-4D97-AF65-F5344CB8AC3E}">
        <p14:creationId xmlns:p14="http://schemas.microsoft.com/office/powerpoint/2010/main" val="2294439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801612" y="24038"/>
            <a:ext cx="9144000" cy="993820"/>
          </a:xfrm>
          <a:solidFill>
            <a:srgbClr val="FFFF00"/>
          </a:solidFill>
        </p:spPr>
        <p:txBody>
          <a:bodyPr>
            <a:normAutofit/>
          </a:bodyPr>
          <a:lstStyle/>
          <a:p>
            <a:pPr algn="l"/>
            <a:r>
              <a:rPr lang="en-IN" sz="2000" b="1" u="sng" dirty="0"/>
              <a:t>Example:	</a:t>
            </a:r>
            <a:r>
              <a:rPr lang="en-IN" sz="2000" b="1" dirty="0"/>
              <a:t>	Construct B-tree order 5 for the following data</a:t>
            </a:r>
            <a:br>
              <a:rPr lang="en-IN" sz="2000" b="1" dirty="0"/>
            </a:br>
            <a:r>
              <a:rPr lang="en-IN" sz="2000" b="1" dirty="0"/>
              <a:t>20,40,30,350,75,375,360,80,60,90,70, 100,110 ,120, 385, 390,380</a:t>
            </a:r>
            <a:br>
              <a:rPr lang="en-IN" sz="2000" b="1" dirty="0"/>
            </a:br>
            <a:endParaRPr lang="en-IN" sz="2000" b="1" dirty="0"/>
          </a:p>
        </p:txBody>
      </p:sp>
      <p:sp>
        <p:nvSpPr>
          <p:cNvPr id="8" name="TextBox 7"/>
          <p:cNvSpPr txBox="1"/>
          <p:nvPr/>
        </p:nvSpPr>
        <p:spPr>
          <a:xfrm>
            <a:off x="413657" y="992485"/>
            <a:ext cx="1872343" cy="369332"/>
          </a:xfrm>
          <a:prstGeom prst="rect">
            <a:avLst/>
          </a:prstGeom>
          <a:noFill/>
        </p:spPr>
        <p:txBody>
          <a:bodyPr wrap="square" rtlCol="0">
            <a:spAutoFit/>
          </a:bodyPr>
          <a:lstStyle/>
          <a:p>
            <a:r>
              <a:rPr lang="en-IN" dirty="0"/>
              <a:t>Step 1: insert (20)</a:t>
            </a:r>
          </a:p>
        </p:txBody>
      </p:sp>
      <p:graphicFrame>
        <p:nvGraphicFramePr>
          <p:cNvPr id="9" name="Table 8"/>
          <p:cNvGraphicFramePr>
            <a:graphicFrameLocks noGrp="1"/>
          </p:cNvGraphicFramePr>
          <p:nvPr>
            <p:extLst>
              <p:ext uri="{D42A27DB-BD31-4B8C-83A1-F6EECF244321}">
                <p14:modId xmlns:p14="http://schemas.microsoft.com/office/powerpoint/2010/main" val="3771215931"/>
              </p:ext>
            </p:extLst>
          </p:nvPr>
        </p:nvGraphicFramePr>
        <p:xfrm>
          <a:off x="413657" y="1441614"/>
          <a:ext cx="293989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494025">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64120">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473983">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466364">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78560943"/>
              </p:ext>
            </p:extLst>
          </p:nvPr>
        </p:nvGraphicFramePr>
        <p:xfrm>
          <a:off x="331814" y="2653085"/>
          <a:ext cx="293989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494025">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64120">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473983">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466364">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40</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sp>
        <p:nvSpPr>
          <p:cNvPr id="11" name="Rectangle 10"/>
          <p:cNvSpPr/>
          <p:nvPr/>
        </p:nvSpPr>
        <p:spPr>
          <a:xfrm>
            <a:off x="271180" y="2002820"/>
            <a:ext cx="1852495" cy="369332"/>
          </a:xfrm>
          <a:prstGeom prst="rect">
            <a:avLst/>
          </a:prstGeom>
        </p:spPr>
        <p:txBody>
          <a:bodyPr wrap="none">
            <a:spAutoFit/>
          </a:bodyPr>
          <a:lstStyle/>
          <a:p>
            <a:r>
              <a:rPr lang="en-IN" dirty="0"/>
              <a:t>Step 2: insert (40)</a:t>
            </a:r>
          </a:p>
        </p:txBody>
      </p:sp>
      <p:sp>
        <p:nvSpPr>
          <p:cNvPr id="12" name="Rectangle 11"/>
          <p:cNvSpPr/>
          <p:nvPr/>
        </p:nvSpPr>
        <p:spPr>
          <a:xfrm>
            <a:off x="271180" y="3242918"/>
            <a:ext cx="1799595" cy="369332"/>
          </a:xfrm>
          <a:prstGeom prst="rect">
            <a:avLst/>
          </a:prstGeom>
        </p:spPr>
        <p:txBody>
          <a:bodyPr wrap="none">
            <a:spAutoFit/>
          </a:bodyPr>
          <a:lstStyle/>
          <a:p>
            <a:r>
              <a:rPr lang="en-IN" dirty="0"/>
              <a:t>Step3: insert (30)</a:t>
            </a:r>
          </a:p>
        </p:txBody>
      </p:sp>
      <p:graphicFrame>
        <p:nvGraphicFramePr>
          <p:cNvPr id="13" name="Table 12"/>
          <p:cNvGraphicFramePr>
            <a:graphicFrameLocks noGrp="1"/>
          </p:cNvGraphicFramePr>
          <p:nvPr>
            <p:extLst>
              <p:ext uri="{D42A27DB-BD31-4B8C-83A1-F6EECF244321}">
                <p14:modId xmlns:p14="http://schemas.microsoft.com/office/powerpoint/2010/main" val="2773014836"/>
              </p:ext>
            </p:extLst>
          </p:nvPr>
        </p:nvGraphicFramePr>
        <p:xfrm>
          <a:off x="331814" y="3864556"/>
          <a:ext cx="293989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494025">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64120">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473983">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466364">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a:p>
                  </a:txBody>
                  <a:tcPr/>
                </a:tc>
                <a:tc>
                  <a:txBody>
                    <a:bodyPr/>
                    <a:lstStyle/>
                    <a:p>
                      <a:r>
                        <a:rPr lang="en-IN" dirty="0"/>
                        <a:t>40</a:t>
                      </a:r>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62000818"/>
              </p:ext>
            </p:extLst>
          </p:nvPr>
        </p:nvGraphicFramePr>
        <p:xfrm>
          <a:off x="271180" y="4983278"/>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a:p>
                  </a:txBody>
                  <a:tcPr/>
                </a:tc>
                <a:tc>
                  <a:txBody>
                    <a:bodyPr/>
                    <a:lstStyle/>
                    <a:p>
                      <a:r>
                        <a:rPr lang="en-IN" dirty="0"/>
                        <a:t>40</a:t>
                      </a:r>
                    </a:p>
                  </a:txBody>
                  <a:tcPr/>
                </a:tc>
                <a:tc>
                  <a:txBody>
                    <a:bodyPr/>
                    <a:lstStyle/>
                    <a:p>
                      <a:endParaRPr lang="en-IN"/>
                    </a:p>
                  </a:txBody>
                  <a:tcPr/>
                </a:tc>
                <a:tc>
                  <a:txBody>
                    <a:bodyPr/>
                    <a:lstStyle/>
                    <a:p>
                      <a:r>
                        <a:rPr lang="en-IN" sz="1600" dirty="0"/>
                        <a:t>350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sp>
        <p:nvSpPr>
          <p:cNvPr id="15" name="Rectangle 14"/>
          <p:cNvSpPr/>
          <p:nvPr/>
        </p:nvSpPr>
        <p:spPr>
          <a:xfrm>
            <a:off x="271180" y="4391682"/>
            <a:ext cx="1969514" cy="369332"/>
          </a:xfrm>
          <a:prstGeom prst="rect">
            <a:avLst/>
          </a:prstGeom>
        </p:spPr>
        <p:txBody>
          <a:bodyPr wrap="none">
            <a:spAutoFit/>
          </a:bodyPr>
          <a:lstStyle/>
          <a:p>
            <a:r>
              <a:rPr lang="en-IN" dirty="0"/>
              <a:t>Step 4: insert (350)</a:t>
            </a:r>
          </a:p>
        </p:txBody>
      </p:sp>
      <p:graphicFrame>
        <p:nvGraphicFramePr>
          <p:cNvPr id="16" name="Table 15"/>
          <p:cNvGraphicFramePr>
            <a:graphicFrameLocks noGrp="1"/>
          </p:cNvGraphicFramePr>
          <p:nvPr>
            <p:extLst>
              <p:ext uri="{D42A27DB-BD31-4B8C-83A1-F6EECF244321}">
                <p14:modId xmlns:p14="http://schemas.microsoft.com/office/powerpoint/2010/main" val="1148355814"/>
              </p:ext>
            </p:extLst>
          </p:nvPr>
        </p:nvGraphicFramePr>
        <p:xfrm>
          <a:off x="4251886" y="2187486"/>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sp>
        <p:nvSpPr>
          <p:cNvPr id="17" name="Rectangle 16"/>
          <p:cNvSpPr/>
          <p:nvPr/>
        </p:nvSpPr>
        <p:spPr>
          <a:xfrm>
            <a:off x="4251886" y="1093122"/>
            <a:ext cx="5885779" cy="646331"/>
          </a:xfrm>
          <a:prstGeom prst="rect">
            <a:avLst/>
          </a:prstGeom>
        </p:spPr>
        <p:txBody>
          <a:bodyPr wrap="square">
            <a:spAutoFit/>
          </a:bodyPr>
          <a:lstStyle/>
          <a:p>
            <a:r>
              <a:rPr lang="en-IN" dirty="0"/>
              <a:t>Step 5: insert (75): Split and send middle element up</a:t>
            </a:r>
          </a:p>
          <a:p>
            <a:endParaRPr lang="en-IN" dirty="0"/>
          </a:p>
        </p:txBody>
      </p:sp>
      <p:graphicFrame>
        <p:nvGraphicFramePr>
          <p:cNvPr id="18" name="Table 17"/>
          <p:cNvGraphicFramePr>
            <a:graphicFrameLocks noGrp="1"/>
          </p:cNvGraphicFramePr>
          <p:nvPr>
            <p:extLst>
              <p:ext uri="{D42A27DB-BD31-4B8C-83A1-F6EECF244321}">
                <p14:modId xmlns:p14="http://schemas.microsoft.com/office/powerpoint/2010/main" val="2186176935"/>
              </p:ext>
            </p:extLst>
          </p:nvPr>
        </p:nvGraphicFramePr>
        <p:xfrm>
          <a:off x="7921281" y="2186732"/>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75</a:t>
                      </a:r>
                    </a:p>
                  </a:txBody>
                  <a:tcPr/>
                </a:tc>
                <a:tc>
                  <a:txBody>
                    <a:bodyPr/>
                    <a:lstStyle/>
                    <a:p>
                      <a:endParaRPr lang="en-IN" dirty="0"/>
                    </a:p>
                  </a:txBody>
                  <a:tcPr/>
                </a:tc>
                <a:tc>
                  <a:txBody>
                    <a:bodyPr/>
                    <a:lstStyle/>
                    <a:p>
                      <a:r>
                        <a:rPr lang="en-IN" sz="1400" dirty="0"/>
                        <a:t>350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096840596"/>
              </p:ext>
            </p:extLst>
          </p:nvPr>
        </p:nvGraphicFramePr>
        <p:xfrm>
          <a:off x="6154709" y="1416134"/>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21" name="Straight Arrow Connector 20"/>
          <p:cNvCxnSpPr/>
          <p:nvPr/>
        </p:nvCxnSpPr>
        <p:spPr>
          <a:xfrm flipH="1">
            <a:off x="4611189" y="1739299"/>
            <a:ext cx="1658982" cy="4474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984874" y="1715461"/>
            <a:ext cx="1284858" cy="4951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251886" y="2721091"/>
            <a:ext cx="5885779" cy="646331"/>
          </a:xfrm>
          <a:prstGeom prst="rect">
            <a:avLst/>
          </a:prstGeom>
        </p:spPr>
        <p:txBody>
          <a:bodyPr wrap="square">
            <a:spAutoFit/>
          </a:bodyPr>
          <a:lstStyle/>
          <a:p>
            <a:r>
              <a:rPr lang="en-IN" dirty="0"/>
              <a:t>Step 6: insert (375): </a:t>
            </a:r>
          </a:p>
          <a:p>
            <a:endParaRPr lang="en-IN" dirty="0"/>
          </a:p>
        </p:txBody>
      </p:sp>
      <p:graphicFrame>
        <p:nvGraphicFramePr>
          <p:cNvPr id="25" name="Table 24"/>
          <p:cNvGraphicFramePr>
            <a:graphicFrameLocks noGrp="1"/>
          </p:cNvGraphicFramePr>
          <p:nvPr>
            <p:extLst>
              <p:ext uri="{D42A27DB-BD31-4B8C-83A1-F6EECF244321}">
                <p14:modId xmlns:p14="http://schemas.microsoft.com/office/powerpoint/2010/main" val="2664918007"/>
              </p:ext>
            </p:extLst>
          </p:nvPr>
        </p:nvGraphicFramePr>
        <p:xfrm>
          <a:off x="4251886" y="3872463"/>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612486130"/>
              </p:ext>
            </p:extLst>
          </p:nvPr>
        </p:nvGraphicFramePr>
        <p:xfrm>
          <a:off x="8112870" y="3851016"/>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75</a:t>
                      </a:r>
                    </a:p>
                  </a:txBody>
                  <a:tcPr/>
                </a:tc>
                <a:tc>
                  <a:txBody>
                    <a:bodyPr/>
                    <a:lstStyle/>
                    <a:p>
                      <a:endParaRPr lang="en-IN" dirty="0"/>
                    </a:p>
                  </a:txBody>
                  <a:tcPr/>
                </a:tc>
                <a:tc>
                  <a:txBody>
                    <a:bodyPr/>
                    <a:lstStyle/>
                    <a:p>
                      <a:r>
                        <a:rPr lang="en-IN" sz="1400" dirty="0"/>
                        <a:t>350</a:t>
                      </a:r>
                    </a:p>
                  </a:txBody>
                  <a:tcPr/>
                </a:tc>
                <a:tc>
                  <a:txBody>
                    <a:bodyPr/>
                    <a:lstStyle/>
                    <a:p>
                      <a:endParaRPr lang="en-IN" dirty="0"/>
                    </a:p>
                  </a:txBody>
                  <a:tcPr/>
                </a:tc>
                <a:tc>
                  <a:txBody>
                    <a:bodyPr/>
                    <a:lstStyle/>
                    <a:p>
                      <a:r>
                        <a:rPr lang="en-IN" sz="1400" dirty="0"/>
                        <a:t>375</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470297393"/>
              </p:ext>
            </p:extLst>
          </p:nvPr>
        </p:nvGraphicFramePr>
        <p:xfrm>
          <a:off x="7298672" y="3133173"/>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28" name="Straight Arrow Connector 27"/>
          <p:cNvCxnSpPr/>
          <p:nvPr/>
        </p:nvCxnSpPr>
        <p:spPr>
          <a:xfrm flipH="1">
            <a:off x="5793070" y="3367685"/>
            <a:ext cx="1658982" cy="4474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112870" y="3367685"/>
            <a:ext cx="1195734" cy="4833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251578" y="4751816"/>
            <a:ext cx="5885779" cy="646331"/>
          </a:xfrm>
          <a:prstGeom prst="rect">
            <a:avLst/>
          </a:prstGeom>
        </p:spPr>
        <p:txBody>
          <a:bodyPr wrap="square">
            <a:spAutoFit/>
          </a:bodyPr>
          <a:lstStyle/>
          <a:p>
            <a:r>
              <a:rPr lang="en-IN" dirty="0"/>
              <a:t>Step 7: insert (360): </a:t>
            </a:r>
          </a:p>
          <a:p>
            <a:endParaRPr lang="en-IN" dirty="0"/>
          </a:p>
        </p:txBody>
      </p:sp>
      <p:graphicFrame>
        <p:nvGraphicFramePr>
          <p:cNvPr id="32" name="Table 31"/>
          <p:cNvGraphicFramePr>
            <a:graphicFrameLocks noGrp="1"/>
          </p:cNvGraphicFramePr>
          <p:nvPr>
            <p:extLst>
              <p:ext uri="{D42A27DB-BD31-4B8C-83A1-F6EECF244321}">
                <p14:modId xmlns:p14="http://schemas.microsoft.com/office/powerpoint/2010/main" val="3895515337"/>
              </p:ext>
            </p:extLst>
          </p:nvPr>
        </p:nvGraphicFramePr>
        <p:xfrm>
          <a:off x="4251886" y="5938720"/>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56262861"/>
              </p:ext>
            </p:extLst>
          </p:nvPr>
        </p:nvGraphicFramePr>
        <p:xfrm>
          <a:off x="8016472" y="5902953"/>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75</a:t>
                      </a:r>
                    </a:p>
                  </a:txBody>
                  <a:tcPr/>
                </a:tc>
                <a:tc>
                  <a:txBody>
                    <a:bodyPr/>
                    <a:lstStyle/>
                    <a:p>
                      <a:endParaRPr lang="en-IN" dirty="0"/>
                    </a:p>
                  </a:txBody>
                  <a:tcPr/>
                </a:tc>
                <a:tc>
                  <a:txBody>
                    <a:bodyPr/>
                    <a:lstStyle/>
                    <a:p>
                      <a:r>
                        <a:rPr lang="en-IN" sz="1400" dirty="0"/>
                        <a:t>350</a:t>
                      </a:r>
                    </a:p>
                  </a:txBody>
                  <a:tcPr/>
                </a:tc>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736481744"/>
              </p:ext>
            </p:extLst>
          </p:nvPr>
        </p:nvGraphicFramePr>
        <p:xfrm>
          <a:off x="6863243" y="4983278"/>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5" name="Straight Arrow Connector 34"/>
          <p:cNvCxnSpPr/>
          <p:nvPr/>
        </p:nvCxnSpPr>
        <p:spPr>
          <a:xfrm flipH="1">
            <a:off x="5325218" y="5222932"/>
            <a:ext cx="1659656" cy="7047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603472" y="5222932"/>
            <a:ext cx="1107265" cy="6800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824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1098" y="218831"/>
            <a:ext cx="5885779" cy="369332"/>
          </a:xfrm>
          <a:prstGeom prst="rect">
            <a:avLst/>
          </a:prstGeom>
        </p:spPr>
        <p:txBody>
          <a:bodyPr wrap="square">
            <a:spAutoFit/>
          </a:bodyPr>
          <a:lstStyle/>
          <a:p>
            <a:r>
              <a:rPr lang="en-IN" dirty="0"/>
              <a:t>Step 8: insert (80):Split </a:t>
            </a:r>
          </a:p>
        </p:txBody>
      </p:sp>
      <p:graphicFrame>
        <p:nvGraphicFramePr>
          <p:cNvPr id="8" name="Table 7"/>
          <p:cNvGraphicFramePr>
            <a:graphicFrameLocks noGrp="1"/>
          </p:cNvGraphicFramePr>
          <p:nvPr>
            <p:extLst>
              <p:ext uri="{D42A27DB-BD31-4B8C-83A1-F6EECF244321}">
                <p14:modId xmlns:p14="http://schemas.microsoft.com/office/powerpoint/2010/main" val="2853086762"/>
              </p:ext>
            </p:extLst>
          </p:nvPr>
        </p:nvGraphicFramePr>
        <p:xfrm>
          <a:off x="411098" y="1627977"/>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26394046"/>
              </p:ext>
            </p:extLst>
          </p:nvPr>
        </p:nvGraphicFramePr>
        <p:xfrm>
          <a:off x="4267432" y="1627977"/>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75</a:t>
                      </a:r>
                    </a:p>
                  </a:txBody>
                  <a:tcPr/>
                </a:tc>
                <a:tc>
                  <a:txBody>
                    <a:bodyPr/>
                    <a:lstStyle/>
                    <a:p>
                      <a:endParaRPr lang="en-IN" dirty="0"/>
                    </a:p>
                  </a:txBody>
                  <a:tcPr/>
                </a:tc>
                <a:tc>
                  <a:txBody>
                    <a:bodyPr/>
                    <a:lstStyle/>
                    <a:p>
                      <a:r>
                        <a:rPr lang="en-IN" sz="1400" dirty="0"/>
                        <a:t>80</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63243668"/>
              </p:ext>
            </p:extLst>
          </p:nvPr>
        </p:nvGraphicFramePr>
        <p:xfrm>
          <a:off x="3963687" y="354099"/>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350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12" name="Straight Arrow Connector 11"/>
          <p:cNvCxnSpPr/>
          <p:nvPr/>
        </p:nvCxnSpPr>
        <p:spPr>
          <a:xfrm flipH="1">
            <a:off x="1248114" y="588163"/>
            <a:ext cx="2871462" cy="10398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820194" y="724939"/>
            <a:ext cx="287453" cy="8913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11098" y="2652508"/>
            <a:ext cx="5885779" cy="369332"/>
          </a:xfrm>
          <a:prstGeom prst="rect">
            <a:avLst/>
          </a:prstGeom>
        </p:spPr>
        <p:txBody>
          <a:bodyPr wrap="square">
            <a:spAutoFit/>
          </a:bodyPr>
          <a:lstStyle/>
          <a:p>
            <a:r>
              <a:rPr lang="en-IN" dirty="0"/>
              <a:t>Step 9: insert (60): </a:t>
            </a:r>
          </a:p>
        </p:txBody>
      </p:sp>
      <p:graphicFrame>
        <p:nvGraphicFramePr>
          <p:cNvPr id="30" name="Table 29"/>
          <p:cNvGraphicFramePr>
            <a:graphicFrameLocks noGrp="1"/>
          </p:cNvGraphicFramePr>
          <p:nvPr>
            <p:extLst>
              <p:ext uri="{D42A27DB-BD31-4B8C-83A1-F6EECF244321}">
                <p14:modId xmlns:p14="http://schemas.microsoft.com/office/powerpoint/2010/main" val="2152882166"/>
              </p:ext>
            </p:extLst>
          </p:nvPr>
        </p:nvGraphicFramePr>
        <p:xfrm>
          <a:off x="7803112" y="1627977"/>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1" name="Straight Arrow Connector 30"/>
          <p:cNvCxnSpPr/>
          <p:nvPr/>
        </p:nvCxnSpPr>
        <p:spPr>
          <a:xfrm>
            <a:off x="5429954" y="680187"/>
            <a:ext cx="3753235" cy="9360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extLst>
              <p:ext uri="{D42A27DB-BD31-4B8C-83A1-F6EECF244321}">
                <p14:modId xmlns:p14="http://schemas.microsoft.com/office/powerpoint/2010/main" val="945438188"/>
              </p:ext>
            </p:extLst>
          </p:nvPr>
        </p:nvGraphicFramePr>
        <p:xfrm>
          <a:off x="411098" y="4715345"/>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997469364"/>
              </p:ext>
            </p:extLst>
          </p:nvPr>
        </p:nvGraphicFramePr>
        <p:xfrm>
          <a:off x="4267432" y="4715345"/>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60</a:t>
                      </a:r>
                    </a:p>
                  </a:txBody>
                  <a:tcPr/>
                </a:tc>
                <a:tc>
                  <a:txBody>
                    <a:bodyPr/>
                    <a:lstStyle/>
                    <a:p>
                      <a:endParaRPr lang="en-IN" dirty="0"/>
                    </a:p>
                  </a:txBody>
                  <a:tcPr/>
                </a:tc>
                <a:tc>
                  <a:txBody>
                    <a:bodyPr/>
                    <a:lstStyle/>
                    <a:p>
                      <a:r>
                        <a:rPr lang="en-IN" sz="1400" dirty="0"/>
                        <a:t>75</a:t>
                      </a:r>
                    </a:p>
                  </a:txBody>
                  <a:tcPr/>
                </a:tc>
                <a:tc>
                  <a:txBody>
                    <a:bodyPr/>
                    <a:lstStyle/>
                    <a:p>
                      <a:endParaRPr lang="en-IN" dirty="0"/>
                    </a:p>
                  </a:txBody>
                  <a:tcPr/>
                </a:tc>
                <a:tc>
                  <a:txBody>
                    <a:bodyPr/>
                    <a:lstStyle/>
                    <a:p>
                      <a:r>
                        <a:rPr lang="en-IN" sz="1400" dirty="0"/>
                        <a:t>80</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773016581"/>
              </p:ext>
            </p:extLst>
          </p:nvPr>
        </p:nvGraphicFramePr>
        <p:xfrm>
          <a:off x="3963687" y="3441467"/>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350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6" name="Straight Arrow Connector 35"/>
          <p:cNvCxnSpPr/>
          <p:nvPr/>
        </p:nvCxnSpPr>
        <p:spPr>
          <a:xfrm flipH="1">
            <a:off x="1248114" y="3675531"/>
            <a:ext cx="2871462" cy="10398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20194" y="3812307"/>
            <a:ext cx="287453" cy="8913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3851965610"/>
              </p:ext>
            </p:extLst>
          </p:nvPr>
        </p:nvGraphicFramePr>
        <p:xfrm>
          <a:off x="7803112" y="4715345"/>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9" name="Straight Arrow Connector 38"/>
          <p:cNvCxnSpPr/>
          <p:nvPr/>
        </p:nvCxnSpPr>
        <p:spPr>
          <a:xfrm>
            <a:off x="5429954" y="3767555"/>
            <a:ext cx="3753235" cy="9360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92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532" y="209754"/>
            <a:ext cx="5885779" cy="369332"/>
          </a:xfrm>
          <a:prstGeom prst="rect">
            <a:avLst/>
          </a:prstGeom>
        </p:spPr>
        <p:txBody>
          <a:bodyPr wrap="square">
            <a:spAutoFit/>
          </a:bodyPr>
          <a:lstStyle/>
          <a:p>
            <a:r>
              <a:rPr lang="en-IN" dirty="0"/>
              <a:t>Step 10: insert (90): </a:t>
            </a:r>
          </a:p>
        </p:txBody>
      </p:sp>
      <p:graphicFrame>
        <p:nvGraphicFramePr>
          <p:cNvPr id="5" name="Table 4"/>
          <p:cNvGraphicFramePr>
            <a:graphicFrameLocks noGrp="1"/>
          </p:cNvGraphicFramePr>
          <p:nvPr>
            <p:extLst>
              <p:ext uri="{D42A27DB-BD31-4B8C-83A1-F6EECF244321}">
                <p14:modId xmlns:p14="http://schemas.microsoft.com/office/powerpoint/2010/main" val="1943683511"/>
              </p:ext>
            </p:extLst>
          </p:nvPr>
        </p:nvGraphicFramePr>
        <p:xfrm>
          <a:off x="836255" y="1457364"/>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33699471"/>
              </p:ext>
            </p:extLst>
          </p:nvPr>
        </p:nvGraphicFramePr>
        <p:xfrm>
          <a:off x="4071490" y="1457364"/>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60</a:t>
                      </a:r>
                    </a:p>
                  </a:txBody>
                  <a:tcPr/>
                </a:tc>
                <a:tc>
                  <a:txBody>
                    <a:bodyPr/>
                    <a:lstStyle/>
                    <a:p>
                      <a:endParaRPr lang="en-IN" dirty="0"/>
                    </a:p>
                  </a:txBody>
                  <a:tcPr/>
                </a:tc>
                <a:tc>
                  <a:txBody>
                    <a:bodyPr/>
                    <a:lstStyle/>
                    <a:p>
                      <a:r>
                        <a:rPr lang="en-IN" sz="1400" dirty="0"/>
                        <a:t>75</a:t>
                      </a:r>
                    </a:p>
                  </a:txBody>
                  <a:tcPr/>
                </a:tc>
                <a:tc>
                  <a:txBody>
                    <a:bodyPr/>
                    <a:lstStyle/>
                    <a:p>
                      <a:endParaRPr lang="en-IN" dirty="0"/>
                    </a:p>
                  </a:txBody>
                  <a:tcPr/>
                </a:tc>
                <a:tc>
                  <a:txBody>
                    <a:bodyPr/>
                    <a:lstStyle/>
                    <a:p>
                      <a:r>
                        <a:rPr lang="en-IN" sz="1400" dirty="0"/>
                        <a:t>80</a:t>
                      </a:r>
                    </a:p>
                  </a:txBody>
                  <a:tcPr/>
                </a:tc>
                <a:tc>
                  <a:txBody>
                    <a:bodyPr/>
                    <a:lstStyle/>
                    <a:p>
                      <a:endParaRPr lang="en-IN" dirty="0"/>
                    </a:p>
                  </a:txBody>
                  <a:tcPr/>
                </a:tc>
                <a:tc>
                  <a:txBody>
                    <a:bodyPr/>
                    <a:lstStyle/>
                    <a:p>
                      <a:r>
                        <a:rPr lang="en-IN" sz="1400" dirty="0"/>
                        <a:t>90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15812002"/>
              </p:ext>
            </p:extLst>
          </p:nvPr>
        </p:nvGraphicFramePr>
        <p:xfrm>
          <a:off x="3918624" y="372979"/>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350</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8" name="Straight Arrow Connector 7"/>
          <p:cNvCxnSpPr/>
          <p:nvPr/>
        </p:nvCxnSpPr>
        <p:spPr>
          <a:xfrm flipH="1">
            <a:off x="2377441" y="673104"/>
            <a:ext cx="1693895" cy="7842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729834" y="673104"/>
            <a:ext cx="421476" cy="9455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2874126267"/>
              </p:ext>
            </p:extLst>
          </p:nvPr>
        </p:nvGraphicFramePr>
        <p:xfrm>
          <a:off x="7306571" y="1457364"/>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11" name="Straight Arrow Connector 10"/>
          <p:cNvCxnSpPr/>
          <p:nvPr/>
        </p:nvCxnSpPr>
        <p:spPr>
          <a:xfrm>
            <a:off x="5394152" y="673104"/>
            <a:ext cx="2770134" cy="7842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93532" y="2844097"/>
            <a:ext cx="5885779" cy="369332"/>
          </a:xfrm>
          <a:prstGeom prst="rect">
            <a:avLst/>
          </a:prstGeom>
        </p:spPr>
        <p:txBody>
          <a:bodyPr wrap="square">
            <a:spAutoFit/>
          </a:bodyPr>
          <a:lstStyle/>
          <a:p>
            <a:r>
              <a:rPr lang="en-IN" dirty="0"/>
              <a:t>Step 11: insert (70):Split </a:t>
            </a:r>
          </a:p>
        </p:txBody>
      </p:sp>
      <p:graphicFrame>
        <p:nvGraphicFramePr>
          <p:cNvPr id="26" name="Table 25"/>
          <p:cNvGraphicFramePr>
            <a:graphicFrameLocks noGrp="1"/>
          </p:cNvGraphicFramePr>
          <p:nvPr>
            <p:extLst>
              <p:ext uri="{D42A27DB-BD31-4B8C-83A1-F6EECF244321}">
                <p14:modId xmlns:p14="http://schemas.microsoft.com/office/powerpoint/2010/main" val="595924637"/>
              </p:ext>
            </p:extLst>
          </p:nvPr>
        </p:nvGraphicFramePr>
        <p:xfrm>
          <a:off x="60725" y="4185725"/>
          <a:ext cx="2743235"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447910">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20796">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122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3350">
                  <a:extLst>
                    <a:ext uri="{9D8B030D-6E8A-4147-A177-3AD203B41FA5}">
                      <a16:colId xmlns:a16="http://schemas.microsoft.com/office/drawing/2014/main" val="2851357639"/>
                    </a:ext>
                  </a:extLst>
                </a:gridCol>
                <a:gridCol w="345809">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4164689317"/>
              </p:ext>
            </p:extLst>
          </p:nvPr>
        </p:nvGraphicFramePr>
        <p:xfrm>
          <a:off x="2946395" y="4162422"/>
          <a:ext cx="3082369" cy="36576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47747">
                <a:tc>
                  <a:txBody>
                    <a:bodyPr/>
                    <a:lstStyle/>
                    <a:p>
                      <a:endParaRPr lang="en-IN" dirty="0"/>
                    </a:p>
                  </a:txBody>
                  <a:tcPr/>
                </a:tc>
                <a:tc>
                  <a:txBody>
                    <a:bodyPr/>
                    <a:lstStyle/>
                    <a:p>
                      <a:r>
                        <a:rPr lang="en-IN" dirty="0"/>
                        <a:t>60</a:t>
                      </a:r>
                    </a:p>
                  </a:txBody>
                  <a:tcPr/>
                </a:tc>
                <a:tc>
                  <a:txBody>
                    <a:bodyPr/>
                    <a:lstStyle/>
                    <a:p>
                      <a:endParaRPr lang="en-IN" dirty="0"/>
                    </a:p>
                  </a:txBody>
                  <a:tcPr/>
                </a:tc>
                <a:tc>
                  <a:txBody>
                    <a:bodyPr/>
                    <a:lstStyle/>
                    <a:p>
                      <a:r>
                        <a:rPr lang="en-IN" sz="1400" dirty="0"/>
                        <a:t>70</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21670379"/>
              </p:ext>
            </p:extLst>
          </p:nvPr>
        </p:nvGraphicFramePr>
        <p:xfrm>
          <a:off x="3918624" y="3007322"/>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75</a:t>
                      </a:r>
                    </a:p>
                  </a:txBody>
                  <a:tcPr/>
                </a:tc>
                <a:tc>
                  <a:txBody>
                    <a:bodyPr/>
                    <a:lstStyle/>
                    <a:p>
                      <a:endParaRPr lang="en-IN"/>
                    </a:p>
                  </a:txBody>
                  <a:tcPr/>
                </a:tc>
                <a:tc>
                  <a:txBody>
                    <a:bodyPr/>
                    <a:lstStyle/>
                    <a:p>
                      <a:r>
                        <a:rPr lang="en-IN" sz="1400" dirty="0"/>
                        <a:t>350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29" name="Straight Arrow Connector 28"/>
          <p:cNvCxnSpPr/>
          <p:nvPr/>
        </p:nvCxnSpPr>
        <p:spPr>
          <a:xfrm flipH="1">
            <a:off x="2377441" y="3307447"/>
            <a:ext cx="1693895" cy="7842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729834" y="3307447"/>
            <a:ext cx="421476" cy="9455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extLst>
              <p:ext uri="{D42A27DB-BD31-4B8C-83A1-F6EECF244321}">
                <p14:modId xmlns:p14="http://schemas.microsoft.com/office/powerpoint/2010/main" val="2984330802"/>
              </p:ext>
            </p:extLst>
          </p:nvPr>
        </p:nvGraphicFramePr>
        <p:xfrm>
          <a:off x="9239121" y="4169867"/>
          <a:ext cx="2952879" cy="365760"/>
        </p:xfrm>
        <a:graphic>
          <a:graphicData uri="http://schemas.openxmlformats.org/drawingml/2006/table">
            <a:tbl>
              <a:tblPr firstRow="1" bandRow="1">
                <a:tableStyleId>{616DA210-FB5B-4158-B5E0-FEB733F419BA}</a:tableStyleId>
              </a:tblPr>
              <a:tblGrid>
                <a:gridCol w="208535">
                  <a:extLst>
                    <a:ext uri="{9D8B030D-6E8A-4147-A177-3AD203B41FA5}">
                      <a16:colId xmlns:a16="http://schemas.microsoft.com/office/drawing/2014/main" val="3995642657"/>
                    </a:ext>
                  </a:extLst>
                </a:gridCol>
                <a:gridCol w="494631">
                  <a:extLst>
                    <a:ext uri="{9D8B030D-6E8A-4147-A177-3AD203B41FA5}">
                      <a16:colId xmlns:a16="http://schemas.microsoft.com/office/drawing/2014/main" val="3859980350"/>
                    </a:ext>
                  </a:extLst>
                </a:gridCol>
                <a:gridCol w="208535">
                  <a:extLst>
                    <a:ext uri="{9D8B030D-6E8A-4147-A177-3AD203B41FA5}">
                      <a16:colId xmlns:a16="http://schemas.microsoft.com/office/drawing/2014/main" val="46353490"/>
                    </a:ext>
                  </a:extLst>
                </a:gridCol>
                <a:gridCol w="464688">
                  <a:extLst>
                    <a:ext uri="{9D8B030D-6E8A-4147-A177-3AD203B41FA5}">
                      <a16:colId xmlns:a16="http://schemas.microsoft.com/office/drawing/2014/main" val="3415791210"/>
                    </a:ext>
                  </a:extLst>
                </a:gridCol>
                <a:gridCol w="208535">
                  <a:extLst>
                    <a:ext uri="{9D8B030D-6E8A-4147-A177-3AD203B41FA5}">
                      <a16:colId xmlns:a16="http://schemas.microsoft.com/office/drawing/2014/main" val="614229588"/>
                    </a:ext>
                  </a:extLst>
                </a:gridCol>
                <a:gridCol w="30657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250180">
                  <a:extLst>
                    <a:ext uri="{9D8B030D-6E8A-4147-A177-3AD203B41FA5}">
                      <a16:colId xmlns:a16="http://schemas.microsoft.com/office/drawing/2014/main" val="2851357639"/>
                    </a:ext>
                  </a:extLst>
                </a:gridCol>
                <a:gridCol w="602925">
                  <a:extLst>
                    <a:ext uri="{9D8B030D-6E8A-4147-A177-3AD203B41FA5}">
                      <a16:colId xmlns:a16="http://schemas.microsoft.com/office/drawing/2014/main" val="3381507842"/>
                    </a:ext>
                  </a:extLst>
                </a:gridCol>
              </a:tblGrid>
              <a:tr h="349824">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2" name="Straight Arrow Connector 31"/>
          <p:cNvCxnSpPr/>
          <p:nvPr/>
        </p:nvCxnSpPr>
        <p:spPr>
          <a:xfrm>
            <a:off x="6159911" y="3149257"/>
            <a:ext cx="3644492" cy="10080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extLst>
              <p:ext uri="{D42A27DB-BD31-4B8C-83A1-F6EECF244321}">
                <p14:modId xmlns:p14="http://schemas.microsoft.com/office/powerpoint/2010/main" val="1329620169"/>
              </p:ext>
            </p:extLst>
          </p:nvPr>
        </p:nvGraphicFramePr>
        <p:xfrm>
          <a:off x="6091837" y="4157342"/>
          <a:ext cx="3025089" cy="370840"/>
        </p:xfrm>
        <a:graphic>
          <a:graphicData uri="http://schemas.openxmlformats.org/drawingml/2006/table">
            <a:tbl>
              <a:tblPr firstRow="1" bandRow="1">
                <a:tableStyleId>{616DA210-FB5B-4158-B5E0-FEB733F419BA}</a:tableStyleId>
              </a:tblPr>
              <a:tblGrid>
                <a:gridCol w="213682">
                  <a:extLst>
                    <a:ext uri="{9D8B030D-6E8A-4147-A177-3AD203B41FA5}">
                      <a16:colId xmlns:a16="http://schemas.microsoft.com/office/drawing/2014/main" val="3995642657"/>
                    </a:ext>
                  </a:extLst>
                </a:gridCol>
                <a:gridCol w="516714">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76156">
                  <a:extLst>
                    <a:ext uri="{9D8B030D-6E8A-4147-A177-3AD203B41FA5}">
                      <a16:colId xmlns:a16="http://schemas.microsoft.com/office/drawing/2014/main" val="3415791210"/>
                    </a:ext>
                  </a:extLst>
                </a:gridCol>
                <a:gridCol w="213682">
                  <a:extLst>
                    <a:ext uri="{9D8B030D-6E8A-4147-A177-3AD203B41FA5}">
                      <a16:colId xmlns:a16="http://schemas.microsoft.com/office/drawing/2014/main" val="614229588"/>
                    </a:ext>
                  </a:extLst>
                </a:gridCol>
                <a:gridCol w="48627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404036">
                  <a:extLst>
                    <a:ext uri="{9D8B030D-6E8A-4147-A177-3AD203B41FA5}">
                      <a16:colId xmlns:a16="http://schemas.microsoft.com/office/drawing/2014/main" val="2851357639"/>
                    </a:ext>
                  </a:extLst>
                </a:gridCol>
                <a:gridCol w="29798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80</a:t>
                      </a:r>
                    </a:p>
                  </a:txBody>
                  <a:tcPr/>
                </a:tc>
                <a:tc>
                  <a:txBody>
                    <a:bodyPr/>
                    <a:lstStyle/>
                    <a:p>
                      <a:endParaRPr lang="en-IN" dirty="0"/>
                    </a:p>
                  </a:txBody>
                  <a:tcPr/>
                </a:tc>
                <a:tc>
                  <a:txBody>
                    <a:bodyPr/>
                    <a:lstStyle/>
                    <a:p>
                      <a:r>
                        <a:rPr lang="en-IN" sz="1400" dirty="0"/>
                        <a:t>90</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6" name="Straight Arrow Connector 35"/>
          <p:cNvCxnSpPr/>
          <p:nvPr/>
        </p:nvCxnSpPr>
        <p:spPr>
          <a:xfrm>
            <a:off x="5404360" y="3274629"/>
            <a:ext cx="1374859" cy="8827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553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179" y="32858"/>
            <a:ext cx="5885779" cy="369332"/>
          </a:xfrm>
          <a:prstGeom prst="rect">
            <a:avLst/>
          </a:prstGeom>
        </p:spPr>
        <p:txBody>
          <a:bodyPr wrap="square">
            <a:spAutoFit/>
          </a:bodyPr>
          <a:lstStyle/>
          <a:p>
            <a:r>
              <a:rPr lang="en-IN" dirty="0"/>
              <a:t>Step 12: insert (100) </a:t>
            </a:r>
          </a:p>
        </p:txBody>
      </p:sp>
      <p:graphicFrame>
        <p:nvGraphicFramePr>
          <p:cNvPr id="5" name="Table 4"/>
          <p:cNvGraphicFramePr>
            <a:graphicFrameLocks noGrp="1"/>
          </p:cNvGraphicFramePr>
          <p:nvPr>
            <p:extLst>
              <p:ext uri="{D42A27DB-BD31-4B8C-83A1-F6EECF244321}">
                <p14:modId xmlns:p14="http://schemas.microsoft.com/office/powerpoint/2010/main" val="428576086"/>
              </p:ext>
            </p:extLst>
          </p:nvPr>
        </p:nvGraphicFramePr>
        <p:xfrm>
          <a:off x="152163" y="1677444"/>
          <a:ext cx="2743235"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447910">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20796">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122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3350">
                  <a:extLst>
                    <a:ext uri="{9D8B030D-6E8A-4147-A177-3AD203B41FA5}">
                      <a16:colId xmlns:a16="http://schemas.microsoft.com/office/drawing/2014/main" val="2851357639"/>
                    </a:ext>
                  </a:extLst>
                </a:gridCol>
                <a:gridCol w="345809">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50585663"/>
              </p:ext>
            </p:extLst>
          </p:nvPr>
        </p:nvGraphicFramePr>
        <p:xfrm>
          <a:off x="2986837" y="1658069"/>
          <a:ext cx="3082369" cy="36576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47747">
                <a:tc>
                  <a:txBody>
                    <a:bodyPr/>
                    <a:lstStyle/>
                    <a:p>
                      <a:endParaRPr lang="en-IN" dirty="0"/>
                    </a:p>
                  </a:txBody>
                  <a:tcPr/>
                </a:tc>
                <a:tc>
                  <a:txBody>
                    <a:bodyPr/>
                    <a:lstStyle/>
                    <a:p>
                      <a:r>
                        <a:rPr lang="en-IN" dirty="0"/>
                        <a:t>60</a:t>
                      </a:r>
                    </a:p>
                  </a:txBody>
                  <a:tcPr/>
                </a:tc>
                <a:tc>
                  <a:txBody>
                    <a:bodyPr/>
                    <a:lstStyle/>
                    <a:p>
                      <a:endParaRPr lang="en-IN" dirty="0"/>
                    </a:p>
                  </a:txBody>
                  <a:tcPr/>
                </a:tc>
                <a:tc>
                  <a:txBody>
                    <a:bodyPr/>
                    <a:lstStyle/>
                    <a:p>
                      <a:r>
                        <a:rPr lang="en-IN" sz="1400" dirty="0"/>
                        <a:t>70</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90858444"/>
              </p:ext>
            </p:extLst>
          </p:nvPr>
        </p:nvGraphicFramePr>
        <p:xfrm>
          <a:off x="3518871" y="476544"/>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75</a:t>
                      </a:r>
                    </a:p>
                  </a:txBody>
                  <a:tcPr/>
                </a:tc>
                <a:tc>
                  <a:txBody>
                    <a:bodyPr/>
                    <a:lstStyle/>
                    <a:p>
                      <a:endParaRPr lang="en-IN"/>
                    </a:p>
                  </a:txBody>
                  <a:tcPr/>
                </a:tc>
                <a:tc>
                  <a:txBody>
                    <a:bodyPr/>
                    <a:lstStyle/>
                    <a:p>
                      <a:r>
                        <a:rPr lang="en-IN" sz="1400" dirty="0"/>
                        <a:t>350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8" name="Straight Arrow Connector 7"/>
          <p:cNvCxnSpPr/>
          <p:nvPr/>
        </p:nvCxnSpPr>
        <p:spPr>
          <a:xfrm flipH="1">
            <a:off x="1432343" y="661964"/>
            <a:ext cx="2239938" cy="8352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359097" y="606990"/>
            <a:ext cx="14142" cy="11764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349473467"/>
              </p:ext>
            </p:extLst>
          </p:nvPr>
        </p:nvGraphicFramePr>
        <p:xfrm>
          <a:off x="9277173" y="1682524"/>
          <a:ext cx="2558234" cy="365760"/>
        </p:xfrm>
        <a:graphic>
          <a:graphicData uri="http://schemas.openxmlformats.org/drawingml/2006/table">
            <a:tbl>
              <a:tblPr firstRow="1" bandRow="1">
                <a:tableStyleId>{616DA210-FB5B-4158-B5E0-FEB733F419BA}</a:tableStyleId>
              </a:tblPr>
              <a:tblGrid>
                <a:gridCol w="208535">
                  <a:extLst>
                    <a:ext uri="{9D8B030D-6E8A-4147-A177-3AD203B41FA5}">
                      <a16:colId xmlns:a16="http://schemas.microsoft.com/office/drawing/2014/main" val="3995642657"/>
                    </a:ext>
                  </a:extLst>
                </a:gridCol>
                <a:gridCol w="494631">
                  <a:extLst>
                    <a:ext uri="{9D8B030D-6E8A-4147-A177-3AD203B41FA5}">
                      <a16:colId xmlns:a16="http://schemas.microsoft.com/office/drawing/2014/main" val="3859980350"/>
                    </a:ext>
                  </a:extLst>
                </a:gridCol>
                <a:gridCol w="208535">
                  <a:extLst>
                    <a:ext uri="{9D8B030D-6E8A-4147-A177-3AD203B41FA5}">
                      <a16:colId xmlns:a16="http://schemas.microsoft.com/office/drawing/2014/main" val="46353490"/>
                    </a:ext>
                  </a:extLst>
                </a:gridCol>
                <a:gridCol w="464688">
                  <a:extLst>
                    <a:ext uri="{9D8B030D-6E8A-4147-A177-3AD203B41FA5}">
                      <a16:colId xmlns:a16="http://schemas.microsoft.com/office/drawing/2014/main" val="3415791210"/>
                    </a:ext>
                  </a:extLst>
                </a:gridCol>
                <a:gridCol w="208535">
                  <a:extLst>
                    <a:ext uri="{9D8B030D-6E8A-4147-A177-3AD203B41FA5}">
                      <a16:colId xmlns:a16="http://schemas.microsoft.com/office/drawing/2014/main" val="614229588"/>
                    </a:ext>
                  </a:extLst>
                </a:gridCol>
                <a:gridCol w="30657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25018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49824">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11" name="Straight Arrow Connector 10"/>
          <p:cNvCxnSpPr/>
          <p:nvPr/>
        </p:nvCxnSpPr>
        <p:spPr>
          <a:xfrm>
            <a:off x="5773783" y="712982"/>
            <a:ext cx="3869199" cy="9644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255032835"/>
              </p:ext>
            </p:extLst>
          </p:nvPr>
        </p:nvGraphicFramePr>
        <p:xfrm>
          <a:off x="6160645" y="1677444"/>
          <a:ext cx="3025089" cy="370840"/>
        </p:xfrm>
        <a:graphic>
          <a:graphicData uri="http://schemas.openxmlformats.org/drawingml/2006/table">
            <a:tbl>
              <a:tblPr firstRow="1" bandRow="1">
                <a:tableStyleId>{616DA210-FB5B-4158-B5E0-FEB733F419BA}</a:tableStyleId>
              </a:tblPr>
              <a:tblGrid>
                <a:gridCol w="213682">
                  <a:extLst>
                    <a:ext uri="{9D8B030D-6E8A-4147-A177-3AD203B41FA5}">
                      <a16:colId xmlns:a16="http://schemas.microsoft.com/office/drawing/2014/main" val="3995642657"/>
                    </a:ext>
                  </a:extLst>
                </a:gridCol>
                <a:gridCol w="516714">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76156">
                  <a:extLst>
                    <a:ext uri="{9D8B030D-6E8A-4147-A177-3AD203B41FA5}">
                      <a16:colId xmlns:a16="http://schemas.microsoft.com/office/drawing/2014/main" val="3415791210"/>
                    </a:ext>
                  </a:extLst>
                </a:gridCol>
                <a:gridCol w="213682">
                  <a:extLst>
                    <a:ext uri="{9D8B030D-6E8A-4147-A177-3AD203B41FA5}">
                      <a16:colId xmlns:a16="http://schemas.microsoft.com/office/drawing/2014/main" val="614229588"/>
                    </a:ext>
                  </a:extLst>
                </a:gridCol>
                <a:gridCol w="48627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404036">
                  <a:extLst>
                    <a:ext uri="{9D8B030D-6E8A-4147-A177-3AD203B41FA5}">
                      <a16:colId xmlns:a16="http://schemas.microsoft.com/office/drawing/2014/main" val="2851357639"/>
                    </a:ext>
                  </a:extLst>
                </a:gridCol>
                <a:gridCol w="29798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80</a:t>
                      </a:r>
                    </a:p>
                  </a:txBody>
                  <a:tcPr/>
                </a:tc>
                <a:tc>
                  <a:txBody>
                    <a:bodyPr/>
                    <a:lstStyle/>
                    <a:p>
                      <a:endParaRPr lang="en-IN" dirty="0"/>
                    </a:p>
                  </a:txBody>
                  <a:tcPr/>
                </a:tc>
                <a:tc>
                  <a:txBody>
                    <a:bodyPr/>
                    <a:lstStyle/>
                    <a:p>
                      <a:r>
                        <a:rPr lang="en-IN" sz="1400" dirty="0"/>
                        <a:t>90</a:t>
                      </a:r>
                    </a:p>
                  </a:txBody>
                  <a:tcPr/>
                </a:tc>
                <a:tc>
                  <a:txBody>
                    <a:bodyPr/>
                    <a:lstStyle/>
                    <a:p>
                      <a:endParaRPr lang="en-IN" dirty="0"/>
                    </a:p>
                  </a:txBody>
                  <a:tcPr/>
                </a:tc>
                <a:tc>
                  <a:txBody>
                    <a:bodyPr/>
                    <a:lstStyle/>
                    <a:p>
                      <a:r>
                        <a:rPr lang="en-IN" sz="1400" dirty="0"/>
                        <a:t>100</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13" name="Straight Arrow Connector 12"/>
          <p:cNvCxnSpPr/>
          <p:nvPr/>
        </p:nvCxnSpPr>
        <p:spPr>
          <a:xfrm>
            <a:off x="5060055" y="647145"/>
            <a:ext cx="1541185" cy="1010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46195" y="2847094"/>
            <a:ext cx="5885779" cy="369332"/>
          </a:xfrm>
          <a:prstGeom prst="rect">
            <a:avLst/>
          </a:prstGeom>
        </p:spPr>
        <p:txBody>
          <a:bodyPr wrap="square">
            <a:spAutoFit/>
          </a:bodyPr>
          <a:lstStyle/>
          <a:p>
            <a:r>
              <a:rPr lang="en-IN" dirty="0"/>
              <a:t>Step 13: insert (110) </a:t>
            </a:r>
          </a:p>
        </p:txBody>
      </p:sp>
      <p:graphicFrame>
        <p:nvGraphicFramePr>
          <p:cNvPr id="21" name="Table 20"/>
          <p:cNvGraphicFramePr>
            <a:graphicFrameLocks noGrp="1"/>
          </p:cNvGraphicFramePr>
          <p:nvPr>
            <p:extLst>
              <p:ext uri="{D42A27DB-BD31-4B8C-83A1-F6EECF244321}">
                <p14:modId xmlns:p14="http://schemas.microsoft.com/office/powerpoint/2010/main" val="4089803861"/>
              </p:ext>
            </p:extLst>
          </p:nvPr>
        </p:nvGraphicFramePr>
        <p:xfrm>
          <a:off x="249179" y="4491680"/>
          <a:ext cx="2743235"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447910">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20796">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122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3350">
                  <a:extLst>
                    <a:ext uri="{9D8B030D-6E8A-4147-A177-3AD203B41FA5}">
                      <a16:colId xmlns:a16="http://schemas.microsoft.com/office/drawing/2014/main" val="2851357639"/>
                    </a:ext>
                  </a:extLst>
                </a:gridCol>
                <a:gridCol w="345809">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20</a:t>
                      </a:r>
                    </a:p>
                  </a:txBody>
                  <a:tcPr/>
                </a:tc>
                <a:tc>
                  <a:txBody>
                    <a:bodyPr/>
                    <a:lstStyle/>
                    <a:p>
                      <a:endParaRPr lang="en-IN" dirty="0"/>
                    </a:p>
                  </a:txBody>
                  <a:tcPr/>
                </a:tc>
                <a:tc>
                  <a:txBody>
                    <a:bodyPr/>
                    <a:lstStyle/>
                    <a:p>
                      <a:r>
                        <a:rPr lang="en-IN" dirty="0"/>
                        <a:t>30</a:t>
                      </a:r>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462976818"/>
              </p:ext>
            </p:extLst>
          </p:nvPr>
        </p:nvGraphicFramePr>
        <p:xfrm>
          <a:off x="3083854" y="4472305"/>
          <a:ext cx="2839416" cy="36576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468324">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39974">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64567">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66793">
                  <a:extLst>
                    <a:ext uri="{9D8B030D-6E8A-4147-A177-3AD203B41FA5}">
                      <a16:colId xmlns:a16="http://schemas.microsoft.com/office/drawing/2014/main" val="2851357639"/>
                    </a:ext>
                  </a:extLst>
                </a:gridCol>
                <a:gridCol w="366638">
                  <a:extLst>
                    <a:ext uri="{9D8B030D-6E8A-4147-A177-3AD203B41FA5}">
                      <a16:colId xmlns:a16="http://schemas.microsoft.com/office/drawing/2014/main" val="3381507842"/>
                    </a:ext>
                  </a:extLst>
                </a:gridCol>
              </a:tblGrid>
              <a:tr h="347747">
                <a:tc>
                  <a:txBody>
                    <a:bodyPr/>
                    <a:lstStyle/>
                    <a:p>
                      <a:endParaRPr lang="en-IN" dirty="0"/>
                    </a:p>
                  </a:txBody>
                  <a:tcPr/>
                </a:tc>
                <a:tc>
                  <a:txBody>
                    <a:bodyPr/>
                    <a:lstStyle/>
                    <a:p>
                      <a:r>
                        <a:rPr lang="en-IN" dirty="0"/>
                        <a:t>60</a:t>
                      </a:r>
                    </a:p>
                  </a:txBody>
                  <a:tcPr/>
                </a:tc>
                <a:tc>
                  <a:txBody>
                    <a:bodyPr/>
                    <a:lstStyle/>
                    <a:p>
                      <a:endParaRPr lang="en-IN" dirty="0"/>
                    </a:p>
                  </a:txBody>
                  <a:tcPr/>
                </a:tc>
                <a:tc>
                  <a:txBody>
                    <a:bodyPr/>
                    <a:lstStyle/>
                    <a:p>
                      <a:r>
                        <a:rPr lang="en-IN" sz="1400" dirty="0"/>
                        <a:t>70</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546177434"/>
              </p:ext>
            </p:extLst>
          </p:nvPr>
        </p:nvGraphicFramePr>
        <p:xfrm>
          <a:off x="3615887" y="3290780"/>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75</a:t>
                      </a:r>
                    </a:p>
                  </a:txBody>
                  <a:tcPr/>
                </a:tc>
                <a:tc>
                  <a:txBody>
                    <a:bodyPr/>
                    <a:lstStyle/>
                    <a:p>
                      <a:endParaRPr lang="en-IN"/>
                    </a:p>
                  </a:txBody>
                  <a:tcPr/>
                </a:tc>
                <a:tc>
                  <a:txBody>
                    <a:bodyPr/>
                    <a:lstStyle/>
                    <a:p>
                      <a:r>
                        <a:rPr lang="en-IN" sz="1400" dirty="0"/>
                        <a:t>350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24" name="Straight Arrow Connector 23"/>
          <p:cNvCxnSpPr/>
          <p:nvPr/>
        </p:nvCxnSpPr>
        <p:spPr>
          <a:xfrm flipH="1">
            <a:off x="1529359" y="3476200"/>
            <a:ext cx="2239938" cy="8352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456113" y="3421226"/>
            <a:ext cx="14142" cy="11764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70799" y="3527218"/>
            <a:ext cx="3869199" cy="9644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43146399"/>
              </p:ext>
            </p:extLst>
          </p:nvPr>
        </p:nvGraphicFramePr>
        <p:xfrm>
          <a:off x="6257661" y="4491680"/>
          <a:ext cx="3025089" cy="370840"/>
        </p:xfrm>
        <a:graphic>
          <a:graphicData uri="http://schemas.openxmlformats.org/drawingml/2006/table">
            <a:tbl>
              <a:tblPr firstRow="1" bandRow="1">
                <a:tableStyleId>{616DA210-FB5B-4158-B5E0-FEB733F419BA}</a:tableStyleId>
              </a:tblPr>
              <a:tblGrid>
                <a:gridCol w="213682">
                  <a:extLst>
                    <a:ext uri="{9D8B030D-6E8A-4147-A177-3AD203B41FA5}">
                      <a16:colId xmlns:a16="http://schemas.microsoft.com/office/drawing/2014/main" val="3995642657"/>
                    </a:ext>
                  </a:extLst>
                </a:gridCol>
                <a:gridCol w="516714">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476156">
                  <a:extLst>
                    <a:ext uri="{9D8B030D-6E8A-4147-A177-3AD203B41FA5}">
                      <a16:colId xmlns:a16="http://schemas.microsoft.com/office/drawing/2014/main" val="3415791210"/>
                    </a:ext>
                  </a:extLst>
                </a:gridCol>
                <a:gridCol w="213682">
                  <a:extLst>
                    <a:ext uri="{9D8B030D-6E8A-4147-A177-3AD203B41FA5}">
                      <a16:colId xmlns:a16="http://schemas.microsoft.com/office/drawing/2014/main" val="614229588"/>
                    </a:ext>
                  </a:extLst>
                </a:gridCol>
                <a:gridCol w="48627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493739">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80</a:t>
                      </a:r>
                    </a:p>
                  </a:txBody>
                  <a:tcPr/>
                </a:tc>
                <a:tc>
                  <a:txBody>
                    <a:bodyPr/>
                    <a:lstStyle/>
                    <a:p>
                      <a:endParaRPr lang="en-IN" dirty="0"/>
                    </a:p>
                  </a:txBody>
                  <a:tcPr/>
                </a:tc>
                <a:tc>
                  <a:txBody>
                    <a:bodyPr/>
                    <a:lstStyle/>
                    <a:p>
                      <a:r>
                        <a:rPr lang="en-IN" sz="1400" dirty="0"/>
                        <a:t>90</a:t>
                      </a:r>
                    </a:p>
                  </a:txBody>
                  <a:tcPr/>
                </a:tc>
                <a:tc>
                  <a:txBody>
                    <a:bodyPr/>
                    <a:lstStyle/>
                    <a:p>
                      <a:endParaRPr lang="en-IN" dirty="0"/>
                    </a:p>
                  </a:txBody>
                  <a:tcPr/>
                </a:tc>
                <a:tc>
                  <a:txBody>
                    <a:bodyPr/>
                    <a:lstStyle/>
                    <a:p>
                      <a:r>
                        <a:rPr lang="en-IN" sz="1400" dirty="0"/>
                        <a:t>100</a:t>
                      </a:r>
                    </a:p>
                  </a:txBody>
                  <a:tcPr/>
                </a:tc>
                <a:tc>
                  <a:txBody>
                    <a:bodyPr/>
                    <a:lstStyle/>
                    <a:p>
                      <a:endParaRPr lang="en-IN" dirty="0"/>
                    </a:p>
                  </a:txBody>
                  <a:tcPr/>
                </a:tc>
                <a:tc>
                  <a:txBody>
                    <a:bodyPr/>
                    <a:lstStyle/>
                    <a:p>
                      <a:r>
                        <a:rPr lang="en-IN" sz="1200" dirty="0"/>
                        <a:t>110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28" name="Straight Arrow Connector 27"/>
          <p:cNvCxnSpPr/>
          <p:nvPr/>
        </p:nvCxnSpPr>
        <p:spPr>
          <a:xfrm>
            <a:off x="5157071" y="3461381"/>
            <a:ext cx="1541185" cy="1010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795631937"/>
              </p:ext>
            </p:extLst>
          </p:nvPr>
        </p:nvGraphicFramePr>
        <p:xfrm>
          <a:off x="9431469" y="4481993"/>
          <a:ext cx="2558234" cy="365760"/>
        </p:xfrm>
        <a:graphic>
          <a:graphicData uri="http://schemas.openxmlformats.org/drawingml/2006/table">
            <a:tbl>
              <a:tblPr firstRow="1" bandRow="1">
                <a:tableStyleId>{616DA210-FB5B-4158-B5E0-FEB733F419BA}</a:tableStyleId>
              </a:tblPr>
              <a:tblGrid>
                <a:gridCol w="208535">
                  <a:extLst>
                    <a:ext uri="{9D8B030D-6E8A-4147-A177-3AD203B41FA5}">
                      <a16:colId xmlns:a16="http://schemas.microsoft.com/office/drawing/2014/main" val="3995642657"/>
                    </a:ext>
                  </a:extLst>
                </a:gridCol>
                <a:gridCol w="494631">
                  <a:extLst>
                    <a:ext uri="{9D8B030D-6E8A-4147-A177-3AD203B41FA5}">
                      <a16:colId xmlns:a16="http://schemas.microsoft.com/office/drawing/2014/main" val="3859980350"/>
                    </a:ext>
                  </a:extLst>
                </a:gridCol>
                <a:gridCol w="208535">
                  <a:extLst>
                    <a:ext uri="{9D8B030D-6E8A-4147-A177-3AD203B41FA5}">
                      <a16:colId xmlns:a16="http://schemas.microsoft.com/office/drawing/2014/main" val="46353490"/>
                    </a:ext>
                  </a:extLst>
                </a:gridCol>
                <a:gridCol w="464688">
                  <a:extLst>
                    <a:ext uri="{9D8B030D-6E8A-4147-A177-3AD203B41FA5}">
                      <a16:colId xmlns:a16="http://schemas.microsoft.com/office/drawing/2014/main" val="3415791210"/>
                    </a:ext>
                  </a:extLst>
                </a:gridCol>
                <a:gridCol w="208535">
                  <a:extLst>
                    <a:ext uri="{9D8B030D-6E8A-4147-A177-3AD203B41FA5}">
                      <a16:colId xmlns:a16="http://schemas.microsoft.com/office/drawing/2014/main" val="614229588"/>
                    </a:ext>
                  </a:extLst>
                </a:gridCol>
                <a:gridCol w="30657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25018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49824">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spTree>
    <p:extLst>
      <p:ext uri="{BB962C8B-B14F-4D97-AF65-F5344CB8AC3E}">
        <p14:creationId xmlns:p14="http://schemas.microsoft.com/office/powerpoint/2010/main" val="3887046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179" y="156145"/>
            <a:ext cx="5885779" cy="369332"/>
          </a:xfrm>
          <a:prstGeom prst="rect">
            <a:avLst/>
          </a:prstGeom>
        </p:spPr>
        <p:txBody>
          <a:bodyPr wrap="square">
            <a:spAutoFit/>
          </a:bodyPr>
          <a:lstStyle/>
          <a:p>
            <a:r>
              <a:rPr lang="en-IN" dirty="0"/>
              <a:t>Step 13: insert (120):Split </a:t>
            </a:r>
          </a:p>
        </p:txBody>
      </p:sp>
      <p:graphicFrame>
        <p:nvGraphicFramePr>
          <p:cNvPr id="7" name="Table 6"/>
          <p:cNvGraphicFramePr>
            <a:graphicFrameLocks noGrp="1"/>
          </p:cNvGraphicFramePr>
          <p:nvPr>
            <p:extLst>
              <p:ext uri="{D42A27DB-BD31-4B8C-83A1-F6EECF244321}">
                <p14:modId xmlns:p14="http://schemas.microsoft.com/office/powerpoint/2010/main" val="3170911050"/>
              </p:ext>
            </p:extLst>
          </p:nvPr>
        </p:nvGraphicFramePr>
        <p:xfrm>
          <a:off x="4718424" y="418033"/>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75</a:t>
                      </a:r>
                    </a:p>
                  </a:txBody>
                  <a:tcPr/>
                </a:tc>
                <a:tc>
                  <a:txBody>
                    <a:bodyPr/>
                    <a:lstStyle/>
                    <a:p>
                      <a:endParaRPr lang="en-IN"/>
                    </a:p>
                  </a:txBody>
                  <a:tcPr/>
                </a:tc>
                <a:tc>
                  <a:txBody>
                    <a:bodyPr/>
                    <a:lstStyle/>
                    <a:p>
                      <a:r>
                        <a:rPr lang="en-IN" sz="1400" dirty="0"/>
                        <a:t>100</a:t>
                      </a:r>
                    </a:p>
                  </a:txBody>
                  <a:tcPr/>
                </a:tc>
                <a:tc>
                  <a:txBody>
                    <a:bodyPr/>
                    <a:lstStyle/>
                    <a:p>
                      <a:endParaRPr lang="en-IN"/>
                    </a:p>
                  </a:txBody>
                  <a:tcPr/>
                </a:tc>
                <a:tc>
                  <a:txBody>
                    <a:bodyPr/>
                    <a:lstStyle/>
                    <a:p>
                      <a:r>
                        <a:rPr lang="en-IN" sz="1600" dirty="0"/>
                        <a:t>350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8" name="Straight Arrow Connector 7"/>
          <p:cNvCxnSpPr>
            <a:stCxn id="7" idx="1"/>
          </p:cNvCxnSpPr>
          <p:nvPr/>
        </p:nvCxnSpPr>
        <p:spPr>
          <a:xfrm flipH="1">
            <a:off x="2194560" y="603453"/>
            <a:ext cx="2523864" cy="9329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032127" y="754513"/>
            <a:ext cx="521435" cy="7818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728828" y="576100"/>
            <a:ext cx="2904338" cy="9098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89510" y="754513"/>
            <a:ext cx="153040" cy="7818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stretch>
            <a:fillRect/>
          </a:stretch>
        </p:blipFill>
        <p:spPr>
          <a:xfrm>
            <a:off x="808030" y="1536401"/>
            <a:ext cx="1600200" cy="438150"/>
          </a:xfrm>
          <a:prstGeom prst="rect">
            <a:avLst/>
          </a:prstGeom>
        </p:spPr>
      </p:pic>
      <p:pic>
        <p:nvPicPr>
          <p:cNvPr id="16" name="Picture 15"/>
          <p:cNvPicPr>
            <a:picLocks noChangeAspect="1"/>
          </p:cNvPicPr>
          <p:nvPr/>
        </p:nvPicPr>
        <p:blipFill>
          <a:blip r:embed="rId3"/>
          <a:stretch>
            <a:fillRect/>
          </a:stretch>
        </p:blipFill>
        <p:spPr>
          <a:xfrm>
            <a:off x="3769297" y="1537139"/>
            <a:ext cx="1590675" cy="438150"/>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2274277522"/>
              </p:ext>
            </p:extLst>
          </p:nvPr>
        </p:nvGraphicFramePr>
        <p:xfrm>
          <a:off x="9456638" y="1536401"/>
          <a:ext cx="2558234" cy="365760"/>
        </p:xfrm>
        <a:graphic>
          <a:graphicData uri="http://schemas.openxmlformats.org/drawingml/2006/table">
            <a:tbl>
              <a:tblPr firstRow="1" bandRow="1">
                <a:tableStyleId>{616DA210-FB5B-4158-B5E0-FEB733F419BA}</a:tableStyleId>
              </a:tblPr>
              <a:tblGrid>
                <a:gridCol w="208535">
                  <a:extLst>
                    <a:ext uri="{9D8B030D-6E8A-4147-A177-3AD203B41FA5}">
                      <a16:colId xmlns:a16="http://schemas.microsoft.com/office/drawing/2014/main" val="3995642657"/>
                    </a:ext>
                  </a:extLst>
                </a:gridCol>
                <a:gridCol w="494631">
                  <a:extLst>
                    <a:ext uri="{9D8B030D-6E8A-4147-A177-3AD203B41FA5}">
                      <a16:colId xmlns:a16="http://schemas.microsoft.com/office/drawing/2014/main" val="3859980350"/>
                    </a:ext>
                  </a:extLst>
                </a:gridCol>
                <a:gridCol w="208535">
                  <a:extLst>
                    <a:ext uri="{9D8B030D-6E8A-4147-A177-3AD203B41FA5}">
                      <a16:colId xmlns:a16="http://schemas.microsoft.com/office/drawing/2014/main" val="46353490"/>
                    </a:ext>
                  </a:extLst>
                </a:gridCol>
                <a:gridCol w="464688">
                  <a:extLst>
                    <a:ext uri="{9D8B030D-6E8A-4147-A177-3AD203B41FA5}">
                      <a16:colId xmlns:a16="http://schemas.microsoft.com/office/drawing/2014/main" val="3415791210"/>
                    </a:ext>
                  </a:extLst>
                </a:gridCol>
                <a:gridCol w="208535">
                  <a:extLst>
                    <a:ext uri="{9D8B030D-6E8A-4147-A177-3AD203B41FA5}">
                      <a16:colId xmlns:a16="http://schemas.microsoft.com/office/drawing/2014/main" val="614229588"/>
                    </a:ext>
                  </a:extLst>
                </a:gridCol>
                <a:gridCol w="30657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25018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49824">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pic>
        <p:nvPicPr>
          <p:cNvPr id="19" name="Picture 18"/>
          <p:cNvPicPr>
            <a:picLocks noChangeAspect="1"/>
          </p:cNvPicPr>
          <p:nvPr/>
        </p:nvPicPr>
        <p:blipFill>
          <a:blip r:embed="rId4"/>
          <a:stretch>
            <a:fillRect/>
          </a:stretch>
        </p:blipFill>
        <p:spPr>
          <a:xfrm>
            <a:off x="5722379" y="1536401"/>
            <a:ext cx="1685925" cy="419100"/>
          </a:xfrm>
          <a:prstGeom prst="rect">
            <a:avLst/>
          </a:prstGeom>
        </p:spPr>
      </p:pic>
      <p:pic>
        <p:nvPicPr>
          <p:cNvPr id="20" name="Picture 19"/>
          <p:cNvPicPr>
            <a:picLocks noChangeAspect="1"/>
          </p:cNvPicPr>
          <p:nvPr/>
        </p:nvPicPr>
        <p:blipFill>
          <a:blip r:embed="rId5"/>
          <a:stretch>
            <a:fillRect/>
          </a:stretch>
        </p:blipFill>
        <p:spPr>
          <a:xfrm>
            <a:off x="7563883" y="1485918"/>
            <a:ext cx="1666875" cy="466725"/>
          </a:xfrm>
          <a:prstGeom prst="rect">
            <a:avLst/>
          </a:prstGeom>
        </p:spPr>
      </p:pic>
      <p:cxnSp>
        <p:nvCxnSpPr>
          <p:cNvPr id="30" name="Straight Arrow Connector 29"/>
          <p:cNvCxnSpPr/>
          <p:nvPr/>
        </p:nvCxnSpPr>
        <p:spPr>
          <a:xfrm>
            <a:off x="6883567" y="682487"/>
            <a:ext cx="1279633" cy="8539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17908" y="3430568"/>
            <a:ext cx="5885779" cy="369332"/>
          </a:xfrm>
          <a:prstGeom prst="rect">
            <a:avLst/>
          </a:prstGeom>
        </p:spPr>
        <p:txBody>
          <a:bodyPr wrap="square">
            <a:spAutoFit/>
          </a:bodyPr>
          <a:lstStyle/>
          <a:p>
            <a:r>
              <a:rPr lang="en-IN" dirty="0"/>
              <a:t>Step 14: insert (385) </a:t>
            </a:r>
          </a:p>
        </p:txBody>
      </p:sp>
      <p:graphicFrame>
        <p:nvGraphicFramePr>
          <p:cNvPr id="33" name="Table 32"/>
          <p:cNvGraphicFramePr>
            <a:graphicFrameLocks noGrp="1"/>
          </p:cNvGraphicFramePr>
          <p:nvPr>
            <p:extLst>
              <p:ext uri="{D42A27DB-BD31-4B8C-83A1-F6EECF244321}">
                <p14:modId xmlns:p14="http://schemas.microsoft.com/office/powerpoint/2010/main" val="4206422198"/>
              </p:ext>
            </p:extLst>
          </p:nvPr>
        </p:nvGraphicFramePr>
        <p:xfrm>
          <a:off x="2641761" y="3572146"/>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75</a:t>
                      </a:r>
                    </a:p>
                  </a:txBody>
                  <a:tcPr/>
                </a:tc>
                <a:tc>
                  <a:txBody>
                    <a:bodyPr/>
                    <a:lstStyle/>
                    <a:p>
                      <a:endParaRPr lang="en-IN"/>
                    </a:p>
                  </a:txBody>
                  <a:tcPr/>
                </a:tc>
                <a:tc>
                  <a:txBody>
                    <a:bodyPr/>
                    <a:lstStyle/>
                    <a:p>
                      <a:r>
                        <a:rPr lang="en-IN" sz="1400" dirty="0"/>
                        <a:t>100</a:t>
                      </a:r>
                    </a:p>
                  </a:txBody>
                  <a:tcPr/>
                </a:tc>
                <a:tc>
                  <a:txBody>
                    <a:bodyPr/>
                    <a:lstStyle/>
                    <a:p>
                      <a:endParaRPr lang="en-IN"/>
                    </a:p>
                  </a:txBody>
                  <a:tcPr/>
                </a:tc>
                <a:tc>
                  <a:txBody>
                    <a:bodyPr/>
                    <a:lstStyle/>
                    <a:p>
                      <a:r>
                        <a:rPr lang="en-IN" sz="1600" dirty="0"/>
                        <a:t>350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4" name="Straight Arrow Connector 33"/>
          <p:cNvCxnSpPr/>
          <p:nvPr/>
        </p:nvCxnSpPr>
        <p:spPr>
          <a:xfrm flipH="1">
            <a:off x="207026" y="3781526"/>
            <a:ext cx="2523864" cy="9329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935057" y="3894747"/>
            <a:ext cx="521435" cy="7818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605064" y="3888809"/>
            <a:ext cx="2904338" cy="9098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90732" y="3956910"/>
            <a:ext cx="111021" cy="8689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2"/>
          <a:stretch>
            <a:fillRect/>
          </a:stretch>
        </p:blipFill>
        <p:spPr>
          <a:xfrm>
            <a:off x="-24279" y="4738434"/>
            <a:ext cx="1600200" cy="438150"/>
          </a:xfrm>
          <a:prstGeom prst="rect">
            <a:avLst/>
          </a:prstGeom>
        </p:spPr>
      </p:pic>
      <p:pic>
        <p:nvPicPr>
          <p:cNvPr id="39" name="Picture 38"/>
          <p:cNvPicPr>
            <a:picLocks noChangeAspect="1"/>
          </p:cNvPicPr>
          <p:nvPr/>
        </p:nvPicPr>
        <p:blipFill>
          <a:blip r:embed="rId3"/>
          <a:stretch>
            <a:fillRect/>
          </a:stretch>
        </p:blipFill>
        <p:spPr>
          <a:xfrm>
            <a:off x="2019961" y="4704779"/>
            <a:ext cx="1590675" cy="438150"/>
          </a:xfrm>
          <a:prstGeom prst="rect">
            <a:avLst/>
          </a:prstGeom>
        </p:spPr>
      </p:pic>
      <p:graphicFrame>
        <p:nvGraphicFramePr>
          <p:cNvPr id="40" name="Table 39"/>
          <p:cNvGraphicFramePr>
            <a:graphicFrameLocks noGrp="1"/>
          </p:cNvGraphicFramePr>
          <p:nvPr>
            <p:extLst>
              <p:ext uri="{D42A27DB-BD31-4B8C-83A1-F6EECF244321}">
                <p14:modId xmlns:p14="http://schemas.microsoft.com/office/powerpoint/2010/main" val="3624528498"/>
              </p:ext>
            </p:extLst>
          </p:nvPr>
        </p:nvGraphicFramePr>
        <p:xfrm>
          <a:off x="7408302" y="4760341"/>
          <a:ext cx="3224864" cy="365760"/>
        </p:xfrm>
        <a:graphic>
          <a:graphicData uri="http://schemas.openxmlformats.org/drawingml/2006/table">
            <a:tbl>
              <a:tblPr firstRow="1" bandRow="1">
                <a:tableStyleId>{616DA210-FB5B-4158-B5E0-FEB733F419BA}</a:tableStyleId>
              </a:tblPr>
              <a:tblGrid>
                <a:gridCol w="262875">
                  <a:extLst>
                    <a:ext uri="{9D8B030D-6E8A-4147-A177-3AD203B41FA5}">
                      <a16:colId xmlns:a16="http://schemas.microsoft.com/office/drawing/2014/main" val="3995642657"/>
                    </a:ext>
                  </a:extLst>
                </a:gridCol>
                <a:gridCol w="623523">
                  <a:extLst>
                    <a:ext uri="{9D8B030D-6E8A-4147-A177-3AD203B41FA5}">
                      <a16:colId xmlns:a16="http://schemas.microsoft.com/office/drawing/2014/main" val="3859980350"/>
                    </a:ext>
                  </a:extLst>
                </a:gridCol>
                <a:gridCol w="262875">
                  <a:extLst>
                    <a:ext uri="{9D8B030D-6E8A-4147-A177-3AD203B41FA5}">
                      <a16:colId xmlns:a16="http://schemas.microsoft.com/office/drawing/2014/main" val="46353490"/>
                    </a:ext>
                  </a:extLst>
                </a:gridCol>
                <a:gridCol w="585778">
                  <a:extLst>
                    <a:ext uri="{9D8B030D-6E8A-4147-A177-3AD203B41FA5}">
                      <a16:colId xmlns:a16="http://schemas.microsoft.com/office/drawing/2014/main" val="3415791210"/>
                    </a:ext>
                  </a:extLst>
                </a:gridCol>
                <a:gridCol w="262875">
                  <a:extLst>
                    <a:ext uri="{9D8B030D-6E8A-4147-A177-3AD203B41FA5}">
                      <a16:colId xmlns:a16="http://schemas.microsoft.com/office/drawing/2014/main" val="614229588"/>
                    </a:ext>
                  </a:extLst>
                </a:gridCol>
                <a:gridCol w="421366">
                  <a:extLst>
                    <a:ext uri="{9D8B030D-6E8A-4147-A177-3AD203B41FA5}">
                      <a16:colId xmlns:a16="http://schemas.microsoft.com/office/drawing/2014/main" val="928181124"/>
                    </a:ext>
                  </a:extLst>
                </a:gridCol>
                <a:gridCol w="227645">
                  <a:extLst>
                    <a:ext uri="{9D8B030D-6E8A-4147-A177-3AD203B41FA5}">
                      <a16:colId xmlns:a16="http://schemas.microsoft.com/office/drawing/2014/main" val="754182678"/>
                    </a:ext>
                  </a:extLst>
                </a:gridCol>
                <a:gridCol w="350282">
                  <a:extLst>
                    <a:ext uri="{9D8B030D-6E8A-4147-A177-3AD203B41FA5}">
                      <a16:colId xmlns:a16="http://schemas.microsoft.com/office/drawing/2014/main" val="2851357639"/>
                    </a:ext>
                  </a:extLst>
                </a:gridCol>
                <a:gridCol w="227645">
                  <a:extLst>
                    <a:ext uri="{9D8B030D-6E8A-4147-A177-3AD203B41FA5}">
                      <a16:colId xmlns:a16="http://schemas.microsoft.com/office/drawing/2014/main" val="3381507842"/>
                    </a:ext>
                  </a:extLst>
                </a:gridCol>
              </a:tblGrid>
              <a:tr h="349824">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r>
                        <a:rPr lang="en-IN" sz="1200" dirty="0"/>
                        <a:t>385</a:t>
                      </a:r>
                    </a:p>
                  </a:txBody>
                  <a:tcPr/>
                </a:tc>
                <a:tc>
                  <a:txBody>
                    <a:bodyPr/>
                    <a:lstStyle/>
                    <a:p>
                      <a:endParaRPr lang="en-IN" dirty="0"/>
                    </a:p>
                  </a:txBody>
                  <a:tcPr/>
                </a:tc>
                <a:tc>
                  <a:txBody>
                    <a:bodyPr/>
                    <a:lstStyle/>
                    <a:p>
                      <a:endParaRPr lang="en-IN" sz="14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pic>
        <p:nvPicPr>
          <p:cNvPr id="41" name="Picture 40"/>
          <p:cNvPicPr>
            <a:picLocks noChangeAspect="1"/>
          </p:cNvPicPr>
          <p:nvPr/>
        </p:nvPicPr>
        <p:blipFill>
          <a:blip r:embed="rId4"/>
          <a:stretch>
            <a:fillRect/>
          </a:stretch>
        </p:blipFill>
        <p:spPr>
          <a:xfrm>
            <a:off x="3711032" y="4738434"/>
            <a:ext cx="1685925" cy="419100"/>
          </a:xfrm>
          <a:prstGeom prst="rect">
            <a:avLst/>
          </a:prstGeom>
        </p:spPr>
      </p:pic>
      <p:pic>
        <p:nvPicPr>
          <p:cNvPr id="42" name="Picture 41"/>
          <p:cNvPicPr>
            <a:picLocks noChangeAspect="1"/>
          </p:cNvPicPr>
          <p:nvPr/>
        </p:nvPicPr>
        <p:blipFill>
          <a:blip r:embed="rId5"/>
          <a:stretch>
            <a:fillRect/>
          </a:stretch>
        </p:blipFill>
        <p:spPr>
          <a:xfrm>
            <a:off x="5572140" y="4694502"/>
            <a:ext cx="1666875" cy="466725"/>
          </a:xfrm>
          <a:prstGeom prst="rect">
            <a:avLst/>
          </a:prstGeom>
        </p:spPr>
      </p:pic>
      <p:cxnSp>
        <p:nvCxnSpPr>
          <p:cNvPr id="43" name="Straight Arrow Connector 42"/>
          <p:cNvCxnSpPr/>
          <p:nvPr/>
        </p:nvCxnSpPr>
        <p:spPr>
          <a:xfrm>
            <a:off x="4913598" y="3850865"/>
            <a:ext cx="1279633" cy="8539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8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452" y="52258"/>
            <a:ext cx="5885779" cy="369332"/>
          </a:xfrm>
          <a:prstGeom prst="rect">
            <a:avLst/>
          </a:prstGeom>
        </p:spPr>
        <p:txBody>
          <a:bodyPr wrap="square">
            <a:spAutoFit/>
          </a:bodyPr>
          <a:lstStyle/>
          <a:p>
            <a:r>
              <a:rPr lang="en-IN" dirty="0"/>
              <a:t>Step 15: insert (390) </a:t>
            </a:r>
          </a:p>
        </p:txBody>
      </p:sp>
      <p:graphicFrame>
        <p:nvGraphicFramePr>
          <p:cNvPr id="5" name="Table 4"/>
          <p:cNvGraphicFramePr>
            <a:graphicFrameLocks noGrp="1"/>
          </p:cNvGraphicFramePr>
          <p:nvPr>
            <p:extLst>
              <p:ext uri="{D42A27DB-BD31-4B8C-83A1-F6EECF244321}">
                <p14:modId xmlns:p14="http://schemas.microsoft.com/office/powerpoint/2010/main" val="254248006"/>
              </p:ext>
            </p:extLst>
          </p:nvPr>
        </p:nvGraphicFramePr>
        <p:xfrm>
          <a:off x="3610636" y="515438"/>
          <a:ext cx="3082369" cy="370840"/>
        </p:xfrm>
        <a:graphic>
          <a:graphicData uri="http://schemas.openxmlformats.org/drawingml/2006/table">
            <a:tbl>
              <a:tblPr firstRow="1" bandRow="1">
                <a:tableStyleId>{616DA210-FB5B-4158-B5E0-FEB733F419BA}</a:tableStyleId>
              </a:tblPr>
              <a:tblGrid>
                <a:gridCol w="218374">
                  <a:extLst>
                    <a:ext uri="{9D8B030D-6E8A-4147-A177-3AD203B41FA5}">
                      <a16:colId xmlns:a16="http://schemas.microsoft.com/office/drawing/2014/main" val="3995642657"/>
                    </a:ext>
                  </a:extLst>
                </a:gridCol>
                <a:gridCol w="517967">
                  <a:extLst>
                    <a:ext uri="{9D8B030D-6E8A-4147-A177-3AD203B41FA5}">
                      <a16:colId xmlns:a16="http://schemas.microsoft.com/office/drawing/2014/main" val="3859980350"/>
                    </a:ext>
                  </a:extLst>
                </a:gridCol>
                <a:gridCol w="218374">
                  <a:extLst>
                    <a:ext uri="{9D8B030D-6E8A-4147-A177-3AD203B41FA5}">
                      <a16:colId xmlns:a16="http://schemas.microsoft.com/office/drawing/2014/main" val="46353490"/>
                    </a:ext>
                  </a:extLst>
                </a:gridCol>
                <a:gridCol w="486612">
                  <a:extLst>
                    <a:ext uri="{9D8B030D-6E8A-4147-A177-3AD203B41FA5}">
                      <a16:colId xmlns:a16="http://schemas.microsoft.com/office/drawing/2014/main" val="3415791210"/>
                    </a:ext>
                  </a:extLst>
                </a:gridCol>
                <a:gridCol w="218374">
                  <a:extLst>
                    <a:ext uri="{9D8B030D-6E8A-4147-A177-3AD203B41FA5}">
                      <a16:colId xmlns:a16="http://schemas.microsoft.com/office/drawing/2014/main" val="614229588"/>
                    </a:ext>
                  </a:extLst>
                </a:gridCol>
                <a:gridCol w="496954">
                  <a:extLst>
                    <a:ext uri="{9D8B030D-6E8A-4147-A177-3AD203B41FA5}">
                      <a16:colId xmlns:a16="http://schemas.microsoft.com/office/drawing/2014/main" val="928181124"/>
                    </a:ext>
                  </a:extLst>
                </a:gridCol>
                <a:gridCol w="218374">
                  <a:extLst>
                    <a:ext uri="{9D8B030D-6E8A-4147-A177-3AD203B41FA5}">
                      <a16:colId xmlns:a16="http://schemas.microsoft.com/office/drawing/2014/main" val="754182678"/>
                    </a:ext>
                  </a:extLst>
                </a:gridCol>
                <a:gridCol w="49906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40</a:t>
                      </a:r>
                    </a:p>
                  </a:txBody>
                  <a:tcPr/>
                </a:tc>
                <a:tc>
                  <a:txBody>
                    <a:bodyPr/>
                    <a:lstStyle/>
                    <a:p>
                      <a:endParaRPr lang="en-IN" dirty="0"/>
                    </a:p>
                  </a:txBody>
                  <a:tcPr/>
                </a:tc>
                <a:tc>
                  <a:txBody>
                    <a:bodyPr/>
                    <a:lstStyle/>
                    <a:p>
                      <a:r>
                        <a:rPr lang="en-IN" sz="1400" dirty="0"/>
                        <a:t>75</a:t>
                      </a:r>
                    </a:p>
                  </a:txBody>
                  <a:tcPr/>
                </a:tc>
                <a:tc>
                  <a:txBody>
                    <a:bodyPr/>
                    <a:lstStyle/>
                    <a:p>
                      <a:endParaRPr lang="en-IN"/>
                    </a:p>
                  </a:txBody>
                  <a:tcPr/>
                </a:tc>
                <a:tc>
                  <a:txBody>
                    <a:bodyPr/>
                    <a:lstStyle/>
                    <a:p>
                      <a:r>
                        <a:rPr lang="en-IN" sz="1400" dirty="0"/>
                        <a:t>100</a:t>
                      </a:r>
                    </a:p>
                  </a:txBody>
                  <a:tcPr/>
                </a:tc>
                <a:tc>
                  <a:txBody>
                    <a:bodyPr/>
                    <a:lstStyle/>
                    <a:p>
                      <a:endParaRPr lang="en-IN"/>
                    </a:p>
                  </a:txBody>
                  <a:tcPr/>
                </a:tc>
                <a:tc>
                  <a:txBody>
                    <a:bodyPr/>
                    <a:lstStyle/>
                    <a:p>
                      <a:r>
                        <a:rPr lang="en-IN" sz="1600" dirty="0"/>
                        <a:t>350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6" name="Straight Arrow Connector 5"/>
          <p:cNvCxnSpPr/>
          <p:nvPr/>
        </p:nvCxnSpPr>
        <p:spPr>
          <a:xfrm flipH="1">
            <a:off x="1187168" y="700858"/>
            <a:ext cx="2523864" cy="9329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3287978" y="818263"/>
            <a:ext cx="1218983" cy="8155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567195" y="818263"/>
            <a:ext cx="2904338" cy="9098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126412" y="682856"/>
            <a:ext cx="25402" cy="10118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stretch>
            <a:fillRect/>
          </a:stretch>
        </p:blipFill>
        <p:spPr>
          <a:xfrm>
            <a:off x="2293128" y="1613596"/>
            <a:ext cx="1590675" cy="43815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232245821"/>
              </p:ext>
            </p:extLst>
          </p:nvPr>
        </p:nvGraphicFramePr>
        <p:xfrm>
          <a:off x="7771978" y="1672541"/>
          <a:ext cx="3840901" cy="365760"/>
        </p:xfrm>
        <a:graphic>
          <a:graphicData uri="http://schemas.openxmlformats.org/drawingml/2006/table">
            <a:tbl>
              <a:tblPr firstRow="1" bandRow="1">
                <a:tableStyleId>{616DA210-FB5B-4158-B5E0-FEB733F419BA}</a:tableStyleId>
              </a:tblPr>
              <a:tblGrid>
                <a:gridCol w="313092">
                  <a:extLst>
                    <a:ext uri="{9D8B030D-6E8A-4147-A177-3AD203B41FA5}">
                      <a16:colId xmlns:a16="http://schemas.microsoft.com/office/drawing/2014/main" val="3995642657"/>
                    </a:ext>
                  </a:extLst>
                </a:gridCol>
                <a:gridCol w="742632">
                  <a:extLst>
                    <a:ext uri="{9D8B030D-6E8A-4147-A177-3AD203B41FA5}">
                      <a16:colId xmlns:a16="http://schemas.microsoft.com/office/drawing/2014/main" val="3859980350"/>
                    </a:ext>
                  </a:extLst>
                </a:gridCol>
                <a:gridCol w="313092">
                  <a:extLst>
                    <a:ext uri="{9D8B030D-6E8A-4147-A177-3AD203B41FA5}">
                      <a16:colId xmlns:a16="http://schemas.microsoft.com/office/drawing/2014/main" val="46353490"/>
                    </a:ext>
                  </a:extLst>
                </a:gridCol>
                <a:gridCol w="697677">
                  <a:extLst>
                    <a:ext uri="{9D8B030D-6E8A-4147-A177-3AD203B41FA5}">
                      <a16:colId xmlns:a16="http://schemas.microsoft.com/office/drawing/2014/main" val="3415791210"/>
                    </a:ext>
                  </a:extLst>
                </a:gridCol>
                <a:gridCol w="313092">
                  <a:extLst>
                    <a:ext uri="{9D8B030D-6E8A-4147-A177-3AD203B41FA5}">
                      <a16:colId xmlns:a16="http://schemas.microsoft.com/office/drawing/2014/main" val="614229588"/>
                    </a:ext>
                  </a:extLst>
                </a:gridCol>
                <a:gridCol w="501859">
                  <a:extLst>
                    <a:ext uri="{9D8B030D-6E8A-4147-A177-3AD203B41FA5}">
                      <a16:colId xmlns:a16="http://schemas.microsoft.com/office/drawing/2014/main" val="928181124"/>
                    </a:ext>
                  </a:extLst>
                </a:gridCol>
                <a:gridCol w="271131">
                  <a:extLst>
                    <a:ext uri="{9D8B030D-6E8A-4147-A177-3AD203B41FA5}">
                      <a16:colId xmlns:a16="http://schemas.microsoft.com/office/drawing/2014/main" val="754182678"/>
                    </a:ext>
                  </a:extLst>
                </a:gridCol>
                <a:gridCol w="469633">
                  <a:extLst>
                    <a:ext uri="{9D8B030D-6E8A-4147-A177-3AD203B41FA5}">
                      <a16:colId xmlns:a16="http://schemas.microsoft.com/office/drawing/2014/main" val="2851357639"/>
                    </a:ext>
                  </a:extLst>
                </a:gridCol>
                <a:gridCol w="218693">
                  <a:extLst>
                    <a:ext uri="{9D8B030D-6E8A-4147-A177-3AD203B41FA5}">
                      <a16:colId xmlns:a16="http://schemas.microsoft.com/office/drawing/2014/main" val="3381507842"/>
                    </a:ext>
                  </a:extLst>
                </a:gridCol>
              </a:tblGrid>
              <a:tr h="349824">
                <a:tc>
                  <a:txBody>
                    <a:bodyPr/>
                    <a:lstStyle/>
                    <a:p>
                      <a:endParaRPr lang="en-IN" dirty="0"/>
                    </a:p>
                  </a:txBody>
                  <a:tcPr/>
                </a:tc>
                <a:tc>
                  <a:txBody>
                    <a:bodyPr/>
                    <a:lstStyle/>
                    <a:p>
                      <a:r>
                        <a:rPr lang="en-IN" sz="1400" dirty="0"/>
                        <a:t>360</a:t>
                      </a:r>
                    </a:p>
                  </a:txBody>
                  <a:tcPr/>
                </a:tc>
                <a:tc>
                  <a:txBody>
                    <a:bodyPr/>
                    <a:lstStyle/>
                    <a:p>
                      <a:endParaRPr lang="en-IN" dirty="0"/>
                    </a:p>
                  </a:txBody>
                  <a:tcPr/>
                </a:tc>
                <a:tc>
                  <a:txBody>
                    <a:bodyPr/>
                    <a:lstStyle/>
                    <a:p>
                      <a:r>
                        <a:rPr lang="en-IN" sz="1400" dirty="0"/>
                        <a:t>375</a:t>
                      </a:r>
                    </a:p>
                  </a:txBody>
                  <a:tcPr/>
                </a:tc>
                <a:tc>
                  <a:txBody>
                    <a:bodyPr/>
                    <a:lstStyle/>
                    <a:p>
                      <a:endParaRPr lang="en-IN" dirty="0"/>
                    </a:p>
                  </a:txBody>
                  <a:tcPr/>
                </a:tc>
                <a:tc>
                  <a:txBody>
                    <a:bodyPr/>
                    <a:lstStyle/>
                    <a:p>
                      <a:r>
                        <a:rPr lang="en-IN" sz="1200" dirty="0"/>
                        <a:t>385</a:t>
                      </a:r>
                    </a:p>
                  </a:txBody>
                  <a:tcPr/>
                </a:tc>
                <a:tc>
                  <a:txBody>
                    <a:bodyPr/>
                    <a:lstStyle/>
                    <a:p>
                      <a:endParaRPr lang="en-IN" dirty="0"/>
                    </a:p>
                  </a:txBody>
                  <a:tcPr/>
                </a:tc>
                <a:tc>
                  <a:txBody>
                    <a:bodyPr/>
                    <a:lstStyle/>
                    <a:p>
                      <a:r>
                        <a:rPr lang="en-IN" sz="1400" dirty="0"/>
                        <a:t>390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pic>
        <p:nvPicPr>
          <p:cNvPr id="12" name="Picture 11"/>
          <p:cNvPicPr>
            <a:picLocks noChangeAspect="1"/>
          </p:cNvPicPr>
          <p:nvPr/>
        </p:nvPicPr>
        <p:blipFill>
          <a:blip r:embed="rId3"/>
          <a:stretch>
            <a:fillRect/>
          </a:stretch>
        </p:blipFill>
        <p:spPr>
          <a:xfrm>
            <a:off x="4024540" y="1694690"/>
            <a:ext cx="1685925" cy="419100"/>
          </a:xfrm>
          <a:prstGeom prst="rect">
            <a:avLst/>
          </a:prstGeom>
        </p:spPr>
      </p:pic>
      <p:pic>
        <p:nvPicPr>
          <p:cNvPr id="13" name="Picture 12"/>
          <p:cNvPicPr>
            <a:picLocks noChangeAspect="1"/>
          </p:cNvPicPr>
          <p:nvPr/>
        </p:nvPicPr>
        <p:blipFill>
          <a:blip r:embed="rId4"/>
          <a:stretch>
            <a:fillRect/>
          </a:stretch>
        </p:blipFill>
        <p:spPr>
          <a:xfrm>
            <a:off x="5984613" y="1639267"/>
            <a:ext cx="1666875" cy="466725"/>
          </a:xfrm>
          <a:prstGeom prst="rect">
            <a:avLst/>
          </a:prstGeom>
        </p:spPr>
      </p:pic>
      <p:cxnSp>
        <p:nvCxnSpPr>
          <p:cNvPr id="14" name="Straight Arrow Connector 13"/>
          <p:cNvCxnSpPr/>
          <p:nvPr/>
        </p:nvCxnSpPr>
        <p:spPr>
          <a:xfrm>
            <a:off x="5822082" y="840776"/>
            <a:ext cx="1279633" cy="8539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5"/>
          <a:stretch>
            <a:fillRect/>
          </a:stretch>
        </p:blipFill>
        <p:spPr>
          <a:xfrm>
            <a:off x="419761" y="1600151"/>
            <a:ext cx="1600200" cy="438150"/>
          </a:xfrm>
          <a:prstGeom prst="rect">
            <a:avLst/>
          </a:prstGeom>
        </p:spPr>
      </p:pic>
      <p:cxnSp>
        <p:nvCxnSpPr>
          <p:cNvPr id="21" name="Straight Arrow Connector 20"/>
          <p:cNvCxnSpPr/>
          <p:nvPr/>
        </p:nvCxnSpPr>
        <p:spPr>
          <a:xfrm flipH="1">
            <a:off x="1327905" y="3952311"/>
            <a:ext cx="527021" cy="1164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620229" y="3972059"/>
            <a:ext cx="203954" cy="11839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566852" y="3793739"/>
            <a:ext cx="1541185" cy="13843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303915" y="3952311"/>
            <a:ext cx="905698" cy="11846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2"/>
          <a:stretch>
            <a:fillRect/>
          </a:stretch>
        </p:blipFill>
        <p:spPr>
          <a:xfrm>
            <a:off x="1762731" y="5136983"/>
            <a:ext cx="1590675" cy="438150"/>
          </a:xfrm>
          <a:prstGeom prst="rect">
            <a:avLst/>
          </a:prstGeom>
        </p:spPr>
      </p:pic>
      <p:pic>
        <p:nvPicPr>
          <p:cNvPr id="27" name="Picture 26"/>
          <p:cNvPicPr>
            <a:picLocks noChangeAspect="1"/>
          </p:cNvPicPr>
          <p:nvPr/>
        </p:nvPicPr>
        <p:blipFill>
          <a:blip r:embed="rId3"/>
          <a:stretch>
            <a:fillRect/>
          </a:stretch>
        </p:blipFill>
        <p:spPr>
          <a:xfrm>
            <a:off x="3473896" y="5178119"/>
            <a:ext cx="1685925" cy="419100"/>
          </a:xfrm>
          <a:prstGeom prst="rect">
            <a:avLst/>
          </a:prstGeom>
        </p:spPr>
      </p:pic>
      <p:pic>
        <p:nvPicPr>
          <p:cNvPr id="28" name="Picture 27"/>
          <p:cNvPicPr>
            <a:picLocks noChangeAspect="1"/>
          </p:cNvPicPr>
          <p:nvPr/>
        </p:nvPicPr>
        <p:blipFill>
          <a:blip r:embed="rId4"/>
          <a:stretch>
            <a:fillRect/>
          </a:stretch>
        </p:blipFill>
        <p:spPr>
          <a:xfrm>
            <a:off x="5229642" y="5122695"/>
            <a:ext cx="1666875" cy="466725"/>
          </a:xfrm>
          <a:prstGeom prst="rect">
            <a:avLst/>
          </a:prstGeom>
        </p:spPr>
      </p:pic>
      <p:cxnSp>
        <p:nvCxnSpPr>
          <p:cNvPr id="29" name="Straight Arrow Connector 28"/>
          <p:cNvCxnSpPr/>
          <p:nvPr/>
        </p:nvCxnSpPr>
        <p:spPr>
          <a:xfrm flipH="1">
            <a:off x="5909269" y="3793739"/>
            <a:ext cx="1272153" cy="13622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5"/>
          <a:stretch>
            <a:fillRect/>
          </a:stretch>
        </p:blipFill>
        <p:spPr>
          <a:xfrm>
            <a:off x="0" y="5119775"/>
            <a:ext cx="1600200" cy="438150"/>
          </a:xfrm>
          <a:prstGeom prst="rect">
            <a:avLst/>
          </a:prstGeom>
        </p:spPr>
      </p:pic>
      <p:sp>
        <p:nvSpPr>
          <p:cNvPr id="31" name="Rectangle 30"/>
          <p:cNvSpPr/>
          <p:nvPr/>
        </p:nvSpPr>
        <p:spPr>
          <a:xfrm>
            <a:off x="23490" y="2206064"/>
            <a:ext cx="5885779" cy="369332"/>
          </a:xfrm>
          <a:prstGeom prst="rect">
            <a:avLst/>
          </a:prstGeom>
        </p:spPr>
        <p:txBody>
          <a:bodyPr wrap="square">
            <a:spAutoFit/>
          </a:bodyPr>
          <a:lstStyle/>
          <a:p>
            <a:r>
              <a:rPr lang="en-IN" dirty="0"/>
              <a:t>Step 16: insert (380): Split at 2 levels </a:t>
            </a:r>
          </a:p>
        </p:txBody>
      </p:sp>
      <p:pic>
        <p:nvPicPr>
          <p:cNvPr id="36" name="Picture 35"/>
          <p:cNvPicPr>
            <a:picLocks noChangeAspect="1"/>
          </p:cNvPicPr>
          <p:nvPr/>
        </p:nvPicPr>
        <p:blipFill>
          <a:blip r:embed="rId6"/>
          <a:stretch>
            <a:fillRect/>
          </a:stretch>
        </p:blipFill>
        <p:spPr>
          <a:xfrm>
            <a:off x="7025668" y="5154658"/>
            <a:ext cx="2457450" cy="466725"/>
          </a:xfrm>
          <a:prstGeom prst="rect">
            <a:avLst/>
          </a:prstGeom>
        </p:spPr>
      </p:pic>
      <p:pic>
        <p:nvPicPr>
          <p:cNvPr id="37" name="Picture 36"/>
          <p:cNvPicPr>
            <a:picLocks noChangeAspect="1"/>
          </p:cNvPicPr>
          <p:nvPr/>
        </p:nvPicPr>
        <p:blipFill>
          <a:blip r:embed="rId7"/>
          <a:stretch>
            <a:fillRect/>
          </a:stretch>
        </p:blipFill>
        <p:spPr>
          <a:xfrm>
            <a:off x="9741421" y="5178326"/>
            <a:ext cx="1885950" cy="447675"/>
          </a:xfrm>
          <a:prstGeom prst="rect">
            <a:avLst/>
          </a:prstGeom>
        </p:spPr>
      </p:pic>
      <p:cxnSp>
        <p:nvCxnSpPr>
          <p:cNvPr id="44" name="Straight Arrow Connector 43"/>
          <p:cNvCxnSpPr/>
          <p:nvPr/>
        </p:nvCxnSpPr>
        <p:spPr>
          <a:xfrm>
            <a:off x="7884384" y="3715554"/>
            <a:ext cx="18354" cy="1518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483118" y="4151688"/>
            <a:ext cx="2311164" cy="646331"/>
          </a:xfrm>
          <a:prstGeom prst="rect">
            <a:avLst/>
          </a:prstGeom>
          <a:noFill/>
        </p:spPr>
        <p:txBody>
          <a:bodyPr wrap="square" rtlCol="0">
            <a:spAutoFit/>
          </a:bodyPr>
          <a:lstStyle/>
          <a:p>
            <a:r>
              <a:rPr lang="en-IN" dirty="0"/>
              <a:t>Split and send 380 to parent</a:t>
            </a:r>
          </a:p>
        </p:txBody>
      </p:sp>
      <p:sp>
        <p:nvSpPr>
          <p:cNvPr id="47" name="TextBox 46"/>
          <p:cNvSpPr txBox="1"/>
          <p:nvPr/>
        </p:nvSpPr>
        <p:spPr>
          <a:xfrm>
            <a:off x="8315951" y="2767101"/>
            <a:ext cx="2311164" cy="646331"/>
          </a:xfrm>
          <a:prstGeom prst="rect">
            <a:avLst/>
          </a:prstGeom>
          <a:noFill/>
        </p:spPr>
        <p:txBody>
          <a:bodyPr wrap="square" rtlCol="0">
            <a:spAutoFit/>
          </a:bodyPr>
          <a:lstStyle/>
          <a:p>
            <a:r>
              <a:rPr lang="en-IN" dirty="0"/>
              <a:t>Split and send 380 to parent</a:t>
            </a:r>
          </a:p>
        </p:txBody>
      </p:sp>
      <p:cxnSp>
        <p:nvCxnSpPr>
          <p:cNvPr id="49" name="Straight Arrow Connector 48"/>
          <p:cNvCxnSpPr/>
          <p:nvPr/>
        </p:nvCxnSpPr>
        <p:spPr>
          <a:xfrm flipH="1">
            <a:off x="3224039" y="2575396"/>
            <a:ext cx="1739847" cy="9592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710465" y="2660186"/>
            <a:ext cx="1470957" cy="7001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p:nvPicPr>
        <p:blipFill>
          <a:blip r:embed="rId8"/>
          <a:stretch>
            <a:fillRect/>
          </a:stretch>
        </p:blipFill>
        <p:spPr>
          <a:xfrm>
            <a:off x="1784581" y="3534622"/>
            <a:ext cx="1704975" cy="485775"/>
          </a:xfrm>
          <a:prstGeom prst="rect">
            <a:avLst/>
          </a:prstGeom>
        </p:spPr>
      </p:pic>
      <p:pic>
        <p:nvPicPr>
          <p:cNvPr id="2" name="Picture 1"/>
          <p:cNvPicPr>
            <a:picLocks noChangeAspect="1"/>
          </p:cNvPicPr>
          <p:nvPr/>
        </p:nvPicPr>
        <p:blipFill>
          <a:blip r:embed="rId9"/>
          <a:stretch>
            <a:fillRect/>
          </a:stretch>
        </p:blipFill>
        <p:spPr>
          <a:xfrm>
            <a:off x="4852135" y="2238373"/>
            <a:ext cx="1114425" cy="447675"/>
          </a:xfrm>
          <a:prstGeom prst="rect">
            <a:avLst/>
          </a:prstGeom>
        </p:spPr>
      </p:pic>
      <p:pic>
        <p:nvPicPr>
          <p:cNvPr id="3" name="Picture 2"/>
          <p:cNvPicPr>
            <a:picLocks noChangeAspect="1"/>
          </p:cNvPicPr>
          <p:nvPr/>
        </p:nvPicPr>
        <p:blipFill>
          <a:blip r:embed="rId10"/>
          <a:stretch>
            <a:fillRect/>
          </a:stretch>
        </p:blipFill>
        <p:spPr>
          <a:xfrm>
            <a:off x="6945423" y="3355382"/>
            <a:ext cx="1800225" cy="438150"/>
          </a:xfrm>
          <a:prstGeom prst="rect">
            <a:avLst/>
          </a:prstGeom>
        </p:spPr>
      </p:pic>
    </p:spTree>
    <p:extLst>
      <p:ext uri="{BB962C8B-B14F-4D97-AF65-F5344CB8AC3E}">
        <p14:creationId xmlns:p14="http://schemas.microsoft.com/office/powerpoint/2010/main" val="2345488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
            <a:ext cx="10515600" cy="600891"/>
          </a:xfrm>
          <a:ln w="50800">
            <a:solidFill>
              <a:schemeClr val="accent1">
                <a:lumMod val="40000"/>
                <a:lumOff val="60000"/>
              </a:schemeClr>
            </a:solidFill>
          </a:ln>
        </p:spPr>
        <p:txBody>
          <a:bodyPr>
            <a:noAutofit/>
          </a:bodyPr>
          <a:lstStyle/>
          <a:p>
            <a:r>
              <a:rPr lang="en-IN" sz="2800" b="1" dirty="0"/>
              <a:t>Deleting an Element From a B-Tree:</a:t>
            </a:r>
            <a:endParaRPr lang="en-IN" sz="2800" dirty="0"/>
          </a:p>
        </p:txBody>
      </p:sp>
      <p:sp>
        <p:nvSpPr>
          <p:cNvPr id="3" name="Content Placeholder 2"/>
          <p:cNvSpPr>
            <a:spLocks noGrp="1"/>
          </p:cNvSpPr>
          <p:nvPr>
            <p:ph idx="1"/>
          </p:nvPr>
        </p:nvSpPr>
        <p:spPr>
          <a:xfrm>
            <a:off x="838200" y="692332"/>
            <a:ext cx="10515600" cy="1547285"/>
          </a:xfrm>
          <a:ln w="50800">
            <a:solidFill>
              <a:schemeClr val="accent1">
                <a:lumMod val="40000"/>
                <a:lumOff val="60000"/>
              </a:schemeClr>
            </a:solidFill>
          </a:ln>
        </p:spPr>
        <p:txBody>
          <a:bodyPr>
            <a:normAutofit/>
          </a:bodyPr>
          <a:lstStyle/>
          <a:p>
            <a:r>
              <a:rPr lang="en-IN" dirty="0"/>
              <a:t>Deletion is divided into two cases:</a:t>
            </a:r>
          </a:p>
          <a:p>
            <a:pPr marL="514350" indent="-514350">
              <a:buAutoNum type="arabicPeriod"/>
            </a:pPr>
            <a:r>
              <a:rPr lang="en-IN" dirty="0"/>
              <a:t>The element to be deleted is in a leaf node</a:t>
            </a:r>
          </a:p>
          <a:p>
            <a:pPr marL="514350" indent="-514350">
              <a:buAutoNum type="arabicPeriod"/>
            </a:pPr>
            <a:r>
              <a:rPr lang="en-IN" dirty="0"/>
              <a:t>The element to be deleted is in a non leaf node</a:t>
            </a:r>
          </a:p>
        </p:txBody>
      </p:sp>
      <p:sp>
        <p:nvSpPr>
          <p:cNvPr id="6" name="TextBox 5">
            <a:extLst>
              <a:ext uri="{FF2B5EF4-FFF2-40B4-BE49-F238E27FC236}">
                <a16:creationId xmlns:a16="http://schemas.microsoft.com/office/drawing/2014/main" id="{5B4609AE-E65D-4F0E-A0D7-8BCF5F5F9496}"/>
              </a:ext>
            </a:extLst>
          </p:cNvPr>
          <p:cNvSpPr txBox="1"/>
          <p:nvPr/>
        </p:nvSpPr>
        <p:spPr>
          <a:xfrm>
            <a:off x="838201" y="2337898"/>
            <a:ext cx="10515600" cy="4062651"/>
          </a:xfrm>
          <a:prstGeom prst="rect">
            <a:avLst/>
          </a:prstGeom>
          <a:noFill/>
          <a:ln w="38100">
            <a:solidFill>
              <a:schemeClr val="accent1">
                <a:lumMod val="40000"/>
                <a:lumOff val="60000"/>
              </a:schemeClr>
            </a:solidFill>
          </a:ln>
        </p:spPr>
        <p:txBody>
          <a:bodyPr wrap="square" rtlCol="0">
            <a:spAutoFit/>
          </a:bodyPr>
          <a:lstStyle/>
          <a:p>
            <a:r>
              <a:rPr lang="en-IN" sz="2400" dirty="0"/>
              <a:t>Case 1:</a:t>
            </a:r>
          </a:p>
          <a:p>
            <a:endParaRPr lang="en-IN" sz="2400" dirty="0"/>
          </a:p>
          <a:p>
            <a:r>
              <a:rPr lang="en-IN" sz="2400" dirty="0"/>
              <a:t>To delete value </a:t>
            </a:r>
            <a:r>
              <a:rPr lang="en-IN" sz="2400" b="1" dirty="0">
                <a:solidFill>
                  <a:srgbClr val="0070C0"/>
                </a:solidFill>
              </a:rPr>
              <a:t>X from a B-tree</a:t>
            </a:r>
            <a:r>
              <a:rPr lang="en-IN" sz="2400" dirty="0"/>
              <a:t>, starting at a leaf node, there are 2 steps:</a:t>
            </a:r>
          </a:p>
          <a:p>
            <a:endParaRPr lang="en-IN" sz="2400" dirty="0"/>
          </a:p>
          <a:p>
            <a:r>
              <a:rPr lang="en-IN" sz="2400" dirty="0"/>
              <a:t>1.Remove </a:t>
            </a:r>
            <a:r>
              <a:rPr lang="en-IN" sz="2400" dirty="0">
                <a:solidFill>
                  <a:srgbClr val="0070C0"/>
                </a:solidFill>
              </a:rPr>
              <a:t>X</a:t>
            </a:r>
            <a:r>
              <a:rPr lang="en-IN" sz="2400" dirty="0"/>
              <a:t> from the current node. Being a leaf node there are no subtrees to </a:t>
            </a:r>
          </a:p>
          <a:p>
            <a:r>
              <a:rPr lang="en-IN" sz="2400" dirty="0"/>
              <a:t>   worry about.</a:t>
            </a:r>
          </a:p>
          <a:p>
            <a:r>
              <a:rPr lang="en-IN" sz="2400" dirty="0"/>
              <a:t>2.Removing </a:t>
            </a:r>
            <a:r>
              <a:rPr lang="en-IN" sz="2400" b="1" dirty="0">
                <a:solidFill>
                  <a:srgbClr val="0070C0"/>
                </a:solidFill>
              </a:rPr>
              <a:t>X</a:t>
            </a:r>
            <a:r>
              <a:rPr lang="en-IN" sz="2400" dirty="0"/>
              <a:t> might cause the node containing it to have </a:t>
            </a:r>
            <a:r>
              <a:rPr lang="en-IN" sz="2400" i="1" dirty="0"/>
              <a:t>too few</a:t>
            </a:r>
            <a:r>
              <a:rPr lang="en-IN" sz="2400" dirty="0"/>
              <a:t> </a:t>
            </a:r>
          </a:p>
          <a:p>
            <a:endParaRPr lang="en-IN" sz="2400" dirty="0"/>
          </a:p>
          <a:p>
            <a:r>
              <a:rPr lang="en-IN" sz="2400" dirty="0"/>
              <a:t>If underflow does not occur, then we are finished the deletion process. If it does occur, it must be fixed. </a:t>
            </a:r>
          </a:p>
          <a:p>
            <a:r>
              <a:rPr lang="en-IN" b="1" dirty="0"/>
              <a:t>NOTE: After deleting an element from B tree, the resultant tree must stratify B-tree Properties</a:t>
            </a:r>
          </a:p>
        </p:txBody>
      </p:sp>
    </p:spTree>
    <p:extLst>
      <p:ext uri="{BB962C8B-B14F-4D97-AF65-F5344CB8AC3E}">
        <p14:creationId xmlns:p14="http://schemas.microsoft.com/office/powerpoint/2010/main" val="289239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rgbClr val="00B0F0"/>
            </a:gs>
            <a:gs pos="0">
              <a:schemeClr val="accent1">
                <a:lumMod val="20000"/>
                <a:lumOff val="80000"/>
              </a:schemeClr>
            </a:gs>
            <a:gs pos="11000">
              <a:schemeClr val="accent1">
                <a:lumMod val="20000"/>
                <a:lumOff val="80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15F343F-4C08-4C6D-8BA5-BEC6DBEDD261}"/>
              </a:ext>
            </a:extLst>
          </p:cNvPr>
          <p:cNvSpPr/>
          <p:nvPr/>
        </p:nvSpPr>
        <p:spPr>
          <a:xfrm>
            <a:off x="4351679" y="291547"/>
            <a:ext cx="2570922" cy="940905"/>
          </a:xfrm>
          <a:prstGeom prst="ellipse">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10,   20</a:t>
            </a:r>
          </a:p>
        </p:txBody>
      </p:sp>
      <p:sp>
        <p:nvSpPr>
          <p:cNvPr id="3" name="Oval 2">
            <a:extLst>
              <a:ext uri="{FF2B5EF4-FFF2-40B4-BE49-F238E27FC236}">
                <a16:creationId xmlns:a16="http://schemas.microsoft.com/office/drawing/2014/main" id="{D3A878E7-2721-4011-9BE8-EA755E8E350A}"/>
              </a:ext>
            </a:extLst>
          </p:cNvPr>
          <p:cNvSpPr/>
          <p:nvPr/>
        </p:nvSpPr>
        <p:spPr>
          <a:xfrm>
            <a:off x="0" y="2305872"/>
            <a:ext cx="1934817" cy="940905"/>
          </a:xfrm>
          <a:prstGeom prst="ellipse">
            <a:avLst/>
          </a:prstGeom>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2,6</a:t>
            </a:r>
          </a:p>
        </p:txBody>
      </p:sp>
      <p:sp>
        <p:nvSpPr>
          <p:cNvPr id="4" name="Oval 3">
            <a:extLst>
              <a:ext uri="{FF2B5EF4-FFF2-40B4-BE49-F238E27FC236}">
                <a16:creationId xmlns:a16="http://schemas.microsoft.com/office/drawing/2014/main" id="{23FCF103-8DDF-4326-9CC7-A331560F1B24}"/>
              </a:ext>
            </a:extLst>
          </p:cNvPr>
          <p:cNvSpPr/>
          <p:nvPr/>
        </p:nvSpPr>
        <p:spPr>
          <a:xfrm>
            <a:off x="9531623" y="2120344"/>
            <a:ext cx="1934817" cy="940905"/>
          </a:xfrm>
          <a:prstGeom prst="ellipse">
            <a:avLst/>
          </a:prstGeom>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70</a:t>
            </a:r>
          </a:p>
        </p:txBody>
      </p:sp>
      <p:sp>
        <p:nvSpPr>
          <p:cNvPr id="5" name="Oval 4">
            <a:extLst>
              <a:ext uri="{FF2B5EF4-FFF2-40B4-BE49-F238E27FC236}">
                <a16:creationId xmlns:a16="http://schemas.microsoft.com/office/drawing/2014/main" id="{23E1511E-E265-4662-9731-52315F518F73}"/>
              </a:ext>
            </a:extLst>
          </p:cNvPr>
          <p:cNvSpPr/>
          <p:nvPr/>
        </p:nvSpPr>
        <p:spPr>
          <a:xfrm>
            <a:off x="4749244" y="2239612"/>
            <a:ext cx="1934817" cy="940905"/>
          </a:xfrm>
          <a:prstGeom prst="ellipse">
            <a:avLst/>
          </a:prstGeom>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15, 19</a:t>
            </a:r>
          </a:p>
        </p:txBody>
      </p:sp>
      <p:sp>
        <p:nvSpPr>
          <p:cNvPr id="6" name="Oval 5">
            <a:extLst>
              <a:ext uri="{FF2B5EF4-FFF2-40B4-BE49-F238E27FC236}">
                <a16:creationId xmlns:a16="http://schemas.microsoft.com/office/drawing/2014/main" id="{EFB38161-369D-43DB-ACED-8D56BBCA24AD}"/>
              </a:ext>
            </a:extLst>
          </p:cNvPr>
          <p:cNvSpPr/>
          <p:nvPr/>
        </p:nvSpPr>
        <p:spPr>
          <a:xfrm>
            <a:off x="2185362" y="3962365"/>
            <a:ext cx="1760883" cy="795135"/>
          </a:xfrm>
          <a:prstGeom prst="ellipse">
            <a:avLst/>
          </a:prstGeom>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12, 14</a:t>
            </a:r>
          </a:p>
        </p:txBody>
      </p:sp>
      <p:sp>
        <p:nvSpPr>
          <p:cNvPr id="7" name="Oval 6">
            <a:extLst>
              <a:ext uri="{FF2B5EF4-FFF2-40B4-BE49-F238E27FC236}">
                <a16:creationId xmlns:a16="http://schemas.microsoft.com/office/drawing/2014/main" id="{831BDE52-5085-4868-B9F5-A1A2BF56B824}"/>
              </a:ext>
            </a:extLst>
          </p:cNvPr>
          <p:cNvSpPr/>
          <p:nvPr/>
        </p:nvSpPr>
        <p:spPr>
          <a:xfrm>
            <a:off x="4641571" y="4002139"/>
            <a:ext cx="1847018" cy="788510"/>
          </a:xfrm>
          <a:prstGeom prst="ellipse">
            <a:avLst/>
          </a:prstGeom>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16, 18</a:t>
            </a:r>
          </a:p>
        </p:txBody>
      </p:sp>
      <p:sp>
        <p:nvSpPr>
          <p:cNvPr id="8" name="Oval 7">
            <a:extLst>
              <a:ext uri="{FF2B5EF4-FFF2-40B4-BE49-F238E27FC236}">
                <a16:creationId xmlns:a16="http://schemas.microsoft.com/office/drawing/2014/main" id="{B96748C9-506A-484C-A1D9-34A02693524F}"/>
              </a:ext>
            </a:extLst>
          </p:cNvPr>
          <p:cNvSpPr/>
          <p:nvPr/>
        </p:nvSpPr>
        <p:spPr>
          <a:xfrm>
            <a:off x="8627988" y="3882878"/>
            <a:ext cx="1774969" cy="834847"/>
          </a:xfrm>
          <a:prstGeom prst="ellipse">
            <a:avLst/>
          </a:prstGeom>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55, 65</a:t>
            </a:r>
          </a:p>
        </p:txBody>
      </p:sp>
      <p:cxnSp>
        <p:nvCxnSpPr>
          <p:cNvPr id="10" name="Straight Arrow Connector 9">
            <a:extLst>
              <a:ext uri="{FF2B5EF4-FFF2-40B4-BE49-F238E27FC236}">
                <a16:creationId xmlns:a16="http://schemas.microsoft.com/office/drawing/2014/main" id="{40308CAF-EC93-4F5F-9A1F-1DFB85F75168}"/>
              </a:ext>
            </a:extLst>
          </p:cNvPr>
          <p:cNvCxnSpPr>
            <a:cxnSpLocks/>
            <a:stCxn id="2" idx="2"/>
            <a:endCxn id="3" idx="0"/>
          </p:cNvCxnSpPr>
          <p:nvPr/>
        </p:nvCxnSpPr>
        <p:spPr>
          <a:xfrm flipH="1">
            <a:off x="967409" y="762000"/>
            <a:ext cx="3384270" cy="1543872"/>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A03137-6DD9-4CDE-A67A-C5AAFB96BE30}"/>
              </a:ext>
            </a:extLst>
          </p:cNvPr>
          <p:cNvCxnSpPr>
            <a:cxnSpLocks/>
            <a:stCxn id="2" idx="4"/>
          </p:cNvCxnSpPr>
          <p:nvPr/>
        </p:nvCxnSpPr>
        <p:spPr>
          <a:xfrm>
            <a:off x="5637140" y="1232452"/>
            <a:ext cx="53007" cy="107342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69792B-08E8-4A50-A68F-BA6BEC44E3EA}"/>
              </a:ext>
            </a:extLst>
          </p:cNvPr>
          <p:cNvCxnSpPr>
            <a:cxnSpLocks/>
            <a:stCxn id="2" idx="6"/>
            <a:endCxn id="4" idx="0"/>
          </p:cNvCxnSpPr>
          <p:nvPr/>
        </p:nvCxnSpPr>
        <p:spPr>
          <a:xfrm>
            <a:off x="6922601" y="762000"/>
            <a:ext cx="3576431" cy="1358344"/>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F183EC0-AEC7-42C7-BA0F-927E07724A10}"/>
              </a:ext>
            </a:extLst>
          </p:cNvPr>
          <p:cNvCxnSpPr>
            <a:cxnSpLocks/>
            <a:stCxn id="5" idx="4"/>
          </p:cNvCxnSpPr>
          <p:nvPr/>
        </p:nvCxnSpPr>
        <p:spPr>
          <a:xfrm flipH="1">
            <a:off x="5658677" y="3180517"/>
            <a:ext cx="57976" cy="100716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0E53F61-67DC-478F-80C9-794D12EB9A53}"/>
              </a:ext>
            </a:extLst>
          </p:cNvPr>
          <p:cNvCxnSpPr>
            <a:cxnSpLocks/>
            <a:stCxn id="5" idx="2"/>
          </p:cNvCxnSpPr>
          <p:nvPr/>
        </p:nvCxnSpPr>
        <p:spPr>
          <a:xfrm flipH="1">
            <a:off x="2902226" y="2710065"/>
            <a:ext cx="1847018" cy="1457733"/>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85276D7-B14F-4B5D-8E6F-4C3C693D018A}"/>
              </a:ext>
            </a:extLst>
          </p:cNvPr>
          <p:cNvCxnSpPr>
            <a:cxnSpLocks/>
            <a:stCxn id="4" idx="3"/>
          </p:cNvCxnSpPr>
          <p:nvPr/>
        </p:nvCxnSpPr>
        <p:spPr>
          <a:xfrm flipH="1">
            <a:off x="9498490" y="2923457"/>
            <a:ext cx="316480" cy="1025664"/>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09134AC-2926-4238-966F-3E2460F06A5E}"/>
              </a:ext>
            </a:extLst>
          </p:cNvPr>
          <p:cNvSpPr txBox="1"/>
          <p:nvPr/>
        </p:nvSpPr>
        <p:spPr>
          <a:xfrm>
            <a:off x="7691228" y="0"/>
            <a:ext cx="4121426" cy="584775"/>
          </a:xfrm>
          <a:prstGeom prst="rect">
            <a:avLst/>
          </a:prstGeom>
          <a:solidFill>
            <a:srgbClr val="FFFF00"/>
          </a:solidFill>
        </p:spPr>
        <p:txBody>
          <a:bodyPr wrap="square" rtlCol="0">
            <a:spAutoFit/>
          </a:bodyPr>
          <a:lstStyle/>
          <a:p>
            <a:r>
              <a:rPr lang="en-IN" sz="3200" dirty="0"/>
              <a:t>Ternary Search Tree</a:t>
            </a:r>
          </a:p>
        </p:txBody>
      </p:sp>
      <p:sp>
        <p:nvSpPr>
          <p:cNvPr id="40" name="Oval 39">
            <a:extLst>
              <a:ext uri="{FF2B5EF4-FFF2-40B4-BE49-F238E27FC236}">
                <a16:creationId xmlns:a16="http://schemas.microsoft.com/office/drawing/2014/main" id="{AEBE22D4-7C38-464B-A52B-7C9AB79A1544}"/>
              </a:ext>
            </a:extLst>
          </p:cNvPr>
          <p:cNvSpPr/>
          <p:nvPr/>
        </p:nvSpPr>
        <p:spPr>
          <a:xfrm>
            <a:off x="6684062" y="3949121"/>
            <a:ext cx="1789041" cy="788536"/>
          </a:xfrm>
          <a:prstGeom prst="ellipse">
            <a:avLst/>
          </a:prstGeom>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55, 65</a:t>
            </a:r>
          </a:p>
        </p:txBody>
      </p:sp>
      <p:cxnSp>
        <p:nvCxnSpPr>
          <p:cNvPr id="43" name="Straight Arrow Connector 42">
            <a:extLst>
              <a:ext uri="{FF2B5EF4-FFF2-40B4-BE49-F238E27FC236}">
                <a16:creationId xmlns:a16="http://schemas.microsoft.com/office/drawing/2014/main" id="{962F7D75-4B14-4A3E-86BD-5C25961F19AA}"/>
              </a:ext>
            </a:extLst>
          </p:cNvPr>
          <p:cNvCxnSpPr>
            <a:cxnSpLocks/>
            <a:endCxn id="40" idx="0"/>
          </p:cNvCxnSpPr>
          <p:nvPr/>
        </p:nvCxnSpPr>
        <p:spPr>
          <a:xfrm>
            <a:off x="6684061" y="2710064"/>
            <a:ext cx="894522" cy="1239057"/>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E8EAACDA-D84D-4CE7-A5FC-EF6A25B74B8F}"/>
              </a:ext>
            </a:extLst>
          </p:cNvPr>
          <p:cNvSpPr/>
          <p:nvPr/>
        </p:nvSpPr>
        <p:spPr>
          <a:xfrm>
            <a:off x="10571915" y="3882879"/>
            <a:ext cx="1620086" cy="713940"/>
          </a:xfrm>
          <a:prstGeom prst="ellipse">
            <a:avLst/>
          </a:prstGeom>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55, 65</a:t>
            </a:r>
          </a:p>
        </p:txBody>
      </p:sp>
      <p:cxnSp>
        <p:nvCxnSpPr>
          <p:cNvPr id="49" name="Straight Arrow Connector 48">
            <a:extLst>
              <a:ext uri="{FF2B5EF4-FFF2-40B4-BE49-F238E27FC236}">
                <a16:creationId xmlns:a16="http://schemas.microsoft.com/office/drawing/2014/main" id="{38E30154-DBFF-48AF-A130-F4172F810720}"/>
              </a:ext>
            </a:extLst>
          </p:cNvPr>
          <p:cNvCxnSpPr>
            <a:cxnSpLocks/>
            <a:stCxn id="4" idx="5"/>
          </p:cNvCxnSpPr>
          <p:nvPr/>
        </p:nvCxnSpPr>
        <p:spPr>
          <a:xfrm>
            <a:off x="11183093" y="2923457"/>
            <a:ext cx="316483" cy="1025664"/>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963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3B6CA39-8599-4137-8042-99539E7C8BA7}"/>
              </a:ext>
            </a:extLst>
          </p:cNvPr>
          <p:cNvSpPr/>
          <p:nvPr/>
        </p:nvSpPr>
        <p:spPr>
          <a:xfrm>
            <a:off x="4671391" y="343259"/>
            <a:ext cx="2332382" cy="369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rtl="0" eaLnBrk="1" fontAlgn="t" latinLnBrk="0" hangingPunct="1">
              <a:spcBef>
                <a:spcPts val="0"/>
              </a:spcBef>
              <a:spcAft>
                <a:spcPts val="0"/>
              </a:spcAft>
            </a:pPr>
            <a:r>
              <a:rPr lang="en-IN" sz="2000" i="0" u="none" strike="noStrike" kern="1200" dirty="0">
                <a:solidFill>
                  <a:schemeClr val="bg1"/>
                </a:solidFill>
                <a:effectLst/>
                <a:latin typeface="Calibri" panose="020F0502020204030204" pitchFamily="34" charset="0"/>
              </a:rPr>
              <a:t>5</a:t>
            </a:r>
            <a:r>
              <a:rPr lang="en-IN" sz="2000" dirty="0">
                <a:solidFill>
                  <a:schemeClr val="bg1"/>
                </a:solidFill>
                <a:latin typeface="Arial" panose="020B0604020202020204" pitchFamily="34" charset="0"/>
              </a:rPr>
              <a:t>,    </a:t>
            </a:r>
            <a:r>
              <a:rPr lang="en-IN" sz="2000" i="0" u="none" strike="noStrike" kern="1200" dirty="0">
                <a:solidFill>
                  <a:schemeClr val="bg1"/>
                </a:solidFill>
                <a:effectLst/>
                <a:latin typeface="Calibri" panose="020F0502020204030204" pitchFamily="34" charset="0"/>
              </a:rPr>
              <a:t>10</a:t>
            </a:r>
            <a:r>
              <a:rPr lang="en-IN" sz="2000" dirty="0">
                <a:solidFill>
                  <a:schemeClr val="bg1"/>
                </a:solidFill>
                <a:latin typeface="Arial" panose="020B0604020202020204" pitchFamily="34" charset="0"/>
              </a:rPr>
              <a:t>,    </a:t>
            </a:r>
            <a:r>
              <a:rPr lang="en-IN" sz="2000" i="0" u="none" strike="noStrike" kern="1200" dirty="0">
                <a:solidFill>
                  <a:schemeClr val="bg1"/>
                </a:solidFill>
                <a:effectLst/>
                <a:latin typeface="Calibri" panose="020F0502020204030204" pitchFamily="34" charset="0"/>
              </a:rPr>
              <a:t>50</a:t>
            </a:r>
            <a:endParaRPr lang="en-IN" sz="2000" i="0" u="none" strike="noStrike" dirty="0">
              <a:solidFill>
                <a:schemeClr val="bg1"/>
              </a:solidFill>
              <a:effectLst/>
              <a:latin typeface="Arial" panose="020B0604020202020204" pitchFamily="34" charset="0"/>
            </a:endParaRPr>
          </a:p>
        </p:txBody>
      </p:sp>
      <p:sp>
        <p:nvSpPr>
          <p:cNvPr id="5" name="Oval 4">
            <a:extLst>
              <a:ext uri="{FF2B5EF4-FFF2-40B4-BE49-F238E27FC236}">
                <a16:creationId xmlns:a16="http://schemas.microsoft.com/office/drawing/2014/main" id="{30019C91-4555-4057-ABD5-BD4A55D12DF5}"/>
              </a:ext>
            </a:extLst>
          </p:cNvPr>
          <p:cNvSpPr/>
          <p:nvPr/>
        </p:nvSpPr>
        <p:spPr>
          <a:xfrm>
            <a:off x="1099931" y="1391478"/>
            <a:ext cx="960782" cy="29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rtl="0" eaLnBrk="1" fontAlgn="t" latinLnBrk="0" hangingPunct="1">
              <a:spcBef>
                <a:spcPts val="0"/>
              </a:spcBef>
              <a:spcAft>
                <a:spcPts val="0"/>
              </a:spcAft>
            </a:pPr>
            <a:endParaRPr lang="en-IN" sz="1800" i="0" u="none" strike="noStrike" kern="1200" dirty="0">
              <a:solidFill>
                <a:schemeClr val="bg1"/>
              </a:solidFill>
              <a:effectLst/>
              <a:latin typeface="Calibri" panose="020F0502020204030204" pitchFamily="34" charset="0"/>
            </a:endParaRPr>
          </a:p>
          <a:p>
            <a:pPr marL="0" algn="l" rtl="0" eaLnBrk="1" fontAlgn="t" latinLnBrk="0" hangingPunct="1">
              <a:spcBef>
                <a:spcPts val="0"/>
              </a:spcBef>
              <a:spcAft>
                <a:spcPts val="0"/>
              </a:spcAft>
            </a:pPr>
            <a:r>
              <a:rPr lang="en-IN" sz="2000" b="1" i="0" u="none" strike="noStrike" kern="1200" dirty="0">
                <a:solidFill>
                  <a:schemeClr val="bg1"/>
                </a:solidFill>
                <a:effectLst/>
                <a:latin typeface="Calibri" panose="020F0502020204030204" pitchFamily="34" charset="0"/>
              </a:rPr>
              <a:t>2</a:t>
            </a:r>
            <a:r>
              <a:rPr lang="en-IN" sz="2000" b="1" dirty="0">
                <a:solidFill>
                  <a:schemeClr val="bg1"/>
                </a:solidFill>
                <a:latin typeface="Arial" panose="020B0604020202020204" pitchFamily="34" charset="0"/>
              </a:rPr>
              <a:t>, </a:t>
            </a:r>
            <a:r>
              <a:rPr lang="en-IN" sz="2000" b="1" i="0" u="none" strike="noStrike" kern="1200" dirty="0">
                <a:solidFill>
                  <a:schemeClr val="bg1"/>
                </a:solidFill>
                <a:effectLst/>
                <a:latin typeface="Calibri" panose="020F0502020204030204" pitchFamily="34" charset="0"/>
              </a:rPr>
              <a:t>3</a:t>
            </a:r>
            <a:endParaRPr lang="en-IN" sz="2000" b="1" i="0" u="none" strike="noStrike" dirty="0">
              <a:solidFill>
                <a:schemeClr val="bg1"/>
              </a:solidFill>
              <a:effectLst/>
              <a:latin typeface="Arial" panose="020B0604020202020204" pitchFamily="34" charset="0"/>
            </a:endParaRPr>
          </a:p>
          <a:p>
            <a:pPr marL="0" algn="l" rtl="0" eaLnBrk="1" fontAlgn="t" latinLnBrk="0" hangingPunct="1">
              <a:spcBef>
                <a:spcPts val="0"/>
              </a:spcBef>
              <a:spcAft>
                <a:spcPts val="0"/>
              </a:spcAft>
            </a:pPr>
            <a:endParaRPr lang="en-IN" sz="2000" i="0" u="none" strike="noStrike" dirty="0">
              <a:solidFill>
                <a:schemeClr val="bg1"/>
              </a:solidFill>
              <a:effectLst/>
              <a:latin typeface="Arial" panose="020B0604020202020204" pitchFamily="34" charset="0"/>
            </a:endParaRPr>
          </a:p>
        </p:txBody>
      </p:sp>
      <p:sp>
        <p:nvSpPr>
          <p:cNvPr id="6" name="Oval 5">
            <a:extLst>
              <a:ext uri="{FF2B5EF4-FFF2-40B4-BE49-F238E27FC236}">
                <a16:creationId xmlns:a16="http://schemas.microsoft.com/office/drawing/2014/main" id="{9A01523B-DA68-4B11-A416-DB7910210A31}"/>
              </a:ext>
            </a:extLst>
          </p:cNvPr>
          <p:cNvSpPr/>
          <p:nvPr/>
        </p:nvSpPr>
        <p:spPr>
          <a:xfrm>
            <a:off x="3628565" y="1487753"/>
            <a:ext cx="1119808" cy="2981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rtl="0" eaLnBrk="1" fontAlgn="t" latinLnBrk="0" hangingPunct="1">
              <a:spcBef>
                <a:spcPts val="0"/>
              </a:spcBef>
              <a:spcAft>
                <a:spcPts val="0"/>
              </a:spcAft>
            </a:pPr>
            <a:r>
              <a:rPr lang="en-IN" sz="2000" i="0" u="none" strike="noStrike" dirty="0">
                <a:solidFill>
                  <a:schemeClr val="bg1"/>
                </a:solidFill>
                <a:effectLst/>
                <a:latin typeface="Arial" panose="020B0604020202020204" pitchFamily="34" charset="0"/>
              </a:rPr>
              <a:t>6,  7</a:t>
            </a:r>
          </a:p>
        </p:txBody>
      </p:sp>
      <p:sp>
        <p:nvSpPr>
          <p:cNvPr id="8" name="TextBox 7">
            <a:extLst>
              <a:ext uri="{FF2B5EF4-FFF2-40B4-BE49-F238E27FC236}">
                <a16:creationId xmlns:a16="http://schemas.microsoft.com/office/drawing/2014/main" id="{EEF5FAC8-67BC-4D72-A0C5-61FFB014FB9A}"/>
              </a:ext>
            </a:extLst>
          </p:cNvPr>
          <p:cNvSpPr txBox="1"/>
          <p:nvPr/>
        </p:nvSpPr>
        <p:spPr>
          <a:xfrm>
            <a:off x="0" y="-49983"/>
            <a:ext cx="8282610" cy="369332"/>
          </a:xfrm>
          <a:prstGeom prst="rect">
            <a:avLst/>
          </a:prstGeom>
          <a:solidFill>
            <a:srgbClr val="FFFF00"/>
          </a:solidFill>
        </p:spPr>
        <p:txBody>
          <a:bodyPr wrap="square">
            <a:spAutoFit/>
          </a:bodyPr>
          <a:lstStyle/>
          <a:p>
            <a:r>
              <a:rPr lang="en-IN" sz="1800" b="1" dirty="0"/>
              <a:t>Example 1: </a:t>
            </a:r>
            <a:r>
              <a:rPr lang="en-IN" sz="1800" dirty="0"/>
              <a:t>Let us take as a specific example, deleting 6 from this B-tree (of degree 5):</a:t>
            </a:r>
            <a:endParaRPr lang="en-IN" dirty="0"/>
          </a:p>
        </p:txBody>
      </p:sp>
      <p:sp>
        <p:nvSpPr>
          <p:cNvPr id="9" name="Oval 8">
            <a:extLst>
              <a:ext uri="{FF2B5EF4-FFF2-40B4-BE49-F238E27FC236}">
                <a16:creationId xmlns:a16="http://schemas.microsoft.com/office/drawing/2014/main" id="{F8693876-74EF-4F5E-873A-2E2B87CCD6D6}"/>
              </a:ext>
            </a:extLst>
          </p:cNvPr>
          <p:cNvSpPr/>
          <p:nvPr/>
        </p:nvSpPr>
        <p:spPr>
          <a:xfrm>
            <a:off x="6592956" y="1398104"/>
            <a:ext cx="2279372"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rtl="0" eaLnBrk="1" fontAlgn="t" latinLnBrk="0" hangingPunct="1">
              <a:spcBef>
                <a:spcPts val="0"/>
              </a:spcBef>
              <a:spcAft>
                <a:spcPts val="0"/>
              </a:spcAft>
            </a:pPr>
            <a:r>
              <a:rPr lang="en-IN" sz="1800" b="1" i="0" u="none" strike="noStrike" kern="1200" dirty="0">
                <a:solidFill>
                  <a:schemeClr val="bg1"/>
                </a:solidFill>
                <a:effectLst/>
                <a:latin typeface="Calibri" panose="020F0502020204030204" pitchFamily="34" charset="0"/>
              </a:rPr>
              <a:t>17</a:t>
            </a:r>
            <a:r>
              <a:rPr lang="en-IN" b="1" dirty="0">
                <a:solidFill>
                  <a:schemeClr val="bg1"/>
                </a:solidFill>
                <a:latin typeface="Arial" panose="020B0604020202020204" pitchFamily="34" charset="0"/>
              </a:rPr>
              <a:t>,</a:t>
            </a:r>
            <a:r>
              <a:rPr lang="en-IN" sz="1800" b="1" i="0" u="none" strike="noStrike" kern="1200" dirty="0">
                <a:solidFill>
                  <a:schemeClr val="bg1"/>
                </a:solidFill>
                <a:effectLst/>
                <a:latin typeface="Calibri" panose="020F0502020204030204" pitchFamily="34" charset="0"/>
              </a:rPr>
              <a:t>22</a:t>
            </a:r>
            <a:r>
              <a:rPr lang="en-IN" b="1" dirty="0">
                <a:solidFill>
                  <a:schemeClr val="bg1"/>
                </a:solidFill>
                <a:latin typeface="Arial" panose="020B0604020202020204" pitchFamily="34" charset="0"/>
              </a:rPr>
              <a:t>,</a:t>
            </a:r>
            <a:r>
              <a:rPr lang="en-IN" sz="1800" b="1" i="0" u="none" strike="noStrike" kern="1200" dirty="0">
                <a:solidFill>
                  <a:schemeClr val="bg1"/>
                </a:solidFill>
                <a:effectLst/>
                <a:latin typeface="Calibri" panose="020F0502020204030204" pitchFamily="34" charset="0"/>
              </a:rPr>
              <a:t>44,45</a:t>
            </a:r>
            <a:endParaRPr lang="en-IN" sz="1800" b="1" i="0" u="none" strike="noStrike" dirty="0">
              <a:solidFill>
                <a:schemeClr val="bg1"/>
              </a:solidFill>
              <a:effectLst/>
              <a:latin typeface="Arial" panose="020B0604020202020204" pitchFamily="34" charset="0"/>
            </a:endParaRPr>
          </a:p>
        </p:txBody>
      </p:sp>
      <p:sp>
        <p:nvSpPr>
          <p:cNvPr id="10" name="Oval 9">
            <a:extLst>
              <a:ext uri="{FF2B5EF4-FFF2-40B4-BE49-F238E27FC236}">
                <a16:creationId xmlns:a16="http://schemas.microsoft.com/office/drawing/2014/main" id="{5B3AE16B-519E-4C9D-931D-8ECD74622FCC}"/>
              </a:ext>
            </a:extLst>
          </p:cNvPr>
          <p:cNvSpPr/>
          <p:nvPr/>
        </p:nvSpPr>
        <p:spPr>
          <a:xfrm>
            <a:off x="9173817" y="1398104"/>
            <a:ext cx="2279372"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l" rtl="0" eaLnBrk="1" fontAlgn="t" latinLnBrk="0" hangingPunct="1">
              <a:spcBef>
                <a:spcPts val="0"/>
              </a:spcBef>
              <a:spcAft>
                <a:spcPts val="0"/>
              </a:spcAft>
            </a:pPr>
            <a:endParaRPr lang="en-IN" sz="1800" i="0" u="none" strike="noStrike" kern="1200" dirty="0">
              <a:solidFill>
                <a:schemeClr val="bg1"/>
              </a:solidFill>
              <a:effectLst/>
              <a:latin typeface="Calibri" panose="020F0502020204030204" pitchFamily="34" charset="0"/>
            </a:endParaRPr>
          </a:p>
          <a:p>
            <a:pPr marL="0" algn="l" rtl="0" eaLnBrk="1" fontAlgn="t" latinLnBrk="0" hangingPunct="1">
              <a:spcBef>
                <a:spcPts val="0"/>
              </a:spcBef>
              <a:spcAft>
                <a:spcPts val="0"/>
              </a:spcAft>
            </a:pPr>
            <a:r>
              <a:rPr lang="en-IN" sz="1800" i="0" u="none" strike="noStrike" kern="1200" dirty="0">
                <a:solidFill>
                  <a:schemeClr val="bg1"/>
                </a:solidFill>
                <a:effectLst/>
                <a:latin typeface="Calibri" panose="020F0502020204030204" pitchFamily="34" charset="0"/>
              </a:rPr>
              <a:t>55</a:t>
            </a:r>
            <a:r>
              <a:rPr lang="en-IN" dirty="0">
                <a:solidFill>
                  <a:schemeClr val="bg1"/>
                </a:solidFill>
                <a:latin typeface="Arial" panose="020B0604020202020204" pitchFamily="34" charset="0"/>
              </a:rPr>
              <a:t>, </a:t>
            </a:r>
            <a:r>
              <a:rPr lang="en-IN" sz="1800" i="0" u="none" strike="noStrike" kern="1200" dirty="0">
                <a:solidFill>
                  <a:schemeClr val="bg1"/>
                </a:solidFill>
                <a:effectLst/>
                <a:latin typeface="Calibri" panose="020F0502020204030204" pitchFamily="34" charset="0"/>
              </a:rPr>
              <a:t>66</a:t>
            </a:r>
            <a:r>
              <a:rPr lang="en-IN" dirty="0">
                <a:solidFill>
                  <a:schemeClr val="bg1"/>
                </a:solidFill>
                <a:latin typeface="Arial" panose="020B0604020202020204" pitchFamily="34" charset="0"/>
              </a:rPr>
              <a:t> ,</a:t>
            </a:r>
            <a:r>
              <a:rPr lang="en-IN" sz="1800" i="0" u="none" strike="noStrike" kern="1200" dirty="0">
                <a:solidFill>
                  <a:schemeClr val="bg1"/>
                </a:solidFill>
                <a:effectLst/>
                <a:latin typeface="Calibri" panose="020F0502020204030204" pitchFamily="34" charset="0"/>
              </a:rPr>
              <a:t>68</a:t>
            </a:r>
            <a:r>
              <a:rPr lang="en-IN" dirty="0">
                <a:solidFill>
                  <a:schemeClr val="bg1"/>
                </a:solidFill>
                <a:latin typeface="Arial" panose="020B0604020202020204" pitchFamily="34" charset="0"/>
              </a:rPr>
              <a:t>, </a:t>
            </a:r>
            <a:r>
              <a:rPr lang="en-IN" sz="1800" i="0" u="none" strike="noStrike" kern="1200" dirty="0">
                <a:solidFill>
                  <a:schemeClr val="bg1"/>
                </a:solidFill>
                <a:effectLst/>
                <a:latin typeface="Calibri" panose="020F0502020204030204" pitchFamily="34" charset="0"/>
              </a:rPr>
              <a:t>70</a:t>
            </a:r>
            <a:endParaRPr lang="en-IN" sz="1800" i="0" u="none" strike="noStrike" dirty="0">
              <a:solidFill>
                <a:schemeClr val="bg1"/>
              </a:solidFill>
              <a:effectLst/>
              <a:latin typeface="Arial" panose="020B0604020202020204" pitchFamily="34" charset="0"/>
            </a:endParaRPr>
          </a:p>
          <a:p>
            <a:pPr marL="0" algn="l" rtl="0" eaLnBrk="1" fontAlgn="t" latinLnBrk="0" hangingPunct="1">
              <a:spcBef>
                <a:spcPts val="0"/>
              </a:spcBef>
              <a:spcAft>
                <a:spcPts val="0"/>
              </a:spcAft>
            </a:pPr>
            <a:endParaRPr lang="en-IN" sz="1800" b="1" i="0" u="none" strike="noStrike" dirty="0">
              <a:solidFill>
                <a:schemeClr val="bg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6559559A-3414-463E-8FAE-C3F6300B1ADC}"/>
              </a:ext>
            </a:extLst>
          </p:cNvPr>
          <p:cNvCxnSpPr>
            <a:cxnSpLocks/>
            <a:endCxn id="5" idx="7"/>
          </p:cNvCxnSpPr>
          <p:nvPr/>
        </p:nvCxnSpPr>
        <p:spPr>
          <a:xfrm flipH="1">
            <a:off x="1920010" y="547549"/>
            <a:ext cx="2847200" cy="8875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4B72350-ED64-4616-9A6E-0BB81B3E708E}"/>
              </a:ext>
            </a:extLst>
          </p:cNvPr>
          <p:cNvCxnSpPr>
            <a:cxnSpLocks/>
            <a:endCxn id="6" idx="7"/>
          </p:cNvCxnSpPr>
          <p:nvPr/>
        </p:nvCxnSpPr>
        <p:spPr>
          <a:xfrm flipH="1">
            <a:off x="4584381" y="707309"/>
            <a:ext cx="972317" cy="8241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57C7F16-745D-4B14-B782-DAD7002B365D}"/>
              </a:ext>
            </a:extLst>
          </p:cNvPr>
          <p:cNvCxnSpPr>
            <a:cxnSpLocks/>
            <a:endCxn id="9" idx="1"/>
          </p:cNvCxnSpPr>
          <p:nvPr/>
        </p:nvCxnSpPr>
        <p:spPr>
          <a:xfrm>
            <a:off x="6033311" y="707309"/>
            <a:ext cx="893451" cy="7465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8C0F49F-1E0D-4648-A6F8-42D2BE3BB803}"/>
              </a:ext>
            </a:extLst>
          </p:cNvPr>
          <p:cNvCxnSpPr>
            <a:cxnSpLocks/>
            <a:stCxn id="4" idx="6"/>
            <a:endCxn id="10" idx="1"/>
          </p:cNvCxnSpPr>
          <p:nvPr/>
        </p:nvCxnSpPr>
        <p:spPr>
          <a:xfrm>
            <a:off x="7003773" y="527926"/>
            <a:ext cx="2503850" cy="9259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540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964" y="75968"/>
            <a:ext cx="10515600" cy="444772"/>
          </a:xfrm>
        </p:spPr>
        <p:txBody>
          <a:bodyPr>
            <a:normAutofit/>
          </a:bodyPr>
          <a:lstStyle/>
          <a:p>
            <a:r>
              <a:rPr lang="en-IN" sz="1800" b="1" dirty="0"/>
              <a:t>Example 2: </a:t>
            </a:r>
            <a:r>
              <a:rPr lang="en-IN" sz="1800" dirty="0"/>
              <a:t>Let us take as a specific example, deleting 6 from this B-tree (of degree 5):</a:t>
            </a:r>
            <a:endParaRPr lang="en-IN" sz="1800" b="1" dirty="0"/>
          </a:p>
        </p:txBody>
      </p:sp>
      <p:graphicFrame>
        <p:nvGraphicFramePr>
          <p:cNvPr id="5" name="Table 4"/>
          <p:cNvGraphicFramePr>
            <a:graphicFrameLocks noGrp="1"/>
          </p:cNvGraphicFramePr>
          <p:nvPr>
            <p:extLst>
              <p:ext uri="{D42A27DB-BD31-4B8C-83A1-F6EECF244321}">
                <p14:modId xmlns:p14="http://schemas.microsoft.com/office/powerpoint/2010/main" val="761481962"/>
              </p:ext>
            </p:extLst>
          </p:nvPr>
        </p:nvGraphicFramePr>
        <p:xfrm>
          <a:off x="4536417" y="520740"/>
          <a:ext cx="258103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98621">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74491">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824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407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a:t>
                      </a:r>
                    </a:p>
                  </a:txBody>
                  <a:tcPr/>
                </a:tc>
                <a:tc>
                  <a:txBody>
                    <a:bodyPr/>
                    <a:lstStyle/>
                    <a:p>
                      <a:endParaRPr lang="en-IN" dirty="0"/>
                    </a:p>
                  </a:txBody>
                  <a:tcPr/>
                </a:tc>
                <a:tc>
                  <a:txBody>
                    <a:bodyPr/>
                    <a:lstStyle/>
                    <a:p>
                      <a:r>
                        <a:rPr lang="en-IN" sz="1400" dirty="0"/>
                        <a:t>10</a:t>
                      </a:r>
                    </a:p>
                  </a:txBody>
                  <a:tcPr/>
                </a:tc>
                <a:tc>
                  <a:txBody>
                    <a:bodyPr/>
                    <a:lstStyle/>
                    <a:p>
                      <a:endParaRPr lang="en-IN" dirty="0"/>
                    </a:p>
                  </a:txBody>
                  <a:tcPr/>
                </a:tc>
                <a:tc>
                  <a:txBody>
                    <a:bodyPr/>
                    <a:lstStyle/>
                    <a:p>
                      <a:r>
                        <a:rPr lang="en-IN" sz="1400" dirty="0"/>
                        <a:t>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46701025"/>
              </p:ext>
            </p:extLst>
          </p:nvPr>
        </p:nvGraphicFramePr>
        <p:xfrm>
          <a:off x="292401" y="1474861"/>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a:t>
                      </a:r>
                    </a:p>
                  </a:txBody>
                  <a:tcPr/>
                </a:tc>
                <a:tc>
                  <a:txBody>
                    <a:bodyPr/>
                    <a:lstStyle/>
                    <a:p>
                      <a:endParaRPr lang="en-IN" dirty="0"/>
                    </a:p>
                  </a:txBody>
                  <a:tcPr/>
                </a:tc>
                <a:tc>
                  <a:txBody>
                    <a:bodyPr/>
                    <a:lstStyle/>
                    <a:p>
                      <a:r>
                        <a:rPr lang="en-IN" sz="1400" dirty="0"/>
                        <a:t>3</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36922356"/>
              </p:ext>
            </p:extLst>
          </p:nvPr>
        </p:nvGraphicFramePr>
        <p:xfrm>
          <a:off x="8556836" y="1474861"/>
          <a:ext cx="3029916" cy="370840"/>
        </p:xfrm>
        <a:graphic>
          <a:graphicData uri="http://schemas.openxmlformats.org/drawingml/2006/table">
            <a:tbl>
              <a:tblPr firstRow="1" bandRow="1">
                <a:tableStyleId>{616DA210-FB5B-4158-B5E0-FEB733F419BA}</a:tableStyleId>
              </a:tblPr>
              <a:tblGrid>
                <a:gridCol w="260190">
                  <a:extLst>
                    <a:ext uri="{9D8B030D-6E8A-4147-A177-3AD203B41FA5}">
                      <a16:colId xmlns:a16="http://schemas.microsoft.com/office/drawing/2014/main" val="3995642657"/>
                    </a:ext>
                  </a:extLst>
                </a:gridCol>
                <a:gridCol w="447641">
                  <a:extLst>
                    <a:ext uri="{9D8B030D-6E8A-4147-A177-3AD203B41FA5}">
                      <a16:colId xmlns:a16="http://schemas.microsoft.com/office/drawing/2014/main" val="3859980350"/>
                    </a:ext>
                  </a:extLst>
                </a:gridCol>
                <a:gridCol w="260190">
                  <a:extLst>
                    <a:ext uri="{9D8B030D-6E8A-4147-A177-3AD203B41FA5}">
                      <a16:colId xmlns:a16="http://schemas.microsoft.com/office/drawing/2014/main" val="46353490"/>
                    </a:ext>
                  </a:extLst>
                </a:gridCol>
                <a:gridCol w="420544">
                  <a:extLst>
                    <a:ext uri="{9D8B030D-6E8A-4147-A177-3AD203B41FA5}">
                      <a16:colId xmlns:a16="http://schemas.microsoft.com/office/drawing/2014/main" val="3415791210"/>
                    </a:ext>
                  </a:extLst>
                </a:gridCol>
                <a:gridCol w="260190">
                  <a:extLst>
                    <a:ext uri="{9D8B030D-6E8A-4147-A177-3AD203B41FA5}">
                      <a16:colId xmlns:a16="http://schemas.microsoft.com/office/drawing/2014/main" val="614229588"/>
                    </a:ext>
                  </a:extLst>
                </a:gridCol>
                <a:gridCol w="429481">
                  <a:extLst>
                    <a:ext uri="{9D8B030D-6E8A-4147-A177-3AD203B41FA5}">
                      <a16:colId xmlns:a16="http://schemas.microsoft.com/office/drawing/2014/main" val="928181124"/>
                    </a:ext>
                  </a:extLst>
                </a:gridCol>
                <a:gridCol w="260190">
                  <a:extLst>
                    <a:ext uri="{9D8B030D-6E8A-4147-A177-3AD203B41FA5}">
                      <a16:colId xmlns:a16="http://schemas.microsoft.com/office/drawing/2014/main" val="754182678"/>
                    </a:ext>
                  </a:extLst>
                </a:gridCol>
                <a:gridCol w="431300">
                  <a:extLst>
                    <a:ext uri="{9D8B030D-6E8A-4147-A177-3AD203B41FA5}">
                      <a16:colId xmlns:a16="http://schemas.microsoft.com/office/drawing/2014/main" val="2851357639"/>
                    </a:ext>
                  </a:extLst>
                </a:gridCol>
                <a:gridCol w="26019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55</a:t>
                      </a:r>
                    </a:p>
                  </a:txBody>
                  <a:tcPr/>
                </a:tc>
                <a:tc>
                  <a:txBody>
                    <a:bodyPr/>
                    <a:lstStyle/>
                    <a:p>
                      <a:endParaRPr lang="en-IN" dirty="0"/>
                    </a:p>
                  </a:txBody>
                  <a:tcPr/>
                </a:tc>
                <a:tc>
                  <a:txBody>
                    <a:bodyPr/>
                    <a:lstStyle/>
                    <a:p>
                      <a:r>
                        <a:rPr lang="en-IN" sz="1400" dirty="0"/>
                        <a:t>66</a:t>
                      </a:r>
                    </a:p>
                  </a:txBody>
                  <a:tcPr/>
                </a:tc>
                <a:tc>
                  <a:txBody>
                    <a:bodyPr/>
                    <a:lstStyle/>
                    <a:p>
                      <a:endParaRPr lang="en-IN"/>
                    </a:p>
                  </a:txBody>
                  <a:tcPr/>
                </a:tc>
                <a:tc>
                  <a:txBody>
                    <a:bodyPr/>
                    <a:lstStyle/>
                    <a:p>
                      <a:r>
                        <a:rPr lang="en-IN" sz="1400" dirty="0"/>
                        <a:t>68</a:t>
                      </a:r>
                    </a:p>
                  </a:txBody>
                  <a:tcPr/>
                </a:tc>
                <a:tc>
                  <a:txBody>
                    <a:bodyPr/>
                    <a:lstStyle/>
                    <a:p>
                      <a:endParaRPr lang="en-IN"/>
                    </a:p>
                  </a:txBody>
                  <a:tcPr/>
                </a:tc>
                <a:tc>
                  <a:txBody>
                    <a:bodyPr/>
                    <a:lstStyle/>
                    <a:p>
                      <a:r>
                        <a:rPr lang="en-IN" sz="1600" dirty="0"/>
                        <a:t>70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79389914"/>
              </p:ext>
            </p:extLst>
          </p:nvPr>
        </p:nvGraphicFramePr>
        <p:xfrm>
          <a:off x="2809928" y="1489382"/>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6</a:t>
                      </a:r>
                    </a:p>
                  </a:txBody>
                  <a:tcPr/>
                </a:tc>
                <a:tc>
                  <a:txBody>
                    <a:bodyPr/>
                    <a:lstStyle/>
                    <a:p>
                      <a:endParaRPr lang="en-IN" dirty="0"/>
                    </a:p>
                  </a:txBody>
                  <a:tcPr/>
                </a:tc>
                <a:tc>
                  <a:txBody>
                    <a:bodyPr/>
                    <a:lstStyle/>
                    <a:p>
                      <a:r>
                        <a:rPr lang="en-IN" sz="1400" dirty="0"/>
                        <a:t>7</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89270051"/>
              </p:ext>
            </p:extLst>
          </p:nvPr>
        </p:nvGraphicFramePr>
        <p:xfrm>
          <a:off x="5521581" y="1489382"/>
          <a:ext cx="2853528" cy="370840"/>
        </p:xfrm>
        <a:graphic>
          <a:graphicData uri="http://schemas.openxmlformats.org/drawingml/2006/table">
            <a:tbl>
              <a:tblPr firstRow="1" bandRow="1">
                <a:tableStyleId>{616DA210-FB5B-4158-B5E0-FEB733F419BA}</a:tableStyleId>
              </a:tblPr>
              <a:tblGrid>
                <a:gridCol w="245043">
                  <a:extLst>
                    <a:ext uri="{9D8B030D-6E8A-4147-A177-3AD203B41FA5}">
                      <a16:colId xmlns:a16="http://schemas.microsoft.com/office/drawing/2014/main" val="3995642657"/>
                    </a:ext>
                  </a:extLst>
                </a:gridCol>
                <a:gridCol w="421581">
                  <a:extLst>
                    <a:ext uri="{9D8B030D-6E8A-4147-A177-3AD203B41FA5}">
                      <a16:colId xmlns:a16="http://schemas.microsoft.com/office/drawing/2014/main" val="3859980350"/>
                    </a:ext>
                  </a:extLst>
                </a:gridCol>
                <a:gridCol w="245043">
                  <a:extLst>
                    <a:ext uri="{9D8B030D-6E8A-4147-A177-3AD203B41FA5}">
                      <a16:colId xmlns:a16="http://schemas.microsoft.com/office/drawing/2014/main" val="46353490"/>
                    </a:ext>
                  </a:extLst>
                </a:gridCol>
                <a:gridCol w="396062">
                  <a:extLst>
                    <a:ext uri="{9D8B030D-6E8A-4147-A177-3AD203B41FA5}">
                      <a16:colId xmlns:a16="http://schemas.microsoft.com/office/drawing/2014/main" val="3415791210"/>
                    </a:ext>
                  </a:extLst>
                </a:gridCol>
                <a:gridCol w="245043">
                  <a:extLst>
                    <a:ext uri="{9D8B030D-6E8A-4147-A177-3AD203B41FA5}">
                      <a16:colId xmlns:a16="http://schemas.microsoft.com/office/drawing/2014/main" val="614229588"/>
                    </a:ext>
                  </a:extLst>
                </a:gridCol>
                <a:gridCol w="404478">
                  <a:extLst>
                    <a:ext uri="{9D8B030D-6E8A-4147-A177-3AD203B41FA5}">
                      <a16:colId xmlns:a16="http://schemas.microsoft.com/office/drawing/2014/main" val="928181124"/>
                    </a:ext>
                  </a:extLst>
                </a:gridCol>
                <a:gridCol w="245043">
                  <a:extLst>
                    <a:ext uri="{9D8B030D-6E8A-4147-A177-3AD203B41FA5}">
                      <a16:colId xmlns:a16="http://schemas.microsoft.com/office/drawing/2014/main" val="754182678"/>
                    </a:ext>
                  </a:extLst>
                </a:gridCol>
                <a:gridCol w="406192">
                  <a:extLst>
                    <a:ext uri="{9D8B030D-6E8A-4147-A177-3AD203B41FA5}">
                      <a16:colId xmlns:a16="http://schemas.microsoft.com/office/drawing/2014/main" val="2851357639"/>
                    </a:ext>
                  </a:extLst>
                </a:gridCol>
                <a:gridCol w="24504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17</a:t>
                      </a:r>
                    </a:p>
                  </a:txBody>
                  <a:tcPr/>
                </a:tc>
                <a:tc>
                  <a:txBody>
                    <a:bodyPr/>
                    <a:lstStyle/>
                    <a:p>
                      <a:endParaRPr lang="en-IN" dirty="0"/>
                    </a:p>
                  </a:txBody>
                  <a:tcPr/>
                </a:tc>
                <a:tc>
                  <a:txBody>
                    <a:bodyPr/>
                    <a:lstStyle/>
                    <a:p>
                      <a:r>
                        <a:rPr lang="en-IN" sz="1400" dirty="0"/>
                        <a:t>22</a:t>
                      </a:r>
                    </a:p>
                  </a:txBody>
                  <a:tcPr/>
                </a:tc>
                <a:tc>
                  <a:txBody>
                    <a:bodyPr/>
                    <a:lstStyle/>
                    <a:p>
                      <a:endParaRPr lang="en-IN"/>
                    </a:p>
                  </a:txBody>
                  <a:tcPr/>
                </a:tc>
                <a:tc>
                  <a:txBody>
                    <a:bodyPr/>
                    <a:lstStyle/>
                    <a:p>
                      <a:r>
                        <a:rPr lang="en-IN" sz="1400" dirty="0"/>
                        <a:t>44</a:t>
                      </a:r>
                    </a:p>
                  </a:txBody>
                  <a:tcPr/>
                </a:tc>
                <a:tc>
                  <a:txBody>
                    <a:bodyPr/>
                    <a:lstStyle/>
                    <a:p>
                      <a:endParaRPr lang="en-IN"/>
                    </a:p>
                  </a:txBody>
                  <a:tcPr/>
                </a:tc>
                <a:tc>
                  <a:txBody>
                    <a:bodyPr/>
                    <a:lstStyle/>
                    <a:p>
                      <a:r>
                        <a:rPr lang="en-IN" sz="1600" dirty="0"/>
                        <a:t>45</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10" name="Straight Arrow Connector 9"/>
          <p:cNvCxnSpPr/>
          <p:nvPr/>
        </p:nvCxnSpPr>
        <p:spPr>
          <a:xfrm flipH="1">
            <a:off x="2220686" y="859132"/>
            <a:ext cx="2404746" cy="6157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840481" y="891580"/>
            <a:ext cx="1394870"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a:off x="5826933" y="891580"/>
            <a:ext cx="528078" cy="5212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355011" y="815065"/>
            <a:ext cx="2318726"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2880" y="4484257"/>
            <a:ext cx="11652069" cy="523220"/>
          </a:xfrm>
          <a:prstGeom prst="rect">
            <a:avLst/>
          </a:prstGeom>
        </p:spPr>
        <p:txBody>
          <a:bodyPr wrap="square">
            <a:spAutoFit/>
          </a:bodyPr>
          <a:lstStyle/>
          <a:p>
            <a:r>
              <a:rPr lang="en-IN" sz="1400" dirty="0">
                <a:solidFill>
                  <a:srgbClr val="000000"/>
                </a:solidFill>
                <a:latin typeface="Times New Roman" panose="02020603050405020304" pitchFamily="18" charset="0"/>
              </a:rPr>
              <a:t>Removing 6 causes the node it is in to underflow, as it now contains just 1 value (7). Our strategy for fixing this is to try to `borrow' values from a neighbouring node. After borrowing from the neighbour, the resultant tree is shown below:</a:t>
            </a:r>
            <a:endParaRPr lang="en-IN" sz="1400" dirty="0"/>
          </a:p>
        </p:txBody>
      </p:sp>
      <p:sp>
        <p:nvSpPr>
          <p:cNvPr id="3" name="TextBox 2"/>
          <p:cNvSpPr txBox="1"/>
          <p:nvPr/>
        </p:nvSpPr>
        <p:spPr>
          <a:xfrm>
            <a:off x="3331029" y="2116183"/>
            <a:ext cx="5760720" cy="369332"/>
          </a:xfrm>
          <a:prstGeom prst="rect">
            <a:avLst/>
          </a:prstGeom>
          <a:noFill/>
        </p:spPr>
        <p:txBody>
          <a:bodyPr wrap="square" rtlCol="0">
            <a:spAutoFit/>
          </a:bodyPr>
          <a:lstStyle/>
          <a:p>
            <a:r>
              <a:rPr lang="en-IN" b="1" dirty="0" err="1"/>
              <a:t>Fig.Before</a:t>
            </a:r>
            <a:r>
              <a:rPr lang="en-IN" b="1" dirty="0"/>
              <a:t> Deletion</a:t>
            </a:r>
          </a:p>
        </p:txBody>
      </p:sp>
      <p:sp>
        <p:nvSpPr>
          <p:cNvPr id="4" name="TextBox 3"/>
          <p:cNvSpPr txBox="1"/>
          <p:nvPr/>
        </p:nvSpPr>
        <p:spPr>
          <a:xfrm>
            <a:off x="91440" y="2549017"/>
            <a:ext cx="11743509" cy="369332"/>
          </a:xfrm>
          <a:prstGeom prst="rect">
            <a:avLst/>
          </a:prstGeom>
          <a:noFill/>
        </p:spPr>
        <p:txBody>
          <a:bodyPr wrap="square" rtlCol="0">
            <a:spAutoFit/>
          </a:bodyPr>
          <a:lstStyle/>
          <a:p>
            <a:r>
              <a:rPr lang="en-IN" dirty="0"/>
              <a:t>Here 6 is in the leaf , so simply delete and observe the resultant.</a:t>
            </a:r>
          </a:p>
        </p:txBody>
      </p:sp>
      <p:graphicFrame>
        <p:nvGraphicFramePr>
          <p:cNvPr id="15" name="Table 14"/>
          <p:cNvGraphicFramePr>
            <a:graphicFrameLocks noGrp="1"/>
          </p:cNvGraphicFramePr>
          <p:nvPr>
            <p:extLst>
              <p:ext uri="{D42A27DB-BD31-4B8C-83A1-F6EECF244321}">
                <p14:modId xmlns:p14="http://schemas.microsoft.com/office/powerpoint/2010/main" val="3352106047"/>
              </p:ext>
            </p:extLst>
          </p:nvPr>
        </p:nvGraphicFramePr>
        <p:xfrm>
          <a:off x="4536417" y="3082781"/>
          <a:ext cx="258103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98621">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74491">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824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407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a:t>
                      </a:r>
                    </a:p>
                  </a:txBody>
                  <a:tcPr/>
                </a:tc>
                <a:tc>
                  <a:txBody>
                    <a:bodyPr/>
                    <a:lstStyle/>
                    <a:p>
                      <a:endParaRPr lang="en-IN" dirty="0"/>
                    </a:p>
                  </a:txBody>
                  <a:tcPr/>
                </a:tc>
                <a:tc>
                  <a:txBody>
                    <a:bodyPr/>
                    <a:lstStyle/>
                    <a:p>
                      <a:r>
                        <a:rPr lang="en-IN" sz="1400" dirty="0"/>
                        <a:t>10</a:t>
                      </a:r>
                    </a:p>
                  </a:txBody>
                  <a:tcPr/>
                </a:tc>
                <a:tc>
                  <a:txBody>
                    <a:bodyPr/>
                    <a:lstStyle/>
                    <a:p>
                      <a:endParaRPr lang="en-IN" dirty="0"/>
                    </a:p>
                  </a:txBody>
                  <a:tcPr/>
                </a:tc>
                <a:tc>
                  <a:txBody>
                    <a:bodyPr/>
                    <a:lstStyle/>
                    <a:p>
                      <a:r>
                        <a:rPr lang="en-IN" sz="1400" dirty="0"/>
                        <a:t>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23564488"/>
              </p:ext>
            </p:extLst>
          </p:nvPr>
        </p:nvGraphicFramePr>
        <p:xfrm>
          <a:off x="292401" y="4036902"/>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a:t>
                      </a:r>
                    </a:p>
                  </a:txBody>
                  <a:tcPr/>
                </a:tc>
                <a:tc>
                  <a:txBody>
                    <a:bodyPr/>
                    <a:lstStyle/>
                    <a:p>
                      <a:endParaRPr lang="en-IN" dirty="0"/>
                    </a:p>
                  </a:txBody>
                  <a:tcPr/>
                </a:tc>
                <a:tc>
                  <a:txBody>
                    <a:bodyPr/>
                    <a:lstStyle/>
                    <a:p>
                      <a:r>
                        <a:rPr lang="en-IN" sz="1400" dirty="0"/>
                        <a:t>3</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898922437"/>
              </p:ext>
            </p:extLst>
          </p:nvPr>
        </p:nvGraphicFramePr>
        <p:xfrm>
          <a:off x="8556836" y="4036902"/>
          <a:ext cx="3029916" cy="370840"/>
        </p:xfrm>
        <a:graphic>
          <a:graphicData uri="http://schemas.openxmlformats.org/drawingml/2006/table">
            <a:tbl>
              <a:tblPr firstRow="1" bandRow="1">
                <a:tableStyleId>{616DA210-FB5B-4158-B5E0-FEB733F419BA}</a:tableStyleId>
              </a:tblPr>
              <a:tblGrid>
                <a:gridCol w="260190">
                  <a:extLst>
                    <a:ext uri="{9D8B030D-6E8A-4147-A177-3AD203B41FA5}">
                      <a16:colId xmlns:a16="http://schemas.microsoft.com/office/drawing/2014/main" val="3995642657"/>
                    </a:ext>
                  </a:extLst>
                </a:gridCol>
                <a:gridCol w="447641">
                  <a:extLst>
                    <a:ext uri="{9D8B030D-6E8A-4147-A177-3AD203B41FA5}">
                      <a16:colId xmlns:a16="http://schemas.microsoft.com/office/drawing/2014/main" val="3859980350"/>
                    </a:ext>
                  </a:extLst>
                </a:gridCol>
                <a:gridCol w="260190">
                  <a:extLst>
                    <a:ext uri="{9D8B030D-6E8A-4147-A177-3AD203B41FA5}">
                      <a16:colId xmlns:a16="http://schemas.microsoft.com/office/drawing/2014/main" val="46353490"/>
                    </a:ext>
                  </a:extLst>
                </a:gridCol>
                <a:gridCol w="420544">
                  <a:extLst>
                    <a:ext uri="{9D8B030D-6E8A-4147-A177-3AD203B41FA5}">
                      <a16:colId xmlns:a16="http://schemas.microsoft.com/office/drawing/2014/main" val="3415791210"/>
                    </a:ext>
                  </a:extLst>
                </a:gridCol>
                <a:gridCol w="260190">
                  <a:extLst>
                    <a:ext uri="{9D8B030D-6E8A-4147-A177-3AD203B41FA5}">
                      <a16:colId xmlns:a16="http://schemas.microsoft.com/office/drawing/2014/main" val="614229588"/>
                    </a:ext>
                  </a:extLst>
                </a:gridCol>
                <a:gridCol w="429481">
                  <a:extLst>
                    <a:ext uri="{9D8B030D-6E8A-4147-A177-3AD203B41FA5}">
                      <a16:colId xmlns:a16="http://schemas.microsoft.com/office/drawing/2014/main" val="928181124"/>
                    </a:ext>
                  </a:extLst>
                </a:gridCol>
                <a:gridCol w="260190">
                  <a:extLst>
                    <a:ext uri="{9D8B030D-6E8A-4147-A177-3AD203B41FA5}">
                      <a16:colId xmlns:a16="http://schemas.microsoft.com/office/drawing/2014/main" val="754182678"/>
                    </a:ext>
                  </a:extLst>
                </a:gridCol>
                <a:gridCol w="431300">
                  <a:extLst>
                    <a:ext uri="{9D8B030D-6E8A-4147-A177-3AD203B41FA5}">
                      <a16:colId xmlns:a16="http://schemas.microsoft.com/office/drawing/2014/main" val="2851357639"/>
                    </a:ext>
                  </a:extLst>
                </a:gridCol>
                <a:gridCol w="26019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55</a:t>
                      </a:r>
                    </a:p>
                  </a:txBody>
                  <a:tcPr/>
                </a:tc>
                <a:tc>
                  <a:txBody>
                    <a:bodyPr/>
                    <a:lstStyle/>
                    <a:p>
                      <a:endParaRPr lang="en-IN" dirty="0"/>
                    </a:p>
                  </a:txBody>
                  <a:tcPr/>
                </a:tc>
                <a:tc>
                  <a:txBody>
                    <a:bodyPr/>
                    <a:lstStyle/>
                    <a:p>
                      <a:r>
                        <a:rPr lang="en-IN" sz="1400" dirty="0"/>
                        <a:t>66</a:t>
                      </a:r>
                    </a:p>
                  </a:txBody>
                  <a:tcPr/>
                </a:tc>
                <a:tc>
                  <a:txBody>
                    <a:bodyPr/>
                    <a:lstStyle/>
                    <a:p>
                      <a:endParaRPr lang="en-IN"/>
                    </a:p>
                  </a:txBody>
                  <a:tcPr/>
                </a:tc>
                <a:tc>
                  <a:txBody>
                    <a:bodyPr/>
                    <a:lstStyle/>
                    <a:p>
                      <a:r>
                        <a:rPr lang="en-IN" sz="1400" dirty="0"/>
                        <a:t>68</a:t>
                      </a:r>
                    </a:p>
                  </a:txBody>
                  <a:tcPr/>
                </a:tc>
                <a:tc>
                  <a:txBody>
                    <a:bodyPr/>
                    <a:lstStyle/>
                    <a:p>
                      <a:endParaRPr lang="en-IN"/>
                    </a:p>
                  </a:txBody>
                  <a:tcPr/>
                </a:tc>
                <a:tc>
                  <a:txBody>
                    <a:bodyPr/>
                    <a:lstStyle/>
                    <a:p>
                      <a:r>
                        <a:rPr lang="en-IN" sz="1600" dirty="0"/>
                        <a:t>70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77838584"/>
              </p:ext>
            </p:extLst>
          </p:nvPr>
        </p:nvGraphicFramePr>
        <p:xfrm>
          <a:off x="2809928" y="4051423"/>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7</a:t>
                      </a:r>
                    </a:p>
                  </a:txBody>
                  <a:tcPr/>
                </a:tc>
                <a:tc>
                  <a:txBody>
                    <a:bodyPr/>
                    <a:lstStyle/>
                    <a:p>
                      <a:endParaRPr lang="en-IN" dirty="0"/>
                    </a:p>
                  </a:txBody>
                  <a:tcPr/>
                </a:tc>
                <a:tc>
                  <a:txBody>
                    <a:bodyPr/>
                    <a:lstStyle/>
                    <a:p>
                      <a:endParaRPr lang="en-IN" sz="1400" dirty="0"/>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189951301"/>
              </p:ext>
            </p:extLst>
          </p:nvPr>
        </p:nvGraphicFramePr>
        <p:xfrm>
          <a:off x="5521581" y="4051423"/>
          <a:ext cx="2853528" cy="370840"/>
        </p:xfrm>
        <a:graphic>
          <a:graphicData uri="http://schemas.openxmlformats.org/drawingml/2006/table">
            <a:tbl>
              <a:tblPr firstRow="1" bandRow="1">
                <a:tableStyleId>{616DA210-FB5B-4158-B5E0-FEB733F419BA}</a:tableStyleId>
              </a:tblPr>
              <a:tblGrid>
                <a:gridCol w="245043">
                  <a:extLst>
                    <a:ext uri="{9D8B030D-6E8A-4147-A177-3AD203B41FA5}">
                      <a16:colId xmlns:a16="http://schemas.microsoft.com/office/drawing/2014/main" val="3995642657"/>
                    </a:ext>
                  </a:extLst>
                </a:gridCol>
                <a:gridCol w="421581">
                  <a:extLst>
                    <a:ext uri="{9D8B030D-6E8A-4147-A177-3AD203B41FA5}">
                      <a16:colId xmlns:a16="http://schemas.microsoft.com/office/drawing/2014/main" val="3859980350"/>
                    </a:ext>
                  </a:extLst>
                </a:gridCol>
                <a:gridCol w="245043">
                  <a:extLst>
                    <a:ext uri="{9D8B030D-6E8A-4147-A177-3AD203B41FA5}">
                      <a16:colId xmlns:a16="http://schemas.microsoft.com/office/drawing/2014/main" val="46353490"/>
                    </a:ext>
                  </a:extLst>
                </a:gridCol>
                <a:gridCol w="396062">
                  <a:extLst>
                    <a:ext uri="{9D8B030D-6E8A-4147-A177-3AD203B41FA5}">
                      <a16:colId xmlns:a16="http://schemas.microsoft.com/office/drawing/2014/main" val="3415791210"/>
                    </a:ext>
                  </a:extLst>
                </a:gridCol>
                <a:gridCol w="245043">
                  <a:extLst>
                    <a:ext uri="{9D8B030D-6E8A-4147-A177-3AD203B41FA5}">
                      <a16:colId xmlns:a16="http://schemas.microsoft.com/office/drawing/2014/main" val="614229588"/>
                    </a:ext>
                  </a:extLst>
                </a:gridCol>
                <a:gridCol w="404478">
                  <a:extLst>
                    <a:ext uri="{9D8B030D-6E8A-4147-A177-3AD203B41FA5}">
                      <a16:colId xmlns:a16="http://schemas.microsoft.com/office/drawing/2014/main" val="928181124"/>
                    </a:ext>
                  </a:extLst>
                </a:gridCol>
                <a:gridCol w="245043">
                  <a:extLst>
                    <a:ext uri="{9D8B030D-6E8A-4147-A177-3AD203B41FA5}">
                      <a16:colId xmlns:a16="http://schemas.microsoft.com/office/drawing/2014/main" val="754182678"/>
                    </a:ext>
                  </a:extLst>
                </a:gridCol>
                <a:gridCol w="406192">
                  <a:extLst>
                    <a:ext uri="{9D8B030D-6E8A-4147-A177-3AD203B41FA5}">
                      <a16:colId xmlns:a16="http://schemas.microsoft.com/office/drawing/2014/main" val="2851357639"/>
                    </a:ext>
                  </a:extLst>
                </a:gridCol>
                <a:gridCol w="24504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17</a:t>
                      </a:r>
                    </a:p>
                  </a:txBody>
                  <a:tcPr/>
                </a:tc>
                <a:tc>
                  <a:txBody>
                    <a:bodyPr/>
                    <a:lstStyle/>
                    <a:p>
                      <a:endParaRPr lang="en-IN" dirty="0"/>
                    </a:p>
                  </a:txBody>
                  <a:tcPr/>
                </a:tc>
                <a:tc>
                  <a:txBody>
                    <a:bodyPr/>
                    <a:lstStyle/>
                    <a:p>
                      <a:r>
                        <a:rPr lang="en-IN" sz="1400" dirty="0"/>
                        <a:t>22</a:t>
                      </a:r>
                    </a:p>
                  </a:txBody>
                  <a:tcPr/>
                </a:tc>
                <a:tc>
                  <a:txBody>
                    <a:bodyPr/>
                    <a:lstStyle/>
                    <a:p>
                      <a:endParaRPr lang="en-IN"/>
                    </a:p>
                  </a:txBody>
                  <a:tcPr/>
                </a:tc>
                <a:tc>
                  <a:txBody>
                    <a:bodyPr/>
                    <a:lstStyle/>
                    <a:p>
                      <a:r>
                        <a:rPr lang="en-IN" sz="1400" dirty="0"/>
                        <a:t>44</a:t>
                      </a:r>
                    </a:p>
                  </a:txBody>
                  <a:tcPr/>
                </a:tc>
                <a:tc>
                  <a:txBody>
                    <a:bodyPr/>
                    <a:lstStyle/>
                    <a:p>
                      <a:endParaRPr lang="en-IN"/>
                    </a:p>
                  </a:txBody>
                  <a:tcPr/>
                </a:tc>
                <a:tc>
                  <a:txBody>
                    <a:bodyPr/>
                    <a:lstStyle/>
                    <a:p>
                      <a:r>
                        <a:rPr lang="en-IN" sz="1600" dirty="0"/>
                        <a:t>45</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21" name="Straight Arrow Connector 20"/>
          <p:cNvCxnSpPr/>
          <p:nvPr/>
        </p:nvCxnSpPr>
        <p:spPr>
          <a:xfrm flipH="1">
            <a:off x="2220686" y="3421173"/>
            <a:ext cx="2404746" cy="6157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840481" y="3453621"/>
            <a:ext cx="1394870"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2"/>
          </p:cNvCxnSpPr>
          <p:nvPr/>
        </p:nvCxnSpPr>
        <p:spPr>
          <a:xfrm>
            <a:off x="5826933" y="3453621"/>
            <a:ext cx="528078" cy="5212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355011" y="3377106"/>
            <a:ext cx="2318726"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2668164251"/>
              </p:ext>
            </p:extLst>
          </p:nvPr>
        </p:nvGraphicFramePr>
        <p:xfrm>
          <a:off x="392550" y="6233060"/>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a:t>
                      </a:r>
                    </a:p>
                  </a:txBody>
                  <a:tcPr/>
                </a:tc>
                <a:tc>
                  <a:txBody>
                    <a:bodyPr/>
                    <a:lstStyle/>
                    <a:p>
                      <a:endParaRPr lang="en-IN" dirty="0"/>
                    </a:p>
                  </a:txBody>
                  <a:tcPr/>
                </a:tc>
                <a:tc>
                  <a:txBody>
                    <a:bodyPr/>
                    <a:lstStyle/>
                    <a:p>
                      <a:r>
                        <a:rPr lang="en-IN" sz="1400" dirty="0"/>
                        <a:t>3</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889208466"/>
              </p:ext>
            </p:extLst>
          </p:nvPr>
        </p:nvGraphicFramePr>
        <p:xfrm>
          <a:off x="8656985" y="6233060"/>
          <a:ext cx="3029916" cy="370840"/>
        </p:xfrm>
        <a:graphic>
          <a:graphicData uri="http://schemas.openxmlformats.org/drawingml/2006/table">
            <a:tbl>
              <a:tblPr firstRow="1" bandRow="1">
                <a:tableStyleId>{616DA210-FB5B-4158-B5E0-FEB733F419BA}</a:tableStyleId>
              </a:tblPr>
              <a:tblGrid>
                <a:gridCol w="260190">
                  <a:extLst>
                    <a:ext uri="{9D8B030D-6E8A-4147-A177-3AD203B41FA5}">
                      <a16:colId xmlns:a16="http://schemas.microsoft.com/office/drawing/2014/main" val="3995642657"/>
                    </a:ext>
                  </a:extLst>
                </a:gridCol>
                <a:gridCol w="447641">
                  <a:extLst>
                    <a:ext uri="{9D8B030D-6E8A-4147-A177-3AD203B41FA5}">
                      <a16:colId xmlns:a16="http://schemas.microsoft.com/office/drawing/2014/main" val="3859980350"/>
                    </a:ext>
                  </a:extLst>
                </a:gridCol>
                <a:gridCol w="260190">
                  <a:extLst>
                    <a:ext uri="{9D8B030D-6E8A-4147-A177-3AD203B41FA5}">
                      <a16:colId xmlns:a16="http://schemas.microsoft.com/office/drawing/2014/main" val="46353490"/>
                    </a:ext>
                  </a:extLst>
                </a:gridCol>
                <a:gridCol w="420544">
                  <a:extLst>
                    <a:ext uri="{9D8B030D-6E8A-4147-A177-3AD203B41FA5}">
                      <a16:colId xmlns:a16="http://schemas.microsoft.com/office/drawing/2014/main" val="3415791210"/>
                    </a:ext>
                  </a:extLst>
                </a:gridCol>
                <a:gridCol w="260190">
                  <a:extLst>
                    <a:ext uri="{9D8B030D-6E8A-4147-A177-3AD203B41FA5}">
                      <a16:colId xmlns:a16="http://schemas.microsoft.com/office/drawing/2014/main" val="614229588"/>
                    </a:ext>
                  </a:extLst>
                </a:gridCol>
                <a:gridCol w="429481">
                  <a:extLst>
                    <a:ext uri="{9D8B030D-6E8A-4147-A177-3AD203B41FA5}">
                      <a16:colId xmlns:a16="http://schemas.microsoft.com/office/drawing/2014/main" val="928181124"/>
                    </a:ext>
                  </a:extLst>
                </a:gridCol>
                <a:gridCol w="260190">
                  <a:extLst>
                    <a:ext uri="{9D8B030D-6E8A-4147-A177-3AD203B41FA5}">
                      <a16:colId xmlns:a16="http://schemas.microsoft.com/office/drawing/2014/main" val="754182678"/>
                    </a:ext>
                  </a:extLst>
                </a:gridCol>
                <a:gridCol w="431300">
                  <a:extLst>
                    <a:ext uri="{9D8B030D-6E8A-4147-A177-3AD203B41FA5}">
                      <a16:colId xmlns:a16="http://schemas.microsoft.com/office/drawing/2014/main" val="2851357639"/>
                    </a:ext>
                  </a:extLst>
                </a:gridCol>
                <a:gridCol w="26019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55</a:t>
                      </a:r>
                    </a:p>
                  </a:txBody>
                  <a:tcPr/>
                </a:tc>
                <a:tc>
                  <a:txBody>
                    <a:bodyPr/>
                    <a:lstStyle/>
                    <a:p>
                      <a:endParaRPr lang="en-IN" dirty="0"/>
                    </a:p>
                  </a:txBody>
                  <a:tcPr/>
                </a:tc>
                <a:tc>
                  <a:txBody>
                    <a:bodyPr/>
                    <a:lstStyle/>
                    <a:p>
                      <a:r>
                        <a:rPr lang="en-IN" sz="1400" dirty="0"/>
                        <a:t>66</a:t>
                      </a:r>
                    </a:p>
                  </a:txBody>
                  <a:tcPr/>
                </a:tc>
                <a:tc>
                  <a:txBody>
                    <a:bodyPr/>
                    <a:lstStyle/>
                    <a:p>
                      <a:endParaRPr lang="en-IN"/>
                    </a:p>
                  </a:txBody>
                  <a:tcPr/>
                </a:tc>
                <a:tc>
                  <a:txBody>
                    <a:bodyPr/>
                    <a:lstStyle/>
                    <a:p>
                      <a:r>
                        <a:rPr lang="en-IN" sz="1400" dirty="0"/>
                        <a:t>68</a:t>
                      </a:r>
                    </a:p>
                  </a:txBody>
                  <a:tcPr/>
                </a:tc>
                <a:tc>
                  <a:txBody>
                    <a:bodyPr/>
                    <a:lstStyle/>
                    <a:p>
                      <a:endParaRPr lang="en-IN"/>
                    </a:p>
                  </a:txBody>
                  <a:tcPr/>
                </a:tc>
                <a:tc>
                  <a:txBody>
                    <a:bodyPr/>
                    <a:lstStyle/>
                    <a:p>
                      <a:r>
                        <a:rPr lang="en-IN" sz="1600" dirty="0"/>
                        <a:t>70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4105042894"/>
              </p:ext>
            </p:extLst>
          </p:nvPr>
        </p:nvGraphicFramePr>
        <p:xfrm>
          <a:off x="2910077" y="6247581"/>
          <a:ext cx="2611502" cy="370840"/>
        </p:xfrm>
        <a:graphic>
          <a:graphicData uri="http://schemas.openxmlformats.org/drawingml/2006/table">
            <a:tbl>
              <a:tblPr firstRow="1" bandRow="1">
                <a:tableStyleId>{616DA210-FB5B-4158-B5E0-FEB733F419BA}</a:tableStyleId>
              </a:tblPr>
              <a:tblGrid>
                <a:gridCol w="224259">
                  <a:extLst>
                    <a:ext uri="{9D8B030D-6E8A-4147-A177-3AD203B41FA5}">
                      <a16:colId xmlns:a16="http://schemas.microsoft.com/office/drawing/2014/main" val="3995642657"/>
                    </a:ext>
                  </a:extLst>
                </a:gridCol>
                <a:gridCol w="235881">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528393">
                  <a:extLst>
                    <a:ext uri="{9D8B030D-6E8A-4147-A177-3AD203B41FA5}">
                      <a16:colId xmlns:a16="http://schemas.microsoft.com/office/drawing/2014/main" val="3415791210"/>
                    </a:ext>
                  </a:extLst>
                </a:gridCol>
                <a:gridCol w="224259">
                  <a:extLst>
                    <a:ext uri="{9D8B030D-6E8A-4147-A177-3AD203B41FA5}">
                      <a16:colId xmlns:a16="http://schemas.microsoft.com/office/drawing/2014/main" val="614229588"/>
                    </a:ext>
                  </a:extLst>
                </a:gridCol>
                <a:gridCol w="370172">
                  <a:extLst>
                    <a:ext uri="{9D8B030D-6E8A-4147-A177-3AD203B41FA5}">
                      <a16:colId xmlns:a16="http://schemas.microsoft.com/office/drawing/2014/main" val="928181124"/>
                    </a:ext>
                  </a:extLst>
                </a:gridCol>
                <a:gridCol w="224259">
                  <a:extLst>
                    <a:ext uri="{9D8B030D-6E8A-4147-A177-3AD203B41FA5}">
                      <a16:colId xmlns:a16="http://schemas.microsoft.com/office/drawing/2014/main" val="754182678"/>
                    </a:ext>
                  </a:extLst>
                </a:gridCol>
                <a:gridCol w="371740">
                  <a:extLst>
                    <a:ext uri="{9D8B030D-6E8A-4147-A177-3AD203B41FA5}">
                      <a16:colId xmlns:a16="http://schemas.microsoft.com/office/drawing/2014/main" val="2851357639"/>
                    </a:ext>
                  </a:extLst>
                </a:gridCol>
                <a:gridCol w="224259">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7</a:t>
                      </a:r>
                    </a:p>
                  </a:txBody>
                  <a:tcPr/>
                </a:tc>
                <a:tc>
                  <a:txBody>
                    <a:bodyPr/>
                    <a:lstStyle/>
                    <a:p>
                      <a:endParaRPr lang="en-IN" dirty="0"/>
                    </a:p>
                  </a:txBody>
                  <a:tcPr/>
                </a:tc>
                <a:tc>
                  <a:txBody>
                    <a:bodyPr/>
                    <a:lstStyle/>
                    <a:p>
                      <a:r>
                        <a:rPr lang="en-IN" sz="1400" dirty="0"/>
                        <a:t>10</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2527432669"/>
              </p:ext>
            </p:extLst>
          </p:nvPr>
        </p:nvGraphicFramePr>
        <p:xfrm>
          <a:off x="5621730" y="6247581"/>
          <a:ext cx="2853528" cy="370840"/>
        </p:xfrm>
        <a:graphic>
          <a:graphicData uri="http://schemas.openxmlformats.org/drawingml/2006/table">
            <a:tbl>
              <a:tblPr firstRow="1" bandRow="1">
                <a:tableStyleId>{616DA210-FB5B-4158-B5E0-FEB733F419BA}</a:tableStyleId>
              </a:tblPr>
              <a:tblGrid>
                <a:gridCol w="245043">
                  <a:extLst>
                    <a:ext uri="{9D8B030D-6E8A-4147-A177-3AD203B41FA5}">
                      <a16:colId xmlns:a16="http://schemas.microsoft.com/office/drawing/2014/main" val="3995642657"/>
                    </a:ext>
                  </a:extLst>
                </a:gridCol>
                <a:gridCol w="421581">
                  <a:extLst>
                    <a:ext uri="{9D8B030D-6E8A-4147-A177-3AD203B41FA5}">
                      <a16:colId xmlns:a16="http://schemas.microsoft.com/office/drawing/2014/main" val="3859980350"/>
                    </a:ext>
                  </a:extLst>
                </a:gridCol>
                <a:gridCol w="245043">
                  <a:extLst>
                    <a:ext uri="{9D8B030D-6E8A-4147-A177-3AD203B41FA5}">
                      <a16:colId xmlns:a16="http://schemas.microsoft.com/office/drawing/2014/main" val="46353490"/>
                    </a:ext>
                  </a:extLst>
                </a:gridCol>
                <a:gridCol w="396062">
                  <a:extLst>
                    <a:ext uri="{9D8B030D-6E8A-4147-A177-3AD203B41FA5}">
                      <a16:colId xmlns:a16="http://schemas.microsoft.com/office/drawing/2014/main" val="3415791210"/>
                    </a:ext>
                  </a:extLst>
                </a:gridCol>
                <a:gridCol w="245043">
                  <a:extLst>
                    <a:ext uri="{9D8B030D-6E8A-4147-A177-3AD203B41FA5}">
                      <a16:colId xmlns:a16="http://schemas.microsoft.com/office/drawing/2014/main" val="614229588"/>
                    </a:ext>
                  </a:extLst>
                </a:gridCol>
                <a:gridCol w="404478">
                  <a:extLst>
                    <a:ext uri="{9D8B030D-6E8A-4147-A177-3AD203B41FA5}">
                      <a16:colId xmlns:a16="http://schemas.microsoft.com/office/drawing/2014/main" val="928181124"/>
                    </a:ext>
                  </a:extLst>
                </a:gridCol>
                <a:gridCol w="245043">
                  <a:extLst>
                    <a:ext uri="{9D8B030D-6E8A-4147-A177-3AD203B41FA5}">
                      <a16:colId xmlns:a16="http://schemas.microsoft.com/office/drawing/2014/main" val="754182678"/>
                    </a:ext>
                  </a:extLst>
                </a:gridCol>
                <a:gridCol w="406192">
                  <a:extLst>
                    <a:ext uri="{9D8B030D-6E8A-4147-A177-3AD203B41FA5}">
                      <a16:colId xmlns:a16="http://schemas.microsoft.com/office/drawing/2014/main" val="2851357639"/>
                    </a:ext>
                  </a:extLst>
                </a:gridCol>
                <a:gridCol w="24504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22</a:t>
                      </a:r>
                    </a:p>
                  </a:txBody>
                  <a:tcPr/>
                </a:tc>
                <a:tc>
                  <a:txBody>
                    <a:bodyPr/>
                    <a:lstStyle/>
                    <a:p>
                      <a:endParaRPr lang="en-IN" dirty="0"/>
                    </a:p>
                  </a:txBody>
                  <a:tcPr/>
                </a:tc>
                <a:tc>
                  <a:txBody>
                    <a:bodyPr/>
                    <a:lstStyle/>
                    <a:p>
                      <a:r>
                        <a:rPr lang="en-IN" sz="1400" dirty="0"/>
                        <a:t>44</a:t>
                      </a:r>
                    </a:p>
                  </a:txBody>
                  <a:tcPr/>
                </a:tc>
                <a:tc>
                  <a:txBody>
                    <a:bodyPr/>
                    <a:lstStyle/>
                    <a:p>
                      <a:endParaRPr lang="en-IN" dirty="0"/>
                    </a:p>
                  </a:txBody>
                  <a:tcPr/>
                </a:tc>
                <a:tc>
                  <a:txBody>
                    <a:bodyPr/>
                    <a:lstStyle/>
                    <a:p>
                      <a:r>
                        <a:rPr lang="en-IN" sz="1400" dirty="0"/>
                        <a:t>45</a:t>
                      </a:r>
                    </a:p>
                  </a:txBody>
                  <a:tcPr/>
                </a:tc>
                <a:tc>
                  <a:txBody>
                    <a:bodyPr/>
                    <a:lstStyle/>
                    <a:p>
                      <a:endParaRPr lang="en-IN" dirty="0"/>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0" name="Straight Arrow Connector 29"/>
          <p:cNvCxnSpPr/>
          <p:nvPr/>
        </p:nvCxnSpPr>
        <p:spPr>
          <a:xfrm flipH="1">
            <a:off x="2320835" y="5617331"/>
            <a:ext cx="2404746" cy="6157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940630" y="5649779"/>
            <a:ext cx="1394870"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927082" y="5649779"/>
            <a:ext cx="528078" cy="5212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455160" y="5573264"/>
            <a:ext cx="2318726"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549220028"/>
              </p:ext>
            </p:extLst>
          </p:nvPr>
        </p:nvGraphicFramePr>
        <p:xfrm>
          <a:off x="4467462" y="5182044"/>
          <a:ext cx="258103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98621">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74491">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824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407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a:t>
                      </a:r>
                    </a:p>
                  </a:txBody>
                  <a:tcPr/>
                </a:tc>
                <a:tc>
                  <a:txBody>
                    <a:bodyPr/>
                    <a:lstStyle/>
                    <a:p>
                      <a:endParaRPr lang="en-IN" dirty="0"/>
                    </a:p>
                  </a:txBody>
                  <a:tcPr/>
                </a:tc>
                <a:tc>
                  <a:txBody>
                    <a:bodyPr/>
                    <a:lstStyle/>
                    <a:p>
                      <a:r>
                        <a:rPr lang="en-IN" sz="1400" dirty="0"/>
                        <a:t>17</a:t>
                      </a:r>
                    </a:p>
                  </a:txBody>
                  <a:tcPr/>
                </a:tc>
                <a:tc>
                  <a:txBody>
                    <a:bodyPr/>
                    <a:lstStyle/>
                    <a:p>
                      <a:endParaRPr lang="en-IN" dirty="0"/>
                    </a:p>
                  </a:txBody>
                  <a:tcPr/>
                </a:tc>
                <a:tc>
                  <a:txBody>
                    <a:bodyPr/>
                    <a:lstStyle/>
                    <a:p>
                      <a:r>
                        <a:rPr lang="en-IN" sz="1400" dirty="0"/>
                        <a:t>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spTree>
    <p:extLst>
      <p:ext uri="{BB962C8B-B14F-4D97-AF65-F5344CB8AC3E}">
        <p14:creationId xmlns:p14="http://schemas.microsoft.com/office/powerpoint/2010/main" val="2677332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964" y="75968"/>
            <a:ext cx="10515600" cy="444772"/>
          </a:xfrm>
        </p:spPr>
        <p:txBody>
          <a:bodyPr>
            <a:normAutofit/>
          </a:bodyPr>
          <a:lstStyle/>
          <a:p>
            <a:r>
              <a:rPr lang="en-IN" sz="1800" b="1" dirty="0"/>
              <a:t>Example 2: </a:t>
            </a:r>
            <a:r>
              <a:rPr lang="en-IN" sz="1800" dirty="0"/>
              <a:t>Let us take as a specific example, deleting 3 from this B-tree (of degree 5):</a:t>
            </a:r>
            <a:endParaRPr lang="en-IN" sz="1800" b="1" dirty="0"/>
          </a:p>
        </p:txBody>
      </p:sp>
      <p:graphicFrame>
        <p:nvGraphicFramePr>
          <p:cNvPr id="5" name="Table 4"/>
          <p:cNvGraphicFramePr>
            <a:graphicFrameLocks noGrp="1"/>
          </p:cNvGraphicFramePr>
          <p:nvPr>
            <p:extLst>
              <p:ext uri="{D42A27DB-BD31-4B8C-83A1-F6EECF244321}">
                <p14:modId xmlns:p14="http://schemas.microsoft.com/office/powerpoint/2010/main" val="761481962"/>
              </p:ext>
            </p:extLst>
          </p:nvPr>
        </p:nvGraphicFramePr>
        <p:xfrm>
          <a:off x="4536417" y="520740"/>
          <a:ext cx="258103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98621">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74491">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824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407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a:t>
                      </a:r>
                    </a:p>
                  </a:txBody>
                  <a:tcPr/>
                </a:tc>
                <a:tc>
                  <a:txBody>
                    <a:bodyPr/>
                    <a:lstStyle/>
                    <a:p>
                      <a:endParaRPr lang="en-IN" dirty="0"/>
                    </a:p>
                  </a:txBody>
                  <a:tcPr/>
                </a:tc>
                <a:tc>
                  <a:txBody>
                    <a:bodyPr/>
                    <a:lstStyle/>
                    <a:p>
                      <a:r>
                        <a:rPr lang="en-IN" sz="1400" dirty="0"/>
                        <a:t>10</a:t>
                      </a:r>
                    </a:p>
                  </a:txBody>
                  <a:tcPr/>
                </a:tc>
                <a:tc>
                  <a:txBody>
                    <a:bodyPr/>
                    <a:lstStyle/>
                    <a:p>
                      <a:endParaRPr lang="en-IN" dirty="0"/>
                    </a:p>
                  </a:txBody>
                  <a:tcPr/>
                </a:tc>
                <a:tc>
                  <a:txBody>
                    <a:bodyPr/>
                    <a:lstStyle/>
                    <a:p>
                      <a:r>
                        <a:rPr lang="en-IN" sz="1400" dirty="0"/>
                        <a:t>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46701025"/>
              </p:ext>
            </p:extLst>
          </p:nvPr>
        </p:nvGraphicFramePr>
        <p:xfrm>
          <a:off x="292401" y="1474861"/>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a:t>
                      </a:r>
                    </a:p>
                  </a:txBody>
                  <a:tcPr/>
                </a:tc>
                <a:tc>
                  <a:txBody>
                    <a:bodyPr/>
                    <a:lstStyle/>
                    <a:p>
                      <a:endParaRPr lang="en-IN" dirty="0"/>
                    </a:p>
                  </a:txBody>
                  <a:tcPr/>
                </a:tc>
                <a:tc>
                  <a:txBody>
                    <a:bodyPr/>
                    <a:lstStyle/>
                    <a:p>
                      <a:r>
                        <a:rPr lang="en-IN" sz="1400" dirty="0"/>
                        <a:t>3</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36922356"/>
              </p:ext>
            </p:extLst>
          </p:nvPr>
        </p:nvGraphicFramePr>
        <p:xfrm>
          <a:off x="8556836" y="1474861"/>
          <a:ext cx="3029916" cy="370840"/>
        </p:xfrm>
        <a:graphic>
          <a:graphicData uri="http://schemas.openxmlformats.org/drawingml/2006/table">
            <a:tbl>
              <a:tblPr firstRow="1" bandRow="1">
                <a:tableStyleId>{616DA210-FB5B-4158-B5E0-FEB733F419BA}</a:tableStyleId>
              </a:tblPr>
              <a:tblGrid>
                <a:gridCol w="260190">
                  <a:extLst>
                    <a:ext uri="{9D8B030D-6E8A-4147-A177-3AD203B41FA5}">
                      <a16:colId xmlns:a16="http://schemas.microsoft.com/office/drawing/2014/main" val="3995642657"/>
                    </a:ext>
                  </a:extLst>
                </a:gridCol>
                <a:gridCol w="447641">
                  <a:extLst>
                    <a:ext uri="{9D8B030D-6E8A-4147-A177-3AD203B41FA5}">
                      <a16:colId xmlns:a16="http://schemas.microsoft.com/office/drawing/2014/main" val="3859980350"/>
                    </a:ext>
                  </a:extLst>
                </a:gridCol>
                <a:gridCol w="260190">
                  <a:extLst>
                    <a:ext uri="{9D8B030D-6E8A-4147-A177-3AD203B41FA5}">
                      <a16:colId xmlns:a16="http://schemas.microsoft.com/office/drawing/2014/main" val="46353490"/>
                    </a:ext>
                  </a:extLst>
                </a:gridCol>
                <a:gridCol w="420544">
                  <a:extLst>
                    <a:ext uri="{9D8B030D-6E8A-4147-A177-3AD203B41FA5}">
                      <a16:colId xmlns:a16="http://schemas.microsoft.com/office/drawing/2014/main" val="3415791210"/>
                    </a:ext>
                  </a:extLst>
                </a:gridCol>
                <a:gridCol w="260190">
                  <a:extLst>
                    <a:ext uri="{9D8B030D-6E8A-4147-A177-3AD203B41FA5}">
                      <a16:colId xmlns:a16="http://schemas.microsoft.com/office/drawing/2014/main" val="614229588"/>
                    </a:ext>
                  </a:extLst>
                </a:gridCol>
                <a:gridCol w="429481">
                  <a:extLst>
                    <a:ext uri="{9D8B030D-6E8A-4147-A177-3AD203B41FA5}">
                      <a16:colId xmlns:a16="http://schemas.microsoft.com/office/drawing/2014/main" val="928181124"/>
                    </a:ext>
                  </a:extLst>
                </a:gridCol>
                <a:gridCol w="260190">
                  <a:extLst>
                    <a:ext uri="{9D8B030D-6E8A-4147-A177-3AD203B41FA5}">
                      <a16:colId xmlns:a16="http://schemas.microsoft.com/office/drawing/2014/main" val="754182678"/>
                    </a:ext>
                  </a:extLst>
                </a:gridCol>
                <a:gridCol w="431300">
                  <a:extLst>
                    <a:ext uri="{9D8B030D-6E8A-4147-A177-3AD203B41FA5}">
                      <a16:colId xmlns:a16="http://schemas.microsoft.com/office/drawing/2014/main" val="2851357639"/>
                    </a:ext>
                  </a:extLst>
                </a:gridCol>
                <a:gridCol w="26019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55</a:t>
                      </a:r>
                    </a:p>
                  </a:txBody>
                  <a:tcPr/>
                </a:tc>
                <a:tc>
                  <a:txBody>
                    <a:bodyPr/>
                    <a:lstStyle/>
                    <a:p>
                      <a:endParaRPr lang="en-IN" dirty="0"/>
                    </a:p>
                  </a:txBody>
                  <a:tcPr/>
                </a:tc>
                <a:tc>
                  <a:txBody>
                    <a:bodyPr/>
                    <a:lstStyle/>
                    <a:p>
                      <a:r>
                        <a:rPr lang="en-IN" sz="1400" dirty="0"/>
                        <a:t>66</a:t>
                      </a:r>
                    </a:p>
                  </a:txBody>
                  <a:tcPr/>
                </a:tc>
                <a:tc>
                  <a:txBody>
                    <a:bodyPr/>
                    <a:lstStyle/>
                    <a:p>
                      <a:endParaRPr lang="en-IN" dirty="0"/>
                    </a:p>
                  </a:txBody>
                  <a:tcPr/>
                </a:tc>
                <a:tc>
                  <a:txBody>
                    <a:bodyPr/>
                    <a:lstStyle/>
                    <a:p>
                      <a:r>
                        <a:rPr lang="en-IN" sz="1400" dirty="0"/>
                        <a:t>68</a:t>
                      </a:r>
                    </a:p>
                  </a:txBody>
                  <a:tcPr/>
                </a:tc>
                <a:tc>
                  <a:txBody>
                    <a:bodyPr/>
                    <a:lstStyle/>
                    <a:p>
                      <a:endParaRPr lang="en-IN" dirty="0"/>
                    </a:p>
                  </a:txBody>
                  <a:tcPr/>
                </a:tc>
                <a:tc>
                  <a:txBody>
                    <a:bodyPr/>
                    <a:lstStyle/>
                    <a:p>
                      <a:r>
                        <a:rPr lang="en-IN" sz="1600" dirty="0"/>
                        <a:t>70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79389914"/>
              </p:ext>
            </p:extLst>
          </p:nvPr>
        </p:nvGraphicFramePr>
        <p:xfrm>
          <a:off x="2809928" y="1489382"/>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6</a:t>
                      </a:r>
                    </a:p>
                  </a:txBody>
                  <a:tcPr/>
                </a:tc>
                <a:tc>
                  <a:txBody>
                    <a:bodyPr/>
                    <a:lstStyle/>
                    <a:p>
                      <a:endParaRPr lang="en-IN" dirty="0"/>
                    </a:p>
                  </a:txBody>
                  <a:tcPr/>
                </a:tc>
                <a:tc>
                  <a:txBody>
                    <a:bodyPr/>
                    <a:lstStyle/>
                    <a:p>
                      <a:r>
                        <a:rPr lang="en-IN" sz="1400" dirty="0"/>
                        <a:t>7</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89270051"/>
              </p:ext>
            </p:extLst>
          </p:nvPr>
        </p:nvGraphicFramePr>
        <p:xfrm>
          <a:off x="5521581" y="1489382"/>
          <a:ext cx="2853528" cy="370840"/>
        </p:xfrm>
        <a:graphic>
          <a:graphicData uri="http://schemas.openxmlformats.org/drawingml/2006/table">
            <a:tbl>
              <a:tblPr firstRow="1" bandRow="1">
                <a:tableStyleId>{616DA210-FB5B-4158-B5E0-FEB733F419BA}</a:tableStyleId>
              </a:tblPr>
              <a:tblGrid>
                <a:gridCol w="245043">
                  <a:extLst>
                    <a:ext uri="{9D8B030D-6E8A-4147-A177-3AD203B41FA5}">
                      <a16:colId xmlns:a16="http://schemas.microsoft.com/office/drawing/2014/main" val="3995642657"/>
                    </a:ext>
                  </a:extLst>
                </a:gridCol>
                <a:gridCol w="421581">
                  <a:extLst>
                    <a:ext uri="{9D8B030D-6E8A-4147-A177-3AD203B41FA5}">
                      <a16:colId xmlns:a16="http://schemas.microsoft.com/office/drawing/2014/main" val="3859980350"/>
                    </a:ext>
                  </a:extLst>
                </a:gridCol>
                <a:gridCol w="245043">
                  <a:extLst>
                    <a:ext uri="{9D8B030D-6E8A-4147-A177-3AD203B41FA5}">
                      <a16:colId xmlns:a16="http://schemas.microsoft.com/office/drawing/2014/main" val="46353490"/>
                    </a:ext>
                  </a:extLst>
                </a:gridCol>
                <a:gridCol w="396062">
                  <a:extLst>
                    <a:ext uri="{9D8B030D-6E8A-4147-A177-3AD203B41FA5}">
                      <a16:colId xmlns:a16="http://schemas.microsoft.com/office/drawing/2014/main" val="3415791210"/>
                    </a:ext>
                  </a:extLst>
                </a:gridCol>
                <a:gridCol w="245043">
                  <a:extLst>
                    <a:ext uri="{9D8B030D-6E8A-4147-A177-3AD203B41FA5}">
                      <a16:colId xmlns:a16="http://schemas.microsoft.com/office/drawing/2014/main" val="614229588"/>
                    </a:ext>
                  </a:extLst>
                </a:gridCol>
                <a:gridCol w="404478">
                  <a:extLst>
                    <a:ext uri="{9D8B030D-6E8A-4147-A177-3AD203B41FA5}">
                      <a16:colId xmlns:a16="http://schemas.microsoft.com/office/drawing/2014/main" val="928181124"/>
                    </a:ext>
                  </a:extLst>
                </a:gridCol>
                <a:gridCol w="245043">
                  <a:extLst>
                    <a:ext uri="{9D8B030D-6E8A-4147-A177-3AD203B41FA5}">
                      <a16:colId xmlns:a16="http://schemas.microsoft.com/office/drawing/2014/main" val="754182678"/>
                    </a:ext>
                  </a:extLst>
                </a:gridCol>
                <a:gridCol w="406192">
                  <a:extLst>
                    <a:ext uri="{9D8B030D-6E8A-4147-A177-3AD203B41FA5}">
                      <a16:colId xmlns:a16="http://schemas.microsoft.com/office/drawing/2014/main" val="2851357639"/>
                    </a:ext>
                  </a:extLst>
                </a:gridCol>
                <a:gridCol w="24504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17</a:t>
                      </a:r>
                    </a:p>
                  </a:txBody>
                  <a:tcPr/>
                </a:tc>
                <a:tc>
                  <a:txBody>
                    <a:bodyPr/>
                    <a:lstStyle/>
                    <a:p>
                      <a:endParaRPr lang="en-IN" dirty="0"/>
                    </a:p>
                  </a:txBody>
                  <a:tcPr/>
                </a:tc>
                <a:tc>
                  <a:txBody>
                    <a:bodyPr/>
                    <a:lstStyle/>
                    <a:p>
                      <a:r>
                        <a:rPr lang="en-IN" sz="1400" dirty="0"/>
                        <a:t>22</a:t>
                      </a:r>
                    </a:p>
                  </a:txBody>
                  <a:tcPr/>
                </a:tc>
                <a:tc>
                  <a:txBody>
                    <a:bodyPr/>
                    <a:lstStyle/>
                    <a:p>
                      <a:endParaRPr lang="en-IN"/>
                    </a:p>
                  </a:txBody>
                  <a:tcPr/>
                </a:tc>
                <a:tc>
                  <a:txBody>
                    <a:bodyPr/>
                    <a:lstStyle/>
                    <a:p>
                      <a:r>
                        <a:rPr lang="en-IN" sz="1400" dirty="0"/>
                        <a:t>44</a:t>
                      </a:r>
                    </a:p>
                  </a:txBody>
                  <a:tcPr/>
                </a:tc>
                <a:tc>
                  <a:txBody>
                    <a:bodyPr/>
                    <a:lstStyle/>
                    <a:p>
                      <a:endParaRPr lang="en-IN" dirty="0"/>
                    </a:p>
                  </a:txBody>
                  <a:tcPr/>
                </a:tc>
                <a:tc>
                  <a:txBody>
                    <a:bodyPr/>
                    <a:lstStyle/>
                    <a:p>
                      <a:r>
                        <a:rPr lang="en-IN" sz="1600" dirty="0"/>
                        <a:t>45</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10" name="Straight Arrow Connector 9"/>
          <p:cNvCxnSpPr/>
          <p:nvPr/>
        </p:nvCxnSpPr>
        <p:spPr>
          <a:xfrm flipH="1">
            <a:off x="2220686" y="859132"/>
            <a:ext cx="2404746" cy="6157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840481" y="891580"/>
            <a:ext cx="1394870"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a:off x="5826933" y="891580"/>
            <a:ext cx="528078" cy="5212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355011" y="815065"/>
            <a:ext cx="2318726"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2880" y="4484257"/>
            <a:ext cx="11652069" cy="523220"/>
          </a:xfrm>
          <a:prstGeom prst="rect">
            <a:avLst/>
          </a:prstGeom>
        </p:spPr>
        <p:txBody>
          <a:bodyPr wrap="square">
            <a:spAutoFit/>
          </a:bodyPr>
          <a:lstStyle/>
          <a:p>
            <a:r>
              <a:rPr lang="en-IN" sz="1400" dirty="0">
                <a:solidFill>
                  <a:srgbClr val="000000"/>
                </a:solidFill>
                <a:latin typeface="Times New Roman" panose="02020603050405020304" pitchFamily="18" charset="0"/>
              </a:rPr>
              <a:t>Removing 3 causes the node it is in to underflow, as it now contains just 1 value (2). Our strategy for fixing this is to try to `borrow' values from a neighbouring node. However ,sib link too does not have </a:t>
            </a:r>
            <a:r>
              <a:rPr lang="en-IN" sz="1400" dirty="0" err="1">
                <a:solidFill>
                  <a:srgbClr val="000000"/>
                </a:solidFill>
                <a:latin typeface="Times New Roman" panose="02020603050405020304" pitchFamily="18" charset="0"/>
              </a:rPr>
              <a:t>ufficient</a:t>
            </a:r>
            <a:r>
              <a:rPr lang="en-IN" sz="1400" dirty="0">
                <a:solidFill>
                  <a:srgbClr val="000000"/>
                </a:solidFill>
                <a:latin typeface="Times New Roman" panose="02020603050405020304" pitchFamily="18" charset="0"/>
              </a:rPr>
              <a:t> number of  elements .So , follow the combine strategy. The resultant tree is shown below:</a:t>
            </a:r>
            <a:endParaRPr lang="en-IN" sz="1400" dirty="0"/>
          </a:p>
        </p:txBody>
      </p:sp>
      <p:sp>
        <p:nvSpPr>
          <p:cNvPr id="3" name="TextBox 2"/>
          <p:cNvSpPr txBox="1"/>
          <p:nvPr/>
        </p:nvSpPr>
        <p:spPr>
          <a:xfrm>
            <a:off x="3331029" y="2116183"/>
            <a:ext cx="5760720" cy="369332"/>
          </a:xfrm>
          <a:prstGeom prst="rect">
            <a:avLst/>
          </a:prstGeom>
          <a:noFill/>
        </p:spPr>
        <p:txBody>
          <a:bodyPr wrap="square" rtlCol="0">
            <a:spAutoFit/>
          </a:bodyPr>
          <a:lstStyle/>
          <a:p>
            <a:r>
              <a:rPr lang="en-IN" b="1" dirty="0" err="1"/>
              <a:t>Fig.Before</a:t>
            </a:r>
            <a:r>
              <a:rPr lang="en-IN" b="1" dirty="0"/>
              <a:t> Deletion</a:t>
            </a:r>
          </a:p>
        </p:txBody>
      </p:sp>
      <p:sp>
        <p:nvSpPr>
          <p:cNvPr id="4" name="TextBox 3"/>
          <p:cNvSpPr txBox="1"/>
          <p:nvPr/>
        </p:nvSpPr>
        <p:spPr>
          <a:xfrm>
            <a:off x="91440" y="2549017"/>
            <a:ext cx="11743509" cy="369332"/>
          </a:xfrm>
          <a:prstGeom prst="rect">
            <a:avLst/>
          </a:prstGeom>
          <a:noFill/>
        </p:spPr>
        <p:txBody>
          <a:bodyPr wrap="square" rtlCol="0">
            <a:spAutoFit/>
          </a:bodyPr>
          <a:lstStyle/>
          <a:p>
            <a:r>
              <a:rPr lang="en-IN" dirty="0"/>
              <a:t>Here 6 is in the leaf , so simply delete and observe the resultant.</a:t>
            </a:r>
          </a:p>
        </p:txBody>
      </p:sp>
      <p:graphicFrame>
        <p:nvGraphicFramePr>
          <p:cNvPr id="15" name="Table 14"/>
          <p:cNvGraphicFramePr>
            <a:graphicFrameLocks noGrp="1"/>
          </p:cNvGraphicFramePr>
          <p:nvPr>
            <p:extLst>
              <p:ext uri="{D42A27DB-BD31-4B8C-83A1-F6EECF244321}">
                <p14:modId xmlns:p14="http://schemas.microsoft.com/office/powerpoint/2010/main" val="3352106047"/>
              </p:ext>
            </p:extLst>
          </p:nvPr>
        </p:nvGraphicFramePr>
        <p:xfrm>
          <a:off x="4536417" y="3082781"/>
          <a:ext cx="2581032"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98621">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74491">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82450">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84070">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a:t>
                      </a:r>
                    </a:p>
                  </a:txBody>
                  <a:tcPr/>
                </a:tc>
                <a:tc>
                  <a:txBody>
                    <a:bodyPr/>
                    <a:lstStyle/>
                    <a:p>
                      <a:endParaRPr lang="en-IN" dirty="0"/>
                    </a:p>
                  </a:txBody>
                  <a:tcPr/>
                </a:tc>
                <a:tc>
                  <a:txBody>
                    <a:bodyPr/>
                    <a:lstStyle/>
                    <a:p>
                      <a:r>
                        <a:rPr lang="en-IN" sz="1400" dirty="0"/>
                        <a:t>10</a:t>
                      </a:r>
                    </a:p>
                  </a:txBody>
                  <a:tcPr/>
                </a:tc>
                <a:tc>
                  <a:txBody>
                    <a:bodyPr/>
                    <a:lstStyle/>
                    <a:p>
                      <a:endParaRPr lang="en-IN" dirty="0"/>
                    </a:p>
                  </a:txBody>
                  <a:tcPr/>
                </a:tc>
                <a:tc>
                  <a:txBody>
                    <a:bodyPr/>
                    <a:lstStyle/>
                    <a:p>
                      <a:r>
                        <a:rPr lang="en-IN" sz="1400" dirty="0"/>
                        <a:t>50</a:t>
                      </a:r>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651485087"/>
              </p:ext>
            </p:extLst>
          </p:nvPr>
        </p:nvGraphicFramePr>
        <p:xfrm>
          <a:off x="292401" y="4036902"/>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a:t>
                      </a:r>
                    </a:p>
                  </a:txBody>
                  <a:tcPr/>
                </a:tc>
                <a:tc>
                  <a:txBody>
                    <a:bodyPr/>
                    <a:lstStyle/>
                    <a:p>
                      <a:endParaRPr lang="en-IN" dirty="0"/>
                    </a:p>
                  </a:txBody>
                  <a:tcPr/>
                </a:tc>
                <a:tc>
                  <a:txBody>
                    <a:bodyPr/>
                    <a:lstStyle/>
                    <a:p>
                      <a:endParaRPr lang="en-IN" sz="1400" dirty="0"/>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898922437"/>
              </p:ext>
            </p:extLst>
          </p:nvPr>
        </p:nvGraphicFramePr>
        <p:xfrm>
          <a:off x="8556836" y="4036902"/>
          <a:ext cx="3029916" cy="370840"/>
        </p:xfrm>
        <a:graphic>
          <a:graphicData uri="http://schemas.openxmlformats.org/drawingml/2006/table">
            <a:tbl>
              <a:tblPr firstRow="1" bandRow="1">
                <a:tableStyleId>{616DA210-FB5B-4158-B5E0-FEB733F419BA}</a:tableStyleId>
              </a:tblPr>
              <a:tblGrid>
                <a:gridCol w="260190">
                  <a:extLst>
                    <a:ext uri="{9D8B030D-6E8A-4147-A177-3AD203B41FA5}">
                      <a16:colId xmlns:a16="http://schemas.microsoft.com/office/drawing/2014/main" val="3995642657"/>
                    </a:ext>
                  </a:extLst>
                </a:gridCol>
                <a:gridCol w="447641">
                  <a:extLst>
                    <a:ext uri="{9D8B030D-6E8A-4147-A177-3AD203B41FA5}">
                      <a16:colId xmlns:a16="http://schemas.microsoft.com/office/drawing/2014/main" val="3859980350"/>
                    </a:ext>
                  </a:extLst>
                </a:gridCol>
                <a:gridCol w="260190">
                  <a:extLst>
                    <a:ext uri="{9D8B030D-6E8A-4147-A177-3AD203B41FA5}">
                      <a16:colId xmlns:a16="http://schemas.microsoft.com/office/drawing/2014/main" val="46353490"/>
                    </a:ext>
                  </a:extLst>
                </a:gridCol>
                <a:gridCol w="420544">
                  <a:extLst>
                    <a:ext uri="{9D8B030D-6E8A-4147-A177-3AD203B41FA5}">
                      <a16:colId xmlns:a16="http://schemas.microsoft.com/office/drawing/2014/main" val="3415791210"/>
                    </a:ext>
                  </a:extLst>
                </a:gridCol>
                <a:gridCol w="260190">
                  <a:extLst>
                    <a:ext uri="{9D8B030D-6E8A-4147-A177-3AD203B41FA5}">
                      <a16:colId xmlns:a16="http://schemas.microsoft.com/office/drawing/2014/main" val="614229588"/>
                    </a:ext>
                  </a:extLst>
                </a:gridCol>
                <a:gridCol w="429481">
                  <a:extLst>
                    <a:ext uri="{9D8B030D-6E8A-4147-A177-3AD203B41FA5}">
                      <a16:colId xmlns:a16="http://schemas.microsoft.com/office/drawing/2014/main" val="928181124"/>
                    </a:ext>
                  </a:extLst>
                </a:gridCol>
                <a:gridCol w="260190">
                  <a:extLst>
                    <a:ext uri="{9D8B030D-6E8A-4147-A177-3AD203B41FA5}">
                      <a16:colId xmlns:a16="http://schemas.microsoft.com/office/drawing/2014/main" val="754182678"/>
                    </a:ext>
                  </a:extLst>
                </a:gridCol>
                <a:gridCol w="431300">
                  <a:extLst>
                    <a:ext uri="{9D8B030D-6E8A-4147-A177-3AD203B41FA5}">
                      <a16:colId xmlns:a16="http://schemas.microsoft.com/office/drawing/2014/main" val="2851357639"/>
                    </a:ext>
                  </a:extLst>
                </a:gridCol>
                <a:gridCol w="26019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55</a:t>
                      </a:r>
                    </a:p>
                  </a:txBody>
                  <a:tcPr/>
                </a:tc>
                <a:tc>
                  <a:txBody>
                    <a:bodyPr/>
                    <a:lstStyle/>
                    <a:p>
                      <a:endParaRPr lang="en-IN" dirty="0"/>
                    </a:p>
                  </a:txBody>
                  <a:tcPr/>
                </a:tc>
                <a:tc>
                  <a:txBody>
                    <a:bodyPr/>
                    <a:lstStyle/>
                    <a:p>
                      <a:r>
                        <a:rPr lang="en-IN" sz="1400" dirty="0"/>
                        <a:t>66</a:t>
                      </a:r>
                    </a:p>
                  </a:txBody>
                  <a:tcPr/>
                </a:tc>
                <a:tc>
                  <a:txBody>
                    <a:bodyPr/>
                    <a:lstStyle/>
                    <a:p>
                      <a:endParaRPr lang="en-IN"/>
                    </a:p>
                  </a:txBody>
                  <a:tcPr/>
                </a:tc>
                <a:tc>
                  <a:txBody>
                    <a:bodyPr/>
                    <a:lstStyle/>
                    <a:p>
                      <a:r>
                        <a:rPr lang="en-IN" sz="1400" dirty="0"/>
                        <a:t>68</a:t>
                      </a:r>
                    </a:p>
                  </a:txBody>
                  <a:tcPr/>
                </a:tc>
                <a:tc>
                  <a:txBody>
                    <a:bodyPr/>
                    <a:lstStyle/>
                    <a:p>
                      <a:endParaRPr lang="en-IN"/>
                    </a:p>
                  </a:txBody>
                  <a:tcPr/>
                </a:tc>
                <a:tc>
                  <a:txBody>
                    <a:bodyPr/>
                    <a:lstStyle/>
                    <a:p>
                      <a:r>
                        <a:rPr lang="en-IN" sz="1600" dirty="0"/>
                        <a:t>70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105772091"/>
              </p:ext>
            </p:extLst>
          </p:nvPr>
        </p:nvGraphicFramePr>
        <p:xfrm>
          <a:off x="2809928" y="4051423"/>
          <a:ext cx="2425423" cy="370840"/>
        </p:xfrm>
        <a:graphic>
          <a:graphicData uri="http://schemas.openxmlformats.org/drawingml/2006/table">
            <a:tbl>
              <a:tblPr firstRow="1" bandRow="1">
                <a:tableStyleId>{616DA210-FB5B-4158-B5E0-FEB733F419BA}</a:tableStyleId>
              </a:tblPr>
              <a:tblGrid>
                <a:gridCol w="208280">
                  <a:extLst>
                    <a:ext uri="{9D8B030D-6E8A-4147-A177-3AD203B41FA5}">
                      <a16:colId xmlns:a16="http://schemas.microsoft.com/office/drawing/2014/main" val="3995642657"/>
                    </a:ext>
                  </a:extLst>
                </a:gridCol>
                <a:gridCol w="358333">
                  <a:extLst>
                    <a:ext uri="{9D8B030D-6E8A-4147-A177-3AD203B41FA5}">
                      <a16:colId xmlns:a16="http://schemas.microsoft.com/office/drawing/2014/main" val="3859980350"/>
                    </a:ext>
                  </a:extLst>
                </a:gridCol>
                <a:gridCol w="208280">
                  <a:extLst>
                    <a:ext uri="{9D8B030D-6E8A-4147-A177-3AD203B41FA5}">
                      <a16:colId xmlns:a16="http://schemas.microsoft.com/office/drawing/2014/main" val="46353490"/>
                    </a:ext>
                  </a:extLst>
                </a:gridCol>
                <a:gridCol w="336642">
                  <a:extLst>
                    <a:ext uri="{9D8B030D-6E8A-4147-A177-3AD203B41FA5}">
                      <a16:colId xmlns:a16="http://schemas.microsoft.com/office/drawing/2014/main" val="3415791210"/>
                    </a:ext>
                  </a:extLst>
                </a:gridCol>
                <a:gridCol w="208280">
                  <a:extLst>
                    <a:ext uri="{9D8B030D-6E8A-4147-A177-3AD203B41FA5}">
                      <a16:colId xmlns:a16="http://schemas.microsoft.com/office/drawing/2014/main" val="614229588"/>
                    </a:ext>
                  </a:extLst>
                </a:gridCol>
                <a:gridCol w="343796">
                  <a:extLst>
                    <a:ext uri="{9D8B030D-6E8A-4147-A177-3AD203B41FA5}">
                      <a16:colId xmlns:a16="http://schemas.microsoft.com/office/drawing/2014/main" val="928181124"/>
                    </a:ext>
                  </a:extLst>
                </a:gridCol>
                <a:gridCol w="208280">
                  <a:extLst>
                    <a:ext uri="{9D8B030D-6E8A-4147-A177-3AD203B41FA5}">
                      <a16:colId xmlns:a16="http://schemas.microsoft.com/office/drawing/2014/main" val="754182678"/>
                    </a:ext>
                  </a:extLst>
                </a:gridCol>
                <a:gridCol w="345252">
                  <a:extLst>
                    <a:ext uri="{9D8B030D-6E8A-4147-A177-3AD203B41FA5}">
                      <a16:colId xmlns:a16="http://schemas.microsoft.com/office/drawing/2014/main" val="2851357639"/>
                    </a:ext>
                  </a:extLst>
                </a:gridCol>
                <a:gridCol w="20828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6</a:t>
                      </a:r>
                    </a:p>
                  </a:txBody>
                  <a:tcPr/>
                </a:tc>
                <a:tc>
                  <a:txBody>
                    <a:bodyPr/>
                    <a:lstStyle/>
                    <a:p>
                      <a:endParaRPr lang="en-IN" dirty="0"/>
                    </a:p>
                  </a:txBody>
                  <a:tcPr/>
                </a:tc>
                <a:tc>
                  <a:txBody>
                    <a:bodyPr/>
                    <a:lstStyle/>
                    <a:p>
                      <a:r>
                        <a:rPr lang="en-IN" sz="1400" dirty="0"/>
                        <a:t>7</a:t>
                      </a:r>
                    </a:p>
                  </a:txBody>
                  <a:tcPr/>
                </a:tc>
                <a:tc>
                  <a:txBody>
                    <a:bodyPr/>
                    <a:lstStyle/>
                    <a:p>
                      <a:endParaRPr lang="en-IN"/>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189951301"/>
              </p:ext>
            </p:extLst>
          </p:nvPr>
        </p:nvGraphicFramePr>
        <p:xfrm>
          <a:off x="5521581" y="4051423"/>
          <a:ext cx="2853528" cy="370840"/>
        </p:xfrm>
        <a:graphic>
          <a:graphicData uri="http://schemas.openxmlformats.org/drawingml/2006/table">
            <a:tbl>
              <a:tblPr firstRow="1" bandRow="1">
                <a:tableStyleId>{616DA210-FB5B-4158-B5E0-FEB733F419BA}</a:tableStyleId>
              </a:tblPr>
              <a:tblGrid>
                <a:gridCol w="245043">
                  <a:extLst>
                    <a:ext uri="{9D8B030D-6E8A-4147-A177-3AD203B41FA5}">
                      <a16:colId xmlns:a16="http://schemas.microsoft.com/office/drawing/2014/main" val="3995642657"/>
                    </a:ext>
                  </a:extLst>
                </a:gridCol>
                <a:gridCol w="421581">
                  <a:extLst>
                    <a:ext uri="{9D8B030D-6E8A-4147-A177-3AD203B41FA5}">
                      <a16:colId xmlns:a16="http://schemas.microsoft.com/office/drawing/2014/main" val="3859980350"/>
                    </a:ext>
                  </a:extLst>
                </a:gridCol>
                <a:gridCol w="245043">
                  <a:extLst>
                    <a:ext uri="{9D8B030D-6E8A-4147-A177-3AD203B41FA5}">
                      <a16:colId xmlns:a16="http://schemas.microsoft.com/office/drawing/2014/main" val="46353490"/>
                    </a:ext>
                  </a:extLst>
                </a:gridCol>
                <a:gridCol w="396062">
                  <a:extLst>
                    <a:ext uri="{9D8B030D-6E8A-4147-A177-3AD203B41FA5}">
                      <a16:colId xmlns:a16="http://schemas.microsoft.com/office/drawing/2014/main" val="3415791210"/>
                    </a:ext>
                  </a:extLst>
                </a:gridCol>
                <a:gridCol w="245043">
                  <a:extLst>
                    <a:ext uri="{9D8B030D-6E8A-4147-A177-3AD203B41FA5}">
                      <a16:colId xmlns:a16="http://schemas.microsoft.com/office/drawing/2014/main" val="614229588"/>
                    </a:ext>
                  </a:extLst>
                </a:gridCol>
                <a:gridCol w="404478">
                  <a:extLst>
                    <a:ext uri="{9D8B030D-6E8A-4147-A177-3AD203B41FA5}">
                      <a16:colId xmlns:a16="http://schemas.microsoft.com/office/drawing/2014/main" val="928181124"/>
                    </a:ext>
                  </a:extLst>
                </a:gridCol>
                <a:gridCol w="245043">
                  <a:extLst>
                    <a:ext uri="{9D8B030D-6E8A-4147-A177-3AD203B41FA5}">
                      <a16:colId xmlns:a16="http://schemas.microsoft.com/office/drawing/2014/main" val="754182678"/>
                    </a:ext>
                  </a:extLst>
                </a:gridCol>
                <a:gridCol w="406192">
                  <a:extLst>
                    <a:ext uri="{9D8B030D-6E8A-4147-A177-3AD203B41FA5}">
                      <a16:colId xmlns:a16="http://schemas.microsoft.com/office/drawing/2014/main" val="2851357639"/>
                    </a:ext>
                  </a:extLst>
                </a:gridCol>
                <a:gridCol w="24504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17</a:t>
                      </a:r>
                    </a:p>
                  </a:txBody>
                  <a:tcPr/>
                </a:tc>
                <a:tc>
                  <a:txBody>
                    <a:bodyPr/>
                    <a:lstStyle/>
                    <a:p>
                      <a:endParaRPr lang="en-IN" dirty="0"/>
                    </a:p>
                  </a:txBody>
                  <a:tcPr/>
                </a:tc>
                <a:tc>
                  <a:txBody>
                    <a:bodyPr/>
                    <a:lstStyle/>
                    <a:p>
                      <a:r>
                        <a:rPr lang="en-IN" sz="1400" dirty="0"/>
                        <a:t>22</a:t>
                      </a:r>
                    </a:p>
                  </a:txBody>
                  <a:tcPr/>
                </a:tc>
                <a:tc>
                  <a:txBody>
                    <a:bodyPr/>
                    <a:lstStyle/>
                    <a:p>
                      <a:endParaRPr lang="en-IN"/>
                    </a:p>
                  </a:txBody>
                  <a:tcPr/>
                </a:tc>
                <a:tc>
                  <a:txBody>
                    <a:bodyPr/>
                    <a:lstStyle/>
                    <a:p>
                      <a:r>
                        <a:rPr lang="en-IN" sz="1400" dirty="0"/>
                        <a:t>44</a:t>
                      </a:r>
                    </a:p>
                  </a:txBody>
                  <a:tcPr/>
                </a:tc>
                <a:tc>
                  <a:txBody>
                    <a:bodyPr/>
                    <a:lstStyle/>
                    <a:p>
                      <a:endParaRPr lang="en-IN"/>
                    </a:p>
                  </a:txBody>
                  <a:tcPr/>
                </a:tc>
                <a:tc>
                  <a:txBody>
                    <a:bodyPr/>
                    <a:lstStyle/>
                    <a:p>
                      <a:r>
                        <a:rPr lang="en-IN" sz="1600" dirty="0"/>
                        <a:t>45</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21" name="Straight Arrow Connector 20"/>
          <p:cNvCxnSpPr/>
          <p:nvPr/>
        </p:nvCxnSpPr>
        <p:spPr>
          <a:xfrm flipH="1">
            <a:off x="2220686" y="3421173"/>
            <a:ext cx="2404746" cy="6157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840481" y="3453621"/>
            <a:ext cx="1394870"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2"/>
          </p:cNvCxnSpPr>
          <p:nvPr/>
        </p:nvCxnSpPr>
        <p:spPr>
          <a:xfrm>
            <a:off x="5826933" y="3453621"/>
            <a:ext cx="528078" cy="5212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355011" y="3377106"/>
            <a:ext cx="2318726" cy="5978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4290944096"/>
              </p:ext>
            </p:extLst>
          </p:nvPr>
        </p:nvGraphicFramePr>
        <p:xfrm>
          <a:off x="392550" y="6233060"/>
          <a:ext cx="2820912" cy="370840"/>
        </p:xfrm>
        <a:graphic>
          <a:graphicData uri="http://schemas.openxmlformats.org/drawingml/2006/table">
            <a:tbl>
              <a:tblPr firstRow="1" bandRow="1">
                <a:tableStyleId>{616DA210-FB5B-4158-B5E0-FEB733F419BA}</a:tableStyleId>
              </a:tblPr>
              <a:tblGrid>
                <a:gridCol w="242242">
                  <a:extLst>
                    <a:ext uri="{9D8B030D-6E8A-4147-A177-3AD203B41FA5}">
                      <a16:colId xmlns:a16="http://schemas.microsoft.com/office/drawing/2014/main" val="3995642657"/>
                    </a:ext>
                  </a:extLst>
                </a:gridCol>
                <a:gridCol w="416763">
                  <a:extLst>
                    <a:ext uri="{9D8B030D-6E8A-4147-A177-3AD203B41FA5}">
                      <a16:colId xmlns:a16="http://schemas.microsoft.com/office/drawing/2014/main" val="3859980350"/>
                    </a:ext>
                  </a:extLst>
                </a:gridCol>
                <a:gridCol w="242242">
                  <a:extLst>
                    <a:ext uri="{9D8B030D-6E8A-4147-A177-3AD203B41FA5}">
                      <a16:colId xmlns:a16="http://schemas.microsoft.com/office/drawing/2014/main" val="46353490"/>
                    </a:ext>
                  </a:extLst>
                </a:gridCol>
                <a:gridCol w="391535">
                  <a:extLst>
                    <a:ext uri="{9D8B030D-6E8A-4147-A177-3AD203B41FA5}">
                      <a16:colId xmlns:a16="http://schemas.microsoft.com/office/drawing/2014/main" val="3415791210"/>
                    </a:ext>
                  </a:extLst>
                </a:gridCol>
                <a:gridCol w="242242">
                  <a:extLst>
                    <a:ext uri="{9D8B030D-6E8A-4147-A177-3AD203B41FA5}">
                      <a16:colId xmlns:a16="http://schemas.microsoft.com/office/drawing/2014/main" val="614229588"/>
                    </a:ext>
                  </a:extLst>
                </a:gridCol>
                <a:gridCol w="399855">
                  <a:extLst>
                    <a:ext uri="{9D8B030D-6E8A-4147-A177-3AD203B41FA5}">
                      <a16:colId xmlns:a16="http://schemas.microsoft.com/office/drawing/2014/main" val="928181124"/>
                    </a:ext>
                  </a:extLst>
                </a:gridCol>
                <a:gridCol w="242242">
                  <a:extLst>
                    <a:ext uri="{9D8B030D-6E8A-4147-A177-3AD203B41FA5}">
                      <a16:colId xmlns:a16="http://schemas.microsoft.com/office/drawing/2014/main" val="754182678"/>
                    </a:ext>
                  </a:extLst>
                </a:gridCol>
                <a:gridCol w="401549">
                  <a:extLst>
                    <a:ext uri="{9D8B030D-6E8A-4147-A177-3AD203B41FA5}">
                      <a16:colId xmlns:a16="http://schemas.microsoft.com/office/drawing/2014/main" val="2851357639"/>
                    </a:ext>
                  </a:extLst>
                </a:gridCol>
                <a:gridCol w="242242">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2</a:t>
                      </a:r>
                    </a:p>
                  </a:txBody>
                  <a:tcPr/>
                </a:tc>
                <a:tc>
                  <a:txBody>
                    <a:bodyPr/>
                    <a:lstStyle/>
                    <a:p>
                      <a:endParaRPr lang="en-IN" dirty="0"/>
                    </a:p>
                  </a:txBody>
                  <a:tcPr/>
                </a:tc>
                <a:tc>
                  <a:txBody>
                    <a:bodyPr/>
                    <a:lstStyle/>
                    <a:p>
                      <a:r>
                        <a:rPr lang="en-IN" sz="1400" dirty="0"/>
                        <a:t>5</a:t>
                      </a:r>
                    </a:p>
                  </a:txBody>
                  <a:tcPr/>
                </a:tc>
                <a:tc>
                  <a:txBody>
                    <a:bodyPr/>
                    <a:lstStyle/>
                    <a:p>
                      <a:endParaRPr lang="en-IN" dirty="0"/>
                    </a:p>
                  </a:txBody>
                  <a:tcPr/>
                </a:tc>
                <a:tc>
                  <a:txBody>
                    <a:bodyPr/>
                    <a:lstStyle/>
                    <a:p>
                      <a:r>
                        <a:rPr lang="en-IN" sz="1400" dirty="0"/>
                        <a:t>7</a:t>
                      </a:r>
                    </a:p>
                  </a:txBody>
                  <a:tcPr/>
                </a:tc>
                <a:tc>
                  <a:txBody>
                    <a:bodyPr/>
                    <a:lstStyle/>
                    <a:p>
                      <a:endParaRPr lang="en-IN" dirty="0"/>
                    </a:p>
                  </a:txBody>
                  <a:tcPr/>
                </a:tc>
                <a:tc>
                  <a:txBody>
                    <a:bodyPr/>
                    <a:lstStyle/>
                    <a:p>
                      <a:r>
                        <a:rPr lang="en-IN" sz="1600" dirty="0"/>
                        <a:t>10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1858373584"/>
              </p:ext>
            </p:extLst>
          </p:nvPr>
        </p:nvGraphicFramePr>
        <p:xfrm>
          <a:off x="7158779" y="6233060"/>
          <a:ext cx="3029916" cy="370840"/>
        </p:xfrm>
        <a:graphic>
          <a:graphicData uri="http://schemas.openxmlformats.org/drawingml/2006/table">
            <a:tbl>
              <a:tblPr firstRow="1" bandRow="1">
                <a:tableStyleId>{616DA210-FB5B-4158-B5E0-FEB733F419BA}</a:tableStyleId>
              </a:tblPr>
              <a:tblGrid>
                <a:gridCol w="260190">
                  <a:extLst>
                    <a:ext uri="{9D8B030D-6E8A-4147-A177-3AD203B41FA5}">
                      <a16:colId xmlns:a16="http://schemas.microsoft.com/office/drawing/2014/main" val="3995642657"/>
                    </a:ext>
                  </a:extLst>
                </a:gridCol>
                <a:gridCol w="447641">
                  <a:extLst>
                    <a:ext uri="{9D8B030D-6E8A-4147-A177-3AD203B41FA5}">
                      <a16:colId xmlns:a16="http://schemas.microsoft.com/office/drawing/2014/main" val="3859980350"/>
                    </a:ext>
                  </a:extLst>
                </a:gridCol>
                <a:gridCol w="260190">
                  <a:extLst>
                    <a:ext uri="{9D8B030D-6E8A-4147-A177-3AD203B41FA5}">
                      <a16:colId xmlns:a16="http://schemas.microsoft.com/office/drawing/2014/main" val="46353490"/>
                    </a:ext>
                  </a:extLst>
                </a:gridCol>
                <a:gridCol w="420544">
                  <a:extLst>
                    <a:ext uri="{9D8B030D-6E8A-4147-A177-3AD203B41FA5}">
                      <a16:colId xmlns:a16="http://schemas.microsoft.com/office/drawing/2014/main" val="3415791210"/>
                    </a:ext>
                  </a:extLst>
                </a:gridCol>
                <a:gridCol w="260190">
                  <a:extLst>
                    <a:ext uri="{9D8B030D-6E8A-4147-A177-3AD203B41FA5}">
                      <a16:colId xmlns:a16="http://schemas.microsoft.com/office/drawing/2014/main" val="614229588"/>
                    </a:ext>
                  </a:extLst>
                </a:gridCol>
                <a:gridCol w="429481">
                  <a:extLst>
                    <a:ext uri="{9D8B030D-6E8A-4147-A177-3AD203B41FA5}">
                      <a16:colId xmlns:a16="http://schemas.microsoft.com/office/drawing/2014/main" val="928181124"/>
                    </a:ext>
                  </a:extLst>
                </a:gridCol>
                <a:gridCol w="260190">
                  <a:extLst>
                    <a:ext uri="{9D8B030D-6E8A-4147-A177-3AD203B41FA5}">
                      <a16:colId xmlns:a16="http://schemas.microsoft.com/office/drawing/2014/main" val="754182678"/>
                    </a:ext>
                  </a:extLst>
                </a:gridCol>
                <a:gridCol w="431300">
                  <a:extLst>
                    <a:ext uri="{9D8B030D-6E8A-4147-A177-3AD203B41FA5}">
                      <a16:colId xmlns:a16="http://schemas.microsoft.com/office/drawing/2014/main" val="2851357639"/>
                    </a:ext>
                  </a:extLst>
                </a:gridCol>
                <a:gridCol w="260190">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55</a:t>
                      </a:r>
                    </a:p>
                  </a:txBody>
                  <a:tcPr/>
                </a:tc>
                <a:tc>
                  <a:txBody>
                    <a:bodyPr/>
                    <a:lstStyle/>
                    <a:p>
                      <a:endParaRPr lang="en-IN" dirty="0"/>
                    </a:p>
                  </a:txBody>
                  <a:tcPr/>
                </a:tc>
                <a:tc>
                  <a:txBody>
                    <a:bodyPr/>
                    <a:lstStyle/>
                    <a:p>
                      <a:r>
                        <a:rPr lang="en-IN" sz="1400" dirty="0"/>
                        <a:t>66</a:t>
                      </a:r>
                    </a:p>
                  </a:txBody>
                  <a:tcPr/>
                </a:tc>
                <a:tc>
                  <a:txBody>
                    <a:bodyPr/>
                    <a:lstStyle/>
                    <a:p>
                      <a:endParaRPr lang="en-IN"/>
                    </a:p>
                  </a:txBody>
                  <a:tcPr/>
                </a:tc>
                <a:tc>
                  <a:txBody>
                    <a:bodyPr/>
                    <a:lstStyle/>
                    <a:p>
                      <a:r>
                        <a:rPr lang="en-IN" sz="1400" dirty="0"/>
                        <a:t>68</a:t>
                      </a:r>
                    </a:p>
                  </a:txBody>
                  <a:tcPr/>
                </a:tc>
                <a:tc>
                  <a:txBody>
                    <a:bodyPr/>
                    <a:lstStyle/>
                    <a:p>
                      <a:endParaRPr lang="en-IN"/>
                    </a:p>
                  </a:txBody>
                  <a:tcPr/>
                </a:tc>
                <a:tc>
                  <a:txBody>
                    <a:bodyPr/>
                    <a:lstStyle/>
                    <a:p>
                      <a:r>
                        <a:rPr lang="en-IN" sz="1600" dirty="0"/>
                        <a:t>70</a:t>
                      </a:r>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325795973"/>
              </p:ext>
            </p:extLst>
          </p:nvPr>
        </p:nvGraphicFramePr>
        <p:xfrm>
          <a:off x="3908736" y="6255980"/>
          <a:ext cx="2853528" cy="370840"/>
        </p:xfrm>
        <a:graphic>
          <a:graphicData uri="http://schemas.openxmlformats.org/drawingml/2006/table">
            <a:tbl>
              <a:tblPr firstRow="1" bandRow="1">
                <a:tableStyleId>{616DA210-FB5B-4158-B5E0-FEB733F419BA}</a:tableStyleId>
              </a:tblPr>
              <a:tblGrid>
                <a:gridCol w="245043">
                  <a:extLst>
                    <a:ext uri="{9D8B030D-6E8A-4147-A177-3AD203B41FA5}">
                      <a16:colId xmlns:a16="http://schemas.microsoft.com/office/drawing/2014/main" val="3995642657"/>
                    </a:ext>
                  </a:extLst>
                </a:gridCol>
                <a:gridCol w="421581">
                  <a:extLst>
                    <a:ext uri="{9D8B030D-6E8A-4147-A177-3AD203B41FA5}">
                      <a16:colId xmlns:a16="http://schemas.microsoft.com/office/drawing/2014/main" val="3859980350"/>
                    </a:ext>
                  </a:extLst>
                </a:gridCol>
                <a:gridCol w="245043">
                  <a:extLst>
                    <a:ext uri="{9D8B030D-6E8A-4147-A177-3AD203B41FA5}">
                      <a16:colId xmlns:a16="http://schemas.microsoft.com/office/drawing/2014/main" val="46353490"/>
                    </a:ext>
                  </a:extLst>
                </a:gridCol>
                <a:gridCol w="396062">
                  <a:extLst>
                    <a:ext uri="{9D8B030D-6E8A-4147-A177-3AD203B41FA5}">
                      <a16:colId xmlns:a16="http://schemas.microsoft.com/office/drawing/2014/main" val="3415791210"/>
                    </a:ext>
                  </a:extLst>
                </a:gridCol>
                <a:gridCol w="245043">
                  <a:extLst>
                    <a:ext uri="{9D8B030D-6E8A-4147-A177-3AD203B41FA5}">
                      <a16:colId xmlns:a16="http://schemas.microsoft.com/office/drawing/2014/main" val="614229588"/>
                    </a:ext>
                  </a:extLst>
                </a:gridCol>
                <a:gridCol w="404478">
                  <a:extLst>
                    <a:ext uri="{9D8B030D-6E8A-4147-A177-3AD203B41FA5}">
                      <a16:colId xmlns:a16="http://schemas.microsoft.com/office/drawing/2014/main" val="928181124"/>
                    </a:ext>
                  </a:extLst>
                </a:gridCol>
                <a:gridCol w="245043">
                  <a:extLst>
                    <a:ext uri="{9D8B030D-6E8A-4147-A177-3AD203B41FA5}">
                      <a16:colId xmlns:a16="http://schemas.microsoft.com/office/drawing/2014/main" val="754182678"/>
                    </a:ext>
                  </a:extLst>
                </a:gridCol>
                <a:gridCol w="406192">
                  <a:extLst>
                    <a:ext uri="{9D8B030D-6E8A-4147-A177-3AD203B41FA5}">
                      <a16:colId xmlns:a16="http://schemas.microsoft.com/office/drawing/2014/main" val="2851357639"/>
                    </a:ext>
                  </a:extLst>
                </a:gridCol>
                <a:gridCol w="245043">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sz="1400" dirty="0"/>
                        <a:t>22</a:t>
                      </a:r>
                    </a:p>
                  </a:txBody>
                  <a:tcPr/>
                </a:tc>
                <a:tc>
                  <a:txBody>
                    <a:bodyPr/>
                    <a:lstStyle/>
                    <a:p>
                      <a:endParaRPr lang="en-IN" dirty="0"/>
                    </a:p>
                  </a:txBody>
                  <a:tcPr/>
                </a:tc>
                <a:tc>
                  <a:txBody>
                    <a:bodyPr/>
                    <a:lstStyle/>
                    <a:p>
                      <a:r>
                        <a:rPr lang="en-IN" sz="1400" dirty="0"/>
                        <a:t>44</a:t>
                      </a:r>
                    </a:p>
                  </a:txBody>
                  <a:tcPr/>
                </a:tc>
                <a:tc>
                  <a:txBody>
                    <a:bodyPr/>
                    <a:lstStyle/>
                    <a:p>
                      <a:endParaRPr lang="en-IN" dirty="0"/>
                    </a:p>
                  </a:txBody>
                  <a:tcPr/>
                </a:tc>
                <a:tc>
                  <a:txBody>
                    <a:bodyPr/>
                    <a:lstStyle/>
                    <a:p>
                      <a:r>
                        <a:rPr lang="en-IN" sz="1400" dirty="0"/>
                        <a:t>45</a:t>
                      </a:r>
                    </a:p>
                  </a:txBody>
                  <a:tcPr/>
                </a:tc>
                <a:tc>
                  <a:txBody>
                    <a:bodyPr/>
                    <a:lstStyle/>
                    <a:p>
                      <a:endParaRPr lang="en-IN" dirty="0"/>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cxnSp>
        <p:nvCxnSpPr>
          <p:cNvPr id="30" name="Straight Arrow Connector 29"/>
          <p:cNvCxnSpPr/>
          <p:nvPr/>
        </p:nvCxnSpPr>
        <p:spPr>
          <a:xfrm flipH="1">
            <a:off x="2320835" y="5452899"/>
            <a:ext cx="2139835" cy="7801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031390" y="5573264"/>
            <a:ext cx="13600" cy="65979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83311" y="5359625"/>
            <a:ext cx="1935903" cy="896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4218718198"/>
              </p:ext>
            </p:extLst>
          </p:nvPr>
        </p:nvGraphicFramePr>
        <p:xfrm>
          <a:off x="4284617" y="5182044"/>
          <a:ext cx="2763877" cy="370840"/>
        </p:xfrm>
        <a:graphic>
          <a:graphicData uri="http://schemas.openxmlformats.org/drawingml/2006/table">
            <a:tbl>
              <a:tblPr firstRow="1" bandRow="1">
                <a:tableStyleId>{616DA210-FB5B-4158-B5E0-FEB733F419BA}</a:tableStyleId>
              </a:tblPr>
              <a:tblGrid>
                <a:gridCol w="223035">
                  <a:extLst>
                    <a:ext uri="{9D8B030D-6E8A-4147-A177-3AD203B41FA5}">
                      <a16:colId xmlns:a16="http://schemas.microsoft.com/office/drawing/2014/main" val="3995642657"/>
                    </a:ext>
                  </a:extLst>
                </a:gridCol>
                <a:gridCol w="426860">
                  <a:extLst>
                    <a:ext uri="{9D8B030D-6E8A-4147-A177-3AD203B41FA5}">
                      <a16:colId xmlns:a16="http://schemas.microsoft.com/office/drawing/2014/main" val="3859980350"/>
                    </a:ext>
                  </a:extLst>
                </a:gridCol>
                <a:gridCol w="223035">
                  <a:extLst>
                    <a:ext uri="{9D8B030D-6E8A-4147-A177-3AD203B41FA5}">
                      <a16:colId xmlns:a16="http://schemas.microsoft.com/office/drawing/2014/main" val="46353490"/>
                    </a:ext>
                  </a:extLst>
                </a:gridCol>
                <a:gridCol w="401021">
                  <a:extLst>
                    <a:ext uri="{9D8B030D-6E8A-4147-A177-3AD203B41FA5}">
                      <a16:colId xmlns:a16="http://schemas.microsoft.com/office/drawing/2014/main" val="3415791210"/>
                    </a:ext>
                  </a:extLst>
                </a:gridCol>
                <a:gridCol w="223035">
                  <a:extLst>
                    <a:ext uri="{9D8B030D-6E8A-4147-A177-3AD203B41FA5}">
                      <a16:colId xmlns:a16="http://schemas.microsoft.com/office/drawing/2014/main" val="614229588"/>
                    </a:ext>
                  </a:extLst>
                </a:gridCol>
                <a:gridCol w="409543">
                  <a:extLst>
                    <a:ext uri="{9D8B030D-6E8A-4147-A177-3AD203B41FA5}">
                      <a16:colId xmlns:a16="http://schemas.microsoft.com/office/drawing/2014/main" val="928181124"/>
                    </a:ext>
                  </a:extLst>
                </a:gridCol>
                <a:gridCol w="223035">
                  <a:extLst>
                    <a:ext uri="{9D8B030D-6E8A-4147-A177-3AD203B41FA5}">
                      <a16:colId xmlns:a16="http://schemas.microsoft.com/office/drawing/2014/main" val="754182678"/>
                    </a:ext>
                  </a:extLst>
                </a:gridCol>
                <a:gridCol w="411278">
                  <a:extLst>
                    <a:ext uri="{9D8B030D-6E8A-4147-A177-3AD203B41FA5}">
                      <a16:colId xmlns:a16="http://schemas.microsoft.com/office/drawing/2014/main" val="2851357639"/>
                    </a:ext>
                  </a:extLst>
                </a:gridCol>
                <a:gridCol w="223035">
                  <a:extLst>
                    <a:ext uri="{9D8B030D-6E8A-4147-A177-3AD203B41FA5}">
                      <a16:colId xmlns:a16="http://schemas.microsoft.com/office/drawing/2014/main" val="3381507842"/>
                    </a:ext>
                  </a:extLst>
                </a:gridCol>
              </a:tblGrid>
              <a:tr h="370840">
                <a:tc>
                  <a:txBody>
                    <a:bodyPr/>
                    <a:lstStyle/>
                    <a:p>
                      <a:endParaRPr lang="en-IN" dirty="0"/>
                    </a:p>
                  </a:txBody>
                  <a:tcPr/>
                </a:tc>
                <a:tc>
                  <a:txBody>
                    <a:bodyPr/>
                    <a:lstStyle/>
                    <a:p>
                      <a:r>
                        <a:rPr lang="en-IN" dirty="0"/>
                        <a:t>17</a:t>
                      </a:r>
                    </a:p>
                  </a:txBody>
                  <a:tcPr/>
                </a:tc>
                <a:tc>
                  <a:txBody>
                    <a:bodyPr/>
                    <a:lstStyle/>
                    <a:p>
                      <a:endParaRPr lang="en-IN" dirty="0"/>
                    </a:p>
                  </a:txBody>
                  <a:tcPr/>
                </a:tc>
                <a:tc>
                  <a:txBody>
                    <a:bodyPr/>
                    <a:lstStyle/>
                    <a:p>
                      <a:r>
                        <a:rPr lang="en-IN" sz="1400" dirty="0"/>
                        <a:t>50</a:t>
                      </a:r>
                    </a:p>
                  </a:txBody>
                  <a:tcPr/>
                </a:tc>
                <a:tc>
                  <a:txBody>
                    <a:bodyPr/>
                    <a:lstStyle/>
                    <a:p>
                      <a:endParaRPr lang="en-IN" dirty="0"/>
                    </a:p>
                  </a:txBody>
                  <a:tcPr/>
                </a:tc>
                <a:tc>
                  <a:txBody>
                    <a:bodyPr/>
                    <a:lstStyle/>
                    <a:p>
                      <a:endParaRPr lang="en-IN" sz="1400" dirty="0"/>
                    </a:p>
                  </a:txBody>
                  <a:tcPr/>
                </a:tc>
                <a:tc>
                  <a:txBody>
                    <a:bodyPr/>
                    <a:lstStyle/>
                    <a:p>
                      <a:endParaRPr lang="en-IN"/>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1679405505"/>
                  </a:ext>
                </a:extLst>
              </a:tr>
            </a:tbl>
          </a:graphicData>
        </a:graphic>
      </p:graphicFrame>
    </p:spTree>
    <p:extLst>
      <p:ext uri="{BB962C8B-B14F-4D97-AF65-F5344CB8AC3E}">
        <p14:creationId xmlns:p14="http://schemas.microsoft.com/office/powerpoint/2010/main" val="3971683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288" y="129220"/>
            <a:ext cx="11781182" cy="1776112"/>
          </a:xfrm>
          <a:ln w="57150">
            <a:solidFill>
              <a:schemeClr val="accent1">
                <a:lumMod val="60000"/>
                <a:lumOff val="40000"/>
              </a:schemeClr>
            </a:solidFill>
          </a:ln>
        </p:spPr>
        <p:txBody>
          <a:bodyPr>
            <a:normAutofit lnSpcReduction="10000"/>
          </a:bodyPr>
          <a:lstStyle/>
          <a:p>
            <a:pPr marL="0" indent="0">
              <a:buNone/>
            </a:pPr>
            <a:r>
              <a:rPr lang="en-IN" dirty="0"/>
              <a:t>Case 2:The element to be deleted is in a non leaf node</a:t>
            </a:r>
          </a:p>
          <a:p>
            <a:pPr marL="0" indent="0">
              <a:buNone/>
            </a:pPr>
            <a:r>
              <a:rPr lang="en-IN" sz="2000" dirty="0"/>
              <a:t>Case 2 is transformed into case 1 by replacing deleted element with either largest element in its left sub tree or smallest element in its right sub tree and then the replacing element is deleted from its original position. The replacing element is guaranteed to be in leaf.</a:t>
            </a:r>
          </a:p>
          <a:p>
            <a:pPr marL="0" indent="0">
              <a:buNone/>
            </a:pPr>
            <a:r>
              <a:rPr lang="en-IN" sz="2000" dirty="0"/>
              <a:t>Example :Delete 350 from below tree</a:t>
            </a:r>
          </a:p>
        </p:txBody>
      </p:sp>
      <p:cxnSp>
        <p:nvCxnSpPr>
          <p:cNvPr id="4" name="Straight Arrow Connector 3"/>
          <p:cNvCxnSpPr/>
          <p:nvPr/>
        </p:nvCxnSpPr>
        <p:spPr>
          <a:xfrm flipH="1">
            <a:off x="1327905" y="3952311"/>
            <a:ext cx="527021" cy="1164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620229" y="3972059"/>
            <a:ext cx="203954" cy="11839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566852" y="3793739"/>
            <a:ext cx="1541185" cy="13843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303915" y="3952311"/>
            <a:ext cx="905698" cy="11846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1762731" y="5136983"/>
            <a:ext cx="1590675" cy="438150"/>
          </a:xfrm>
          <a:prstGeom prst="rect">
            <a:avLst/>
          </a:prstGeom>
        </p:spPr>
      </p:pic>
      <p:pic>
        <p:nvPicPr>
          <p:cNvPr id="9" name="Picture 8"/>
          <p:cNvPicPr>
            <a:picLocks noChangeAspect="1"/>
          </p:cNvPicPr>
          <p:nvPr/>
        </p:nvPicPr>
        <p:blipFill>
          <a:blip r:embed="rId3"/>
          <a:stretch>
            <a:fillRect/>
          </a:stretch>
        </p:blipFill>
        <p:spPr>
          <a:xfrm>
            <a:off x="3473896" y="5178119"/>
            <a:ext cx="1685925" cy="419100"/>
          </a:xfrm>
          <a:prstGeom prst="rect">
            <a:avLst/>
          </a:prstGeom>
        </p:spPr>
      </p:pic>
      <p:pic>
        <p:nvPicPr>
          <p:cNvPr id="10" name="Picture 9"/>
          <p:cNvPicPr>
            <a:picLocks noChangeAspect="1"/>
          </p:cNvPicPr>
          <p:nvPr/>
        </p:nvPicPr>
        <p:blipFill>
          <a:blip r:embed="rId4"/>
          <a:stretch>
            <a:fillRect/>
          </a:stretch>
        </p:blipFill>
        <p:spPr>
          <a:xfrm>
            <a:off x="5229642" y="5122695"/>
            <a:ext cx="1666875" cy="466725"/>
          </a:xfrm>
          <a:prstGeom prst="rect">
            <a:avLst/>
          </a:prstGeom>
        </p:spPr>
      </p:pic>
      <p:cxnSp>
        <p:nvCxnSpPr>
          <p:cNvPr id="11" name="Straight Arrow Connector 10"/>
          <p:cNvCxnSpPr/>
          <p:nvPr/>
        </p:nvCxnSpPr>
        <p:spPr>
          <a:xfrm flipH="1">
            <a:off x="5909269" y="3793739"/>
            <a:ext cx="1272153" cy="13622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stretch>
            <a:fillRect/>
          </a:stretch>
        </p:blipFill>
        <p:spPr>
          <a:xfrm>
            <a:off x="7025668" y="5154658"/>
            <a:ext cx="2457450" cy="466725"/>
          </a:xfrm>
          <a:prstGeom prst="rect">
            <a:avLst/>
          </a:prstGeom>
        </p:spPr>
      </p:pic>
      <p:pic>
        <p:nvPicPr>
          <p:cNvPr id="13" name="Picture 12"/>
          <p:cNvPicPr>
            <a:picLocks noChangeAspect="1"/>
          </p:cNvPicPr>
          <p:nvPr/>
        </p:nvPicPr>
        <p:blipFill>
          <a:blip r:embed="rId6"/>
          <a:stretch>
            <a:fillRect/>
          </a:stretch>
        </p:blipFill>
        <p:spPr>
          <a:xfrm>
            <a:off x="9741421" y="5178326"/>
            <a:ext cx="1885950" cy="447675"/>
          </a:xfrm>
          <a:prstGeom prst="rect">
            <a:avLst/>
          </a:prstGeom>
        </p:spPr>
      </p:pic>
      <p:cxnSp>
        <p:nvCxnSpPr>
          <p:cNvPr id="14" name="Straight Arrow Connector 13"/>
          <p:cNvCxnSpPr/>
          <p:nvPr/>
        </p:nvCxnSpPr>
        <p:spPr>
          <a:xfrm>
            <a:off x="7884384" y="3715554"/>
            <a:ext cx="18354" cy="1518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224039" y="2575396"/>
            <a:ext cx="1739847" cy="9592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710465" y="2660186"/>
            <a:ext cx="1470957" cy="7001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7"/>
          <a:stretch>
            <a:fillRect/>
          </a:stretch>
        </p:blipFill>
        <p:spPr>
          <a:xfrm>
            <a:off x="1784581" y="3534622"/>
            <a:ext cx="1704975" cy="485775"/>
          </a:xfrm>
          <a:prstGeom prst="rect">
            <a:avLst/>
          </a:prstGeom>
        </p:spPr>
      </p:pic>
      <p:pic>
        <p:nvPicPr>
          <p:cNvPr id="21" name="Picture 20"/>
          <p:cNvPicPr>
            <a:picLocks noChangeAspect="1"/>
          </p:cNvPicPr>
          <p:nvPr/>
        </p:nvPicPr>
        <p:blipFill>
          <a:blip r:embed="rId8"/>
          <a:stretch>
            <a:fillRect/>
          </a:stretch>
        </p:blipFill>
        <p:spPr>
          <a:xfrm>
            <a:off x="0" y="5119775"/>
            <a:ext cx="1600200" cy="438150"/>
          </a:xfrm>
          <a:prstGeom prst="rect">
            <a:avLst/>
          </a:prstGeom>
        </p:spPr>
      </p:pic>
      <p:sp>
        <p:nvSpPr>
          <p:cNvPr id="22" name="TextBox 21"/>
          <p:cNvSpPr txBox="1"/>
          <p:nvPr/>
        </p:nvSpPr>
        <p:spPr>
          <a:xfrm>
            <a:off x="3353406" y="5826034"/>
            <a:ext cx="5368430" cy="369332"/>
          </a:xfrm>
          <a:prstGeom prst="rect">
            <a:avLst/>
          </a:prstGeom>
          <a:noFill/>
        </p:spPr>
        <p:txBody>
          <a:bodyPr wrap="square" rtlCol="0">
            <a:spAutoFit/>
          </a:bodyPr>
          <a:lstStyle/>
          <a:p>
            <a:r>
              <a:rPr lang="en-IN" dirty="0"/>
              <a:t>Fig a: Before deletion</a:t>
            </a:r>
          </a:p>
        </p:txBody>
      </p:sp>
      <p:pic>
        <p:nvPicPr>
          <p:cNvPr id="23" name="Picture 22"/>
          <p:cNvPicPr>
            <a:picLocks noChangeAspect="1"/>
          </p:cNvPicPr>
          <p:nvPr/>
        </p:nvPicPr>
        <p:blipFill>
          <a:blip r:embed="rId9"/>
          <a:stretch>
            <a:fillRect/>
          </a:stretch>
        </p:blipFill>
        <p:spPr>
          <a:xfrm>
            <a:off x="6921611" y="3337658"/>
            <a:ext cx="1800225" cy="438150"/>
          </a:xfrm>
          <a:prstGeom prst="rect">
            <a:avLst/>
          </a:prstGeom>
        </p:spPr>
      </p:pic>
      <p:pic>
        <p:nvPicPr>
          <p:cNvPr id="24" name="Picture 23"/>
          <p:cNvPicPr>
            <a:picLocks noChangeAspect="1"/>
          </p:cNvPicPr>
          <p:nvPr/>
        </p:nvPicPr>
        <p:blipFill>
          <a:blip r:embed="rId10"/>
          <a:stretch>
            <a:fillRect/>
          </a:stretch>
        </p:blipFill>
        <p:spPr>
          <a:xfrm>
            <a:off x="4828323" y="2225748"/>
            <a:ext cx="1114425" cy="447675"/>
          </a:xfrm>
          <a:prstGeom prst="rect">
            <a:avLst/>
          </a:prstGeom>
        </p:spPr>
      </p:pic>
    </p:spTree>
    <p:extLst>
      <p:ext uri="{BB962C8B-B14F-4D97-AF65-F5344CB8AC3E}">
        <p14:creationId xmlns:p14="http://schemas.microsoft.com/office/powerpoint/2010/main" val="726730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H="1">
            <a:off x="1698966" y="2693354"/>
            <a:ext cx="527021" cy="1164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991290" y="2713102"/>
            <a:ext cx="203954" cy="11839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937913" y="2534782"/>
            <a:ext cx="1541185" cy="13843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674976" y="2693354"/>
            <a:ext cx="905698" cy="11846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2133792" y="3878026"/>
            <a:ext cx="1590675" cy="438150"/>
          </a:xfrm>
          <a:prstGeom prst="rect">
            <a:avLst/>
          </a:prstGeom>
        </p:spPr>
      </p:pic>
      <p:pic>
        <p:nvPicPr>
          <p:cNvPr id="9" name="Picture 8"/>
          <p:cNvPicPr>
            <a:picLocks noChangeAspect="1"/>
          </p:cNvPicPr>
          <p:nvPr/>
        </p:nvPicPr>
        <p:blipFill>
          <a:blip r:embed="rId3"/>
          <a:stretch>
            <a:fillRect/>
          </a:stretch>
        </p:blipFill>
        <p:spPr>
          <a:xfrm>
            <a:off x="3844957" y="3919162"/>
            <a:ext cx="1685925" cy="419100"/>
          </a:xfrm>
          <a:prstGeom prst="rect">
            <a:avLst/>
          </a:prstGeom>
        </p:spPr>
      </p:pic>
      <p:pic>
        <p:nvPicPr>
          <p:cNvPr id="10" name="Picture 9"/>
          <p:cNvPicPr>
            <a:picLocks noChangeAspect="1"/>
          </p:cNvPicPr>
          <p:nvPr/>
        </p:nvPicPr>
        <p:blipFill>
          <a:blip r:embed="rId4"/>
          <a:stretch>
            <a:fillRect/>
          </a:stretch>
        </p:blipFill>
        <p:spPr>
          <a:xfrm>
            <a:off x="5600703" y="3863738"/>
            <a:ext cx="1666875" cy="466725"/>
          </a:xfrm>
          <a:prstGeom prst="rect">
            <a:avLst/>
          </a:prstGeom>
        </p:spPr>
      </p:pic>
      <p:cxnSp>
        <p:nvCxnSpPr>
          <p:cNvPr id="11" name="Straight Arrow Connector 10"/>
          <p:cNvCxnSpPr/>
          <p:nvPr/>
        </p:nvCxnSpPr>
        <p:spPr>
          <a:xfrm flipH="1">
            <a:off x="6280330" y="2534782"/>
            <a:ext cx="1272153" cy="13622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stretch>
            <a:fillRect/>
          </a:stretch>
        </p:blipFill>
        <p:spPr>
          <a:xfrm>
            <a:off x="7396729" y="3895701"/>
            <a:ext cx="2457450" cy="466725"/>
          </a:xfrm>
          <a:prstGeom prst="rect">
            <a:avLst/>
          </a:prstGeom>
        </p:spPr>
      </p:pic>
      <p:pic>
        <p:nvPicPr>
          <p:cNvPr id="13" name="Picture 12"/>
          <p:cNvPicPr>
            <a:picLocks noChangeAspect="1"/>
          </p:cNvPicPr>
          <p:nvPr/>
        </p:nvPicPr>
        <p:blipFill>
          <a:blip r:embed="rId6"/>
          <a:stretch>
            <a:fillRect/>
          </a:stretch>
        </p:blipFill>
        <p:spPr>
          <a:xfrm>
            <a:off x="10112482" y="3919369"/>
            <a:ext cx="1885950" cy="447675"/>
          </a:xfrm>
          <a:prstGeom prst="rect">
            <a:avLst/>
          </a:prstGeom>
        </p:spPr>
      </p:pic>
      <p:cxnSp>
        <p:nvCxnSpPr>
          <p:cNvPr id="14" name="Straight Arrow Connector 13"/>
          <p:cNvCxnSpPr/>
          <p:nvPr/>
        </p:nvCxnSpPr>
        <p:spPr>
          <a:xfrm>
            <a:off x="8255445" y="2456597"/>
            <a:ext cx="18354" cy="1518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95100" y="1316439"/>
            <a:ext cx="1739847" cy="9592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81526" y="1401229"/>
            <a:ext cx="1470957" cy="7001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7"/>
          <a:stretch>
            <a:fillRect/>
          </a:stretch>
        </p:blipFill>
        <p:spPr>
          <a:xfrm>
            <a:off x="2155642" y="2275665"/>
            <a:ext cx="1704975" cy="485775"/>
          </a:xfrm>
          <a:prstGeom prst="rect">
            <a:avLst/>
          </a:prstGeom>
        </p:spPr>
      </p:pic>
      <p:pic>
        <p:nvPicPr>
          <p:cNvPr id="21" name="Picture 20"/>
          <p:cNvPicPr>
            <a:picLocks noChangeAspect="1"/>
          </p:cNvPicPr>
          <p:nvPr/>
        </p:nvPicPr>
        <p:blipFill>
          <a:blip r:embed="rId8"/>
          <a:stretch>
            <a:fillRect/>
          </a:stretch>
        </p:blipFill>
        <p:spPr>
          <a:xfrm>
            <a:off x="371061" y="3860818"/>
            <a:ext cx="1600200" cy="438150"/>
          </a:xfrm>
          <a:prstGeom prst="rect">
            <a:avLst/>
          </a:prstGeom>
        </p:spPr>
      </p:pic>
      <p:sp>
        <p:nvSpPr>
          <p:cNvPr id="22" name="TextBox 21"/>
          <p:cNvSpPr txBox="1"/>
          <p:nvPr/>
        </p:nvSpPr>
        <p:spPr>
          <a:xfrm>
            <a:off x="3008129" y="4409399"/>
            <a:ext cx="7333667" cy="369332"/>
          </a:xfrm>
          <a:prstGeom prst="rect">
            <a:avLst/>
          </a:prstGeom>
          <a:noFill/>
        </p:spPr>
        <p:txBody>
          <a:bodyPr wrap="square" rtlCol="0">
            <a:spAutoFit/>
          </a:bodyPr>
          <a:lstStyle/>
          <a:p>
            <a:r>
              <a:rPr lang="en-IN" dirty="0"/>
              <a:t>Fig a: After replacing 350 with largest element in its left subtree .</a:t>
            </a:r>
          </a:p>
        </p:txBody>
      </p:sp>
      <p:pic>
        <p:nvPicPr>
          <p:cNvPr id="25" name="Picture 24"/>
          <p:cNvPicPr>
            <a:picLocks noChangeAspect="1"/>
          </p:cNvPicPr>
          <p:nvPr/>
        </p:nvPicPr>
        <p:blipFill>
          <a:blip r:embed="rId9"/>
          <a:stretch>
            <a:fillRect/>
          </a:stretch>
        </p:blipFill>
        <p:spPr>
          <a:xfrm>
            <a:off x="7267578" y="1986279"/>
            <a:ext cx="1809750" cy="495300"/>
          </a:xfrm>
          <a:prstGeom prst="rect">
            <a:avLst/>
          </a:prstGeom>
        </p:spPr>
      </p:pic>
      <p:pic>
        <p:nvPicPr>
          <p:cNvPr id="27" name="Picture 26"/>
          <p:cNvPicPr>
            <a:picLocks noChangeAspect="1"/>
          </p:cNvPicPr>
          <p:nvPr/>
        </p:nvPicPr>
        <p:blipFill>
          <a:blip r:embed="rId10"/>
          <a:stretch>
            <a:fillRect/>
          </a:stretch>
        </p:blipFill>
        <p:spPr>
          <a:xfrm>
            <a:off x="5199384" y="966791"/>
            <a:ext cx="1114425" cy="447675"/>
          </a:xfrm>
          <a:prstGeom prst="rect">
            <a:avLst/>
          </a:prstGeom>
        </p:spPr>
      </p:pic>
    </p:spTree>
    <p:extLst>
      <p:ext uri="{BB962C8B-B14F-4D97-AF65-F5344CB8AC3E}">
        <p14:creationId xmlns:p14="http://schemas.microsoft.com/office/powerpoint/2010/main" val="1137204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H="1">
            <a:off x="1223403" y="2384769"/>
            <a:ext cx="527021" cy="11649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515727" y="2404517"/>
            <a:ext cx="203954" cy="11839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462350" y="2226197"/>
            <a:ext cx="1541185" cy="13843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99413" y="2384769"/>
            <a:ext cx="905698" cy="11846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1658229" y="3569441"/>
            <a:ext cx="1590675" cy="438150"/>
          </a:xfrm>
          <a:prstGeom prst="rect">
            <a:avLst/>
          </a:prstGeom>
        </p:spPr>
      </p:pic>
      <p:pic>
        <p:nvPicPr>
          <p:cNvPr id="9" name="Picture 8"/>
          <p:cNvPicPr>
            <a:picLocks noChangeAspect="1"/>
          </p:cNvPicPr>
          <p:nvPr/>
        </p:nvPicPr>
        <p:blipFill>
          <a:blip r:embed="rId3"/>
          <a:stretch>
            <a:fillRect/>
          </a:stretch>
        </p:blipFill>
        <p:spPr>
          <a:xfrm>
            <a:off x="3369394" y="3610577"/>
            <a:ext cx="1685925" cy="419100"/>
          </a:xfrm>
          <a:prstGeom prst="rect">
            <a:avLst/>
          </a:prstGeom>
        </p:spPr>
      </p:pic>
      <p:cxnSp>
        <p:nvCxnSpPr>
          <p:cNvPr id="11" name="Straight Arrow Connector 10"/>
          <p:cNvCxnSpPr/>
          <p:nvPr/>
        </p:nvCxnSpPr>
        <p:spPr>
          <a:xfrm flipH="1">
            <a:off x="5804767" y="2226197"/>
            <a:ext cx="1272153" cy="13622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6921166" y="3587116"/>
            <a:ext cx="2457450" cy="466725"/>
          </a:xfrm>
          <a:prstGeom prst="rect">
            <a:avLst/>
          </a:prstGeom>
        </p:spPr>
      </p:pic>
      <p:pic>
        <p:nvPicPr>
          <p:cNvPr id="13" name="Picture 12"/>
          <p:cNvPicPr>
            <a:picLocks noChangeAspect="1"/>
          </p:cNvPicPr>
          <p:nvPr/>
        </p:nvPicPr>
        <p:blipFill>
          <a:blip r:embed="rId5"/>
          <a:stretch>
            <a:fillRect/>
          </a:stretch>
        </p:blipFill>
        <p:spPr>
          <a:xfrm>
            <a:off x="9636919" y="3610784"/>
            <a:ext cx="1885950" cy="447675"/>
          </a:xfrm>
          <a:prstGeom prst="rect">
            <a:avLst/>
          </a:prstGeom>
        </p:spPr>
      </p:pic>
      <p:cxnSp>
        <p:nvCxnSpPr>
          <p:cNvPr id="14" name="Straight Arrow Connector 13"/>
          <p:cNvCxnSpPr/>
          <p:nvPr/>
        </p:nvCxnSpPr>
        <p:spPr>
          <a:xfrm>
            <a:off x="7779882" y="2148012"/>
            <a:ext cx="18354" cy="15186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119537" y="1007854"/>
            <a:ext cx="1739847" cy="9592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605963" y="1092644"/>
            <a:ext cx="1470957" cy="70010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6"/>
          <a:stretch>
            <a:fillRect/>
          </a:stretch>
        </p:blipFill>
        <p:spPr>
          <a:xfrm>
            <a:off x="1680079" y="1967080"/>
            <a:ext cx="1704975" cy="485775"/>
          </a:xfrm>
          <a:prstGeom prst="rect">
            <a:avLst/>
          </a:prstGeom>
        </p:spPr>
      </p:pic>
      <p:pic>
        <p:nvPicPr>
          <p:cNvPr id="21" name="Picture 20"/>
          <p:cNvPicPr>
            <a:picLocks noChangeAspect="1"/>
          </p:cNvPicPr>
          <p:nvPr/>
        </p:nvPicPr>
        <p:blipFill>
          <a:blip r:embed="rId7"/>
          <a:stretch>
            <a:fillRect/>
          </a:stretch>
        </p:blipFill>
        <p:spPr>
          <a:xfrm>
            <a:off x="-62461" y="3583586"/>
            <a:ext cx="1600200" cy="438150"/>
          </a:xfrm>
          <a:prstGeom prst="rect">
            <a:avLst/>
          </a:prstGeom>
        </p:spPr>
      </p:pic>
      <p:sp>
        <p:nvSpPr>
          <p:cNvPr id="22" name="TextBox 21"/>
          <p:cNvSpPr txBox="1"/>
          <p:nvPr/>
        </p:nvSpPr>
        <p:spPr>
          <a:xfrm>
            <a:off x="2303252" y="4253334"/>
            <a:ext cx="7333667" cy="369332"/>
          </a:xfrm>
          <a:prstGeom prst="rect">
            <a:avLst/>
          </a:prstGeom>
          <a:noFill/>
        </p:spPr>
        <p:txBody>
          <a:bodyPr wrap="square" rtlCol="0">
            <a:spAutoFit/>
          </a:bodyPr>
          <a:lstStyle/>
          <a:p>
            <a:r>
              <a:rPr lang="en-IN" dirty="0"/>
              <a:t>Fig b: After deleting 120 from its original position. Resultant tree is not B tree</a:t>
            </a:r>
          </a:p>
        </p:txBody>
      </p:sp>
      <p:sp>
        <p:nvSpPr>
          <p:cNvPr id="24" name="TextBox 23"/>
          <p:cNvSpPr txBox="1"/>
          <p:nvPr/>
        </p:nvSpPr>
        <p:spPr>
          <a:xfrm>
            <a:off x="566058" y="148552"/>
            <a:ext cx="11599817" cy="369332"/>
          </a:xfrm>
          <a:prstGeom prst="rect">
            <a:avLst/>
          </a:prstGeom>
          <a:noFill/>
        </p:spPr>
        <p:txBody>
          <a:bodyPr wrap="square" rtlCol="0">
            <a:spAutoFit/>
          </a:bodyPr>
          <a:lstStyle/>
          <a:p>
            <a:r>
              <a:rPr lang="en-IN" dirty="0"/>
              <a:t>Now , delete 120 from its original position. The resultant tree is shown below</a:t>
            </a:r>
          </a:p>
        </p:txBody>
      </p:sp>
      <p:pic>
        <p:nvPicPr>
          <p:cNvPr id="20" name="Picture 19"/>
          <p:cNvPicPr>
            <a:picLocks noChangeAspect="1"/>
          </p:cNvPicPr>
          <p:nvPr/>
        </p:nvPicPr>
        <p:blipFill>
          <a:blip r:embed="rId8"/>
          <a:stretch>
            <a:fillRect/>
          </a:stretch>
        </p:blipFill>
        <p:spPr>
          <a:xfrm>
            <a:off x="5184188" y="3610577"/>
            <a:ext cx="1828800" cy="476250"/>
          </a:xfrm>
          <a:prstGeom prst="rect">
            <a:avLst/>
          </a:prstGeom>
        </p:spPr>
      </p:pic>
      <p:sp>
        <p:nvSpPr>
          <p:cNvPr id="25" name="Right Arrow 24"/>
          <p:cNvSpPr/>
          <p:nvPr/>
        </p:nvSpPr>
        <p:spPr>
          <a:xfrm rot="3326363">
            <a:off x="4963827" y="2907312"/>
            <a:ext cx="548699" cy="7593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p:cNvPicPr>
            <a:picLocks noChangeAspect="1"/>
          </p:cNvPicPr>
          <p:nvPr/>
        </p:nvPicPr>
        <p:blipFill>
          <a:blip r:embed="rId9"/>
          <a:stretch>
            <a:fillRect/>
          </a:stretch>
        </p:blipFill>
        <p:spPr>
          <a:xfrm>
            <a:off x="6875007" y="1777491"/>
            <a:ext cx="1809750" cy="495300"/>
          </a:xfrm>
          <a:prstGeom prst="rect">
            <a:avLst/>
          </a:prstGeom>
        </p:spPr>
      </p:pic>
      <p:pic>
        <p:nvPicPr>
          <p:cNvPr id="27" name="Picture 26"/>
          <p:cNvPicPr>
            <a:picLocks noChangeAspect="1"/>
          </p:cNvPicPr>
          <p:nvPr/>
        </p:nvPicPr>
        <p:blipFill>
          <a:blip r:embed="rId10"/>
          <a:stretch>
            <a:fillRect/>
          </a:stretch>
        </p:blipFill>
        <p:spPr>
          <a:xfrm>
            <a:off x="4796011" y="633894"/>
            <a:ext cx="1114425" cy="447675"/>
          </a:xfrm>
          <a:prstGeom prst="rect">
            <a:avLst/>
          </a:prstGeom>
        </p:spPr>
      </p:pic>
    </p:spTree>
    <p:extLst>
      <p:ext uri="{BB962C8B-B14F-4D97-AF65-F5344CB8AC3E}">
        <p14:creationId xmlns:p14="http://schemas.microsoft.com/office/powerpoint/2010/main" val="3733699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663172" y="3225221"/>
            <a:ext cx="7333667" cy="369332"/>
          </a:xfrm>
          <a:prstGeom prst="rect">
            <a:avLst/>
          </a:prstGeom>
          <a:noFill/>
        </p:spPr>
        <p:txBody>
          <a:bodyPr wrap="square" rtlCol="0">
            <a:spAutoFit/>
          </a:bodyPr>
          <a:lstStyle/>
          <a:p>
            <a:r>
              <a:rPr lang="en-IN" dirty="0"/>
              <a:t>Fig c: After combining at leaf level</a:t>
            </a:r>
          </a:p>
        </p:txBody>
      </p:sp>
      <p:sp>
        <p:nvSpPr>
          <p:cNvPr id="25" name="TextBox 24"/>
          <p:cNvSpPr txBox="1"/>
          <p:nvPr/>
        </p:nvSpPr>
        <p:spPr>
          <a:xfrm>
            <a:off x="323818" y="39582"/>
            <a:ext cx="12035246" cy="523220"/>
          </a:xfrm>
          <a:prstGeom prst="rect">
            <a:avLst/>
          </a:prstGeom>
          <a:noFill/>
        </p:spPr>
        <p:txBody>
          <a:bodyPr wrap="square" rtlCol="0">
            <a:spAutoFit/>
          </a:bodyPr>
          <a:lstStyle/>
          <a:p>
            <a:r>
              <a:rPr lang="en-IN" sz="1400" dirty="0"/>
              <a:t>Observe the previous tree. After deleting 120, the corresponding node suffers from underflow. So, borrow from neighbour. However neighbour does not have sufficient number of elements. Then the solution is combine sib links along with their parent. The resultant tree is shown next. </a:t>
            </a:r>
          </a:p>
        </p:txBody>
      </p:sp>
      <p:pic>
        <p:nvPicPr>
          <p:cNvPr id="31" name="Picture 30"/>
          <p:cNvPicPr>
            <a:picLocks noChangeAspect="1"/>
          </p:cNvPicPr>
          <p:nvPr/>
        </p:nvPicPr>
        <p:blipFill>
          <a:blip r:embed="rId2"/>
          <a:stretch>
            <a:fillRect/>
          </a:stretch>
        </p:blipFill>
        <p:spPr>
          <a:xfrm>
            <a:off x="626576" y="662996"/>
            <a:ext cx="10738110" cy="2562225"/>
          </a:xfrm>
          <a:prstGeom prst="rect">
            <a:avLst/>
          </a:prstGeom>
        </p:spPr>
      </p:pic>
      <p:pic>
        <p:nvPicPr>
          <p:cNvPr id="32" name="Picture 31"/>
          <p:cNvPicPr>
            <a:picLocks noChangeAspect="1"/>
          </p:cNvPicPr>
          <p:nvPr/>
        </p:nvPicPr>
        <p:blipFill>
          <a:blip r:embed="rId3"/>
          <a:stretch>
            <a:fillRect/>
          </a:stretch>
        </p:blipFill>
        <p:spPr>
          <a:xfrm>
            <a:off x="626576" y="3767074"/>
            <a:ext cx="10052413" cy="1847850"/>
          </a:xfrm>
          <a:prstGeom prst="rect">
            <a:avLst/>
          </a:prstGeom>
        </p:spPr>
      </p:pic>
      <p:sp>
        <p:nvSpPr>
          <p:cNvPr id="33" name="TextBox 32"/>
          <p:cNvSpPr txBox="1"/>
          <p:nvPr/>
        </p:nvSpPr>
        <p:spPr>
          <a:xfrm>
            <a:off x="1985948" y="5804679"/>
            <a:ext cx="7333667" cy="369332"/>
          </a:xfrm>
          <a:prstGeom prst="rect">
            <a:avLst/>
          </a:prstGeom>
          <a:noFill/>
        </p:spPr>
        <p:txBody>
          <a:bodyPr wrap="square" rtlCol="0">
            <a:spAutoFit/>
          </a:bodyPr>
          <a:lstStyle/>
          <a:p>
            <a:r>
              <a:rPr lang="en-IN" dirty="0"/>
              <a:t>Fig d: After combining at 2</a:t>
            </a:r>
            <a:r>
              <a:rPr lang="en-IN" baseline="30000" dirty="0"/>
              <a:t>nd</a:t>
            </a:r>
            <a:r>
              <a:rPr lang="en-IN" dirty="0"/>
              <a:t>  level. Final tree</a:t>
            </a:r>
          </a:p>
        </p:txBody>
      </p:sp>
    </p:spTree>
    <p:extLst>
      <p:ext uri="{BB962C8B-B14F-4D97-AF65-F5344CB8AC3E}">
        <p14:creationId xmlns:p14="http://schemas.microsoft.com/office/powerpoint/2010/main" val="1070651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FD86CF-1B03-4DB6-A85A-E7EF1D3FB47C}"/>
              </a:ext>
            </a:extLst>
          </p:cNvPr>
          <p:cNvPicPr>
            <a:picLocks noChangeAspect="1"/>
          </p:cNvPicPr>
          <p:nvPr/>
        </p:nvPicPr>
        <p:blipFill>
          <a:blip r:embed="rId2"/>
          <a:stretch>
            <a:fillRect/>
          </a:stretch>
        </p:blipFill>
        <p:spPr>
          <a:xfrm>
            <a:off x="1961321" y="212035"/>
            <a:ext cx="8044069" cy="6241774"/>
          </a:xfrm>
          <a:prstGeom prst="rect">
            <a:avLst/>
          </a:prstGeom>
        </p:spPr>
      </p:pic>
    </p:spTree>
    <p:extLst>
      <p:ext uri="{BB962C8B-B14F-4D97-AF65-F5344CB8AC3E}">
        <p14:creationId xmlns:p14="http://schemas.microsoft.com/office/powerpoint/2010/main" val="4096266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131"/>
            <a:ext cx="10515600" cy="5941832"/>
          </a:xfrm>
        </p:spPr>
        <p:txBody>
          <a:bodyPr/>
          <a:lstStyle/>
          <a:p>
            <a:r>
              <a:rPr lang="en-IN" dirty="0"/>
              <a:t>Note 1: Refer </a:t>
            </a:r>
            <a:r>
              <a:rPr lang="en-IN" dirty="0" err="1"/>
              <a:t>Sahani</a:t>
            </a:r>
            <a:r>
              <a:rPr lang="en-IN" dirty="0"/>
              <a:t>&amp; Good Rich text books to know the applications of various data structures</a:t>
            </a:r>
          </a:p>
          <a:p>
            <a:r>
              <a:rPr lang="en-IN" dirty="0"/>
              <a:t>Note 2: Refer Record for programs</a:t>
            </a:r>
          </a:p>
        </p:txBody>
      </p:sp>
      <p:sp>
        <p:nvSpPr>
          <p:cNvPr id="4" name="TextBox 3">
            <a:extLst>
              <a:ext uri="{FF2B5EF4-FFF2-40B4-BE49-F238E27FC236}">
                <a16:creationId xmlns:a16="http://schemas.microsoft.com/office/drawing/2014/main" id="{99476B69-312B-452D-B5AD-190C867F234F}"/>
              </a:ext>
            </a:extLst>
          </p:cNvPr>
          <p:cNvSpPr txBox="1"/>
          <p:nvPr/>
        </p:nvSpPr>
        <p:spPr>
          <a:xfrm>
            <a:off x="3047999" y="3109148"/>
            <a:ext cx="7262191" cy="369332"/>
          </a:xfrm>
          <a:prstGeom prst="rect">
            <a:avLst/>
          </a:prstGeom>
          <a:noFill/>
        </p:spPr>
        <p:txBody>
          <a:bodyPr wrap="square">
            <a:spAutoFit/>
          </a:bodyPr>
          <a:lstStyle/>
          <a:p>
            <a:r>
              <a:rPr lang="en-IN" dirty="0"/>
              <a:t>http://web.eecs.utk.edu/~bvanderz/teaching/cs140Sp18/BTrees/</a:t>
            </a:r>
          </a:p>
        </p:txBody>
      </p:sp>
    </p:spTree>
    <p:extLst>
      <p:ext uri="{BB962C8B-B14F-4D97-AF65-F5344CB8AC3E}">
        <p14:creationId xmlns:p14="http://schemas.microsoft.com/office/powerpoint/2010/main" val="92194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00B0F0"/>
            </a:gs>
            <a:gs pos="0">
              <a:schemeClr val="accent1">
                <a:lumMod val="20000"/>
                <a:lumOff val="80000"/>
              </a:schemeClr>
            </a:gs>
            <a:gs pos="32746">
              <a:schemeClr val="bg1"/>
            </a:gs>
            <a:gs pos="22160">
              <a:srgbClr val="FFFF00"/>
            </a:gs>
            <a:gs pos="11000">
              <a:schemeClr val="accent1">
                <a:lumMod val="20000"/>
                <a:lumOff val="80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15F343F-4C08-4C6D-8BA5-BEC6DBEDD261}"/>
              </a:ext>
            </a:extLst>
          </p:cNvPr>
          <p:cNvSpPr/>
          <p:nvPr/>
        </p:nvSpPr>
        <p:spPr>
          <a:xfrm>
            <a:off x="4731026" y="291547"/>
            <a:ext cx="2570922" cy="940905"/>
          </a:xfrm>
          <a:prstGeom prst="ellipse">
            <a:avLst/>
          </a:prstGeom>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10,   20 ,40</a:t>
            </a:r>
          </a:p>
        </p:txBody>
      </p:sp>
      <p:sp>
        <p:nvSpPr>
          <p:cNvPr id="3" name="Oval 2">
            <a:extLst>
              <a:ext uri="{FF2B5EF4-FFF2-40B4-BE49-F238E27FC236}">
                <a16:creationId xmlns:a16="http://schemas.microsoft.com/office/drawing/2014/main" id="{D3A878E7-2721-4011-9BE8-EA755E8E350A}"/>
              </a:ext>
            </a:extLst>
          </p:cNvPr>
          <p:cNvSpPr/>
          <p:nvPr/>
        </p:nvSpPr>
        <p:spPr>
          <a:xfrm>
            <a:off x="87792" y="2107086"/>
            <a:ext cx="1934817" cy="940905"/>
          </a:xfrm>
          <a:prstGeom prst="ellipse">
            <a:avLst/>
          </a:prstGeom>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2,6</a:t>
            </a:r>
          </a:p>
        </p:txBody>
      </p:sp>
      <p:sp>
        <p:nvSpPr>
          <p:cNvPr id="4" name="Oval 3">
            <a:extLst>
              <a:ext uri="{FF2B5EF4-FFF2-40B4-BE49-F238E27FC236}">
                <a16:creationId xmlns:a16="http://schemas.microsoft.com/office/drawing/2014/main" id="{23FCF103-8DDF-4326-9CC7-A331560F1B24}"/>
              </a:ext>
            </a:extLst>
          </p:cNvPr>
          <p:cNvSpPr/>
          <p:nvPr/>
        </p:nvSpPr>
        <p:spPr>
          <a:xfrm>
            <a:off x="9974202" y="2067320"/>
            <a:ext cx="1934817" cy="940905"/>
          </a:xfrm>
          <a:prstGeom prst="ellipse">
            <a:avLst/>
          </a:prstGeom>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70</a:t>
            </a:r>
          </a:p>
        </p:txBody>
      </p:sp>
      <p:sp>
        <p:nvSpPr>
          <p:cNvPr id="5" name="Oval 4">
            <a:extLst>
              <a:ext uri="{FF2B5EF4-FFF2-40B4-BE49-F238E27FC236}">
                <a16:creationId xmlns:a16="http://schemas.microsoft.com/office/drawing/2014/main" id="{23E1511E-E265-4662-9731-52315F518F73}"/>
              </a:ext>
            </a:extLst>
          </p:cNvPr>
          <p:cNvSpPr/>
          <p:nvPr/>
        </p:nvSpPr>
        <p:spPr>
          <a:xfrm>
            <a:off x="6831084" y="2266097"/>
            <a:ext cx="1934817" cy="940905"/>
          </a:xfrm>
          <a:prstGeom prst="ellipse">
            <a:avLst/>
          </a:prstGeom>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25, 35</a:t>
            </a:r>
          </a:p>
        </p:txBody>
      </p:sp>
      <p:sp>
        <p:nvSpPr>
          <p:cNvPr id="6" name="Oval 5">
            <a:extLst>
              <a:ext uri="{FF2B5EF4-FFF2-40B4-BE49-F238E27FC236}">
                <a16:creationId xmlns:a16="http://schemas.microsoft.com/office/drawing/2014/main" id="{EFB38161-369D-43DB-ACED-8D56BBCA24AD}"/>
              </a:ext>
            </a:extLst>
          </p:cNvPr>
          <p:cNvSpPr/>
          <p:nvPr/>
        </p:nvSpPr>
        <p:spPr>
          <a:xfrm>
            <a:off x="455617" y="4055153"/>
            <a:ext cx="1975916" cy="903753"/>
          </a:xfrm>
          <a:prstGeom prst="ellipse">
            <a:avLst/>
          </a:prstGeom>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12, 14</a:t>
            </a:r>
          </a:p>
        </p:txBody>
      </p:sp>
      <p:sp>
        <p:nvSpPr>
          <p:cNvPr id="7" name="Oval 6">
            <a:extLst>
              <a:ext uri="{FF2B5EF4-FFF2-40B4-BE49-F238E27FC236}">
                <a16:creationId xmlns:a16="http://schemas.microsoft.com/office/drawing/2014/main" id="{831BDE52-5085-4868-B9F5-A1A2BF56B824}"/>
              </a:ext>
            </a:extLst>
          </p:cNvPr>
          <p:cNvSpPr/>
          <p:nvPr/>
        </p:nvSpPr>
        <p:spPr>
          <a:xfrm>
            <a:off x="2751477" y="4136684"/>
            <a:ext cx="2083909" cy="903753"/>
          </a:xfrm>
          <a:prstGeom prst="ellipse">
            <a:avLst/>
          </a:prstGeom>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16, 18</a:t>
            </a:r>
          </a:p>
        </p:txBody>
      </p:sp>
      <p:sp>
        <p:nvSpPr>
          <p:cNvPr id="8" name="Oval 7">
            <a:extLst>
              <a:ext uri="{FF2B5EF4-FFF2-40B4-BE49-F238E27FC236}">
                <a16:creationId xmlns:a16="http://schemas.microsoft.com/office/drawing/2014/main" id="{B96748C9-506A-484C-A1D9-34A02693524F}"/>
              </a:ext>
            </a:extLst>
          </p:cNvPr>
          <p:cNvSpPr/>
          <p:nvPr/>
        </p:nvSpPr>
        <p:spPr>
          <a:xfrm>
            <a:off x="10144402" y="4134673"/>
            <a:ext cx="1934816" cy="967379"/>
          </a:xfrm>
          <a:prstGeom prst="ellipse">
            <a:avLst/>
          </a:prstGeom>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55, 65</a:t>
            </a:r>
          </a:p>
        </p:txBody>
      </p:sp>
      <p:cxnSp>
        <p:nvCxnSpPr>
          <p:cNvPr id="10" name="Straight Arrow Connector 9">
            <a:extLst>
              <a:ext uri="{FF2B5EF4-FFF2-40B4-BE49-F238E27FC236}">
                <a16:creationId xmlns:a16="http://schemas.microsoft.com/office/drawing/2014/main" id="{40308CAF-EC93-4F5F-9A1F-1DFB85F75168}"/>
              </a:ext>
            </a:extLst>
          </p:cNvPr>
          <p:cNvCxnSpPr>
            <a:cxnSpLocks/>
            <a:stCxn id="2" idx="2"/>
            <a:endCxn id="3" idx="0"/>
          </p:cNvCxnSpPr>
          <p:nvPr/>
        </p:nvCxnSpPr>
        <p:spPr>
          <a:xfrm flipH="1">
            <a:off x="1055201" y="762000"/>
            <a:ext cx="3675825" cy="1345086"/>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A03137-6DD9-4CDE-A67A-C5AAFB96BE30}"/>
              </a:ext>
            </a:extLst>
          </p:cNvPr>
          <p:cNvCxnSpPr>
            <a:cxnSpLocks/>
          </p:cNvCxnSpPr>
          <p:nvPr/>
        </p:nvCxnSpPr>
        <p:spPr>
          <a:xfrm>
            <a:off x="6565029" y="1163556"/>
            <a:ext cx="1326930" cy="110254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69792B-08E8-4A50-A68F-BA6BEC44E3EA}"/>
              </a:ext>
            </a:extLst>
          </p:cNvPr>
          <p:cNvCxnSpPr>
            <a:cxnSpLocks/>
            <a:stCxn id="2" idx="6"/>
            <a:endCxn id="4" idx="0"/>
          </p:cNvCxnSpPr>
          <p:nvPr/>
        </p:nvCxnSpPr>
        <p:spPr>
          <a:xfrm>
            <a:off x="7301948" y="762000"/>
            <a:ext cx="3639663" cy="130532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F183EC0-AEC7-42C7-BA0F-927E07724A10}"/>
              </a:ext>
            </a:extLst>
          </p:cNvPr>
          <p:cNvCxnSpPr>
            <a:cxnSpLocks/>
          </p:cNvCxnSpPr>
          <p:nvPr/>
        </p:nvCxnSpPr>
        <p:spPr>
          <a:xfrm>
            <a:off x="3765282" y="3124864"/>
            <a:ext cx="43075" cy="1126428"/>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0E53F61-67DC-478F-80C9-794D12EB9A53}"/>
              </a:ext>
            </a:extLst>
          </p:cNvPr>
          <p:cNvCxnSpPr>
            <a:cxnSpLocks/>
          </p:cNvCxnSpPr>
          <p:nvPr/>
        </p:nvCxnSpPr>
        <p:spPr>
          <a:xfrm flipH="1">
            <a:off x="1893459" y="2640494"/>
            <a:ext cx="1105695" cy="1414659"/>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85276D7-B14F-4B5D-8E6F-4C3C693D018A}"/>
              </a:ext>
            </a:extLst>
          </p:cNvPr>
          <p:cNvCxnSpPr>
            <a:cxnSpLocks/>
          </p:cNvCxnSpPr>
          <p:nvPr/>
        </p:nvCxnSpPr>
        <p:spPr>
          <a:xfrm>
            <a:off x="11044171" y="3001563"/>
            <a:ext cx="94417" cy="1245697"/>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09134AC-2926-4238-966F-3E2460F06A5E}"/>
              </a:ext>
            </a:extLst>
          </p:cNvPr>
          <p:cNvSpPr txBox="1"/>
          <p:nvPr/>
        </p:nvSpPr>
        <p:spPr>
          <a:xfrm>
            <a:off x="8070575" y="0"/>
            <a:ext cx="4121426" cy="584775"/>
          </a:xfrm>
          <a:prstGeom prst="rect">
            <a:avLst/>
          </a:prstGeom>
          <a:solidFill>
            <a:srgbClr val="FFFF00"/>
          </a:solidFill>
        </p:spPr>
        <p:txBody>
          <a:bodyPr wrap="square" rtlCol="0">
            <a:spAutoFit/>
          </a:bodyPr>
          <a:lstStyle/>
          <a:p>
            <a:r>
              <a:rPr lang="en-IN" sz="3200" dirty="0"/>
              <a:t>Four-way Search Tree</a:t>
            </a:r>
          </a:p>
        </p:txBody>
      </p:sp>
      <p:sp>
        <p:nvSpPr>
          <p:cNvPr id="17" name="Oval 16">
            <a:extLst>
              <a:ext uri="{FF2B5EF4-FFF2-40B4-BE49-F238E27FC236}">
                <a16:creationId xmlns:a16="http://schemas.microsoft.com/office/drawing/2014/main" id="{A1855DF0-221E-4D75-BEB0-B17C1E284BE4}"/>
              </a:ext>
            </a:extLst>
          </p:cNvPr>
          <p:cNvSpPr/>
          <p:nvPr/>
        </p:nvSpPr>
        <p:spPr>
          <a:xfrm>
            <a:off x="2751477" y="2239612"/>
            <a:ext cx="1934817" cy="940905"/>
          </a:xfrm>
          <a:prstGeom prst="ellipse">
            <a:avLst/>
          </a:prstGeom>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15, 19</a:t>
            </a:r>
          </a:p>
        </p:txBody>
      </p:sp>
      <p:cxnSp>
        <p:nvCxnSpPr>
          <p:cNvPr id="21" name="Straight Arrow Connector 20">
            <a:extLst>
              <a:ext uri="{FF2B5EF4-FFF2-40B4-BE49-F238E27FC236}">
                <a16:creationId xmlns:a16="http://schemas.microsoft.com/office/drawing/2014/main" id="{DA250849-6888-4432-9F03-33AE151D4065}"/>
              </a:ext>
            </a:extLst>
          </p:cNvPr>
          <p:cNvCxnSpPr>
            <a:cxnSpLocks/>
            <a:endCxn id="17" idx="0"/>
          </p:cNvCxnSpPr>
          <p:nvPr/>
        </p:nvCxnSpPr>
        <p:spPr>
          <a:xfrm flipH="1">
            <a:off x="3718886" y="1176799"/>
            <a:ext cx="1908087" cy="1062813"/>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2460083-8506-4822-8D1F-443C44A3F116}"/>
              </a:ext>
            </a:extLst>
          </p:cNvPr>
          <p:cNvSpPr/>
          <p:nvPr/>
        </p:nvSpPr>
        <p:spPr>
          <a:xfrm>
            <a:off x="5716532" y="4214168"/>
            <a:ext cx="1997895" cy="940905"/>
          </a:xfrm>
          <a:prstGeom prst="ellipse">
            <a:avLst/>
          </a:prstGeom>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22, 24</a:t>
            </a:r>
          </a:p>
        </p:txBody>
      </p:sp>
      <p:cxnSp>
        <p:nvCxnSpPr>
          <p:cNvPr id="37" name="Straight Arrow Connector 36">
            <a:extLst>
              <a:ext uri="{FF2B5EF4-FFF2-40B4-BE49-F238E27FC236}">
                <a16:creationId xmlns:a16="http://schemas.microsoft.com/office/drawing/2014/main" id="{510184BD-2AC1-4655-821E-6AEEC94D9898}"/>
              </a:ext>
            </a:extLst>
          </p:cNvPr>
          <p:cNvCxnSpPr>
            <a:cxnSpLocks/>
          </p:cNvCxnSpPr>
          <p:nvPr/>
        </p:nvCxnSpPr>
        <p:spPr>
          <a:xfrm flipH="1">
            <a:off x="6758972" y="3008225"/>
            <a:ext cx="375105" cy="1205943"/>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3FFEC40F-B206-48B2-AE23-39A25DFC9B0C}"/>
              </a:ext>
            </a:extLst>
          </p:cNvPr>
          <p:cNvSpPr/>
          <p:nvPr/>
        </p:nvSpPr>
        <p:spPr>
          <a:xfrm>
            <a:off x="8015223" y="4161148"/>
            <a:ext cx="1934818" cy="967380"/>
          </a:xfrm>
          <a:prstGeom prst="ellipse">
            <a:avLst/>
          </a:prstGeom>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rPr>
              <a:t>37, 39</a:t>
            </a:r>
          </a:p>
        </p:txBody>
      </p:sp>
      <p:cxnSp>
        <p:nvCxnSpPr>
          <p:cNvPr id="40" name="Straight Arrow Connector 39">
            <a:extLst>
              <a:ext uri="{FF2B5EF4-FFF2-40B4-BE49-F238E27FC236}">
                <a16:creationId xmlns:a16="http://schemas.microsoft.com/office/drawing/2014/main" id="{849FD24A-2825-489D-BEFC-A7206A36CC28}"/>
              </a:ext>
            </a:extLst>
          </p:cNvPr>
          <p:cNvCxnSpPr>
            <a:cxnSpLocks/>
            <a:endCxn id="39" idx="0"/>
          </p:cNvCxnSpPr>
          <p:nvPr/>
        </p:nvCxnSpPr>
        <p:spPr>
          <a:xfrm>
            <a:off x="8530339" y="3041323"/>
            <a:ext cx="452293" cy="1119825"/>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97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A3FA43-3508-44B3-8D6E-EA7E3A5581FE}"/>
              </a:ext>
            </a:extLst>
          </p:cNvPr>
          <p:cNvPicPr>
            <a:picLocks noChangeAspect="1"/>
          </p:cNvPicPr>
          <p:nvPr/>
        </p:nvPicPr>
        <p:blipFill>
          <a:blip r:embed="rId2"/>
          <a:stretch>
            <a:fillRect/>
          </a:stretch>
        </p:blipFill>
        <p:spPr>
          <a:xfrm>
            <a:off x="1412511" y="265043"/>
            <a:ext cx="9514105" cy="6427305"/>
          </a:xfrm>
          <a:prstGeom prst="rect">
            <a:avLst/>
          </a:prstGeom>
        </p:spPr>
      </p:pic>
    </p:spTree>
    <p:extLst>
      <p:ext uri="{BB962C8B-B14F-4D97-AF65-F5344CB8AC3E}">
        <p14:creationId xmlns:p14="http://schemas.microsoft.com/office/powerpoint/2010/main" val="77205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A6A63-9D03-4AE1-85E2-29A515B6E4A7}"/>
              </a:ext>
            </a:extLst>
          </p:cNvPr>
          <p:cNvSpPr txBox="1"/>
          <p:nvPr/>
        </p:nvSpPr>
        <p:spPr>
          <a:xfrm>
            <a:off x="3788295" y="0"/>
            <a:ext cx="4134678" cy="646331"/>
          </a:xfrm>
          <a:prstGeom prst="rect">
            <a:avLst/>
          </a:prstGeom>
          <a:noFill/>
          <a:ln w="76200">
            <a:solidFill>
              <a:srgbClr val="00B0F0"/>
            </a:solidFill>
          </a:ln>
        </p:spPr>
        <p:txBody>
          <a:bodyPr wrap="square" rtlCol="0">
            <a:spAutoFit/>
          </a:bodyPr>
          <a:lstStyle/>
          <a:p>
            <a:r>
              <a:rPr lang="en-IN" sz="3600" b="1" dirty="0">
                <a:solidFill>
                  <a:srgbClr val="FF0000"/>
                </a:solidFill>
              </a:rPr>
              <a:t>M-Way Search Trees</a:t>
            </a:r>
          </a:p>
        </p:txBody>
      </p:sp>
      <p:pic>
        <p:nvPicPr>
          <p:cNvPr id="4" name="Picture 3">
            <a:extLst>
              <a:ext uri="{FF2B5EF4-FFF2-40B4-BE49-F238E27FC236}">
                <a16:creationId xmlns:a16="http://schemas.microsoft.com/office/drawing/2014/main" id="{8EA26C13-3070-47F1-9466-D1376D8B59DF}"/>
              </a:ext>
            </a:extLst>
          </p:cNvPr>
          <p:cNvPicPr>
            <a:picLocks noChangeAspect="1"/>
          </p:cNvPicPr>
          <p:nvPr/>
        </p:nvPicPr>
        <p:blipFill>
          <a:blip r:embed="rId2"/>
          <a:stretch>
            <a:fillRect/>
          </a:stretch>
        </p:blipFill>
        <p:spPr>
          <a:xfrm>
            <a:off x="795753" y="872231"/>
            <a:ext cx="10600493" cy="5369543"/>
          </a:xfrm>
          <a:prstGeom prst="rect">
            <a:avLst/>
          </a:prstGeom>
        </p:spPr>
      </p:pic>
    </p:spTree>
    <p:extLst>
      <p:ext uri="{BB962C8B-B14F-4D97-AF65-F5344CB8AC3E}">
        <p14:creationId xmlns:p14="http://schemas.microsoft.com/office/powerpoint/2010/main" val="334194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DC55F3A2-A435-4ADF-89D5-44A5221F93C3}"/>
              </a:ext>
            </a:extLst>
          </p:cNvPr>
          <p:cNvPicPr>
            <a:picLocks noChangeAspect="1"/>
          </p:cNvPicPr>
          <p:nvPr/>
        </p:nvPicPr>
        <p:blipFill>
          <a:blip r:embed="rId2"/>
          <a:stretch>
            <a:fillRect/>
          </a:stretch>
        </p:blipFill>
        <p:spPr>
          <a:xfrm>
            <a:off x="1263578" y="1684804"/>
            <a:ext cx="9664846" cy="3310209"/>
          </a:xfrm>
          <a:prstGeom prst="rect">
            <a:avLst/>
          </a:prstGeom>
        </p:spPr>
      </p:pic>
    </p:spTree>
    <p:extLst>
      <p:ext uri="{BB962C8B-B14F-4D97-AF65-F5344CB8AC3E}">
        <p14:creationId xmlns:p14="http://schemas.microsoft.com/office/powerpoint/2010/main" val="3679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9">
            <a:extLst>
              <a:ext uri="{FF2B5EF4-FFF2-40B4-BE49-F238E27FC236}">
                <a16:creationId xmlns:a16="http://schemas.microsoft.com/office/drawing/2014/main" id="{239BB252-B042-4097-A541-CC3A37ED6200}"/>
              </a:ext>
            </a:extLst>
          </p:cNvPr>
          <p:cNvGraphicFramePr>
            <a:graphicFrameLocks noGrp="1"/>
          </p:cNvGraphicFramePr>
          <p:nvPr>
            <p:extLst>
              <p:ext uri="{D42A27DB-BD31-4B8C-83A1-F6EECF244321}">
                <p14:modId xmlns:p14="http://schemas.microsoft.com/office/powerpoint/2010/main" val="2308203179"/>
              </p:ext>
            </p:extLst>
          </p:nvPr>
        </p:nvGraphicFramePr>
        <p:xfrm>
          <a:off x="2957725" y="997919"/>
          <a:ext cx="5656183" cy="609600"/>
        </p:xfrm>
        <a:graphic>
          <a:graphicData uri="http://schemas.openxmlformats.org/drawingml/2006/table">
            <a:tbl>
              <a:tblPr firstRow="1" bandRow="1">
                <a:tableStyleId>{D7AC3CCA-C797-4891-BE02-D94E43425B78}</a:tableStyleId>
              </a:tblPr>
              <a:tblGrid>
                <a:gridCol w="395075">
                  <a:extLst>
                    <a:ext uri="{9D8B030D-6E8A-4147-A177-3AD203B41FA5}">
                      <a16:colId xmlns:a16="http://schemas.microsoft.com/office/drawing/2014/main" val="2657898564"/>
                    </a:ext>
                  </a:extLst>
                </a:gridCol>
                <a:gridCol w="841603">
                  <a:extLst>
                    <a:ext uri="{9D8B030D-6E8A-4147-A177-3AD203B41FA5}">
                      <a16:colId xmlns:a16="http://schemas.microsoft.com/office/drawing/2014/main" val="693243110"/>
                    </a:ext>
                  </a:extLst>
                </a:gridCol>
                <a:gridCol w="490410">
                  <a:extLst>
                    <a:ext uri="{9D8B030D-6E8A-4147-A177-3AD203B41FA5}">
                      <a16:colId xmlns:a16="http://schemas.microsoft.com/office/drawing/2014/main" val="1121738862"/>
                    </a:ext>
                  </a:extLst>
                </a:gridCol>
                <a:gridCol w="933596">
                  <a:extLst>
                    <a:ext uri="{9D8B030D-6E8A-4147-A177-3AD203B41FA5}">
                      <a16:colId xmlns:a16="http://schemas.microsoft.com/office/drawing/2014/main" val="2494721733"/>
                    </a:ext>
                  </a:extLst>
                </a:gridCol>
                <a:gridCol w="411330">
                  <a:extLst>
                    <a:ext uri="{9D8B030D-6E8A-4147-A177-3AD203B41FA5}">
                      <a16:colId xmlns:a16="http://schemas.microsoft.com/office/drawing/2014/main" val="2171446878"/>
                    </a:ext>
                  </a:extLst>
                </a:gridCol>
                <a:gridCol w="861391">
                  <a:extLst>
                    <a:ext uri="{9D8B030D-6E8A-4147-A177-3AD203B41FA5}">
                      <a16:colId xmlns:a16="http://schemas.microsoft.com/office/drawing/2014/main" val="1711691084"/>
                    </a:ext>
                  </a:extLst>
                </a:gridCol>
                <a:gridCol w="397565">
                  <a:extLst>
                    <a:ext uri="{9D8B030D-6E8A-4147-A177-3AD203B41FA5}">
                      <a16:colId xmlns:a16="http://schemas.microsoft.com/office/drawing/2014/main" val="2716008233"/>
                    </a:ext>
                  </a:extLst>
                </a:gridCol>
                <a:gridCol w="914400">
                  <a:extLst>
                    <a:ext uri="{9D8B030D-6E8A-4147-A177-3AD203B41FA5}">
                      <a16:colId xmlns:a16="http://schemas.microsoft.com/office/drawing/2014/main" val="208031923"/>
                    </a:ext>
                  </a:extLst>
                </a:gridCol>
                <a:gridCol w="410813">
                  <a:extLst>
                    <a:ext uri="{9D8B030D-6E8A-4147-A177-3AD203B41FA5}">
                      <a16:colId xmlns:a16="http://schemas.microsoft.com/office/drawing/2014/main" val="3449285086"/>
                    </a:ext>
                  </a:extLst>
                </a:gridCol>
              </a:tblGrid>
              <a:tr h="409903">
                <a:tc>
                  <a:txBody>
                    <a:bodyPr/>
                    <a:lstStyle/>
                    <a:p>
                      <a:r>
                        <a:rPr lang="en-IN" sz="1600" dirty="0"/>
                        <a:t>P1</a:t>
                      </a:r>
                    </a:p>
                  </a:txBody>
                  <a:tcPr>
                    <a:solidFill>
                      <a:srgbClr val="FFFF00"/>
                    </a:solidFill>
                  </a:tcPr>
                </a:tc>
                <a:tc>
                  <a:txBody>
                    <a:bodyPr/>
                    <a:lstStyle/>
                    <a:p>
                      <a:r>
                        <a:rPr lang="en-IN" dirty="0"/>
                        <a:t>K1</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P2</a:t>
                      </a:r>
                    </a:p>
                  </a:txBody>
                  <a:tcPr>
                    <a:solidFill>
                      <a:srgbClr val="FFFF00"/>
                    </a:solidFill>
                  </a:tcPr>
                </a:tc>
                <a:tc>
                  <a:txBody>
                    <a:bodyPr/>
                    <a:lstStyle/>
                    <a:p>
                      <a:r>
                        <a:rPr lang="en-IN" dirty="0"/>
                        <a:t>K2</a:t>
                      </a:r>
                    </a:p>
                  </a:txBody>
                  <a:tcPr>
                    <a:solidFill>
                      <a:schemeClr val="bg1"/>
                    </a:solidFill>
                  </a:tcPr>
                </a:tc>
                <a:tc>
                  <a:txBody>
                    <a:bodyPr/>
                    <a:lstStyle/>
                    <a:p>
                      <a:r>
                        <a:rPr lang="en-IN" sz="1600" dirty="0"/>
                        <a:t>P3</a:t>
                      </a:r>
                    </a:p>
                  </a:txBody>
                  <a:tcPr>
                    <a:solidFill>
                      <a:srgbClr val="FFFF00"/>
                    </a:solidFill>
                  </a:tcPr>
                </a:tc>
                <a:tc>
                  <a:txBody>
                    <a:bodyPr/>
                    <a:lstStyle/>
                    <a:p>
                      <a:r>
                        <a:rPr lang="en-IN" dirty="0"/>
                        <a:t>K3</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P4</a:t>
                      </a:r>
                    </a:p>
                    <a:p>
                      <a:endParaRPr lang="en-IN" dirty="0"/>
                    </a:p>
                  </a:txBody>
                  <a:tcPr>
                    <a:solidFill>
                      <a:srgbClr val="FFFF00"/>
                    </a:solidFill>
                  </a:tcPr>
                </a:tc>
                <a:tc>
                  <a:txBody>
                    <a:bodyPr/>
                    <a:lstStyle/>
                    <a:p>
                      <a:r>
                        <a:rPr lang="en-IN" dirty="0"/>
                        <a:t>    Km-1</a:t>
                      </a:r>
                    </a:p>
                  </a:txBody>
                  <a:tcPr>
                    <a:solidFill>
                      <a:schemeClr val="bg1"/>
                    </a:solidFill>
                  </a:tcPr>
                </a:tc>
                <a:tc>
                  <a:txBody>
                    <a:bodyPr/>
                    <a:lstStyle/>
                    <a:p>
                      <a:r>
                        <a:rPr lang="en-IN" sz="1400" dirty="0"/>
                        <a:t>P</a:t>
                      </a:r>
                      <a:r>
                        <a:rPr lang="en-IN" sz="1100" dirty="0"/>
                        <a:t>M</a:t>
                      </a:r>
                    </a:p>
                  </a:txBody>
                  <a:tcPr>
                    <a:solidFill>
                      <a:srgbClr val="FFFF00"/>
                    </a:solidFill>
                  </a:tcPr>
                </a:tc>
                <a:extLst>
                  <a:ext uri="{0D108BD9-81ED-4DB2-BD59-A6C34878D82A}">
                    <a16:rowId xmlns:a16="http://schemas.microsoft.com/office/drawing/2014/main" val="478346463"/>
                  </a:ext>
                </a:extLst>
              </a:tr>
            </a:tbl>
          </a:graphicData>
        </a:graphic>
      </p:graphicFrame>
      <p:cxnSp>
        <p:nvCxnSpPr>
          <p:cNvPr id="3" name="Straight Connector 2">
            <a:extLst>
              <a:ext uri="{FF2B5EF4-FFF2-40B4-BE49-F238E27FC236}">
                <a16:creationId xmlns:a16="http://schemas.microsoft.com/office/drawing/2014/main" id="{F04FAC1B-6976-4450-A708-FFAA8F3BF70E}"/>
              </a:ext>
            </a:extLst>
          </p:cNvPr>
          <p:cNvCxnSpPr>
            <a:cxnSpLocks/>
          </p:cNvCxnSpPr>
          <p:nvPr/>
        </p:nvCxnSpPr>
        <p:spPr>
          <a:xfrm>
            <a:off x="3090673" y="1457771"/>
            <a:ext cx="0" cy="4403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F59D900-E63F-447B-84C4-FE30BC113F24}"/>
              </a:ext>
            </a:extLst>
          </p:cNvPr>
          <p:cNvCxnSpPr>
            <a:cxnSpLocks/>
          </p:cNvCxnSpPr>
          <p:nvPr/>
        </p:nvCxnSpPr>
        <p:spPr>
          <a:xfrm>
            <a:off x="2838882" y="1898117"/>
            <a:ext cx="503583"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6B1DC42-7CAC-4E99-96DD-8C14454A4F86}"/>
              </a:ext>
            </a:extLst>
          </p:cNvPr>
          <p:cNvCxnSpPr>
            <a:cxnSpLocks/>
          </p:cNvCxnSpPr>
          <p:nvPr/>
        </p:nvCxnSpPr>
        <p:spPr>
          <a:xfrm>
            <a:off x="2915081" y="2010760"/>
            <a:ext cx="351183"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5E07584-7F1F-49C7-919E-598F883367EE}"/>
              </a:ext>
            </a:extLst>
          </p:cNvPr>
          <p:cNvCxnSpPr>
            <a:cxnSpLocks/>
          </p:cNvCxnSpPr>
          <p:nvPr/>
        </p:nvCxnSpPr>
        <p:spPr>
          <a:xfrm>
            <a:off x="4056255" y="1457771"/>
            <a:ext cx="0" cy="4403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0565EFE-8B04-458B-B9F7-DAA6AC892755}"/>
              </a:ext>
            </a:extLst>
          </p:cNvPr>
          <p:cNvCxnSpPr>
            <a:cxnSpLocks/>
          </p:cNvCxnSpPr>
          <p:nvPr/>
        </p:nvCxnSpPr>
        <p:spPr>
          <a:xfrm>
            <a:off x="3804463" y="1898117"/>
            <a:ext cx="503583"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73CDC0-9681-4F56-A4F9-9CE43C64FFE8}"/>
              </a:ext>
            </a:extLst>
          </p:cNvPr>
          <p:cNvCxnSpPr>
            <a:cxnSpLocks/>
          </p:cNvCxnSpPr>
          <p:nvPr/>
        </p:nvCxnSpPr>
        <p:spPr>
          <a:xfrm>
            <a:off x="3880662" y="2010760"/>
            <a:ext cx="351183"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8FA62E9-459D-4BF0-805E-8B715D59ACE2}"/>
              </a:ext>
            </a:extLst>
          </p:cNvPr>
          <p:cNvCxnSpPr>
            <a:cxnSpLocks/>
          </p:cNvCxnSpPr>
          <p:nvPr/>
        </p:nvCxnSpPr>
        <p:spPr>
          <a:xfrm>
            <a:off x="5149559" y="1464173"/>
            <a:ext cx="0" cy="4403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BA6BAFB-DEAE-4D32-8A4D-7C22FB176409}"/>
              </a:ext>
            </a:extLst>
          </p:cNvPr>
          <p:cNvCxnSpPr>
            <a:cxnSpLocks/>
          </p:cNvCxnSpPr>
          <p:nvPr/>
        </p:nvCxnSpPr>
        <p:spPr>
          <a:xfrm>
            <a:off x="6435021" y="1464173"/>
            <a:ext cx="0" cy="4403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46BFF3-EEF8-42D3-BB89-4A6665909D45}"/>
              </a:ext>
            </a:extLst>
          </p:cNvPr>
          <p:cNvCxnSpPr>
            <a:cxnSpLocks/>
          </p:cNvCxnSpPr>
          <p:nvPr/>
        </p:nvCxnSpPr>
        <p:spPr>
          <a:xfrm>
            <a:off x="7651995" y="1457771"/>
            <a:ext cx="0" cy="4403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FF2B20-3E51-4B29-883D-A5A1144B6BA2}"/>
              </a:ext>
            </a:extLst>
          </p:cNvPr>
          <p:cNvCxnSpPr>
            <a:cxnSpLocks/>
          </p:cNvCxnSpPr>
          <p:nvPr/>
        </p:nvCxnSpPr>
        <p:spPr>
          <a:xfrm>
            <a:off x="4897767" y="1904743"/>
            <a:ext cx="503583"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630B44-8D32-45CE-B1BA-4A98F927AC0E}"/>
              </a:ext>
            </a:extLst>
          </p:cNvPr>
          <p:cNvCxnSpPr>
            <a:cxnSpLocks/>
          </p:cNvCxnSpPr>
          <p:nvPr/>
        </p:nvCxnSpPr>
        <p:spPr>
          <a:xfrm>
            <a:off x="6183229" y="1891491"/>
            <a:ext cx="503583"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737995-CB0C-4458-8B28-C83464331663}"/>
              </a:ext>
            </a:extLst>
          </p:cNvPr>
          <p:cNvCxnSpPr>
            <a:cxnSpLocks/>
          </p:cNvCxnSpPr>
          <p:nvPr/>
        </p:nvCxnSpPr>
        <p:spPr>
          <a:xfrm>
            <a:off x="7386951" y="1888133"/>
            <a:ext cx="503583"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4DBF12-C046-4B7D-B949-7CBE52C8370B}"/>
              </a:ext>
            </a:extLst>
          </p:cNvPr>
          <p:cNvCxnSpPr>
            <a:cxnSpLocks/>
          </p:cNvCxnSpPr>
          <p:nvPr/>
        </p:nvCxnSpPr>
        <p:spPr>
          <a:xfrm>
            <a:off x="4992016" y="2010760"/>
            <a:ext cx="351183"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DB7B93-75D8-4BF3-9A0B-8C193AAECC55}"/>
              </a:ext>
            </a:extLst>
          </p:cNvPr>
          <p:cNvCxnSpPr>
            <a:cxnSpLocks/>
          </p:cNvCxnSpPr>
          <p:nvPr/>
        </p:nvCxnSpPr>
        <p:spPr>
          <a:xfrm>
            <a:off x="6259428" y="2010760"/>
            <a:ext cx="351183"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A7D3678-2BD1-4716-A360-6E6FA71158C7}"/>
              </a:ext>
            </a:extLst>
          </p:cNvPr>
          <p:cNvCxnSpPr>
            <a:cxnSpLocks/>
          </p:cNvCxnSpPr>
          <p:nvPr/>
        </p:nvCxnSpPr>
        <p:spPr>
          <a:xfrm>
            <a:off x="7463151" y="2006966"/>
            <a:ext cx="351183" cy="0"/>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pic>
        <p:nvPicPr>
          <p:cNvPr id="18" name="Picture 1">
            <a:extLst>
              <a:ext uri="{FF2B5EF4-FFF2-40B4-BE49-F238E27FC236}">
                <a16:creationId xmlns:a16="http://schemas.microsoft.com/office/drawing/2014/main" id="{C33F2C45-88B3-41B8-8AC2-B6F0B5D9FB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8485" y="2098124"/>
            <a:ext cx="9561513"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3AE1B719-DAA3-457B-9D64-4723426FDA1C}"/>
              </a:ext>
            </a:extLst>
          </p:cNvPr>
          <p:cNvSpPr txBox="1"/>
          <p:nvPr/>
        </p:nvSpPr>
        <p:spPr>
          <a:xfrm>
            <a:off x="0" y="0"/>
            <a:ext cx="1696278" cy="646331"/>
          </a:xfrm>
          <a:prstGeom prst="rect">
            <a:avLst/>
          </a:prstGeom>
          <a:noFill/>
          <a:ln w="76200">
            <a:solidFill>
              <a:srgbClr val="00B0F0"/>
            </a:solidFill>
          </a:ln>
        </p:spPr>
        <p:txBody>
          <a:bodyPr wrap="square" rtlCol="0">
            <a:spAutoFit/>
          </a:bodyPr>
          <a:lstStyle/>
          <a:p>
            <a:r>
              <a:rPr lang="en-IN" sz="3600" b="1" dirty="0">
                <a:solidFill>
                  <a:srgbClr val="FF0000"/>
                </a:solidFill>
              </a:rPr>
              <a:t>B Trees</a:t>
            </a:r>
          </a:p>
        </p:txBody>
      </p:sp>
      <p:sp>
        <p:nvSpPr>
          <p:cNvPr id="24" name="TextBox 23">
            <a:extLst>
              <a:ext uri="{FF2B5EF4-FFF2-40B4-BE49-F238E27FC236}">
                <a16:creationId xmlns:a16="http://schemas.microsoft.com/office/drawing/2014/main" id="{92139CE1-84E5-4B7C-94AE-81632C5CB5BA}"/>
              </a:ext>
            </a:extLst>
          </p:cNvPr>
          <p:cNvSpPr txBox="1"/>
          <p:nvPr/>
        </p:nvSpPr>
        <p:spPr>
          <a:xfrm>
            <a:off x="9086897" y="72292"/>
            <a:ext cx="2493243" cy="830997"/>
          </a:xfrm>
          <a:prstGeom prst="rect">
            <a:avLst/>
          </a:prstGeom>
          <a:solidFill>
            <a:schemeClr val="bg1">
              <a:lumMod val="95000"/>
            </a:schemeClr>
          </a:solidFill>
          <a:ln>
            <a:solidFill>
              <a:schemeClr val="accent1">
                <a:lumMod val="40000"/>
                <a:lumOff val="60000"/>
              </a:schemeClr>
            </a:solidFill>
          </a:ln>
        </p:spPr>
        <p:txBody>
          <a:bodyPr wrap="square" rtlCol="0">
            <a:spAutoFit/>
          </a:bodyPr>
          <a:lstStyle/>
          <a:p>
            <a:r>
              <a:rPr lang="en-IN" sz="2400" dirty="0">
                <a:solidFill>
                  <a:srgbClr val="FF0000"/>
                </a:solidFill>
              </a:rPr>
              <a:t>B-Tree Node structure</a:t>
            </a:r>
          </a:p>
        </p:txBody>
      </p:sp>
      <p:cxnSp>
        <p:nvCxnSpPr>
          <p:cNvPr id="21" name="Straight Connector 20">
            <a:extLst>
              <a:ext uri="{FF2B5EF4-FFF2-40B4-BE49-F238E27FC236}">
                <a16:creationId xmlns:a16="http://schemas.microsoft.com/office/drawing/2014/main" id="{BFC5C256-0422-4F20-A985-FD5A40DC55BE}"/>
              </a:ext>
            </a:extLst>
          </p:cNvPr>
          <p:cNvCxnSpPr/>
          <p:nvPr/>
        </p:nvCxnSpPr>
        <p:spPr>
          <a:xfrm>
            <a:off x="7502862" y="997919"/>
            <a:ext cx="0" cy="60960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18AC03E-1BE3-4316-9F61-41803ECB5AB9}"/>
              </a:ext>
            </a:extLst>
          </p:cNvPr>
          <p:cNvCxnSpPr>
            <a:cxnSpLocks/>
          </p:cNvCxnSpPr>
          <p:nvPr/>
        </p:nvCxnSpPr>
        <p:spPr>
          <a:xfrm>
            <a:off x="7248939" y="903289"/>
            <a:ext cx="253923" cy="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09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C84605-2332-4913-B08C-13EBEF57D1C4}"/>
              </a:ext>
            </a:extLst>
          </p:cNvPr>
          <p:cNvPicPr>
            <a:picLocks noChangeAspect="1"/>
          </p:cNvPicPr>
          <p:nvPr/>
        </p:nvPicPr>
        <p:blipFill>
          <a:blip r:embed="rId2"/>
          <a:stretch>
            <a:fillRect/>
          </a:stretch>
        </p:blipFill>
        <p:spPr>
          <a:xfrm>
            <a:off x="3972031" y="643466"/>
            <a:ext cx="4247937" cy="5571067"/>
          </a:xfrm>
          <a:prstGeom prst="rect">
            <a:avLst/>
          </a:prstGeom>
        </p:spPr>
      </p:pic>
    </p:spTree>
    <p:extLst>
      <p:ext uri="{BB962C8B-B14F-4D97-AF65-F5344CB8AC3E}">
        <p14:creationId xmlns:p14="http://schemas.microsoft.com/office/powerpoint/2010/main" val="3226710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1660</TotalTime>
  <Words>2036</Words>
  <Application>Microsoft Office PowerPoint</Application>
  <PresentationFormat>Widescreen</PresentationFormat>
  <Paragraphs>375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B-Tree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Construct B-tree order 5 for the following data 20,40,30,350,75,375,360,80,60,90,70, 100,110 ,120, 385, 390,380 </vt:lpstr>
      <vt:lpstr>PowerPoint Presentation</vt:lpstr>
      <vt:lpstr>PowerPoint Presentation</vt:lpstr>
      <vt:lpstr>PowerPoint Presentation</vt:lpstr>
      <vt:lpstr>PowerPoint Presentation</vt:lpstr>
      <vt:lpstr>PowerPoint Presentation</vt:lpstr>
      <vt:lpstr>Deleting an Element From a B-Tree:</vt:lpstr>
      <vt:lpstr>PowerPoint Presentation</vt:lpstr>
      <vt:lpstr>Example 2: Let us take as a specific example, deleting 6 from this B-tree (of degree 5):</vt:lpstr>
      <vt:lpstr>Example 2: Let us take as a specific example, deleting 3 from this B-tree (of degree 5):</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sarada</dc:creator>
  <cp:lastModifiedBy>Sarada Chintala</cp:lastModifiedBy>
  <cp:revision>267</cp:revision>
  <dcterms:created xsi:type="dcterms:W3CDTF">2018-03-25T01:23:36Z</dcterms:created>
  <dcterms:modified xsi:type="dcterms:W3CDTF">2021-06-28T16:18:47Z</dcterms:modified>
</cp:coreProperties>
</file>