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304" r:id="rId3"/>
    <p:sldId id="305" r:id="rId4"/>
    <p:sldId id="306" r:id="rId5"/>
    <p:sldId id="307" r:id="rId6"/>
    <p:sldId id="308" r:id="rId7"/>
    <p:sldId id="309" r:id="rId8"/>
    <p:sldId id="310" r:id="rId9"/>
    <p:sldId id="312" r:id="rId10"/>
    <p:sldId id="313" r:id="rId11"/>
    <p:sldId id="314" r:id="rId12"/>
    <p:sldId id="256" r:id="rId13"/>
    <p:sldId id="257" r:id="rId14"/>
    <p:sldId id="316" r:id="rId15"/>
    <p:sldId id="318" r:id="rId16"/>
    <p:sldId id="317" r:id="rId17"/>
    <p:sldId id="259" r:id="rId18"/>
    <p:sldId id="261" r:id="rId19"/>
    <p:sldId id="263" r:id="rId20"/>
    <p:sldId id="320" r:id="rId21"/>
    <p:sldId id="321" r:id="rId22"/>
    <p:sldId id="266" r:id="rId23"/>
    <p:sldId id="267" r:id="rId24"/>
    <p:sldId id="322" r:id="rId25"/>
    <p:sldId id="271" r:id="rId26"/>
    <p:sldId id="272" r:id="rId27"/>
    <p:sldId id="273" r:id="rId28"/>
    <p:sldId id="274" r:id="rId29"/>
    <p:sldId id="323" r:id="rId30"/>
    <p:sldId id="275" r:id="rId31"/>
    <p:sldId id="279" r:id="rId32"/>
    <p:sldId id="280" r:id="rId33"/>
    <p:sldId id="281" r:id="rId34"/>
    <p:sldId id="282" r:id="rId35"/>
    <p:sldId id="283" r:id="rId36"/>
    <p:sldId id="284" r:id="rId37"/>
    <p:sldId id="285" r:id="rId38"/>
    <p:sldId id="286" r:id="rId39"/>
    <p:sldId id="287" r:id="rId40"/>
    <p:sldId id="324" r:id="rId41"/>
    <p:sldId id="325" r:id="rId42"/>
    <p:sldId id="292" r:id="rId43"/>
    <p:sldId id="293" r:id="rId44"/>
    <p:sldId id="294" r:id="rId45"/>
    <p:sldId id="295" r:id="rId46"/>
    <p:sldId id="343" r:id="rId47"/>
    <p:sldId id="326" r:id="rId48"/>
    <p:sldId id="300" r:id="rId49"/>
    <p:sldId id="301" r:id="rId50"/>
    <p:sldId id="327" r:id="rId51"/>
    <p:sldId id="328" r:id="rId52"/>
    <p:sldId id="329" r:id="rId53"/>
    <p:sldId id="330" r:id="rId54"/>
    <p:sldId id="332" r:id="rId55"/>
    <p:sldId id="333" r:id="rId56"/>
    <p:sldId id="334" r:id="rId57"/>
    <p:sldId id="335" r:id="rId58"/>
    <p:sldId id="336" r:id="rId59"/>
    <p:sldId id="337" r:id="rId60"/>
    <p:sldId id="339" r:id="rId61"/>
    <p:sldId id="338" r:id="rId62"/>
    <p:sldId id="340" r:id="rId63"/>
    <p:sldId id="341" r:id="rId64"/>
    <p:sldId id="342" r:id="rId65"/>
    <p:sldId id="34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horzBarState="maximized">
    <p:restoredLeft sz="17241" autoAdjust="0"/>
    <p:restoredTop sz="94660"/>
  </p:normalViewPr>
  <p:slideViewPr>
    <p:cSldViewPr snapToGrid="0">
      <p:cViewPr varScale="1">
        <p:scale>
          <a:sx n="82" d="100"/>
          <a:sy n="82"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C4FC7C2-E8BE-4389-B08E-EF49E105F054}"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323347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4FC7C2-E8BE-4389-B08E-EF49E105F054}"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1626128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4FC7C2-E8BE-4389-B08E-EF49E105F054}"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2704341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4FC7C2-E8BE-4389-B08E-EF49E105F054}"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296438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4FC7C2-E8BE-4389-B08E-EF49E105F054}"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1143168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C4FC7C2-E8BE-4389-B08E-EF49E105F054}"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296191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C4FC7C2-E8BE-4389-B08E-EF49E105F054}" type="datetimeFigureOut">
              <a:rPr lang="en-IN" smtClean="0"/>
              <a:t>02-06-2024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2868101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C4FC7C2-E8BE-4389-B08E-EF49E105F054}" type="datetimeFigureOut">
              <a:rPr lang="en-IN" smtClean="0"/>
              <a:t>02-06-2024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382621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C7C2-E8BE-4389-B08E-EF49E105F054}" type="datetimeFigureOut">
              <a:rPr lang="en-IN" smtClean="0"/>
              <a:t>02-06-2024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322386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4FC7C2-E8BE-4389-B08E-EF49E105F054}"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216100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4FC7C2-E8BE-4389-B08E-EF49E105F054}"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135623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C7C2-E8BE-4389-B08E-EF49E105F054}" type="datetimeFigureOut">
              <a:rPr lang="en-IN" smtClean="0"/>
              <a:t>02-06-2024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A4E14D-67C7-4998-8166-268CCC0DCD37}" type="slidenum">
              <a:rPr lang="en-IN" smtClean="0"/>
              <a:t>‹#›</a:t>
            </a:fld>
            <a:endParaRPr lang="en-IN"/>
          </a:p>
        </p:txBody>
      </p:sp>
    </p:spTree>
    <p:extLst>
      <p:ext uri="{BB962C8B-B14F-4D97-AF65-F5344CB8AC3E}">
        <p14:creationId xmlns:p14="http://schemas.microsoft.com/office/powerpoint/2010/main" val="1439004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5.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4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2.png"/><Relationship Id="rId4" Type="http://schemas.openxmlformats.org/officeDocument/2006/relationships/image" Target="../media/image38.png"/><Relationship Id="rId9" Type="http://schemas.openxmlformats.org/officeDocument/2006/relationships/image" Target="../media/image43.png"/></Relationships>
</file>

<file path=ppt/slides/_rels/slide6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2.png"/><Relationship Id="rId4" Type="http://schemas.openxmlformats.org/officeDocument/2006/relationships/image" Target="../media/image38.png"/><Relationship Id="rId9" Type="http://schemas.openxmlformats.org/officeDocument/2006/relationships/image" Target="../media/image44.png"/></Relationships>
</file>

<file path=ppt/slides/_rels/slide6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7.png"/><Relationship Id="rId7"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2.png"/><Relationship Id="rId4" Type="http://schemas.openxmlformats.org/officeDocument/2006/relationships/image" Target="../media/image39.png"/><Relationship Id="rId9" Type="http://schemas.openxmlformats.org/officeDocument/2006/relationships/image" Target="../media/image44.png"/></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69580" y="2921452"/>
            <a:ext cx="6252839" cy="507548"/>
          </a:xfrm>
          <a:solidFill>
            <a:srgbClr val="FFFF00"/>
          </a:solidFill>
        </p:spPr>
        <p:txBody>
          <a:bodyPr>
            <a:normAutofit fontScale="92500" lnSpcReduction="10000"/>
          </a:bodyPr>
          <a:lstStyle/>
          <a:p>
            <a:pPr algn="l"/>
            <a:r>
              <a:rPr lang="en-IN" sz="3600" dirty="0"/>
              <a:t>Dictionary with Binary search tree</a:t>
            </a:r>
          </a:p>
        </p:txBody>
      </p:sp>
    </p:spTree>
    <p:extLst>
      <p:ext uri="{BB962C8B-B14F-4D97-AF65-F5344CB8AC3E}">
        <p14:creationId xmlns:p14="http://schemas.microsoft.com/office/powerpoint/2010/main" val="39265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926" y="1201783"/>
            <a:ext cx="11861074" cy="4807131"/>
          </a:xfrm>
        </p:spPr>
        <p:txBody>
          <a:bodyPr>
            <a:normAutofit/>
          </a:bodyPr>
          <a:lstStyle/>
          <a:p>
            <a:pPr marL="0" indent="0">
              <a:buNone/>
            </a:pPr>
            <a:r>
              <a:rPr lang="en-US" altLang="en-US" sz="2000" b="1" dirty="0">
                <a:solidFill>
                  <a:srgbClr val="000000"/>
                </a:solidFill>
                <a:latin typeface="Open Sans"/>
              </a:rPr>
              <a:t>Illustration to search 6 in below tree:</a:t>
            </a:r>
            <a:br>
              <a:rPr lang="en-US" altLang="en-US" sz="2000" dirty="0"/>
            </a:br>
            <a:r>
              <a:rPr lang="en-US" altLang="en-US" sz="2000" dirty="0">
                <a:solidFill>
                  <a:srgbClr val="000000"/>
                </a:solidFill>
                <a:latin typeface="Open Sans"/>
              </a:rPr>
              <a:t>1. Start from root.</a:t>
            </a:r>
            <a:br>
              <a:rPr lang="en-US" altLang="en-US" sz="2000" dirty="0"/>
            </a:br>
            <a:r>
              <a:rPr lang="en-US" altLang="en-US" sz="2000" dirty="0">
                <a:solidFill>
                  <a:srgbClr val="000000"/>
                </a:solidFill>
                <a:latin typeface="Open Sans"/>
              </a:rPr>
              <a:t>2. Since the element to be searched is less than root ,then traverse for left, then towards right .</a:t>
            </a:r>
            <a:br>
              <a:rPr lang="en-US" altLang="en-US" sz="2000" dirty="0"/>
            </a:br>
            <a:br>
              <a:rPr lang="en-US" altLang="en-US" sz="2000" dirty="0"/>
            </a:br>
            <a:endParaRPr lang="en-IN" sz="2000" dirty="0"/>
          </a:p>
        </p:txBody>
      </p:sp>
      <p:pic>
        <p:nvPicPr>
          <p:cNvPr id="1026" name="Picture 2" descr="bstsearch"/>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3681912" y="2754539"/>
            <a:ext cx="317182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50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09" y="208371"/>
            <a:ext cx="11793582" cy="1424486"/>
          </a:xfrm>
        </p:spPr>
        <p:txBody>
          <a:bodyPr>
            <a:noAutofit/>
          </a:bodyPr>
          <a:lstStyle/>
          <a:p>
            <a:r>
              <a:rPr lang="en-IN" sz="2400" b="1" u="sng" dirty="0"/>
              <a:t>Insertion of a key into binary search tree</a:t>
            </a:r>
            <a:br>
              <a:rPr lang="en-IN" sz="2400" b="1" u="sng" dirty="0"/>
            </a:br>
            <a:br>
              <a:rPr lang="en-IN" sz="2400" u="sng" dirty="0"/>
            </a:br>
            <a:r>
              <a:rPr lang="en-IN" sz="2400" dirty="0"/>
              <a:t>A new key is always inserted at leaf. We start searching a key from root till we hit a leaf node. Once a leaf node is found, the new node is added as a child of the leaf node.</a:t>
            </a:r>
          </a:p>
        </p:txBody>
      </p:sp>
      <p:sp>
        <p:nvSpPr>
          <p:cNvPr id="3" name="Content Placeholder 2"/>
          <p:cNvSpPr>
            <a:spLocks noGrp="1"/>
          </p:cNvSpPr>
          <p:nvPr>
            <p:ph idx="1"/>
          </p:nvPr>
        </p:nvSpPr>
        <p:spPr>
          <a:xfrm>
            <a:off x="199209" y="1750423"/>
            <a:ext cx="11154591" cy="4820194"/>
          </a:xfrm>
        </p:spPr>
        <p:txBody>
          <a:bodyPr>
            <a:normAutofit fontScale="92500" lnSpcReduction="10000"/>
          </a:bodyPr>
          <a:lstStyle/>
          <a:p>
            <a:pPr marL="0" indent="0">
              <a:buNone/>
            </a:pPr>
            <a:r>
              <a:rPr lang="en-IN" u="sng" dirty="0"/>
              <a:t>The insertion operation is performed as follows...</a:t>
            </a:r>
          </a:p>
          <a:p>
            <a:r>
              <a:rPr lang="en-IN" b="1" dirty="0"/>
              <a:t>Step 1:</a:t>
            </a:r>
            <a:r>
              <a:rPr lang="en-IN" dirty="0"/>
              <a:t> Create a </a:t>
            </a:r>
            <a:r>
              <a:rPr lang="en-IN" dirty="0" err="1"/>
              <a:t>newNode</a:t>
            </a:r>
            <a:r>
              <a:rPr lang="en-IN" dirty="0"/>
              <a:t> with given value and set its </a:t>
            </a:r>
            <a:r>
              <a:rPr lang="en-IN" b="1" dirty="0"/>
              <a:t>left</a:t>
            </a:r>
            <a:r>
              <a:rPr lang="en-IN" dirty="0"/>
              <a:t> and </a:t>
            </a:r>
            <a:r>
              <a:rPr lang="en-IN" b="1" dirty="0"/>
              <a:t>right</a:t>
            </a:r>
            <a:r>
              <a:rPr lang="en-IN" dirty="0"/>
              <a:t> to </a:t>
            </a:r>
            <a:r>
              <a:rPr lang="en-IN" b="1" dirty="0"/>
              <a:t>NULL</a:t>
            </a:r>
            <a:r>
              <a:rPr lang="en-IN" dirty="0"/>
              <a:t>.</a:t>
            </a:r>
          </a:p>
          <a:p>
            <a:r>
              <a:rPr lang="en-IN" b="1" dirty="0"/>
              <a:t>Step 2:</a:t>
            </a:r>
            <a:r>
              <a:rPr lang="en-IN" dirty="0"/>
              <a:t> Check whether tree is Empty.</a:t>
            </a:r>
          </a:p>
          <a:p>
            <a:r>
              <a:rPr lang="en-IN" b="1" dirty="0"/>
              <a:t>Step 3:</a:t>
            </a:r>
            <a:r>
              <a:rPr lang="en-IN" dirty="0"/>
              <a:t> If the tree is </a:t>
            </a:r>
            <a:r>
              <a:rPr lang="en-IN" b="1" dirty="0"/>
              <a:t>Empty</a:t>
            </a:r>
            <a:r>
              <a:rPr lang="en-IN" dirty="0"/>
              <a:t>, then set  </a:t>
            </a:r>
            <a:r>
              <a:rPr lang="en-IN" b="1" dirty="0"/>
              <a:t>root</a:t>
            </a:r>
            <a:r>
              <a:rPr lang="en-IN" dirty="0"/>
              <a:t> to </a:t>
            </a:r>
            <a:r>
              <a:rPr lang="en-IN" b="1" dirty="0" err="1"/>
              <a:t>newNode</a:t>
            </a:r>
            <a:r>
              <a:rPr lang="en-IN" dirty="0"/>
              <a:t>.</a:t>
            </a:r>
          </a:p>
          <a:p>
            <a:r>
              <a:rPr lang="en-IN" b="1" dirty="0"/>
              <a:t>Step 4:</a:t>
            </a:r>
            <a:r>
              <a:rPr lang="en-IN" dirty="0"/>
              <a:t> If the tree is </a:t>
            </a:r>
            <a:r>
              <a:rPr lang="en-IN" b="1" dirty="0"/>
              <a:t>Not Empty</a:t>
            </a:r>
            <a:r>
              <a:rPr lang="en-IN" dirty="0"/>
              <a:t>, then check whether value of </a:t>
            </a:r>
            <a:r>
              <a:rPr lang="en-IN" dirty="0" err="1"/>
              <a:t>newNode</a:t>
            </a:r>
            <a:r>
              <a:rPr lang="en-IN" dirty="0"/>
              <a:t> is </a:t>
            </a:r>
            <a:r>
              <a:rPr lang="en-IN" b="1" dirty="0"/>
              <a:t>smaller</a:t>
            </a:r>
            <a:r>
              <a:rPr lang="en-IN" dirty="0"/>
              <a:t> or </a:t>
            </a:r>
            <a:r>
              <a:rPr lang="en-IN" b="1" dirty="0"/>
              <a:t>larger</a:t>
            </a:r>
            <a:r>
              <a:rPr lang="en-IN" dirty="0"/>
              <a:t> than the node (here it is root node).</a:t>
            </a:r>
          </a:p>
          <a:p>
            <a:r>
              <a:rPr lang="en-IN" b="1" dirty="0"/>
              <a:t>Step 5:</a:t>
            </a:r>
            <a:r>
              <a:rPr lang="en-IN" dirty="0"/>
              <a:t> If </a:t>
            </a:r>
            <a:r>
              <a:rPr lang="en-IN" dirty="0" err="1"/>
              <a:t>newNode</a:t>
            </a:r>
            <a:r>
              <a:rPr lang="en-IN" dirty="0"/>
              <a:t> is </a:t>
            </a:r>
            <a:r>
              <a:rPr lang="en-IN" b="1" dirty="0"/>
              <a:t>smaller</a:t>
            </a:r>
            <a:r>
              <a:rPr lang="en-IN" dirty="0"/>
              <a:t> than </a:t>
            </a:r>
            <a:r>
              <a:rPr lang="en-IN" b="1" dirty="0"/>
              <a:t>or equal</a:t>
            </a:r>
            <a:r>
              <a:rPr lang="en-IN" dirty="0"/>
              <a:t> to the node, then move to its </a:t>
            </a:r>
            <a:r>
              <a:rPr lang="en-IN" b="1" dirty="0"/>
              <a:t>left</a:t>
            </a:r>
            <a:r>
              <a:rPr lang="en-IN" dirty="0"/>
              <a:t> child. If </a:t>
            </a:r>
            <a:r>
              <a:rPr lang="en-IN" dirty="0" err="1"/>
              <a:t>newNode</a:t>
            </a:r>
            <a:r>
              <a:rPr lang="en-IN" dirty="0"/>
              <a:t> is </a:t>
            </a:r>
            <a:r>
              <a:rPr lang="en-IN" b="1" dirty="0"/>
              <a:t>larger</a:t>
            </a:r>
            <a:r>
              <a:rPr lang="en-IN" dirty="0"/>
              <a:t> than the node, then move to its </a:t>
            </a:r>
            <a:r>
              <a:rPr lang="en-IN" b="1" dirty="0"/>
              <a:t>right</a:t>
            </a:r>
            <a:r>
              <a:rPr lang="en-IN" dirty="0"/>
              <a:t> child.</a:t>
            </a:r>
          </a:p>
          <a:p>
            <a:r>
              <a:rPr lang="en-IN" b="1" dirty="0"/>
              <a:t>Step 6:</a:t>
            </a:r>
            <a:r>
              <a:rPr lang="en-IN" dirty="0"/>
              <a:t> Repeat the above step until we reach to a </a:t>
            </a:r>
            <a:r>
              <a:rPr lang="en-IN" b="1" dirty="0"/>
              <a:t>leaf</a:t>
            </a:r>
            <a:r>
              <a:rPr lang="en-IN" dirty="0"/>
              <a:t> node (</a:t>
            </a:r>
            <a:r>
              <a:rPr lang="en-IN" dirty="0" err="1"/>
              <a:t>e.i.</a:t>
            </a:r>
            <a:r>
              <a:rPr lang="en-IN" dirty="0"/>
              <a:t>, reach to NULL).</a:t>
            </a:r>
          </a:p>
          <a:p>
            <a:r>
              <a:rPr lang="en-IN" b="1" dirty="0"/>
              <a:t>Step 7:</a:t>
            </a:r>
            <a:r>
              <a:rPr lang="en-IN" dirty="0"/>
              <a:t> After reaching a leaf node, then insert the </a:t>
            </a:r>
            <a:r>
              <a:rPr lang="en-IN" dirty="0" err="1"/>
              <a:t>newNode</a:t>
            </a:r>
            <a:r>
              <a:rPr lang="en-IN" dirty="0"/>
              <a:t> as </a:t>
            </a:r>
            <a:r>
              <a:rPr lang="en-IN" b="1" dirty="0"/>
              <a:t>left child</a:t>
            </a:r>
            <a:r>
              <a:rPr lang="en-IN" dirty="0"/>
              <a:t> if </a:t>
            </a:r>
            <a:r>
              <a:rPr lang="en-IN" dirty="0" err="1"/>
              <a:t>newNode</a:t>
            </a:r>
            <a:r>
              <a:rPr lang="en-IN" dirty="0"/>
              <a:t> is </a:t>
            </a:r>
            <a:r>
              <a:rPr lang="en-IN" b="1" dirty="0"/>
              <a:t>smaller or equal</a:t>
            </a:r>
            <a:r>
              <a:rPr lang="en-IN" dirty="0"/>
              <a:t> to that leaf else insert it as </a:t>
            </a:r>
            <a:r>
              <a:rPr lang="en-IN" b="1" dirty="0"/>
              <a:t>right child</a:t>
            </a:r>
            <a:r>
              <a:rPr lang="en-IN" dirty="0"/>
              <a:t>.</a:t>
            </a:r>
          </a:p>
          <a:p>
            <a:endParaRPr lang="en-IN" dirty="0"/>
          </a:p>
        </p:txBody>
      </p:sp>
    </p:spTree>
    <p:extLst>
      <p:ext uri="{BB962C8B-B14F-4D97-AF65-F5344CB8AC3E}">
        <p14:creationId xmlns:p14="http://schemas.microsoft.com/office/powerpoint/2010/main" val="679185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1837"/>
            <a:ext cx="9144000" cy="549683"/>
          </a:xfrm>
        </p:spPr>
        <p:txBody>
          <a:bodyPr>
            <a:noAutofit/>
          </a:bodyPr>
          <a:lstStyle/>
          <a:p>
            <a:r>
              <a:rPr lang="en-IN" sz="2400" b="1" dirty="0" err="1"/>
              <a:t>Example:Before</a:t>
            </a:r>
            <a:r>
              <a:rPr lang="en-IN" sz="2400" b="1" dirty="0"/>
              <a:t> insertion of 135 into binary search tree</a:t>
            </a:r>
          </a:p>
        </p:txBody>
      </p:sp>
      <p:pic>
        <p:nvPicPr>
          <p:cNvPr id="4" name="Picture 3"/>
          <p:cNvPicPr>
            <a:picLocks noChangeAspect="1"/>
          </p:cNvPicPr>
          <p:nvPr/>
        </p:nvPicPr>
        <p:blipFill rotWithShape="1">
          <a:blip r:embed="rId2"/>
          <a:srcRect t="462" b="-1"/>
          <a:stretch/>
        </p:blipFill>
        <p:spPr>
          <a:xfrm>
            <a:off x="1149529" y="1278294"/>
            <a:ext cx="10587451" cy="5220750"/>
          </a:xfrm>
          <a:prstGeom prst="rect">
            <a:avLst/>
          </a:prstGeom>
        </p:spPr>
      </p:pic>
    </p:spTree>
    <p:extLst>
      <p:ext uri="{BB962C8B-B14F-4D97-AF65-F5344CB8AC3E}">
        <p14:creationId xmlns:p14="http://schemas.microsoft.com/office/powerpoint/2010/main" val="1790028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08371"/>
            <a:ext cx="10515600" cy="431709"/>
          </a:xfrm>
        </p:spPr>
        <p:txBody>
          <a:bodyPr>
            <a:noAutofit/>
          </a:bodyPr>
          <a:lstStyle/>
          <a:p>
            <a:r>
              <a:rPr lang="en-IN" sz="2800" dirty="0"/>
              <a:t>After insertion into BST</a:t>
            </a:r>
          </a:p>
        </p:txBody>
      </p:sp>
      <p:pic>
        <p:nvPicPr>
          <p:cNvPr id="4" name="Content Placeholder 3"/>
          <p:cNvPicPr>
            <a:picLocks noGrp="1" noChangeAspect="1"/>
          </p:cNvPicPr>
          <p:nvPr>
            <p:ph idx="1"/>
          </p:nvPr>
        </p:nvPicPr>
        <p:blipFill>
          <a:blip r:embed="rId2"/>
          <a:stretch>
            <a:fillRect/>
          </a:stretch>
        </p:blipFill>
        <p:spPr>
          <a:xfrm>
            <a:off x="838199" y="1332411"/>
            <a:ext cx="10996738" cy="5340940"/>
          </a:xfrm>
          <a:prstGeom prst="rect">
            <a:avLst/>
          </a:prstGeom>
        </p:spPr>
      </p:pic>
    </p:spTree>
    <p:extLst>
      <p:ext uri="{BB962C8B-B14F-4D97-AF65-F5344CB8AC3E}">
        <p14:creationId xmlns:p14="http://schemas.microsoft.com/office/powerpoint/2010/main" val="803723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810"/>
            <a:ext cx="10515600" cy="418647"/>
          </a:xfrm>
        </p:spPr>
        <p:txBody>
          <a:bodyPr>
            <a:normAutofit fontScale="90000"/>
          </a:bodyPr>
          <a:lstStyle/>
          <a:p>
            <a:r>
              <a:rPr lang="en-IN" u="sng" dirty="0"/>
              <a:t>Deletion of node from Binary search tree</a:t>
            </a:r>
          </a:p>
        </p:txBody>
      </p:sp>
      <p:sp>
        <p:nvSpPr>
          <p:cNvPr id="3" name="Content Placeholder 2"/>
          <p:cNvSpPr>
            <a:spLocks noGrp="1"/>
          </p:cNvSpPr>
          <p:nvPr>
            <p:ph idx="1"/>
          </p:nvPr>
        </p:nvSpPr>
        <p:spPr>
          <a:xfrm>
            <a:off x="838200" y="718456"/>
            <a:ext cx="10515600" cy="6139543"/>
          </a:xfrm>
        </p:spPr>
        <p:txBody>
          <a:bodyPr>
            <a:normAutofit/>
          </a:bodyPr>
          <a:lstStyle/>
          <a:p>
            <a:pPr marL="0" indent="0">
              <a:buNone/>
            </a:pPr>
            <a:r>
              <a:rPr lang="en-IN" sz="2400" b="1" dirty="0"/>
              <a:t>Case 1: Deleting a leaf node</a:t>
            </a:r>
          </a:p>
          <a:p>
            <a:r>
              <a:rPr lang="en-IN" sz="2400" dirty="0"/>
              <a:t>We use the following steps to delete a leaf node from BST...</a:t>
            </a:r>
          </a:p>
          <a:p>
            <a:r>
              <a:rPr lang="en-IN" sz="2400" b="1" dirty="0"/>
              <a:t>Step 1:</a:t>
            </a:r>
            <a:r>
              <a:rPr lang="en-IN" sz="2400" dirty="0"/>
              <a:t> </a:t>
            </a:r>
            <a:r>
              <a:rPr lang="en-IN" sz="2400" b="1" dirty="0"/>
              <a:t>Find</a:t>
            </a:r>
            <a:r>
              <a:rPr lang="en-IN" sz="2400" dirty="0"/>
              <a:t> the node to be deleted using </a:t>
            </a:r>
            <a:r>
              <a:rPr lang="en-IN" sz="2400" b="1" dirty="0"/>
              <a:t>search operation</a:t>
            </a:r>
            <a:endParaRPr lang="en-IN" sz="2400" dirty="0"/>
          </a:p>
          <a:p>
            <a:r>
              <a:rPr lang="en-IN" sz="2400" b="1" dirty="0"/>
              <a:t>Step 2:</a:t>
            </a:r>
            <a:r>
              <a:rPr lang="en-IN" sz="2400" dirty="0"/>
              <a:t> Delete the node using </a:t>
            </a:r>
            <a:r>
              <a:rPr lang="en-IN" sz="2400" b="1" dirty="0"/>
              <a:t>free</a:t>
            </a:r>
            <a:r>
              <a:rPr lang="en-IN" sz="2400" dirty="0"/>
              <a:t> function (If it is a leaf) and terminate the function.</a:t>
            </a:r>
          </a:p>
          <a:p>
            <a:r>
              <a:rPr lang="en-IN" sz="2400" dirty="0"/>
              <a:t>Example:  To remove 33 from thee below tree, we set right child of 32 to null, and the node is discarded.</a:t>
            </a:r>
          </a:p>
        </p:txBody>
      </p:sp>
      <p:pic>
        <p:nvPicPr>
          <p:cNvPr id="4" name="Content Placeholder 3"/>
          <p:cNvPicPr>
            <a:picLocks noChangeAspect="1"/>
          </p:cNvPicPr>
          <p:nvPr/>
        </p:nvPicPr>
        <p:blipFill>
          <a:blip r:embed="rId2"/>
          <a:stretch>
            <a:fillRect/>
          </a:stretch>
        </p:blipFill>
        <p:spPr>
          <a:xfrm>
            <a:off x="1406451" y="3980596"/>
            <a:ext cx="2429658" cy="2509875"/>
          </a:xfrm>
          <a:prstGeom prst="rect">
            <a:avLst/>
          </a:prstGeom>
        </p:spPr>
      </p:pic>
      <p:sp>
        <p:nvSpPr>
          <p:cNvPr id="5" name="Right Arrow 4"/>
          <p:cNvSpPr/>
          <p:nvPr/>
        </p:nvSpPr>
        <p:spPr>
          <a:xfrm>
            <a:off x="4485994" y="4767942"/>
            <a:ext cx="1836429"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7232876" y="3802787"/>
            <a:ext cx="2428875" cy="2505075"/>
          </a:xfrm>
          <a:prstGeom prst="rect">
            <a:avLst/>
          </a:prstGeom>
        </p:spPr>
      </p:pic>
    </p:spTree>
    <p:extLst>
      <p:ext uri="{BB962C8B-B14F-4D97-AF65-F5344CB8AC3E}">
        <p14:creationId xmlns:p14="http://schemas.microsoft.com/office/powerpoint/2010/main" val="848147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571" y="245018"/>
            <a:ext cx="11652069" cy="6312535"/>
          </a:xfrm>
        </p:spPr>
        <p:txBody>
          <a:bodyPr/>
          <a:lstStyle/>
          <a:p>
            <a:pPr marL="0" indent="0">
              <a:buNone/>
            </a:pPr>
            <a:r>
              <a:rPr lang="en-IN" sz="2400" b="1" dirty="0"/>
              <a:t>Case 2: Deletion of a node with one child</a:t>
            </a:r>
          </a:p>
          <a:p>
            <a:r>
              <a:rPr lang="en-IN" sz="2400" dirty="0"/>
              <a:t>We use the following steps to delete a node with one child from BST...</a:t>
            </a:r>
          </a:p>
          <a:p>
            <a:r>
              <a:rPr lang="en-IN" sz="2400" b="1" dirty="0"/>
              <a:t>Step 1:</a:t>
            </a:r>
            <a:r>
              <a:rPr lang="en-IN" sz="2400" dirty="0"/>
              <a:t> </a:t>
            </a:r>
            <a:r>
              <a:rPr lang="en-IN" sz="2400" b="1" dirty="0"/>
              <a:t>Find</a:t>
            </a:r>
            <a:r>
              <a:rPr lang="en-IN" sz="2400" dirty="0"/>
              <a:t> the node to be deleted using </a:t>
            </a:r>
            <a:r>
              <a:rPr lang="en-IN" sz="2400" b="1" dirty="0"/>
              <a:t>search operation</a:t>
            </a:r>
            <a:endParaRPr lang="en-IN" sz="2400" dirty="0"/>
          </a:p>
          <a:p>
            <a:r>
              <a:rPr lang="en-IN" sz="2400" b="1" dirty="0"/>
              <a:t>Step 2:</a:t>
            </a:r>
            <a:r>
              <a:rPr lang="en-IN" sz="2400" dirty="0"/>
              <a:t> If it has only one child, then create a link between its parent and child nodes.</a:t>
            </a:r>
          </a:p>
          <a:p>
            <a:r>
              <a:rPr lang="en-IN" sz="2400" b="1" dirty="0"/>
              <a:t>Step 3:</a:t>
            </a:r>
            <a:r>
              <a:rPr lang="en-IN" sz="2400" dirty="0"/>
              <a:t> Delete the node and terminate the function.</a:t>
            </a:r>
          </a:p>
          <a:p>
            <a:r>
              <a:rPr lang="en-IN" sz="2400" dirty="0"/>
              <a:t>Example: To delete 5 from the below tree , we change the left child field of its parent to point to the node containing 2.</a:t>
            </a:r>
          </a:p>
          <a:p>
            <a:endParaRPr lang="en-IN" dirty="0"/>
          </a:p>
        </p:txBody>
      </p:sp>
      <p:pic>
        <p:nvPicPr>
          <p:cNvPr id="4" name="Content Placeholder 3"/>
          <p:cNvPicPr>
            <a:picLocks noChangeAspect="1"/>
          </p:cNvPicPr>
          <p:nvPr/>
        </p:nvPicPr>
        <p:blipFill>
          <a:blip r:embed="rId2"/>
          <a:stretch>
            <a:fillRect/>
          </a:stretch>
        </p:blipFill>
        <p:spPr>
          <a:xfrm>
            <a:off x="1275823" y="3774262"/>
            <a:ext cx="2429658" cy="2509875"/>
          </a:xfrm>
          <a:prstGeom prst="rect">
            <a:avLst/>
          </a:prstGeom>
        </p:spPr>
      </p:pic>
      <p:sp>
        <p:nvSpPr>
          <p:cNvPr id="5" name="Right Arrow 4"/>
          <p:cNvSpPr/>
          <p:nvPr/>
        </p:nvSpPr>
        <p:spPr>
          <a:xfrm>
            <a:off x="4654733" y="4519748"/>
            <a:ext cx="1836429"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3"/>
          <a:stretch>
            <a:fillRect/>
          </a:stretch>
        </p:blipFill>
        <p:spPr>
          <a:xfrm>
            <a:off x="7440414" y="3682821"/>
            <a:ext cx="2381250" cy="2495550"/>
          </a:xfrm>
          <a:prstGeom prst="rect">
            <a:avLst/>
          </a:prstGeom>
        </p:spPr>
      </p:pic>
    </p:spTree>
    <p:extLst>
      <p:ext uri="{BB962C8B-B14F-4D97-AF65-F5344CB8AC3E}">
        <p14:creationId xmlns:p14="http://schemas.microsoft.com/office/powerpoint/2010/main" val="198622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622" y="103868"/>
            <a:ext cx="11793583" cy="4455069"/>
          </a:xfrm>
        </p:spPr>
        <p:txBody>
          <a:bodyPr>
            <a:noAutofit/>
          </a:bodyPr>
          <a:lstStyle/>
          <a:p>
            <a:pPr marL="0" indent="0"/>
            <a:r>
              <a:rPr lang="en-IN" sz="2800" b="1" dirty="0"/>
              <a:t>Case 3: Deletion of a node with two children</a:t>
            </a:r>
            <a:br>
              <a:rPr lang="en-IN" sz="2800" b="1" dirty="0"/>
            </a:br>
            <a:r>
              <a:rPr lang="en-IN" sz="2000" dirty="0"/>
              <a:t>We use the following steps to delete a node with two children from BST...</a:t>
            </a:r>
            <a:br>
              <a:rPr lang="en-IN" sz="2000" dirty="0"/>
            </a:br>
            <a:r>
              <a:rPr lang="en-IN" sz="2000" b="1" dirty="0"/>
              <a:t>Step 1:</a:t>
            </a:r>
            <a:r>
              <a:rPr lang="en-IN" sz="2000" dirty="0"/>
              <a:t> </a:t>
            </a:r>
            <a:r>
              <a:rPr lang="en-IN" sz="2000" b="1" dirty="0"/>
              <a:t>Find</a:t>
            </a:r>
            <a:r>
              <a:rPr lang="en-IN" sz="2000" dirty="0"/>
              <a:t> the node to be deleted using </a:t>
            </a:r>
            <a:r>
              <a:rPr lang="en-IN" sz="2000" b="1" dirty="0"/>
              <a:t>search operation</a:t>
            </a:r>
            <a:br>
              <a:rPr lang="en-IN" sz="2000" dirty="0"/>
            </a:br>
            <a:r>
              <a:rPr lang="en-IN" sz="2000" b="1" dirty="0"/>
              <a:t>Step 2:</a:t>
            </a:r>
            <a:r>
              <a:rPr lang="en-IN" sz="2000" dirty="0"/>
              <a:t> If it has two children, then find the </a:t>
            </a:r>
            <a:r>
              <a:rPr lang="en-IN" sz="2000" b="1" dirty="0"/>
              <a:t>largest</a:t>
            </a:r>
            <a:r>
              <a:rPr lang="en-IN" sz="2000" dirty="0"/>
              <a:t> node in its </a:t>
            </a:r>
            <a:r>
              <a:rPr lang="en-IN" sz="2000" b="1" dirty="0"/>
              <a:t>left subtree</a:t>
            </a:r>
            <a:r>
              <a:rPr lang="en-IN" sz="2000" dirty="0"/>
              <a:t> (OR) the </a:t>
            </a:r>
            <a:r>
              <a:rPr lang="en-IN" sz="2000" b="1" dirty="0"/>
              <a:t>smallest</a:t>
            </a:r>
            <a:r>
              <a:rPr lang="en-IN" sz="2000" dirty="0"/>
              <a:t> node in its </a:t>
            </a:r>
            <a:r>
              <a:rPr lang="en-IN" sz="2000" b="1" dirty="0"/>
              <a:t>right subtree</a:t>
            </a:r>
            <a:r>
              <a:rPr lang="en-IN" sz="2000" dirty="0"/>
              <a:t>.</a:t>
            </a:r>
            <a:br>
              <a:rPr lang="en-IN" sz="2000" dirty="0"/>
            </a:br>
            <a:r>
              <a:rPr lang="en-IN" sz="2000" b="1" dirty="0"/>
              <a:t>Step 3:</a:t>
            </a:r>
            <a:r>
              <a:rPr lang="en-IN" sz="2000" dirty="0"/>
              <a:t> Then ,  we replace deleting element with an element  which found in above step.</a:t>
            </a:r>
            <a:br>
              <a:rPr lang="en-IN" sz="2000" dirty="0"/>
            </a:br>
            <a:r>
              <a:rPr lang="en-IN" sz="2000" b="1" dirty="0"/>
              <a:t>Step 4:</a:t>
            </a:r>
            <a:r>
              <a:rPr lang="en-IN" sz="2000" dirty="0"/>
              <a:t> Following the replacement, the replacing element is removed from the original node</a:t>
            </a:r>
            <a:br>
              <a:rPr lang="en-IN" sz="2000" dirty="0"/>
            </a:br>
            <a:r>
              <a:rPr lang="en-IN" sz="2000" dirty="0"/>
              <a:t>Example:  Suppose we wish to remove an element with key 40 from the tree of the following figure a. Either the largest element in its left subtree or smallest element in its right subtree replace this. If we opt for largest element in its left sub tree , we move the key element with key 35 to the node from which 40 was removed; in addition the </a:t>
            </a:r>
            <a:br>
              <a:rPr lang="en-IN" sz="2000" dirty="0"/>
            </a:br>
            <a:r>
              <a:rPr lang="en-IN" sz="2000" dirty="0"/>
              <a:t>node from which 35 is moved is removed. The resultant tree appears as in the following figure b.</a:t>
            </a:r>
            <a:br>
              <a:rPr lang="en-IN" sz="2000" dirty="0"/>
            </a:br>
            <a:br>
              <a:rPr lang="en-IN" sz="2000" dirty="0"/>
            </a:br>
            <a:br>
              <a:rPr lang="en-IN" sz="2000" dirty="0"/>
            </a:br>
            <a:br>
              <a:rPr lang="en-IN" sz="2000" dirty="0"/>
            </a:br>
            <a:endParaRPr lang="en-IN" sz="2000" dirty="0"/>
          </a:p>
        </p:txBody>
      </p:sp>
      <p:pic>
        <p:nvPicPr>
          <p:cNvPr id="6" name="Picture 5"/>
          <p:cNvPicPr>
            <a:picLocks noChangeAspect="1"/>
          </p:cNvPicPr>
          <p:nvPr/>
        </p:nvPicPr>
        <p:blipFill>
          <a:blip r:embed="rId2"/>
          <a:stretch>
            <a:fillRect/>
          </a:stretch>
        </p:blipFill>
        <p:spPr>
          <a:xfrm>
            <a:off x="899646" y="3445795"/>
            <a:ext cx="2701971" cy="3100270"/>
          </a:xfrm>
          <a:prstGeom prst="rect">
            <a:avLst/>
          </a:prstGeom>
        </p:spPr>
      </p:pic>
      <p:pic>
        <p:nvPicPr>
          <p:cNvPr id="8" name="Picture 7"/>
          <p:cNvPicPr>
            <a:picLocks noChangeAspect="1"/>
          </p:cNvPicPr>
          <p:nvPr/>
        </p:nvPicPr>
        <p:blipFill>
          <a:blip r:embed="rId3"/>
          <a:stretch>
            <a:fillRect/>
          </a:stretch>
        </p:blipFill>
        <p:spPr>
          <a:xfrm>
            <a:off x="5871773" y="3567093"/>
            <a:ext cx="2965417" cy="2892197"/>
          </a:xfrm>
          <a:prstGeom prst="rect">
            <a:avLst/>
          </a:prstGeom>
        </p:spPr>
      </p:pic>
      <p:sp>
        <p:nvSpPr>
          <p:cNvPr id="9" name="Right Arrow 8"/>
          <p:cNvSpPr/>
          <p:nvPr/>
        </p:nvSpPr>
        <p:spPr>
          <a:xfrm>
            <a:off x="3862873" y="4683967"/>
            <a:ext cx="1688841" cy="436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0432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69817" y="135211"/>
            <a:ext cx="8001000" cy="428942"/>
          </a:xfrm>
        </p:spPr>
        <p:txBody>
          <a:bodyPr>
            <a:noAutofit/>
          </a:bodyPr>
          <a:lstStyle/>
          <a:p>
            <a:pPr eaLnBrk="1" hangingPunct="1"/>
            <a:r>
              <a:rPr lang="en-US" altLang="ko-KR" sz="3200" b="1" u="sng" dirty="0"/>
              <a:t>2. Balanced Binary Search Trees</a:t>
            </a:r>
          </a:p>
        </p:txBody>
      </p:sp>
      <p:sp>
        <p:nvSpPr>
          <p:cNvPr id="530435" name="Rectangle 3"/>
          <p:cNvSpPr>
            <a:spLocks noGrp="1" noChangeArrowheads="1"/>
          </p:cNvSpPr>
          <p:nvPr>
            <p:ph type="body" idx="4294967295"/>
          </p:nvPr>
        </p:nvSpPr>
        <p:spPr>
          <a:xfrm>
            <a:off x="169817" y="729457"/>
            <a:ext cx="11730446" cy="1870052"/>
          </a:xfrm>
        </p:spPr>
        <p:txBody>
          <a:bodyPr>
            <a:normAutofit lnSpcReduction="10000"/>
          </a:bodyPr>
          <a:lstStyle/>
          <a:p>
            <a:pPr eaLnBrk="1" hangingPunct="1"/>
            <a:r>
              <a:rPr lang="en-US" altLang="ko-KR" dirty="0"/>
              <a:t>If the height of a binary tree is always O(log n), we can guarantee O(log n) performance for each search tree operation</a:t>
            </a:r>
          </a:p>
          <a:p>
            <a:pPr eaLnBrk="1" hangingPunct="1"/>
            <a:r>
              <a:rPr lang="en-US" altLang="ko-KR" dirty="0"/>
              <a:t>Trees with a </a:t>
            </a:r>
            <a:r>
              <a:rPr lang="en-US" altLang="ko-KR" dirty="0">
                <a:solidFill>
                  <a:srgbClr val="FF3300"/>
                </a:solidFill>
              </a:rPr>
              <a:t>worst-case height of O(log n)</a:t>
            </a:r>
            <a:r>
              <a:rPr lang="en-US" altLang="ko-KR" dirty="0"/>
              <a:t> are called </a:t>
            </a:r>
            <a:r>
              <a:rPr lang="en-US" altLang="ko-KR" b="1" dirty="0">
                <a:solidFill>
                  <a:srgbClr val="0000FF"/>
                </a:solidFill>
              </a:rPr>
              <a:t>balanced trees</a:t>
            </a:r>
          </a:p>
          <a:p>
            <a:pPr eaLnBrk="1" hangingPunct="1"/>
            <a:r>
              <a:rPr lang="en-US" altLang="ko-KR" dirty="0"/>
              <a:t>An example of a balanced tree is </a:t>
            </a:r>
            <a:r>
              <a:rPr lang="en-US" altLang="ko-KR" b="1" dirty="0">
                <a:solidFill>
                  <a:srgbClr val="0000FF"/>
                </a:solidFill>
              </a:rPr>
              <a:t>AVL</a:t>
            </a:r>
            <a:r>
              <a:rPr lang="en-US" altLang="ko-KR" dirty="0"/>
              <a:t> (</a:t>
            </a:r>
            <a:r>
              <a:rPr lang="en-US" altLang="ko-KR" dirty="0">
                <a:solidFill>
                  <a:srgbClr val="0000FF"/>
                </a:solidFill>
              </a:rPr>
              <a:t>A</a:t>
            </a:r>
            <a:r>
              <a:rPr lang="en-US" altLang="ko-KR" dirty="0"/>
              <a:t>delson-</a:t>
            </a:r>
            <a:r>
              <a:rPr lang="en-US" altLang="ko-KR" dirty="0" err="1">
                <a:solidFill>
                  <a:srgbClr val="0000FF"/>
                </a:solidFill>
              </a:rPr>
              <a:t>V</a:t>
            </a:r>
            <a:r>
              <a:rPr lang="en-US" altLang="ko-KR" dirty="0" err="1"/>
              <a:t>elsky</a:t>
            </a:r>
            <a:r>
              <a:rPr lang="en-US" altLang="ko-KR" dirty="0"/>
              <a:t> and </a:t>
            </a:r>
            <a:r>
              <a:rPr lang="en-US" altLang="ko-KR" dirty="0">
                <a:solidFill>
                  <a:srgbClr val="0000FF"/>
                </a:solidFill>
              </a:rPr>
              <a:t>L</a:t>
            </a:r>
            <a:r>
              <a:rPr lang="en-US" altLang="ko-KR" dirty="0"/>
              <a:t>andis) tree</a:t>
            </a:r>
          </a:p>
        </p:txBody>
      </p:sp>
      <p:sp>
        <p:nvSpPr>
          <p:cNvPr id="4" name="Rectangle 2"/>
          <p:cNvSpPr txBox="1">
            <a:spLocks noChangeArrowheads="1"/>
          </p:cNvSpPr>
          <p:nvPr/>
        </p:nvSpPr>
        <p:spPr>
          <a:xfrm>
            <a:off x="169817" y="2599509"/>
            <a:ext cx="8001000" cy="609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4000" b="1" u="sng" dirty="0"/>
              <a:t>AVL Tree</a:t>
            </a:r>
          </a:p>
        </p:txBody>
      </p:sp>
      <p:sp>
        <p:nvSpPr>
          <p:cNvPr id="5" name="Rectangle 3"/>
          <p:cNvSpPr txBox="1">
            <a:spLocks noChangeArrowheads="1"/>
          </p:cNvSpPr>
          <p:nvPr/>
        </p:nvSpPr>
        <p:spPr>
          <a:xfrm>
            <a:off x="429207" y="3340358"/>
            <a:ext cx="11375883" cy="2747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buFont typeface="Arial" panose="020B0604020202020204" pitchFamily="34" charset="0"/>
              <a:buNone/>
            </a:pPr>
            <a:r>
              <a:rPr lang="en-US" altLang="ko-KR" b="1" u="sng" dirty="0"/>
              <a:t>Definition</a:t>
            </a:r>
            <a:r>
              <a:rPr lang="en-US" altLang="ko-KR" dirty="0"/>
              <a:t> </a:t>
            </a:r>
          </a:p>
          <a:p>
            <a:pPr marL="533400" indent="-533400"/>
            <a:r>
              <a:rPr lang="en-US" altLang="ko-KR" dirty="0"/>
              <a:t>Binary tree.</a:t>
            </a:r>
          </a:p>
          <a:p>
            <a:pPr marL="533400" indent="-533400"/>
            <a:r>
              <a:rPr lang="en-US" altLang="ko-KR" dirty="0"/>
              <a:t>If T is a nonempty binary tree with T</a:t>
            </a:r>
            <a:r>
              <a:rPr lang="en-US" altLang="ko-KR" baseline="-25000" dirty="0"/>
              <a:t>L</a:t>
            </a:r>
            <a:r>
              <a:rPr lang="en-US" altLang="ko-KR" dirty="0"/>
              <a:t> and T</a:t>
            </a:r>
            <a:r>
              <a:rPr lang="en-US" altLang="ko-KR" baseline="-25000" dirty="0"/>
              <a:t>R</a:t>
            </a:r>
            <a:r>
              <a:rPr lang="en-US" altLang="ko-KR" dirty="0"/>
              <a:t> as its left and right subtrees, then T is an AVL tree </a:t>
            </a:r>
            <a:r>
              <a:rPr lang="en-US" altLang="ko-KR" dirty="0" err="1"/>
              <a:t>iff</a:t>
            </a:r>
            <a:endParaRPr lang="en-US" altLang="ko-KR" dirty="0"/>
          </a:p>
          <a:p>
            <a:pPr marL="914400" lvl="1" indent="-457200">
              <a:buFont typeface="Wingdings" panose="05000000000000000000" pitchFamily="2" charset="2"/>
              <a:buAutoNum type="arabicPeriod"/>
            </a:pPr>
            <a:r>
              <a:rPr lang="en-US" altLang="ko-KR" dirty="0">
                <a:solidFill>
                  <a:srgbClr val="0000FF"/>
                </a:solidFill>
              </a:rPr>
              <a:t>T</a:t>
            </a:r>
            <a:r>
              <a:rPr lang="en-US" altLang="ko-KR" baseline="-25000" dirty="0">
                <a:solidFill>
                  <a:srgbClr val="0000FF"/>
                </a:solidFill>
              </a:rPr>
              <a:t>L</a:t>
            </a:r>
            <a:r>
              <a:rPr lang="en-US" altLang="ko-KR" dirty="0">
                <a:solidFill>
                  <a:srgbClr val="0000FF"/>
                </a:solidFill>
              </a:rPr>
              <a:t> and T</a:t>
            </a:r>
            <a:r>
              <a:rPr lang="en-US" altLang="ko-KR" baseline="-25000" dirty="0">
                <a:solidFill>
                  <a:srgbClr val="0000FF"/>
                </a:solidFill>
              </a:rPr>
              <a:t>R </a:t>
            </a:r>
            <a:r>
              <a:rPr lang="en-US" altLang="ko-KR" dirty="0">
                <a:solidFill>
                  <a:srgbClr val="0000FF"/>
                </a:solidFill>
              </a:rPr>
              <a:t>are AVL trees</a:t>
            </a:r>
            <a:r>
              <a:rPr lang="en-US" altLang="ko-KR" dirty="0"/>
              <a:t>, and</a:t>
            </a:r>
          </a:p>
          <a:p>
            <a:pPr marL="914400" lvl="1" indent="-457200">
              <a:buFont typeface="Wingdings" panose="05000000000000000000" pitchFamily="2" charset="2"/>
              <a:buAutoNum type="arabicPeriod"/>
            </a:pPr>
            <a:r>
              <a:rPr lang="en-US" altLang="ko-KR" b="1" dirty="0">
                <a:solidFill>
                  <a:srgbClr val="0000FF"/>
                </a:solidFill>
              </a:rPr>
              <a:t>|</a:t>
            </a:r>
            <a:r>
              <a:rPr lang="en-US" altLang="ko-KR" b="1" dirty="0" err="1">
                <a:solidFill>
                  <a:srgbClr val="0000FF"/>
                </a:solidFill>
              </a:rPr>
              <a:t>h</a:t>
            </a:r>
            <a:r>
              <a:rPr lang="en-US" altLang="ko-KR" b="1" baseline="-25000" dirty="0" err="1">
                <a:solidFill>
                  <a:srgbClr val="0000FF"/>
                </a:solidFill>
              </a:rPr>
              <a:t>L</a:t>
            </a:r>
            <a:r>
              <a:rPr lang="en-US" altLang="ko-KR" b="1" dirty="0">
                <a:solidFill>
                  <a:srgbClr val="0000FF"/>
                </a:solidFill>
              </a:rPr>
              <a:t> – </a:t>
            </a:r>
            <a:r>
              <a:rPr lang="en-US" altLang="ko-KR" b="1" dirty="0" err="1">
                <a:solidFill>
                  <a:srgbClr val="0000FF"/>
                </a:solidFill>
              </a:rPr>
              <a:t>h</a:t>
            </a:r>
            <a:r>
              <a:rPr lang="en-US" altLang="ko-KR" b="1" baseline="-25000" dirty="0" err="1">
                <a:solidFill>
                  <a:srgbClr val="0000FF"/>
                </a:solidFill>
              </a:rPr>
              <a:t>R</a:t>
            </a:r>
            <a:r>
              <a:rPr lang="en-US" altLang="ko-KR" b="1" dirty="0">
                <a:solidFill>
                  <a:srgbClr val="0000FF"/>
                </a:solidFill>
              </a:rPr>
              <a:t>| </a:t>
            </a:r>
            <a:r>
              <a:rPr lang="en-US" altLang="ko-KR" b="1" dirty="0">
                <a:solidFill>
                  <a:srgbClr val="0000FF"/>
                </a:solidFill>
                <a:sym typeface="Symbol" panose="05050102010706020507" pitchFamily="18" charset="2"/>
              </a:rPr>
              <a:t> 1</a:t>
            </a:r>
            <a:r>
              <a:rPr lang="en-US" altLang="ko-KR" dirty="0">
                <a:solidFill>
                  <a:srgbClr val="0000FF"/>
                </a:solidFill>
                <a:sym typeface="Symbol" panose="05050102010706020507" pitchFamily="18" charset="2"/>
              </a:rPr>
              <a:t> where </a:t>
            </a:r>
            <a:r>
              <a:rPr lang="en-US" altLang="ko-KR" dirty="0" err="1">
                <a:solidFill>
                  <a:srgbClr val="0000FF"/>
                </a:solidFill>
              </a:rPr>
              <a:t>h</a:t>
            </a:r>
            <a:r>
              <a:rPr lang="en-US" altLang="ko-KR" baseline="-25000" dirty="0" err="1">
                <a:solidFill>
                  <a:srgbClr val="0000FF"/>
                </a:solidFill>
              </a:rPr>
              <a:t>L</a:t>
            </a:r>
            <a:r>
              <a:rPr lang="en-US" altLang="ko-KR" baseline="-25000" dirty="0">
                <a:solidFill>
                  <a:srgbClr val="0000FF"/>
                </a:solidFill>
              </a:rPr>
              <a:t> </a:t>
            </a:r>
            <a:r>
              <a:rPr lang="en-US" altLang="ko-KR" dirty="0">
                <a:solidFill>
                  <a:srgbClr val="0000FF"/>
                </a:solidFill>
              </a:rPr>
              <a:t>and </a:t>
            </a:r>
            <a:r>
              <a:rPr lang="en-US" altLang="ko-KR" dirty="0" err="1">
                <a:solidFill>
                  <a:srgbClr val="0000FF"/>
                </a:solidFill>
              </a:rPr>
              <a:t>h</a:t>
            </a:r>
            <a:r>
              <a:rPr lang="en-US" altLang="ko-KR" baseline="-25000" dirty="0" err="1">
                <a:solidFill>
                  <a:srgbClr val="0000FF"/>
                </a:solidFill>
              </a:rPr>
              <a:t>R</a:t>
            </a:r>
            <a:r>
              <a:rPr lang="en-US" altLang="ko-KR" baseline="-25000" dirty="0">
                <a:solidFill>
                  <a:srgbClr val="0000FF"/>
                </a:solidFill>
              </a:rPr>
              <a:t> </a:t>
            </a:r>
            <a:r>
              <a:rPr lang="en-US" altLang="ko-KR" dirty="0">
                <a:solidFill>
                  <a:srgbClr val="0000FF"/>
                </a:solidFill>
              </a:rPr>
              <a:t>are the heights of T</a:t>
            </a:r>
            <a:r>
              <a:rPr lang="en-US" altLang="ko-KR" baseline="-25000" dirty="0">
                <a:solidFill>
                  <a:srgbClr val="0000FF"/>
                </a:solidFill>
              </a:rPr>
              <a:t>L</a:t>
            </a:r>
            <a:r>
              <a:rPr lang="en-US" altLang="ko-KR" dirty="0">
                <a:solidFill>
                  <a:srgbClr val="0000FF"/>
                </a:solidFill>
              </a:rPr>
              <a:t> and T</a:t>
            </a:r>
            <a:r>
              <a:rPr lang="en-US" altLang="ko-KR" baseline="-25000" dirty="0">
                <a:solidFill>
                  <a:srgbClr val="0000FF"/>
                </a:solidFill>
              </a:rPr>
              <a:t>R</a:t>
            </a:r>
            <a:r>
              <a:rPr lang="en-US" altLang="ko-KR" dirty="0">
                <a:solidFill>
                  <a:srgbClr val="0000FF"/>
                </a:solidFill>
              </a:rPr>
              <a:t>, respectively</a:t>
            </a:r>
          </a:p>
        </p:txBody>
      </p:sp>
    </p:spTree>
    <p:extLst>
      <p:ext uri="{BB962C8B-B14F-4D97-AF65-F5344CB8AC3E}">
        <p14:creationId xmlns:p14="http://schemas.microsoft.com/office/powerpoint/2010/main" val="14181972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0435">
                                            <p:txEl>
                                              <p:pRg st="0" end="0"/>
                                            </p:txEl>
                                          </p:spTgt>
                                        </p:tgtEl>
                                        <p:attrNameLst>
                                          <p:attrName>style.visibility</p:attrName>
                                        </p:attrNameLst>
                                      </p:cBhvr>
                                      <p:to>
                                        <p:strVal val="visible"/>
                                      </p:to>
                                    </p:set>
                                    <p:anim calcmode="lin" valueType="num">
                                      <p:cBhvr additive="base">
                                        <p:cTn id="7" dur="500" fill="hold"/>
                                        <p:tgtEl>
                                          <p:spTgt spid="530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0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0435">
                                            <p:txEl>
                                              <p:pRg st="1" end="1"/>
                                            </p:txEl>
                                          </p:spTgt>
                                        </p:tgtEl>
                                        <p:attrNameLst>
                                          <p:attrName>style.visibility</p:attrName>
                                        </p:attrNameLst>
                                      </p:cBhvr>
                                      <p:to>
                                        <p:strVal val="visible"/>
                                      </p:to>
                                    </p:set>
                                    <p:anim calcmode="lin" valueType="num">
                                      <p:cBhvr additive="base">
                                        <p:cTn id="13" dur="500" fill="hold"/>
                                        <p:tgtEl>
                                          <p:spTgt spid="5304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04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0435">
                                            <p:txEl>
                                              <p:pRg st="2" end="2"/>
                                            </p:txEl>
                                          </p:spTgt>
                                        </p:tgtEl>
                                        <p:attrNameLst>
                                          <p:attrName>style.visibility</p:attrName>
                                        </p:attrNameLst>
                                      </p:cBhvr>
                                      <p:to>
                                        <p:strVal val="visible"/>
                                      </p:to>
                                    </p:set>
                                    <p:anim calcmode="lin" valueType="num">
                                      <p:cBhvr additive="base">
                                        <p:cTn id="19" dur="500" fill="hold"/>
                                        <p:tgtEl>
                                          <p:spTgt spid="5304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0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additive="base">
                                        <p:cTn id="3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 calcmode="lin" valueType="num">
                                      <p:cBhvr additive="base">
                                        <p:cTn id="37"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 calcmode="lin" valueType="num">
                                      <p:cBhvr additive="base">
                                        <p:cTn id="4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 calcmode="lin" valueType="num">
                                      <p:cBhvr additive="base">
                                        <p:cTn id="49"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build="p" bldLvl="2" autoUpdateAnimBg="0"/>
      <p:bldP spid="5"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1440" y="3402"/>
            <a:ext cx="8001000" cy="609600"/>
          </a:xfrm>
        </p:spPr>
        <p:txBody>
          <a:bodyPr>
            <a:normAutofit fontScale="90000"/>
          </a:bodyPr>
          <a:lstStyle/>
          <a:p>
            <a:pPr eaLnBrk="1" hangingPunct="1"/>
            <a:r>
              <a:rPr lang="en-US" altLang="ko-KR" b="1" dirty="0"/>
              <a:t>Properties of AVL Tree</a:t>
            </a:r>
          </a:p>
        </p:txBody>
      </p:sp>
      <p:sp>
        <p:nvSpPr>
          <p:cNvPr id="563204" name="Rectangle 4"/>
          <p:cNvSpPr>
            <a:spLocks noGrp="1" noChangeArrowheads="1"/>
          </p:cNvSpPr>
          <p:nvPr>
            <p:ph type="body" idx="4294967295"/>
          </p:nvPr>
        </p:nvSpPr>
        <p:spPr>
          <a:xfrm>
            <a:off x="91440" y="511901"/>
            <a:ext cx="11926389" cy="2583996"/>
          </a:xfrm>
          <a:noFill/>
        </p:spPr>
        <p:txBody>
          <a:bodyPr>
            <a:normAutofit/>
          </a:bodyPr>
          <a:lstStyle/>
          <a:p>
            <a:pPr marL="533400" indent="-533400">
              <a:buFont typeface="Wingdings" panose="05000000000000000000" pitchFamily="2" charset="2"/>
              <a:buAutoNum type="arabicPeriod"/>
            </a:pPr>
            <a:r>
              <a:rPr lang="en-US" altLang="ko-KR" sz="2000" dirty="0"/>
              <a:t>The height of an AVL tree with n nodes is O(log n)</a:t>
            </a:r>
          </a:p>
          <a:p>
            <a:pPr marL="533400" indent="-533400">
              <a:buFont typeface="Wingdings" panose="05000000000000000000" pitchFamily="2" charset="2"/>
              <a:buAutoNum type="arabicPeriod"/>
            </a:pPr>
            <a:r>
              <a:rPr lang="en-US" altLang="ko-KR" sz="2000" dirty="0"/>
              <a:t>For every value of n, n </a:t>
            </a:r>
            <a:r>
              <a:rPr lang="en-US" altLang="ko-KR" sz="2000" dirty="0">
                <a:sym typeface="Symbol" panose="05050102010706020507" pitchFamily="18" charset="2"/>
              </a:rPr>
              <a:t> 0, there exists an AVL tree</a:t>
            </a:r>
          </a:p>
          <a:p>
            <a:pPr marL="533400" indent="-533400">
              <a:buFont typeface="Wingdings" panose="05000000000000000000" pitchFamily="2" charset="2"/>
              <a:buAutoNum type="arabicPeriod"/>
            </a:pPr>
            <a:r>
              <a:rPr lang="en-US" altLang="ko-KR" sz="2000" dirty="0">
                <a:sym typeface="Symbol" panose="05050102010706020507" pitchFamily="18" charset="2"/>
              </a:rPr>
              <a:t>An n-node AVL search tree can be searched in O(height) = O(log n) time</a:t>
            </a:r>
          </a:p>
          <a:p>
            <a:pPr marL="533400" indent="-533400">
              <a:buFont typeface="Wingdings" panose="05000000000000000000" pitchFamily="2" charset="2"/>
              <a:buAutoNum type="arabicPeriod"/>
            </a:pPr>
            <a:r>
              <a:rPr lang="en-US" altLang="ko-KR" sz="2000" dirty="0">
                <a:sym typeface="Symbol" panose="05050102010706020507" pitchFamily="18" charset="2"/>
              </a:rPr>
              <a:t>A new node can be inserted into an n-node AVL search tree so that the result is an n+1 node AVL tree and insertion can be done in O(log n) time</a:t>
            </a:r>
          </a:p>
          <a:p>
            <a:pPr marL="533400" indent="-533400">
              <a:buFont typeface="Wingdings" panose="05000000000000000000" pitchFamily="2" charset="2"/>
              <a:buAutoNum type="arabicPeriod"/>
            </a:pPr>
            <a:r>
              <a:rPr lang="en-US" altLang="ko-KR" sz="2000" dirty="0">
                <a:sym typeface="Symbol" panose="05050102010706020507" pitchFamily="18" charset="2"/>
              </a:rPr>
              <a:t>A node can be deleted from an n-node AVL search tree, n&gt;0, so that the result is an n-1 node AVL tree and deletion can be done in O(log n) time</a:t>
            </a:r>
            <a:endParaRPr lang="en-US" altLang="ko-KR" sz="2000" dirty="0"/>
          </a:p>
        </p:txBody>
      </p:sp>
      <p:sp>
        <p:nvSpPr>
          <p:cNvPr id="4" name="Rectangle 2"/>
          <p:cNvSpPr txBox="1">
            <a:spLocks noChangeArrowheads="1"/>
          </p:cNvSpPr>
          <p:nvPr/>
        </p:nvSpPr>
        <p:spPr>
          <a:xfrm>
            <a:off x="0" y="3095897"/>
            <a:ext cx="8001000" cy="60960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b="1" dirty="0"/>
              <a:t>Balance Factor</a:t>
            </a:r>
          </a:p>
        </p:txBody>
      </p:sp>
      <p:sp>
        <p:nvSpPr>
          <p:cNvPr id="5" name="Rectangle 3"/>
          <p:cNvSpPr txBox="1">
            <a:spLocks noChangeArrowheads="1"/>
          </p:cNvSpPr>
          <p:nvPr/>
        </p:nvSpPr>
        <p:spPr>
          <a:xfrm>
            <a:off x="91440" y="3607798"/>
            <a:ext cx="12100560" cy="2728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r>
              <a:rPr lang="en-US" altLang="ko-KR" sz="2400" dirty="0"/>
              <a:t>AVL trees are normally represented using the linked representation</a:t>
            </a:r>
          </a:p>
          <a:p>
            <a:pPr marL="533400" indent="-533400"/>
            <a:r>
              <a:rPr lang="en-US" altLang="ko-KR" sz="2400" dirty="0"/>
              <a:t>To facilitate insertion and deletion, a </a:t>
            </a:r>
            <a:r>
              <a:rPr lang="en-US" altLang="ko-KR" sz="2400" b="1" dirty="0">
                <a:solidFill>
                  <a:srgbClr val="FF3300"/>
                </a:solidFill>
              </a:rPr>
              <a:t>balance factor (bf)</a:t>
            </a:r>
            <a:r>
              <a:rPr lang="en-US" altLang="ko-KR" sz="2400" dirty="0"/>
              <a:t> is associated with each node</a:t>
            </a:r>
          </a:p>
          <a:p>
            <a:pPr marL="533400" indent="-533400"/>
            <a:r>
              <a:rPr lang="en-US" altLang="ko-KR" sz="2400" dirty="0"/>
              <a:t>The balance factor bf(x) of a node x is defined as</a:t>
            </a:r>
            <a:br>
              <a:rPr lang="en-US" altLang="ko-KR" sz="2400" dirty="0"/>
            </a:br>
            <a:r>
              <a:rPr lang="en-US" altLang="ko-KR" sz="2400" dirty="0"/>
              <a:t>	</a:t>
            </a:r>
            <a:r>
              <a:rPr lang="en-US" altLang="ko-KR" sz="2400" dirty="0">
                <a:solidFill>
                  <a:srgbClr val="0000FF"/>
                </a:solidFill>
              </a:rPr>
              <a:t>height(</a:t>
            </a:r>
            <a:r>
              <a:rPr lang="en-US" altLang="ko-KR" sz="2400" dirty="0" err="1">
                <a:solidFill>
                  <a:srgbClr val="0000FF"/>
                </a:solidFill>
              </a:rPr>
              <a:t>x</a:t>
            </a:r>
            <a:r>
              <a:rPr lang="en-US" altLang="ko-KR" sz="2400" dirty="0" err="1">
                <a:solidFill>
                  <a:srgbClr val="0000FF"/>
                </a:solidFill>
                <a:sym typeface="Wingdings" panose="05000000000000000000" pitchFamily="2" charset="2"/>
              </a:rPr>
              <a:t></a:t>
            </a:r>
            <a:r>
              <a:rPr lang="en-US" altLang="ko-KR" sz="2400" dirty="0" err="1">
                <a:solidFill>
                  <a:srgbClr val="0000FF"/>
                </a:solidFill>
              </a:rPr>
              <a:t>leftChild</a:t>
            </a:r>
            <a:r>
              <a:rPr lang="en-US" altLang="ko-KR" sz="2400" dirty="0">
                <a:solidFill>
                  <a:srgbClr val="0000FF"/>
                </a:solidFill>
              </a:rPr>
              <a:t>) – height(</a:t>
            </a:r>
            <a:r>
              <a:rPr lang="en-US" altLang="ko-KR" sz="2400" dirty="0" err="1">
                <a:solidFill>
                  <a:srgbClr val="0000FF"/>
                </a:solidFill>
              </a:rPr>
              <a:t>x</a:t>
            </a:r>
            <a:r>
              <a:rPr lang="en-US" altLang="ko-KR" sz="2400" dirty="0" err="1">
                <a:solidFill>
                  <a:srgbClr val="0000FF"/>
                </a:solidFill>
                <a:sym typeface="Wingdings" panose="05000000000000000000" pitchFamily="2" charset="2"/>
              </a:rPr>
              <a:t></a:t>
            </a:r>
            <a:r>
              <a:rPr lang="en-US" altLang="ko-KR" sz="2400" dirty="0" err="1">
                <a:solidFill>
                  <a:srgbClr val="0000FF"/>
                </a:solidFill>
              </a:rPr>
              <a:t>rightChild</a:t>
            </a:r>
            <a:r>
              <a:rPr lang="en-US" altLang="ko-KR" sz="2400" dirty="0">
                <a:solidFill>
                  <a:srgbClr val="0000FF"/>
                </a:solidFill>
              </a:rPr>
              <a:t>)</a:t>
            </a:r>
          </a:p>
          <a:p>
            <a:pPr marL="533400" indent="-533400"/>
            <a:r>
              <a:rPr lang="en-US" altLang="ko-KR" sz="2400" dirty="0"/>
              <a:t>Balance factor of each node in an AVL tree must be </a:t>
            </a:r>
            <a:r>
              <a:rPr lang="en-US" altLang="ko-KR" sz="2400" dirty="0">
                <a:solidFill>
                  <a:srgbClr val="0000FF"/>
                </a:solidFill>
              </a:rPr>
              <a:t>–1, 0, or 1</a:t>
            </a:r>
          </a:p>
        </p:txBody>
      </p:sp>
    </p:spTree>
    <p:extLst>
      <p:ext uri="{BB962C8B-B14F-4D97-AF65-F5344CB8AC3E}">
        <p14:creationId xmlns:p14="http://schemas.microsoft.com/office/powerpoint/2010/main" val="29839203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04">
                                            <p:txEl>
                                              <p:pRg st="0" end="0"/>
                                            </p:txEl>
                                          </p:spTgt>
                                        </p:tgtEl>
                                        <p:attrNameLst>
                                          <p:attrName>style.visibility</p:attrName>
                                        </p:attrNameLst>
                                      </p:cBhvr>
                                      <p:to>
                                        <p:strVal val="visible"/>
                                      </p:to>
                                    </p:set>
                                    <p:anim calcmode="lin" valueType="num">
                                      <p:cBhvr additive="base">
                                        <p:cTn id="7" dur="500" fill="hold"/>
                                        <p:tgtEl>
                                          <p:spTgt spid="56320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0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04">
                                            <p:txEl>
                                              <p:pRg st="1" end="1"/>
                                            </p:txEl>
                                          </p:spTgt>
                                        </p:tgtEl>
                                        <p:attrNameLst>
                                          <p:attrName>style.visibility</p:attrName>
                                        </p:attrNameLst>
                                      </p:cBhvr>
                                      <p:to>
                                        <p:strVal val="visible"/>
                                      </p:to>
                                    </p:set>
                                    <p:anim calcmode="lin" valueType="num">
                                      <p:cBhvr additive="base">
                                        <p:cTn id="13" dur="500" fill="hold"/>
                                        <p:tgtEl>
                                          <p:spTgt spid="56320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0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04">
                                            <p:txEl>
                                              <p:pRg st="2" end="2"/>
                                            </p:txEl>
                                          </p:spTgt>
                                        </p:tgtEl>
                                        <p:attrNameLst>
                                          <p:attrName>style.visibility</p:attrName>
                                        </p:attrNameLst>
                                      </p:cBhvr>
                                      <p:to>
                                        <p:strVal val="visible"/>
                                      </p:to>
                                    </p:set>
                                    <p:anim calcmode="lin" valueType="num">
                                      <p:cBhvr additive="base">
                                        <p:cTn id="19" dur="500" fill="hold"/>
                                        <p:tgtEl>
                                          <p:spTgt spid="56320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0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3204">
                                            <p:txEl>
                                              <p:pRg st="3" end="3"/>
                                            </p:txEl>
                                          </p:spTgt>
                                        </p:tgtEl>
                                        <p:attrNameLst>
                                          <p:attrName>style.visibility</p:attrName>
                                        </p:attrNameLst>
                                      </p:cBhvr>
                                      <p:to>
                                        <p:strVal val="visible"/>
                                      </p:to>
                                    </p:set>
                                    <p:anim calcmode="lin" valueType="num">
                                      <p:cBhvr additive="base">
                                        <p:cTn id="25" dur="500" fill="hold"/>
                                        <p:tgtEl>
                                          <p:spTgt spid="56320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320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3204">
                                            <p:txEl>
                                              <p:pRg st="4" end="4"/>
                                            </p:txEl>
                                          </p:spTgt>
                                        </p:tgtEl>
                                        <p:attrNameLst>
                                          <p:attrName>style.visibility</p:attrName>
                                        </p:attrNameLst>
                                      </p:cBhvr>
                                      <p:to>
                                        <p:strVal val="visible"/>
                                      </p:to>
                                    </p:set>
                                    <p:anim calcmode="lin" valueType="num">
                                      <p:cBhvr additive="base">
                                        <p:cTn id="31" dur="500" fill="hold"/>
                                        <p:tgtEl>
                                          <p:spTgt spid="56320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320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anim calcmode="lin" valueType="num">
                                      <p:cBhvr additive="base">
                                        <p:cTn id="4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anim calcmode="lin" valueType="num">
                                      <p:cBhvr additive="base">
                                        <p:cTn id="4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anim calcmode="lin" valueType="num">
                                      <p:cBhvr additive="base">
                                        <p:cTn id="5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build="p" bldLvl="2" autoUpdateAnimBg="0"/>
      <p:bldP spid="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524000" y="333375"/>
            <a:ext cx="8001000" cy="609600"/>
          </a:xfrm>
        </p:spPr>
        <p:txBody>
          <a:bodyPr>
            <a:normAutofit fontScale="90000"/>
          </a:bodyPr>
          <a:lstStyle/>
          <a:p>
            <a:pPr eaLnBrk="1" hangingPunct="1"/>
            <a:r>
              <a:rPr lang="en-US" altLang="ko-KR" b="1" dirty="0"/>
              <a:t>AVL Tree with Balance Factors</a:t>
            </a:r>
          </a:p>
        </p:txBody>
      </p:sp>
      <p:grpSp>
        <p:nvGrpSpPr>
          <p:cNvPr id="2" name="Group 83"/>
          <p:cNvGrpSpPr>
            <a:grpSpLocks/>
          </p:cNvGrpSpPr>
          <p:nvPr/>
        </p:nvGrpSpPr>
        <p:grpSpPr bwMode="auto">
          <a:xfrm>
            <a:off x="2971800" y="1196975"/>
            <a:ext cx="6548438" cy="2935288"/>
            <a:chOff x="912" y="998"/>
            <a:chExt cx="4125" cy="1849"/>
          </a:xfrm>
        </p:grpSpPr>
        <p:sp>
          <p:nvSpPr>
            <p:cNvPr id="9246" name="Text Box 53"/>
            <p:cNvSpPr txBox="1">
              <a:spLocks noChangeArrowheads="1"/>
            </p:cNvSpPr>
            <p:nvPr/>
          </p:nvSpPr>
          <p:spPr bwMode="auto">
            <a:xfrm>
              <a:off x="2705" y="998"/>
              <a:ext cx="27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9247" name="Text Box 54"/>
            <p:cNvSpPr txBox="1">
              <a:spLocks noChangeArrowheads="1"/>
            </p:cNvSpPr>
            <p:nvPr/>
          </p:nvSpPr>
          <p:spPr bwMode="auto">
            <a:xfrm>
              <a:off x="1851" y="1434"/>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9248" name="Text Box 55"/>
            <p:cNvSpPr txBox="1">
              <a:spLocks noChangeArrowheads="1"/>
            </p:cNvSpPr>
            <p:nvPr/>
          </p:nvSpPr>
          <p:spPr bwMode="auto">
            <a:xfrm>
              <a:off x="1284" y="1869"/>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9249" name="Text Box 56"/>
            <p:cNvSpPr txBox="1">
              <a:spLocks noChangeArrowheads="1"/>
            </p:cNvSpPr>
            <p:nvPr/>
          </p:nvSpPr>
          <p:spPr bwMode="auto">
            <a:xfrm>
              <a:off x="912" y="2276"/>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9250" name="Text Box 57"/>
            <p:cNvSpPr txBox="1">
              <a:spLocks noChangeArrowheads="1"/>
            </p:cNvSpPr>
            <p:nvPr/>
          </p:nvSpPr>
          <p:spPr bwMode="auto">
            <a:xfrm>
              <a:off x="1553" y="2276"/>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9251" name="Text Box 58"/>
            <p:cNvSpPr txBox="1">
              <a:spLocks noChangeArrowheads="1"/>
            </p:cNvSpPr>
            <p:nvPr/>
          </p:nvSpPr>
          <p:spPr bwMode="auto">
            <a:xfrm>
              <a:off x="2278" y="1869"/>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9252" name="Text Box 59"/>
            <p:cNvSpPr txBox="1">
              <a:spLocks noChangeArrowheads="1"/>
            </p:cNvSpPr>
            <p:nvPr/>
          </p:nvSpPr>
          <p:spPr bwMode="auto">
            <a:xfrm>
              <a:off x="3696" y="1434"/>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9253" name="Text Box 60"/>
            <p:cNvSpPr txBox="1">
              <a:spLocks noChangeArrowheads="1"/>
            </p:cNvSpPr>
            <p:nvPr/>
          </p:nvSpPr>
          <p:spPr bwMode="auto">
            <a:xfrm>
              <a:off x="3312" y="1869"/>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9254" name="Text Box 61"/>
            <p:cNvSpPr txBox="1">
              <a:spLocks noChangeArrowheads="1"/>
            </p:cNvSpPr>
            <p:nvPr/>
          </p:nvSpPr>
          <p:spPr bwMode="auto">
            <a:xfrm>
              <a:off x="2976" y="2304"/>
              <a:ext cx="27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9255" name="Text Box 62"/>
            <p:cNvSpPr txBox="1">
              <a:spLocks noChangeArrowheads="1"/>
            </p:cNvSpPr>
            <p:nvPr/>
          </p:nvSpPr>
          <p:spPr bwMode="auto">
            <a:xfrm>
              <a:off x="3644" y="2304"/>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9256" name="Text Box 64"/>
            <p:cNvSpPr txBox="1">
              <a:spLocks noChangeArrowheads="1"/>
            </p:cNvSpPr>
            <p:nvPr/>
          </p:nvSpPr>
          <p:spPr bwMode="auto">
            <a:xfrm>
              <a:off x="4571" y="1869"/>
              <a:ext cx="27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9257" name="Text Box 66"/>
            <p:cNvSpPr txBox="1">
              <a:spLocks noChangeArrowheads="1"/>
            </p:cNvSpPr>
            <p:nvPr/>
          </p:nvSpPr>
          <p:spPr bwMode="auto">
            <a:xfrm>
              <a:off x="4827" y="2196"/>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9258" name="Text Box 68"/>
            <p:cNvSpPr txBox="1">
              <a:spLocks noChangeArrowheads="1"/>
            </p:cNvSpPr>
            <p:nvPr/>
          </p:nvSpPr>
          <p:spPr bwMode="auto">
            <a:xfrm>
              <a:off x="3717" y="2595"/>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grpSp>
      <p:grpSp>
        <p:nvGrpSpPr>
          <p:cNvPr id="9220" name="Group 85"/>
          <p:cNvGrpSpPr>
            <a:grpSpLocks/>
          </p:cNvGrpSpPr>
          <p:nvPr/>
        </p:nvGrpSpPr>
        <p:grpSpPr bwMode="auto">
          <a:xfrm>
            <a:off x="3340100" y="1303338"/>
            <a:ext cx="6032500" cy="3054350"/>
            <a:chOff x="981" y="1148"/>
            <a:chExt cx="3800" cy="1924"/>
          </a:xfrm>
        </p:grpSpPr>
        <p:sp>
          <p:nvSpPr>
            <p:cNvPr id="9221" name="Line 86"/>
            <p:cNvSpPr>
              <a:spLocks noChangeShapeType="1"/>
            </p:cNvSpPr>
            <p:nvPr/>
          </p:nvSpPr>
          <p:spPr bwMode="auto">
            <a:xfrm flipH="1">
              <a:off x="2006" y="1329"/>
              <a:ext cx="939" cy="25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9222" name="Line 87"/>
            <p:cNvSpPr>
              <a:spLocks noChangeShapeType="1"/>
            </p:cNvSpPr>
            <p:nvPr/>
          </p:nvSpPr>
          <p:spPr bwMode="auto">
            <a:xfrm>
              <a:off x="2945" y="1329"/>
              <a:ext cx="896" cy="25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9223" name="Line 88"/>
            <p:cNvSpPr>
              <a:spLocks noChangeShapeType="1"/>
            </p:cNvSpPr>
            <p:nvPr/>
          </p:nvSpPr>
          <p:spPr bwMode="auto">
            <a:xfrm flipH="1">
              <a:off x="1451" y="1765"/>
              <a:ext cx="512"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9224" name="Line 89"/>
            <p:cNvSpPr>
              <a:spLocks noChangeShapeType="1"/>
            </p:cNvSpPr>
            <p:nvPr/>
          </p:nvSpPr>
          <p:spPr bwMode="auto">
            <a:xfrm>
              <a:off x="2006" y="1765"/>
              <a:ext cx="427"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9225" name="Line 90"/>
            <p:cNvSpPr>
              <a:spLocks noChangeShapeType="1"/>
            </p:cNvSpPr>
            <p:nvPr/>
          </p:nvSpPr>
          <p:spPr bwMode="auto">
            <a:xfrm flipH="1">
              <a:off x="3457" y="1765"/>
              <a:ext cx="384"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9226" name="Line 91"/>
            <p:cNvSpPr>
              <a:spLocks noChangeShapeType="1"/>
            </p:cNvSpPr>
            <p:nvPr/>
          </p:nvSpPr>
          <p:spPr bwMode="auto">
            <a:xfrm flipH="1">
              <a:off x="1067" y="2201"/>
              <a:ext cx="341"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9227" name="Line 92"/>
            <p:cNvSpPr>
              <a:spLocks noChangeShapeType="1"/>
            </p:cNvSpPr>
            <p:nvPr/>
          </p:nvSpPr>
          <p:spPr bwMode="auto">
            <a:xfrm>
              <a:off x="1451" y="2201"/>
              <a:ext cx="256"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9228" name="Line 93"/>
            <p:cNvSpPr>
              <a:spLocks noChangeShapeType="1"/>
            </p:cNvSpPr>
            <p:nvPr/>
          </p:nvSpPr>
          <p:spPr bwMode="auto">
            <a:xfrm flipH="1">
              <a:off x="3201" y="2201"/>
              <a:ext cx="256"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9229" name="Line 94"/>
            <p:cNvSpPr>
              <a:spLocks noChangeShapeType="1"/>
            </p:cNvSpPr>
            <p:nvPr/>
          </p:nvSpPr>
          <p:spPr bwMode="auto">
            <a:xfrm>
              <a:off x="3500" y="2201"/>
              <a:ext cx="299"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9230" name="Line 95"/>
            <p:cNvSpPr>
              <a:spLocks noChangeShapeType="1"/>
            </p:cNvSpPr>
            <p:nvPr/>
          </p:nvSpPr>
          <p:spPr bwMode="auto">
            <a:xfrm>
              <a:off x="3884" y="1765"/>
              <a:ext cx="427"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9231" name="Line 96"/>
            <p:cNvSpPr>
              <a:spLocks noChangeShapeType="1"/>
            </p:cNvSpPr>
            <p:nvPr/>
          </p:nvSpPr>
          <p:spPr bwMode="auto">
            <a:xfrm>
              <a:off x="4354" y="2201"/>
              <a:ext cx="298"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9232" name="Line 97"/>
            <p:cNvSpPr>
              <a:spLocks noChangeShapeType="1"/>
            </p:cNvSpPr>
            <p:nvPr/>
          </p:nvSpPr>
          <p:spPr bwMode="auto">
            <a:xfrm>
              <a:off x="3244" y="2636"/>
              <a:ext cx="299"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9233" name="Oval 98"/>
            <p:cNvSpPr>
              <a:spLocks noChangeArrowheads="1"/>
            </p:cNvSpPr>
            <p:nvPr/>
          </p:nvSpPr>
          <p:spPr bwMode="auto">
            <a:xfrm>
              <a:off x="2817" y="1148"/>
              <a:ext cx="256" cy="1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10</a:t>
              </a:r>
            </a:p>
          </p:txBody>
        </p:sp>
        <p:sp>
          <p:nvSpPr>
            <p:cNvPr id="9234" name="Oval 99"/>
            <p:cNvSpPr>
              <a:spLocks noChangeArrowheads="1"/>
            </p:cNvSpPr>
            <p:nvPr/>
          </p:nvSpPr>
          <p:spPr bwMode="auto">
            <a:xfrm>
              <a:off x="3713" y="1584"/>
              <a:ext cx="256" cy="1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40</a:t>
              </a:r>
            </a:p>
          </p:txBody>
        </p:sp>
        <p:sp>
          <p:nvSpPr>
            <p:cNvPr id="9235" name="Oval 100"/>
            <p:cNvSpPr>
              <a:spLocks noChangeArrowheads="1"/>
            </p:cNvSpPr>
            <p:nvPr/>
          </p:nvSpPr>
          <p:spPr bwMode="auto">
            <a:xfrm>
              <a:off x="3329" y="2019"/>
              <a:ext cx="256" cy="182"/>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30</a:t>
              </a:r>
            </a:p>
          </p:txBody>
        </p:sp>
        <p:sp>
          <p:nvSpPr>
            <p:cNvPr id="9236" name="Oval 101"/>
            <p:cNvSpPr>
              <a:spLocks noChangeArrowheads="1"/>
            </p:cNvSpPr>
            <p:nvPr/>
          </p:nvSpPr>
          <p:spPr bwMode="auto">
            <a:xfrm>
              <a:off x="4183" y="2019"/>
              <a:ext cx="256" cy="182"/>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45</a:t>
              </a:r>
            </a:p>
          </p:txBody>
        </p:sp>
        <p:sp>
          <p:nvSpPr>
            <p:cNvPr id="9237" name="Oval 102"/>
            <p:cNvSpPr>
              <a:spLocks noChangeArrowheads="1"/>
            </p:cNvSpPr>
            <p:nvPr/>
          </p:nvSpPr>
          <p:spPr bwMode="auto">
            <a:xfrm>
              <a:off x="3073" y="2455"/>
              <a:ext cx="256" cy="1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20</a:t>
              </a:r>
            </a:p>
          </p:txBody>
        </p:sp>
        <p:sp>
          <p:nvSpPr>
            <p:cNvPr id="9238" name="Oval 103"/>
            <p:cNvSpPr>
              <a:spLocks noChangeArrowheads="1"/>
            </p:cNvSpPr>
            <p:nvPr/>
          </p:nvSpPr>
          <p:spPr bwMode="auto">
            <a:xfrm>
              <a:off x="3671" y="2455"/>
              <a:ext cx="256" cy="1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35</a:t>
              </a:r>
            </a:p>
          </p:txBody>
        </p:sp>
        <p:sp>
          <p:nvSpPr>
            <p:cNvPr id="9239" name="Oval 104"/>
            <p:cNvSpPr>
              <a:spLocks noChangeArrowheads="1"/>
            </p:cNvSpPr>
            <p:nvPr/>
          </p:nvSpPr>
          <p:spPr bwMode="auto">
            <a:xfrm>
              <a:off x="3415" y="2890"/>
              <a:ext cx="256" cy="182"/>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25</a:t>
              </a:r>
            </a:p>
          </p:txBody>
        </p:sp>
        <p:sp>
          <p:nvSpPr>
            <p:cNvPr id="9240" name="Oval 105"/>
            <p:cNvSpPr>
              <a:spLocks noChangeArrowheads="1"/>
            </p:cNvSpPr>
            <p:nvPr/>
          </p:nvSpPr>
          <p:spPr bwMode="auto">
            <a:xfrm>
              <a:off x="4524" y="2455"/>
              <a:ext cx="257" cy="1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60</a:t>
              </a:r>
            </a:p>
          </p:txBody>
        </p:sp>
        <p:sp>
          <p:nvSpPr>
            <p:cNvPr id="9241" name="Oval 106"/>
            <p:cNvSpPr>
              <a:spLocks noChangeArrowheads="1"/>
            </p:cNvSpPr>
            <p:nvPr/>
          </p:nvSpPr>
          <p:spPr bwMode="auto">
            <a:xfrm>
              <a:off x="1878" y="1584"/>
              <a:ext cx="256" cy="1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7</a:t>
              </a:r>
            </a:p>
          </p:txBody>
        </p:sp>
        <p:sp>
          <p:nvSpPr>
            <p:cNvPr id="9242" name="Oval 107"/>
            <p:cNvSpPr>
              <a:spLocks noChangeArrowheads="1"/>
            </p:cNvSpPr>
            <p:nvPr/>
          </p:nvSpPr>
          <p:spPr bwMode="auto">
            <a:xfrm>
              <a:off x="1323" y="2019"/>
              <a:ext cx="256" cy="182"/>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3</a:t>
              </a:r>
            </a:p>
          </p:txBody>
        </p:sp>
        <p:sp>
          <p:nvSpPr>
            <p:cNvPr id="9243" name="Oval 108"/>
            <p:cNvSpPr>
              <a:spLocks noChangeArrowheads="1"/>
            </p:cNvSpPr>
            <p:nvPr/>
          </p:nvSpPr>
          <p:spPr bwMode="auto">
            <a:xfrm>
              <a:off x="2305" y="2019"/>
              <a:ext cx="256" cy="182"/>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8</a:t>
              </a:r>
            </a:p>
          </p:txBody>
        </p:sp>
        <p:sp>
          <p:nvSpPr>
            <p:cNvPr id="9244" name="Oval 109"/>
            <p:cNvSpPr>
              <a:spLocks noChangeArrowheads="1"/>
            </p:cNvSpPr>
            <p:nvPr/>
          </p:nvSpPr>
          <p:spPr bwMode="auto">
            <a:xfrm>
              <a:off x="981" y="2455"/>
              <a:ext cx="257" cy="1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1</a:t>
              </a:r>
            </a:p>
          </p:txBody>
        </p:sp>
        <p:sp>
          <p:nvSpPr>
            <p:cNvPr id="9245" name="Oval 110"/>
            <p:cNvSpPr>
              <a:spLocks noChangeArrowheads="1"/>
            </p:cNvSpPr>
            <p:nvPr/>
          </p:nvSpPr>
          <p:spPr bwMode="auto">
            <a:xfrm>
              <a:off x="1579" y="2455"/>
              <a:ext cx="256" cy="1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5</a:t>
              </a:r>
            </a:p>
          </p:txBody>
        </p:sp>
      </p:grpSp>
    </p:spTree>
    <p:extLst>
      <p:ext uri="{BB962C8B-B14F-4D97-AF65-F5344CB8AC3E}">
        <p14:creationId xmlns:p14="http://schemas.microsoft.com/office/powerpoint/2010/main" val="34998954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9" y="187302"/>
            <a:ext cx="10515600" cy="465842"/>
          </a:xfrm>
        </p:spPr>
        <p:txBody>
          <a:bodyPr>
            <a:noAutofit/>
          </a:bodyPr>
          <a:lstStyle/>
          <a:p>
            <a:pPr algn="ctr"/>
            <a:r>
              <a:rPr lang="en-IN" sz="4000" b="1" dirty="0"/>
              <a:t>Binary Tree</a:t>
            </a:r>
          </a:p>
        </p:txBody>
      </p:sp>
      <p:sp>
        <p:nvSpPr>
          <p:cNvPr id="6" name="Rectangle 5"/>
          <p:cNvSpPr/>
          <p:nvPr/>
        </p:nvSpPr>
        <p:spPr>
          <a:xfrm>
            <a:off x="96559" y="642390"/>
            <a:ext cx="11712264" cy="923330"/>
          </a:xfrm>
          <a:prstGeom prst="rect">
            <a:avLst/>
          </a:prstGeom>
        </p:spPr>
        <p:txBody>
          <a:bodyPr wrap="square">
            <a:spAutoFit/>
          </a:bodyPr>
          <a:lstStyle/>
          <a:p>
            <a:r>
              <a:rPr lang="en-IN" dirty="0">
                <a:solidFill>
                  <a:srgbClr val="000000"/>
                </a:solidFill>
                <a:latin typeface="Trebuchet MS" panose="020B0603020202020204" pitchFamily="34" charset="0"/>
              </a:rPr>
              <a:t>In a normal tree, every node can have any number of children. Binary tree is a special type of tree data structure in which every node can have a </a:t>
            </a:r>
            <a:r>
              <a:rPr lang="en-IN" b="1" dirty="0">
                <a:solidFill>
                  <a:srgbClr val="000000"/>
                </a:solidFill>
                <a:latin typeface="Trebuchet MS" panose="020B0603020202020204" pitchFamily="34" charset="0"/>
              </a:rPr>
              <a:t>maximum of 2 children</a:t>
            </a:r>
            <a:r>
              <a:rPr lang="en-IN" dirty="0">
                <a:solidFill>
                  <a:srgbClr val="000000"/>
                </a:solidFill>
                <a:latin typeface="Trebuchet MS" panose="020B0603020202020204" pitchFamily="34" charset="0"/>
              </a:rPr>
              <a:t>. One is known as left child and the other is known as right child.</a:t>
            </a:r>
            <a:endParaRPr lang="en-IN" dirty="0"/>
          </a:p>
        </p:txBody>
      </p:sp>
      <p:sp>
        <p:nvSpPr>
          <p:cNvPr id="7" name="Rectangle 6"/>
          <p:cNvSpPr/>
          <p:nvPr/>
        </p:nvSpPr>
        <p:spPr>
          <a:xfrm>
            <a:off x="96559" y="1526461"/>
            <a:ext cx="11438709" cy="646331"/>
          </a:xfrm>
          <a:prstGeom prst="rect">
            <a:avLst/>
          </a:prstGeom>
        </p:spPr>
        <p:txBody>
          <a:bodyPr wrap="square">
            <a:spAutoFit/>
          </a:bodyPr>
          <a:lstStyle/>
          <a:p>
            <a:pPr algn="just"/>
            <a:r>
              <a:rPr lang="en-IN" dirty="0">
                <a:solidFill>
                  <a:srgbClr val="000000"/>
                </a:solidFill>
                <a:latin typeface="Trebuchet MS" panose="020B0603020202020204" pitchFamily="34" charset="0"/>
              </a:rPr>
              <a:t>In a binary tree, every node can have either 0 children or 1 child or 2 children but not more than 2 children.</a:t>
            </a:r>
          </a:p>
          <a:p>
            <a:r>
              <a:rPr lang="en-IN" b="1" dirty="0">
                <a:solidFill>
                  <a:srgbClr val="0066CC"/>
                </a:solidFill>
                <a:latin typeface="Trebuchet MS" panose="020B0603020202020204" pitchFamily="34" charset="0"/>
              </a:rPr>
              <a:t>Example</a:t>
            </a:r>
            <a:endParaRPr lang="en-IN" b="1" i="0" dirty="0">
              <a:solidFill>
                <a:srgbClr val="0066CC"/>
              </a:solidFill>
              <a:effectLst/>
              <a:latin typeface="Trebuchet MS" panose="020B0603020202020204" pitchFamily="34" charset="0"/>
            </a:endParaRPr>
          </a:p>
        </p:txBody>
      </p:sp>
      <p:sp>
        <p:nvSpPr>
          <p:cNvPr id="10" name="Rectangle 9"/>
          <p:cNvSpPr/>
          <p:nvPr/>
        </p:nvSpPr>
        <p:spPr>
          <a:xfrm>
            <a:off x="-1" y="4009607"/>
            <a:ext cx="11168743" cy="1200329"/>
          </a:xfrm>
          <a:prstGeom prst="rect">
            <a:avLst/>
          </a:prstGeom>
        </p:spPr>
        <p:txBody>
          <a:bodyPr wrap="square">
            <a:spAutoFit/>
          </a:bodyPr>
          <a:lstStyle/>
          <a:p>
            <a:pPr algn="just"/>
            <a:r>
              <a:rPr lang="en-IN" dirty="0">
                <a:solidFill>
                  <a:srgbClr val="000000"/>
                </a:solidFill>
                <a:latin typeface="Trebuchet MS" panose="020B0603020202020204" pitchFamily="34" charset="0"/>
              </a:rPr>
              <a:t>A binary tree data structure is represented using two methods. Those methods are as follows...</a:t>
            </a:r>
          </a:p>
          <a:p>
            <a:pPr>
              <a:buFont typeface="+mj-lt"/>
              <a:buAutoNum type="arabicPeriod"/>
            </a:pPr>
            <a:r>
              <a:rPr lang="en-IN" b="1" dirty="0">
                <a:solidFill>
                  <a:srgbClr val="000000"/>
                </a:solidFill>
                <a:latin typeface="Trebuchet MS" panose="020B0603020202020204" pitchFamily="34" charset="0"/>
              </a:rPr>
              <a:t>Array Representation</a:t>
            </a:r>
          </a:p>
          <a:p>
            <a:pPr>
              <a:buFont typeface="+mj-lt"/>
              <a:buAutoNum type="arabicPeriod"/>
            </a:pPr>
            <a:r>
              <a:rPr lang="en-IN" b="1" dirty="0">
                <a:solidFill>
                  <a:srgbClr val="000000"/>
                </a:solidFill>
                <a:latin typeface="Trebuchet MS" panose="020B0603020202020204" pitchFamily="34" charset="0"/>
              </a:rPr>
              <a:t>Linked List Representation</a:t>
            </a:r>
          </a:p>
          <a:p>
            <a:pPr algn="just"/>
            <a:r>
              <a:rPr lang="en-IN" dirty="0">
                <a:solidFill>
                  <a:srgbClr val="000000"/>
                </a:solidFill>
                <a:latin typeface="Trebuchet MS" panose="020B0603020202020204" pitchFamily="34" charset="0"/>
              </a:rPr>
              <a:t>Consider the following binary tree...</a:t>
            </a:r>
            <a:endParaRPr lang="en-IN" b="0" i="0" dirty="0">
              <a:solidFill>
                <a:srgbClr val="000000"/>
              </a:solidFill>
              <a:effectLst/>
              <a:latin typeface="Trebuchet MS" panose="020B0603020202020204" pitchFamily="34" charset="0"/>
            </a:endParaRPr>
          </a:p>
        </p:txBody>
      </p:sp>
      <p:grpSp>
        <p:nvGrpSpPr>
          <p:cNvPr id="23" name="Group 136"/>
          <p:cNvGrpSpPr>
            <a:grpSpLocks/>
          </p:cNvGrpSpPr>
          <p:nvPr/>
        </p:nvGrpSpPr>
        <p:grpSpPr bwMode="auto">
          <a:xfrm>
            <a:off x="378823" y="5382420"/>
            <a:ext cx="3617376" cy="1320094"/>
            <a:chOff x="912" y="852"/>
            <a:chExt cx="3818" cy="1848"/>
          </a:xfrm>
        </p:grpSpPr>
        <p:grpSp>
          <p:nvGrpSpPr>
            <p:cNvPr id="24" name="Group 96"/>
            <p:cNvGrpSpPr>
              <a:grpSpLocks/>
            </p:cNvGrpSpPr>
            <p:nvPr/>
          </p:nvGrpSpPr>
          <p:grpSpPr bwMode="auto">
            <a:xfrm>
              <a:off x="912" y="985"/>
              <a:ext cx="2232" cy="1715"/>
              <a:chOff x="912" y="998"/>
              <a:chExt cx="2232" cy="1715"/>
            </a:xfrm>
          </p:grpSpPr>
          <p:sp>
            <p:nvSpPr>
              <p:cNvPr id="51" name="Text Box 97"/>
              <p:cNvSpPr txBox="1">
                <a:spLocks noChangeArrowheads="1"/>
              </p:cNvSpPr>
              <p:nvPr/>
            </p:nvSpPr>
            <p:spPr bwMode="auto">
              <a:xfrm>
                <a:off x="2705" y="998"/>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sp>
            <p:nvSpPr>
              <p:cNvPr id="52" name="Text Box 98"/>
              <p:cNvSpPr txBox="1">
                <a:spLocks noChangeArrowheads="1"/>
              </p:cNvSpPr>
              <p:nvPr/>
            </p:nvSpPr>
            <p:spPr bwMode="auto">
              <a:xfrm>
                <a:off x="1851" y="1434"/>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sp>
            <p:nvSpPr>
              <p:cNvPr id="54" name="Text Box 100"/>
              <p:cNvSpPr txBox="1">
                <a:spLocks noChangeArrowheads="1"/>
              </p:cNvSpPr>
              <p:nvPr/>
            </p:nvSpPr>
            <p:spPr bwMode="auto">
              <a:xfrm>
                <a:off x="912" y="2276"/>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sp>
            <p:nvSpPr>
              <p:cNvPr id="55" name="Text Box 101"/>
              <p:cNvSpPr txBox="1">
                <a:spLocks noChangeArrowheads="1"/>
              </p:cNvSpPr>
              <p:nvPr/>
            </p:nvSpPr>
            <p:spPr bwMode="auto">
              <a:xfrm>
                <a:off x="1553" y="2276"/>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sp>
            <p:nvSpPr>
              <p:cNvPr id="56" name="Text Box 102"/>
              <p:cNvSpPr txBox="1">
                <a:spLocks noChangeArrowheads="1"/>
              </p:cNvSpPr>
              <p:nvPr/>
            </p:nvSpPr>
            <p:spPr bwMode="auto">
              <a:xfrm>
                <a:off x="2278" y="1869"/>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sp>
            <p:nvSpPr>
              <p:cNvPr id="59" name="Text Box 105"/>
              <p:cNvSpPr txBox="1">
                <a:spLocks noChangeArrowheads="1"/>
              </p:cNvSpPr>
              <p:nvPr/>
            </p:nvSpPr>
            <p:spPr bwMode="auto">
              <a:xfrm>
                <a:off x="2976" y="2304"/>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grpSp>
        <p:grpSp>
          <p:nvGrpSpPr>
            <p:cNvPr id="25" name="Group 110"/>
            <p:cNvGrpSpPr>
              <a:grpSpLocks/>
            </p:cNvGrpSpPr>
            <p:nvPr/>
          </p:nvGrpSpPr>
          <p:grpSpPr bwMode="auto">
            <a:xfrm>
              <a:off x="1486" y="852"/>
              <a:ext cx="3244" cy="1414"/>
              <a:chOff x="1323" y="948"/>
              <a:chExt cx="3244" cy="1414"/>
            </a:xfrm>
          </p:grpSpPr>
          <p:sp>
            <p:nvSpPr>
              <p:cNvPr id="26" name="Line 111"/>
              <p:cNvSpPr>
                <a:spLocks noChangeShapeType="1"/>
              </p:cNvSpPr>
              <p:nvPr/>
            </p:nvSpPr>
            <p:spPr bwMode="auto">
              <a:xfrm flipH="1">
                <a:off x="2134" y="1237"/>
                <a:ext cx="768" cy="34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27" name="Line 112"/>
              <p:cNvSpPr>
                <a:spLocks noChangeShapeType="1"/>
              </p:cNvSpPr>
              <p:nvPr/>
            </p:nvSpPr>
            <p:spPr bwMode="auto">
              <a:xfrm>
                <a:off x="2945" y="1329"/>
                <a:ext cx="838" cy="18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28" name="Line 113"/>
              <p:cNvSpPr>
                <a:spLocks noChangeShapeType="1"/>
              </p:cNvSpPr>
              <p:nvPr/>
            </p:nvSpPr>
            <p:spPr bwMode="auto">
              <a:xfrm flipH="1">
                <a:off x="1451" y="1765"/>
                <a:ext cx="512"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29" name="Line 114"/>
              <p:cNvSpPr>
                <a:spLocks noChangeShapeType="1"/>
              </p:cNvSpPr>
              <p:nvPr/>
            </p:nvSpPr>
            <p:spPr bwMode="auto">
              <a:xfrm>
                <a:off x="2006" y="1765"/>
                <a:ext cx="427"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32" name="Line 117"/>
              <p:cNvSpPr>
                <a:spLocks noChangeShapeType="1"/>
              </p:cNvSpPr>
              <p:nvPr/>
            </p:nvSpPr>
            <p:spPr bwMode="auto">
              <a:xfrm flipH="1">
                <a:off x="3530" y="1765"/>
                <a:ext cx="253" cy="27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35" name="Line 120"/>
              <p:cNvSpPr>
                <a:spLocks noChangeShapeType="1"/>
              </p:cNvSpPr>
              <p:nvPr/>
            </p:nvSpPr>
            <p:spPr bwMode="auto">
              <a:xfrm>
                <a:off x="4042" y="1765"/>
                <a:ext cx="269"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38" name="Oval 123"/>
              <p:cNvSpPr>
                <a:spLocks noChangeArrowheads="1"/>
              </p:cNvSpPr>
              <p:nvPr/>
            </p:nvSpPr>
            <p:spPr bwMode="auto">
              <a:xfrm>
                <a:off x="2813" y="948"/>
                <a:ext cx="431" cy="3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a:t>
                </a:r>
              </a:p>
            </p:txBody>
          </p:sp>
          <p:sp>
            <p:nvSpPr>
              <p:cNvPr id="39" name="Oval 124"/>
              <p:cNvSpPr>
                <a:spLocks noChangeArrowheads="1"/>
              </p:cNvSpPr>
              <p:nvPr/>
            </p:nvSpPr>
            <p:spPr bwMode="auto">
              <a:xfrm>
                <a:off x="3713" y="1490"/>
                <a:ext cx="329" cy="275"/>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a:t>
                </a:r>
              </a:p>
            </p:txBody>
          </p:sp>
          <p:sp>
            <p:nvSpPr>
              <p:cNvPr id="41" name="Oval 126"/>
              <p:cNvSpPr>
                <a:spLocks noChangeArrowheads="1"/>
              </p:cNvSpPr>
              <p:nvPr/>
            </p:nvSpPr>
            <p:spPr bwMode="auto">
              <a:xfrm>
                <a:off x="4183" y="2019"/>
                <a:ext cx="384" cy="34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d</a:t>
                </a:r>
              </a:p>
            </p:txBody>
          </p:sp>
          <p:sp>
            <p:nvSpPr>
              <p:cNvPr id="46" name="Oval 131"/>
              <p:cNvSpPr>
                <a:spLocks noChangeArrowheads="1"/>
              </p:cNvSpPr>
              <p:nvPr/>
            </p:nvSpPr>
            <p:spPr bwMode="auto">
              <a:xfrm>
                <a:off x="1844" y="1424"/>
                <a:ext cx="290" cy="34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a:t>
                </a:r>
              </a:p>
            </p:txBody>
          </p:sp>
          <p:sp>
            <p:nvSpPr>
              <p:cNvPr id="47" name="Oval 132"/>
              <p:cNvSpPr>
                <a:spLocks noChangeArrowheads="1"/>
              </p:cNvSpPr>
              <p:nvPr/>
            </p:nvSpPr>
            <p:spPr bwMode="auto">
              <a:xfrm>
                <a:off x="1323" y="2019"/>
                <a:ext cx="331" cy="343"/>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a</a:t>
                </a:r>
              </a:p>
            </p:txBody>
          </p:sp>
          <p:sp>
            <p:nvSpPr>
              <p:cNvPr id="48" name="Oval 133"/>
              <p:cNvSpPr>
                <a:spLocks noChangeArrowheads="1"/>
              </p:cNvSpPr>
              <p:nvPr/>
            </p:nvSpPr>
            <p:spPr bwMode="auto">
              <a:xfrm>
                <a:off x="2305" y="2019"/>
                <a:ext cx="290" cy="34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b</a:t>
                </a:r>
              </a:p>
            </p:txBody>
          </p:sp>
          <p:sp>
            <p:nvSpPr>
              <p:cNvPr id="49" name="Oval 134"/>
              <p:cNvSpPr>
                <a:spLocks noChangeArrowheads="1"/>
              </p:cNvSpPr>
              <p:nvPr/>
            </p:nvSpPr>
            <p:spPr bwMode="auto">
              <a:xfrm>
                <a:off x="3309" y="2029"/>
                <a:ext cx="323" cy="33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c</a:t>
                </a:r>
              </a:p>
            </p:txBody>
          </p:sp>
        </p:grpSp>
      </p:grpSp>
      <p:grpSp>
        <p:nvGrpSpPr>
          <p:cNvPr id="64" name="Group 136"/>
          <p:cNvGrpSpPr>
            <a:grpSpLocks/>
          </p:cNvGrpSpPr>
          <p:nvPr/>
        </p:nvGrpSpPr>
        <p:grpSpPr bwMode="auto">
          <a:xfrm>
            <a:off x="1018903" y="1936042"/>
            <a:ext cx="3411628" cy="1704233"/>
            <a:chOff x="912" y="852"/>
            <a:chExt cx="3818" cy="1848"/>
          </a:xfrm>
        </p:grpSpPr>
        <p:grpSp>
          <p:nvGrpSpPr>
            <p:cNvPr id="65" name="Group 96"/>
            <p:cNvGrpSpPr>
              <a:grpSpLocks/>
            </p:cNvGrpSpPr>
            <p:nvPr/>
          </p:nvGrpSpPr>
          <p:grpSpPr bwMode="auto">
            <a:xfrm>
              <a:off x="912" y="985"/>
              <a:ext cx="2232" cy="1715"/>
              <a:chOff x="912" y="998"/>
              <a:chExt cx="2232" cy="1715"/>
            </a:xfrm>
          </p:grpSpPr>
          <p:sp>
            <p:nvSpPr>
              <p:cNvPr id="80" name="Text Box 97"/>
              <p:cNvSpPr txBox="1">
                <a:spLocks noChangeArrowheads="1"/>
              </p:cNvSpPr>
              <p:nvPr/>
            </p:nvSpPr>
            <p:spPr bwMode="auto">
              <a:xfrm>
                <a:off x="2705" y="998"/>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sp>
            <p:nvSpPr>
              <p:cNvPr id="81" name="Text Box 98"/>
              <p:cNvSpPr txBox="1">
                <a:spLocks noChangeArrowheads="1"/>
              </p:cNvSpPr>
              <p:nvPr/>
            </p:nvSpPr>
            <p:spPr bwMode="auto">
              <a:xfrm>
                <a:off x="1851" y="1434"/>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sp>
            <p:nvSpPr>
              <p:cNvPr id="82" name="Text Box 100"/>
              <p:cNvSpPr txBox="1">
                <a:spLocks noChangeArrowheads="1"/>
              </p:cNvSpPr>
              <p:nvPr/>
            </p:nvSpPr>
            <p:spPr bwMode="auto">
              <a:xfrm>
                <a:off x="912" y="2276"/>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sp>
            <p:nvSpPr>
              <p:cNvPr id="83" name="Text Box 101"/>
              <p:cNvSpPr txBox="1">
                <a:spLocks noChangeArrowheads="1"/>
              </p:cNvSpPr>
              <p:nvPr/>
            </p:nvSpPr>
            <p:spPr bwMode="auto">
              <a:xfrm>
                <a:off x="1553" y="2276"/>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sp>
            <p:nvSpPr>
              <p:cNvPr id="84" name="Text Box 102"/>
              <p:cNvSpPr txBox="1">
                <a:spLocks noChangeArrowheads="1"/>
              </p:cNvSpPr>
              <p:nvPr/>
            </p:nvSpPr>
            <p:spPr bwMode="auto">
              <a:xfrm>
                <a:off x="2278" y="1869"/>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sp>
            <p:nvSpPr>
              <p:cNvPr id="85" name="Text Box 105"/>
              <p:cNvSpPr txBox="1">
                <a:spLocks noChangeArrowheads="1"/>
              </p:cNvSpPr>
              <p:nvPr/>
            </p:nvSpPr>
            <p:spPr bwMode="auto">
              <a:xfrm>
                <a:off x="2976" y="2304"/>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grpSp>
        <p:grpSp>
          <p:nvGrpSpPr>
            <p:cNvPr id="66" name="Group 110"/>
            <p:cNvGrpSpPr>
              <a:grpSpLocks/>
            </p:cNvGrpSpPr>
            <p:nvPr/>
          </p:nvGrpSpPr>
          <p:grpSpPr bwMode="auto">
            <a:xfrm>
              <a:off x="1486" y="852"/>
              <a:ext cx="3244" cy="1414"/>
              <a:chOff x="1323" y="948"/>
              <a:chExt cx="3244" cy="1414"/>
            </a:xfrm>
          </p:grpSpPr>
          <p:sp>
            <p:nvSpPr>
              <p:cNvPr id="67" name="Line 111"/>
              <p:cNvSpPr>
                <a:spLocks noChangeShapeType="1"/>
              </p:cNvSpPr>
              <p:nvPr/>
            </p:nvSpPr>
            <p:spPr bwMode="auto">
              <a:xfrm flipH="1">
                <a:off x="2134" y="1237"/>
                <a:ext cx="768" cy="34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8" name="Line 112"/>
              <p:cNvSpPr>
                <a:spLocks noChangeShapeType="1"/>
              </p:cNvSpPr>
              <p:nvPr/>
            </p:nvSpPr>
            <p:spPr bwMode="auto">
              <a:xfrm>
                <a:off x="2945" y="1329"/>
                <a:ext cx="838" cy="18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9" name="Line 113"/>
              <p:cNvSpPr>
                <a:spLocks noChangeShapeType="1"/>
              </p:cNvSpPr>
              <p:nvPr/>
            </p:nvSpPr>
            <p:spPr bwMode="auto">
              <a:xfrm flipH="1">
                <a:off x="1451" y="1765"/>
                <a:ext cx="512"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70" name="Line 114"/>
              <p:cNvSpPr>
                <a:spLocks noChangeShapeType="1"/>
              </p:cNvSpPr>
              <p:nvPr/>
            </p:nvSpPr>
            <p:spPr bwMode="auto">
              <a:xfrm>
                <a:off x="2006" y="1765"/>
                <a:ext cx="427"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71" name="Line 117"/>
              <p:cNvSpPr>
                <a:spLocks noChangeShapeType="1"/>
              </p:cNvSpPr>
              <p:nvPr/>
            </p:nvSpPr>
            <p:spPr bwMode="auto">
              <a:xfrm flipH="1">
                <a:off x="3530" y="1765"/>
                <a:ext cx="253" cy="27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72" name="Line 120"/>
              <p:cNvSpPr>
                <a:spLocks noChangeShapeType="1"/>
              </p:cNvSpPr>
              <p:nvPr/>
            </p:nvSpPr>
            <p:spPr bwMode="auto">
              <a:xfrm>
                <a:off x="4042" y="1765"/>
                <a:ext cx="269"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73" name="Oval 123"/>
              <p:cNvSpPr>
                <a:spLocks noChangeArrowheads="1"/>
              </p:cNvSpPr>
              <p:nvPr/>
            </p:nvSpPr>
            <p:spPr bwMode="auto">
              <a:xfrm>
                <a:off x="2813" y="948"/>
                <a:ext cx="431" cy="3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a:t>
                </a:r>
              </a:p>
            </p:txBody>
          </p:sp>
          <p:sp>
            <p:nvSpPr>
              <p:cNvPr id="74" name="Oval 124"/>
              <p:cNvSpPr>
                <a:spLocks noChangeArrowheads="1"/>
              </p:cNvSpPr>
              <p:nvPr/>
            </p:nvSpPr>
            <p:spPr bwMode="auto">
              <a:xfrm>
                <a:off x="3713" y="1490"/>
                <a:ext cx="329" cy="275"/>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a:t>
                </a:r>
              </a:p>
            </p:txBody>
          </p:sp>
          <p:sp>
            <p:nvSpPr>
              <p:cNvPr id="75" name="Oval 126"/>
              <p:cNvSpPr>
                <a:spLocks noChangeArrowheads="1"/>
              </p:cNvSpPr>
              <p:nvPr/>
            </p:nvSpPr>
            <p:spPr bwMode="auto">
              <a:xfrm>
                <a:off x="4183" y="2019"/>
                <a:ext cx="384" cy="34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d</a:t>
                </a:r>
              </a:p>
            </p:txBody>
          </p:sp>
          <p:sp>
            <p:nvSpPr>
              <p:cNvPr id="76" name="Oval 131"/>
              <p:cNvSpPr>
                <a:spLocks noChangeArrowheads="1"/>
              </p:cNvSpPr>
              <p:nvPr/>
            </p:nvSpPr>
            <p:spPr bwMode="auto">
              <a:xfrm>
                <a:off x="1844" y="1424"/>
                <a:ext cx="290" cy="34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a:t>
                </a:r>
              </a:p>
            </p:txBody>
          </p:sp>
          <p:sp>
            <p:nvSpPr>
              <p:cNvPr id="77" name="Oval 132"/>
              <p:cNvSpPr>
                <a:spLocks noChangeArrowheads="1"/>
              </p:cNvSpPr>
              <p:nvPr/>
            </p:nvSpPr>
            <p:spPr bwMode="auto">
              <a:xfrm>
                <a:off x="1323" y="2019"/>
                <a:ext cx="331" cy="343"/>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a</a:t>
                </a:r>
              </a:p>
            </p:txBody>
          </p:sp>
          <p:sp>
            <p:nvSpPr>
              <p:cNvPr id="78" name="Oval 133"/>
              <p:cNvSpPr>
                <a:spLocks noChangeArrowheads="1"/>
              </p:cNvSpPr>
              <p:nvPr/>
            </p:nvSpPr>
            <p:spPr bwMode="auto">
              <a:xfrm>
                <a:off x="2305" y="2019"/>
                <a:ext cx="290" cy="34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b</a:t>
                </a:r>
              </a:p>
            </p:txBody>
          </p:sp>
          <p:sp>
            <p:nvSpPr>
              <p:cNvPr id="79" name="Oval 134"/>
              <p:cNvSpPr>
                <a:spLocks noChangeArrowheads="1"/>
              </p:cNvSpPr>
              <p:nvPr/>
            </p:nvSpPr>
            <p:spPr bwMode="auto">
              <a:xfrm>
                <a:off x="3309" y="2029"/>
                <a:ext cx="323" cy="33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c</a:t>
                </a:r>
              </a:p>
            </p:txBody>
          </p:sp>
        </p:grpSp>
      </p:grpSp>
    </p:spTree>
    <p:extLst>
      <p:ext uri="{BB962C8B-B14F-4D97-AF65-F5344CB8AC3E}">
        <p14:creationId xmlns:p14="http://schemas.microsoft.com/office/powerpoint/2010/main" val="6121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additive="base">
                                        <p:cTn id="13" dur="500" fill="hold"/>
                                        <p:tgtEl>
                                          <p:spTgt spid="64"/>
                                        </p:tgtEl>
                                        <p:attrNameLst>
                                          <p:attrName>ppt_x</p:attrName>
                                        </p:attrNameLst>
                                      </p:cBhvr>
                                      <p:tavLst>
                                        <p:tav tm="0">
                                          <p:val>
                                            <p:strVal val="0-#ppt_w/2"/>
                                          </p:val>
                                        </p:tav>
                                        <p:tav tm="100000">
                                          <p:val>
                                            <p:strVal val="#ppt_x"/>
                                          </p:val>
                                        </p:tav>
                                      </p:tavLst>
                                    </p:anim>
                                    <p:anim calcmode="lin" valueType="num">
                                      <p:cBhvr additive="base">
                                        <p:cTn id="14"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44732" y="117567"/>
            <a:ext cx="10715896" cy="457200"/>
          </a:xfrm>
        </p:spPr>
        <p:txBody>
          <a:bodyPr>
            <a:normAutofit/>
          </a:bodyPr>
          <a:lstStyle/>
          <a:p>
            <a:pPr algn="l"/>
            <a:r>
              <a:rPr lang="en-IN" sz="2400" b="1" dirty="0"/>
              <a:t>Operations on AVL Trees</a:t>
            </a:r>
          </a:p>
        </p:txBody>
      </p:sp>
      <p:sp>
        <p:nvSpPr>
          <p:cNvPr id="4" name="Subtitle 3"/>
          <p:cNvSpPr>
            <a:spLocks noGrp="1"/>
          </p:cNvSpPr>
          <p:nvPr>
            <p:ph type="subTitle" idx="1"/>
          </p:nvPr>
        </p:nvSpPr>
        <p:spPr>
          <a:xfrm>
            <a:off x="844731" y="574767"/>
            <a:ext cx="10715897" cy="5773782"/>
          </a:xfrm>
        </p:spPr>
        <p:txBody>
          <a:bodyPr>
            <a:normAutofit fontScale="70000" lnSpcReduction="20000"/>
          </a:bodyPr>
          <a:lstStyle/>
          <a:p>
            <a:pPr algn="l"/>
            <a:r>
              <a:rPr lang="en-IN" dirty="0"/>
              <a:t>The following operations are performed on an AVL tree...</a:t>
            </a:r>
          </a:p>
          <a:p>
            <a:pPr algn="l"/>
            <a:r>
              <a:rPr lang="en-IN" dirty="0"/>
              <a:t>1.Search</a:t>
            </a:r>
          </a:p>
          <a:p>
            <a:pPr algn="l"/>
            <a:r>
              <a:rPr lang="en-IN" dirty="0"/>
              <a:t>2.Insertion</a:t>
            </a:r>
          </a:p>
          <a:p>
            <a:pPr algn="l"/>
            <a:r>
              <a:rPr lang="en-IN" dirty="0"/>
              <a:t>3.Deletion</a:t>
            </a:r>
          </a:p>
          <a:p>
            <a:pPr algn="l"/>
            <a:r>
              <a:rPr lang="en-IN" b="1" dirty="0"/>
              <a:t>Search Operation in </a:t>
            </a:r>
            <a:r>
              <a:rPr lang="en-IN" b="1"/>
              <a:t>AVL Tree:</a:t>
            </a:r>
            <a:endParaRPr lang="en-IN" b="1" dirty="0"/>
          </a:p>
          <a:p>
            <a:pPr algn="l"/>
            <a:r>
              <a:rPr lang="en-IN" dirty="0"/>
              <a:t>In an AVL tree, the search operation is performed with O(log n) time complexity. The search operation is performed similar to Binary search tree search operation. We use the following steps to search an element in AVL tree...</a:t>
            </a:r>
          </a:p>
          <a:p>
            <a:pPr algn="l"/>
            <a:endParaRPr lang="en-IN" dirty="0"/>
          </a:p>
          <a:p>
            <a:pPr algn="l"/>
            <a:r>
              <a:rPr lang="en-IN" dirty="0"/>
              <a:t>Step 1: Read the search element from the user</a:t>
            </a:r>
          </a:p>
          <a:p>
            <a:pPr algn="l"/>
            <a:r>
              <a:rPr lang="en-IN" dirty="0"/>
              <a:t>Step 2: Compare, the search element with the value of root node in the tree.</a:t>
            </a:r>
          </a:p>
          <a:p>
            <a:pPr algn="l"/>
            <a:r>
              <a:rPr lang="en-IN" dirty="0"/>
              <a:t>Step 3: If both are matching, then display "Given node found!!!" and terminate the function</a:t>
            </a:r>
          </a:p>
          <a:p>
            <a:pPr algn="l"/>
            <a:r>
              <a:rPr lang="en-IN" dirty="0"/>
              <a:t>Step 4: If both are not matching, then check whether search element is smaller or larger than that node value.</a:t>
            </a:r>
          </a:p>
          <a:p>
            <a:pPr algn="l"/>
            <a:r>
              <a:rPr lang="en-IN" dirty="0"/>
              <a:t>Step 5: If search element is smaller, then continue the search process in left subtree.</a:t>
            </a:r>
          </a:p>
          <a:p>
            <a:pPr algn="l"/>
            <a:r>
              <a:rPr lang="en-IN" dirty="0"/>
              <a:t>Step 6: If search element is larger, then continue the search process in right subtree.</a:t>
            </a:r>
          </a:p>
          <a:p>
            <a:pPr algn="l"/>
            <a:r>
              <a:rPr lang="en-IN" dirty="0"/>
              <a:t>Step 7: Repeat the same until we found exact element or we completed with a leaf node</a:t>
            </a:r>
          </a:p>
          <a:p>
            <a:pPr algn="l"/>
            <a:r>
              <a:rPr lang="en-IN" dirty="0"/>
              <a:t>Step 8: If we reach to the node with search value, then display "Element is found" and terminate the function.</a:t>
            </a:r>
          </a:p>
          <a:p>
            <a:pPr algn="l"/>
            <a:r>
              <a:rPr lang="en-IN" dirty="0"/>
              <a:t>Step 9: If we reach to a leaf node and it is also not matching, then display "Element not found" and terminate the function.</a:t>
            </a:r>
          </a:p>
        </p:txBody>
      </p:sp>
    </p:spTree>
    <p:extLst>
      <p:ext uri="{BB962C8B-B14F-4D97-AF65-F5344CB8AC3E}">
        <p14:creationId xmlns:p14="http://schemas.microsoft.com/office/powerpoint/2010/main" val="957434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1"/>
            <a:ext cx="11155680" cy="1136469"/>
          </a:xfrm>
        </p:spPr>
        <p:txBody>
          <a:bodyPr>
            <a:noAutofit/>
          </a:bodyPr>
          <a:lstStyle/>
          <a:p>
            <a:r>
              <a:rPr lang="en-IN" sz="3200" b="1" u="sng" dirty="0"/>
              <a:t>Insertion Operation in AVL Tree</a:t>
            </a:r>
            <a:br>
              <a:rPr lang="en-IN" sz="3200" b="1" u="sng" dirty="0"/>
            </a:br>
            <a:r>
              <a:rPr lang="en-IN" sz="2000" dirty="0"/>
              <a:t>In an AVL tree, the insertion operation is performed with </a:t>
            </a:r>
            <a:r>
              <a:rPr lang="en-IN" sz="2000" b="1" dirty="0"/>
              <a:t>O(log n)</a:t>
            </a:r>
            <a:r>
              <a:rPr lang="en-IN" sz="2000" dirty="0"/>
              <a:t> time complexity. In AVL Tree, new node is always inserted as a leaf node. The insertion operation is performed as follows...</a:t>
            </a:r>
            <a:br>
              <a:rPr lang="en-IN" sz="2000" dirty="0"/>
            </a:br>
            <a:endParaRPr lang="en-IN" sz="2000" dirty="0"/>
          </a:p>
        </p:txBody>
      </p:sp>
      <p:sp>
        <p:nvSpPr>
          <p:cNvPr id="3" name="Content Placeholder 2"/>
          <p:cNvSpPr>
            <a:spLocks noGrp="1"/>
          </p:cNvSpPr>
          <p:nvPr>
            <p:ph idx="1"/>
          </p:nvPr>
        </p:nvSpPr>
        <p:spPr>
          <a:xfrm>
            <a:off x="535577" y="1018903"/>
            <a:ext cx="11325497" cy="5158060"/>
          </a:xfrm>
        </p:spPr>
        <p:txBody>
          <a:bodyPr>
            <a:normAutofit/>
          </a:bodyPr>
          <a:lstStyle/>
          <a:p>
            <a:pPr marL="0" indent="0">
              <a:buNone/>
            </a:pPr>
            <a:r>
              <a:rPr lang="en-IN" sz="2000" b="1" dirty="0"/>
              <a:t>Step 1</a:t>
            </a:r>
            <a:r>
              <a:rPr lang="en-IN" sz="2000" dirty="0"/>
              <a:t>:Find the place to insert the new element by following path from the root ,then insert the new node 	and set the balance factor of new node as zero(0).During this process , keep track of most recently 	visited node with Say “A” with balance factor as either 1 or -1.</a:t>
            </a:r>
          </a:p>
          <a:p>
            <a:pPr marL="0" indent="0">
              <a:buNone/>
            </a:pPr>
            <a:r>
              <a:rPr lang="en-IN" sz="2000" b="1" dirty="0"/>
              <a:t>Step 2</a:t>
            </a:r>
            <a:r>
              <a:rPr lang="en-IN" sz="2000" dirty="0"/>
              <a:t>:If there is no node “A” ,then make another pass from the root , updating balance factors .Then 	</a:t>
            </a:r>
            <a:r>
              <a:rPr lang="en-IN" sz="2000" dirty="0" err="1"/>
              <a:t>terminate,Otherwise</a:t>
            </a:r>
            <a:r>
              <a:rPr lang="en-IN" sz="2000" dirty="0"/>
              <a:t> go to step 3</a:t>
            </a:r>
          </a:p>
          <a:p>
            <a:pPr marL="0" indent="0">
              <a:buNone/>
            </a:pPr>
            <a:r>
              <a:rPr lang="en-IN" sz="2000" b="1" dirty="0"/>
              <a:t>Step 3: </a:t>
            </a:r>
            <a:r>
              <a:rPr lang="en-IN" sz="2000" dirty="0"/>
              <a:t>If bf( A) =1 and the new node was inserted on the right side of “A” or if bf(A)=-1 and the new node 	was inserted on the left side of “A” ,then set the bf(A)=0 and terminate. Otherwise go to step 4.</a:t>
            </a:r>
          </a:p>
          <a:p>
            <a:pPr marL="0" indent="0">
              <a:buNone/>
            </a:pPr>
            <a:r>
              <a:rPr lang="en-IN" sz="2000" b="1" dirty="0"/>
              <a:t>Step 4: </a:t>
            </a:r>
            <a:r>
              <a:rPr lang="en-IN" sz="2000" dirty="0"/>
              <a:t>classify the imbalance at “A” and perform the appropriate rotations .Change balance factors as required by the rotations.</a:t>
            </a:r>
          </a:p>
          <a:p>
            <a:pPr marL="0" indent="0">
              <a:buNone/>
            </a:pPr>
            <a:endParaRPr lang="en-IN" sz="2000" dirty="0"/>
          </a:p>
          <a:p>
            <a:pPr marL="0" indent="0">
              <a:buNone/>
            </a:pPr>
            <a:endParaRPr lang="en-IN" sz="2000" b="1" dirty="0"/>
          </a:p>
          <a:p>
            <a:pPr marL="0" indent="0">
              <a:buNone/>
            </a:pPr>
            <a:endParaRPr lang="en-IN" sz="2000" b="1" dirty="0"/>
          </a:p>
        </p:txBody>
      </p:sp>
    </p:spTree>
    <p:extLst>
      <p:ext uri="{BB962C8B-B14F-4D97-AF65-F5344CB8AC3E}">
        <p14:creationId xmlns:p14="http://schemas.microsoft.com/office/powerpoint/2010/main" val="340404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1524000" y="333375"/>
            <a:ext cx="8001000" cy="609600"/>
          </a:xfrm>
        </p:spPr>
        <p:txBody>
          <a:bodyPr>
            <a:normAutofit fontScale="90000"/>
          </a:bodyPr>
          <a:lstStyle/>
          <a:p>
            <a:pPr eaLnBrk="1" hangingPunct="1"/>
            <a:r>
              <a:rPr lang="en-US" altLang="ko-KR"/>
              <a:t>Inserting into an AVL Search Tree</a:t>
            </a:r>
          </a:p>
        </p:txBody>
      </p:sp>
      <p:grpSp>
        <p:nvGrpSpPr>
          <p:cNvPr id="2" name="Group 95"/>
          <p:cNvGrpSpPr>
            <a:grpSpLocks/>
          </p:cNvGrpSpPr>
          <p:nvPr/>
        </p:nvGrpSpPr>
        <p:grpSpPr bwMode="auto">
          <a:xfrm>
            <a:off x="5486401" y="3087689"/>
            <a:ext cx="708025" cy="688975"/>
            <a:chOff x="2434" y="2496"/>
            <a:chExt cx="446" cy="434"/>
          </a:xfrm>
        </p:grpSpPr>
        <p:sp>
          <p:nvSpPr>
            <p:cNvPr id="12337" name="Oval 87"/>
            <p:cNvSpPr>
              <a:spLocks noChangeArrowheads="1"/>
            </p:cNvSpPr>
            <p:nvPr/>
          </p:nvSpPr>
          <p:spPr bwMode="auto">
            <a:xfrm>
              <a:off x="2624" y="2736"/>
              <a:ext cx="256" cy="1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9</a:t>
              </a:r>
            </a:p>
          </p:txBody>
        </p:sp>
        <p:sp>
          <p:nvSpPr>
            <p:cNvPr id="12338" name="Line 88"/>
            <p:cNvSpPr>
              <a:spLocks noChangeShapeType="1"/>
            </p:cNvSpPr>
            <p:nvPr/>
          </p:nvSpPr>
          <p:spPr bwMode="auto">
            <a:xfrm>
              <a:off x="2592" y="2496"/>
              <a:ext cx="144"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2339" name="Text Box 89"/>
            <p:cNvSpPr txBox="1">
              <a:spLocks noChangeArrowheads="1"/>
            </p:cNvSpPr>
            <p:nvPr/>
          </p:nvSpPr>
          <p:spPr bwMode="auto">
            <a:xfrm>
              <a:off x="2434" y="2678"/>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grpSp>
      <p:sp>
        <p:nvSpPr>
          <p:cNvPr id="535643" name="Freeform 91"/>
          <p:cNvSpPr>
            <a:spLocks/>
          </p:cNvSpPr>
          <p:nvPr/>
        </p:nvSpPr>
        <p:spPr bwMode="auto">
          <a:xfrm>
            <a:off x="5105400" y="2630488"/>
            <a:ext cx="939800" cy="673100"/>
          </a:xfrm>
          <a:custGeom>
            <a:avLst/>
            <a:gdLst>
              <a:gd name="T0" fmla="*/ 2147483646 w 592"/>
              <a:gd name="T1" fmla="*/ 2147483646 h 424"/>
              <a:gd name="T2" fmla="*/ 2147483646 w 592"/>
              <a:gd name="T3" fmla="*/ 2147483646 h 424"/>
              <a:gd name="T4" fmla="*/ 0 w 592"/>
              <a:gd name="T5" fmla="*/ 2147483646 h 424"/>
              <a:gd name="T6" fmla="*/ 2147483646 w 592"/>
              <a:gd name="T7" fmla="*/ 2147483646 h 424"/>
              <a:gd name="T8" fmla="*/ 2147483646 w 592"/>
              <a:gd name="T9" fmla="*/ 2147483646 h 424"/>
              <a:gd name="T10" fmla="*/ 2147483646 w 592"/>
              <a:gd name="T11" fmla="*/ 2147483646 h 424"/>
              <a:gd name="T12" fmla="*/ 2147483646 w 592"/>
              <a:gd name="T13" fmla="*/ 2147483646 h 424"/>
              <a:gd name="T14" fmla="*/ 2147483646 w 592"/>
              <a:gd name="T15" fmla="*/ 2147483646 h 424"/>
              <a:gd name="T16" fmla="*/ 2147483646 w 592"/>
              <a:gd name="T17" fmla="*/ 2147483646 h 4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2"/>
              <a:gd name="T28" fmla="*/ 0 h 424"/>
              <a:gd name="T29" fmla="*/ 592 w 592"/>
              <a:gd name="T30" fmla="*/ 424 h 4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2" h="424">
                <a:moveTo>
                  <a:pt x="336" y="24"/>
                </a:moveTo>
                <a:cubicBezTo>
                  <a:pt x="272" y="16"/>
                  <a:pt x="152" y="0"/>
                  <a:pt x="96" y="24"/>
                </a:cubicBezTo>
                <a:cubicBezTo>
                  <a:pt x="40" y="48"/>
                  <a:pt x="0" y="112"/>
                  <a:pt x="0" y="168"/>
                </a:cubicBezTo>
                <a:cubicBezTo>
                  <a:pt x="0" y="224"/>
                  <a:pt x="24" y="320"/>
                  <a:pt x="96" y="360"/>
                </a:cubicBezTo>
                <a:cubicBezTo>
                  <a:pt x="168" y="400"/>
                  <a:pt x="352" y="424"/>
                  <a:pt x="432" y="408"/>
                </a:cubicBezTo>
                <a:cubicBezTo>
                  <a:pt x="512" y="392"/>
                  <a:pt x="560" y="320"/>
                  <a:pt x="576" y="264"/>
                </a:cubicBezTo>
                <a:cubicBezTo>
                  <a:pt x="592" y="208"/>
                  <a:pt x="544" y="104"/>
                  <a:pt x="528" y="72"/>
                </a:cubicBezTo>
                <a:cubicBezTo>
                  <a:pt x="512" y="40"/>
                  <a:pt x="512" y="80"/>
                  <a:pt x="480" y="72"/>
                </a:cubicBezTo>
                <a:cubicBezTo>
                  <a:pt x="448" y="64"/>
                  <a:pt x="400" y="32"/>
                  <a:pt x="336" y="24"/>
                </a:cubicBezTo>
                <a:close/>
              </a:path>
            </a:pathLst>
          </a:custGeom>
          <a:noFill/>
          <a:ln w="22225" cap="flat" cmpd="sng">
            <a:solidFill>
              <a:srgbClr val="FF33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IN"/>
          </a:p>
        </p:txBody>
      </p:sp>
      <p:sp>
        <p:nvSpPr>
          <p:cNvPr id="535644" name="Freeform 92"/>
          <p:cNvSpPr>
            <a:spLocks/>
          </p:cNvSpPr>
          <p:nvPr/>
        </p:nvSpPr>
        <p:spPr bwMode="auto">
          <a:xfrm>
            <a:off x="4419600" y="1944688"/>
            <a:ext cx="939800" cy="673100"/>
          </a:xfrm>
          <a:custGeom>
            <a:avLst/>
            <a:gdLst>
              <a:gd name="T0" fmla="*/ 2147483646 w 592"/>
              <a:gd name="T1" fmla="*/ 2147483646 h 424"/>
              <a:gd name="T2" fmla="*/ 2147483646 w 592"/>
              <a:gd name="T3" fmla="*/ 2147483646 h 424"/>
              <a:gd name="T4" fmla="*/ 0 w 592"/>
              <a:gd name="T5" fmla="*/ 2147483646 h 424"/>
              <a:gd name="T6" fmla="*/ 2147483646 w 592"/>
              <a:gd name="T7" fmla="*/ 2147483646 h 424"/>
              <a:gd name="T8" fmla="*/ 2147483646 w 592"/>
              <a:gd name="T9" fmla="*/ 2147483646 h 424"/>
              <a:gd name="T10" fmla="*/ 2147483646 w 592"/>
              <a:gd name="T11" fmla="*/ 2147483646 h 424"/>
              <a:gd name="T12" fmla="*/ 2147483646 w 592"/>
              <a:gd name="T13" fmla="*/ 2147483646 h 424"/>
              <a:gd name="T14" fmla="*/ 2147483646 w 592"/>
              <a:gd name="T15" fmla="*/ 2147483646 h 424"/>
              <a:gd name="T16" fmla="*/ 2147483646 w 592"/>
              <a:gd name="T17" fmla="*/ 2147483646 h 4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2"/>
              <a:gd name="T28" fmla="*/ 0 h 424"/>
              <a:gd name="T29" fmla="*/ 592 w 592"/>
              <a:gd name="T30" fmla="*/ 424 h 4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2" h="424">
                <a:moveTo>
                  <a:pt x="336" y="24"/>
                </a:moveTo>
                <a:cubicBezTo>
                  <a:pt x="272" y="16"/>
                  <a:pt x="152" y="0"/>
                  <a:pt x="96" y="24"/>
                </a:cubicBezTo>
                <a:cubicBezTo>
                  <a:pt x="40" y="48"/>
                  <a:pt x="0" y="112"/>
                  <a:pt x="0" y="168"/>
                </a:cubicBezTo>
                <a:cubicBezTo>
                  <a:pt x="0" y="224"/>
                  <a:pt x="24" y="320"/>
                  <a:pt x="96" y="360"/>
                </a:cubicBezTo>
                <a:cubicBezTo>
                  <a:pt x="168" y="400"/>
                  <a:pt x="352" y="424"/>
                  <a:pt x="432" y="408"/>
                </a:cubicBezTo>
                <a:cubicBezTo>
                  <a:pt x="512" y="392"/>
                  <a:pt x="560" y="320"/>
                  <a:pt x="576" y="264"/>
                </a:cubicBezTo>
                <a:cubicBezTo>
                  <a:pt x="592" y="208"/>
                  <a:pt x="544" y="104"/>
                  <a:pt x="528" y="72"/>
                </a:cubicBezTo>
                <a:cubicBezTo>
                  <a:pt x="512" y="40"/>
                  <a:pt x="512" y="80"/>
                  <a:pt x="480" y="72"/>
                </a:cubicBezTo>
                <a:cubicBezTo>
                  <a:pt x="448" y="64"/>
                  <a:pt x="400" y="32"/>
                  <a:pt x="336" y="24"/>
                </a:cubicBezTo>
                <a:close/>
              </a:path>
            </a:pathLst>
          </a:custGeom>
          <a:noFill/>
          <a:ln w="22225" cap="flat" cmpd="sng">
            <a:solidFill>
              <a:srgbClr val="FF33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IN"/>
          </a:p>
        </p:txBody>
      </p:sp>
      <p:sp>
        <p:nvSpPr>
          <p:cNvPr id="535645" name="Text Box 93"/>
          <p:cNvSpPr txBox="1">
            <a:spLocks noChangeArrowheads="1"/>
          </p:cNvSpPr>
          <p:nvPr/>
        </p:nvSpPr>
        <p:spPr bwMode="auto">
          <a:xfrm>
            <a:off x="2991644" y="921772"/>
            <a:ext cx="1511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a:solidFill>
                  <a:srgbClr val="0000FF"/>
                </a:solidFill>
              </a:rPr>
              <a:t>Insert(9)</a:t>
            </a:r>
          </a:p>
        </p:txBody>
      </p:sp>
      <p:grpSp>
        <p:nvGrpSpPr>
          <p:cNvPr id="3" name="Group 136"/>
          <p:cNvGrpSpPr>
            <a:grpSpLocks/>
          </p:cNvGrpSpPr>
          <p:nvPr/>
        </p:nvGrpSpPr>
        <p:grpSpPr bwMode="auto">
          <a:xfrm>
            <a:off x="2971800" y="1298576"/>
            <a:ext cx="6548438" cy="3160713"/>
            <a:chOff x="912" y="985"/>
            <a:chExt cx="4125" cy="1991"/>
          </a:xfrm>
        </p:grpSpPr>
        <p:grpSp>
          <p:nvGrpSpPr>
            <p:cNvPr id="12297" name="Group 96"/>
            <p:cNvGrpSpPr>
              <a:grpSpLocks/>
            </p:cNvGrpSpPr>
            <p:nvPr/>
          </p:nvGrpSpPr>
          <p:grpSpPr bwMode="auto">
            <a:xfrm>
              <a:off x="912" y="985"/>
              <a:ext cx="4125" cy="1849"/>
              <a:chOff x="912" y="998"/>
              <a:chExt cx="4125" cy="1849"/>
            </a:xfrm>
          </p:grpSpPr>
          <p:sp>
            <p:nvSpPr>
              <p:cNvPr id="12324" name="Text Box 97"/>
              <p:cNvSpPr txBox="1">
                <a:spLocks noChangeArrowheads="1"/>
              </p:cNvSpPr>
              <p:nvPr/>
            </p:nvSpPr>
            <p:spPr bwMode="auto">
              <a:xfrm>
                <a:off x="2705" y="998"/>
                <a:ext cx="27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2325" name="Text Box 98"/>
              <p:cNvSpPr txBox="1">
                <a:spLocks noChangeArrowheads="1"/>
              </p:cNvSpPr>
              <p:nvPr/>
            </p:nvSpPr>
            <p:spPr bwMode="auto">
              <a:xfrm>
                <a:off x="1851" y="1434"/>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2326" name="Text Box 99"/>
              <p:cNvSpPr txBox="1">
                <a:spLocks noChangeArrowheads="1"/>
              </p:cNvSpPr>
              <p:nvPr/>
            </p:nvSpPr>
            <p:spPr bwMode="auto">
              <a:xfrm>
                <a:off x="1284" y="1869"/>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2327" name="Text Box 100"/>
              <p:cNvSpPr txBox="1">
                <a:spLocks noChangeArrowheads="1"/>
              </p:cNvSpPr>
              <p:nvPr/>
            </p:nvSpPr>
            <p:spPr bwMode="auto">
              <a:xfrm>
                <a:off x="912" y="2276"/>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2328" name="Text Box 101"/>
              <p:cNvSpPr txBox="1">
                <a:spLocks noChangeArrowheads="1"/>
              </p:cNvSpPr>
              <p:nvPr/>
            </p:nvSpPr>
            <p:spPr bwMode="auto">
              <a:xfrm>
                <a:off x="1553" y="2276"/>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2329" name="Text Box 102"/>
              <p:cNvSpPr txBox="1">
                <a:spLocks noChangeArrowheads="1"/>
              </p:cNvSpPr>
              <p:nvPr/>
            </p:nvSpPr>
            <p:spPr bwMode="auto">
              <a:xfrm>
                <a:off x="2278" y="1869"/>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2330" name="Text Box 103"/>
              <p:cNvSpPr txBox="1">
                <a:spLocks noChangeArrowheads="1"/>
              </p:cNvSpPr>
              <p:nvPr/>
            </p:nvSpPr>
            <p:spPr bwMode="auto">
              <a:xfrm>
                <a:off x="3696" y="1434"/>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2331" name="Text Box 104"/>
              <p:cNvSpPr txBox="1">
                <a:spLocks noChangeArrowheads="1"/>
              </p:cNvSpPr>
              <p:nvPr/>
            </p:nvSpPr>
            <p:spPr bwMode="auto">
              <a:xfrm>
                <a:off x="3312" y="1869"/>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2332" name="Text Box 105"/>
              <p:cNvSpPr txBox="1">
                <a:spLocks noChangeArrowheads="1"/>
              </p:cNvSpPr>
              <p:nvPr/>
            </p:nvSpPr>
            <p:spPr bwMode="auto">
              <a:xfrm>
                <a:off x="2976" y="2304"/>
                <a:ext cx="27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2333" name="Text Box 106"/>
              <p:cNvSpPr txBox="1">
                <a:spLocks noChangeArrowheads="1"/>
              </p:cNvSpPr>
              <p:nvPr/>
            </p:nvSpPr>
            <p:spPr bwMode="auto">
              <a:xfrm>
                <a:off x="3644" y="2304"/>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2334" name="Text Box 107"/>
              <p:cNvSpPr txBox="1">
                <a:spLocks noChangeArrowheads="1"/>
              </p:cNvSpPr>
              <p:nvPr/>
            </p:nvSpPr>
            <p:spPr bwMode="auto">
              <a:xfrm>
                <a:off x="4571" y="1869"/>
                <a:ext cx="27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2335" name="Text Box 108"/>
              <p:cNvSpPr txBox="1">
                <a:spLocks noChangeArrowheads="1"/>
              </p:cNvSpPr>
              <p:nvPr/>
            </p:nvSpPr>
            <p:spPr bwMode="auto">
              <a:xfrm>
                <a:off x="4827" y="2196"/>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2336" name="Text Box 109"/>
              <p:cNvSpPr txBox="1">
                <a:spLocks noChangeArrowheads="1"/>
              </p:cNvSpPr>
              <p:nvPr/>
            </p:nvSpPr>
            <p:spPr bwMode="auto">
              <a:xfrm>
                <a:off x="3717" y="2595"/>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grpSp>
        <p:grpSp>
          <p:nvGrpSpPr>
            <p:cNvPr id="12298" name="Group 110"/>
            <p:cNvGrpSpPr>
              <a:grpSpLocks/>
            </p:cNvGrpSpPr>
            <p:nvPr/>
          </p:nvGrpSpPr>
          <p:grpSpPr bwMode="auto">
            <a:xfrm>
              <a:off x="1144" y="1052"/>
              <a:ext cx="3800" cy="1924"/>
              <a:chOff x="981" y="1148"/>
              <a:chExt cx="3800" cy="1924"/>
            </a:xfrm>
          </p:grpSpPr>
          <p:sp>
            <p:nvSpPr>
              <p:cNvPr id="12299" name="Line 111"/>
              <p:cNvSpPr>
                <a:spLocks noChangeShapeType="1"/>
              </p:cNvSpPr>
              <p:nvPr/>
            </p:nvSpPr>
            <p:spPr bwMode="auto">
              <a:xfrm flipH="1">
                <a:off x="2006" y="1329"/>
                <a:ext cx="939" cy="25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2300" name="Line 112"/>
              <p:cNvSpPr>
                <a:spLocks noChangeShapeType="1"/>
              </p:cNvSpPr>
              <p:nvPr/>
            </p:nvSpPr>
            <p:spPr bwMode="auto">
              <a:xfrm>
                <a:off x="2945" y="1329"/>
                <a:ext cx="896" cy="25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2301" name="Line 113"/>
              <p:cNvSpPr>
                <a:spLocks noChangeShapeType="1"/>
              </p:cNvSpPr>
              <p:nvPr/>
            </p:nvSpPr>
            <p:spPr bwMode="auto">
              <a:xfrm flipH="1">
                <a:off x="1451" y="1765"/>
                <a:ext cx="512"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2302" name="Line 114"/>
              <p:cNvSpPr>
                <a:spLocks noChangeShapeType="1"/>
              </p:cNvSpPr>
              <p:nvPr/>
            </p:nvSpPr>
            <p:spPr bwMode="auto">
              <a:xfrm>
                <a:off x="2006" y="1765"/>
                <a:ext cx="427"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2303" name="Line 115"/>
              <p:cNvSpPr>
                <a:spLocks noChangeShapeType="1"/>
              </p:cNvSpPr>
              <p:nvPr/>
            </p:nvSpPr>
            <p:spPr bwMode="auto">
              <a:xfrm flipH="1">
                <a:off x="3457" y="1765"/>
                <a:ext cx="384"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2304" name="Line 116"/>
              <p:cNvSpPr>
                <a:spLocks noChangeShapeType="1"/>
              </p:cNvSpPr>
              <p:nvPr/>
            </p:nvSpPr>
            <p:spPr bwMode="auto">
              <a:xfrm flipH="1">
                <a:off x="1067" y="2201"/>
                <a:ext cx="341"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2305" name="Line 117"/>
              <p:cNvSpPr>
                <a:spLocks noChangeShapeType="1"/>
              </p:cNvSpPr>
              <p:nvPr/>
            </p:nvSpPr>
            <p:spPr bwMode="auto">
              <a:xfrm>
                <a:off x="1451" y="2201"/>
                <a:ext cx="256"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2306" name="Line 118"/>
              <p:cNvSpPr>
                <a:spLocks noChangeShapeType="1"/>
              </p:cNvSpPr>
              <p:nvPr/>
            </p:nvSpPr>
            <p:spPr bwMode="auto">
              <a:xfrm flipH="1">
                <a:off x="3201" y="2201"/>
                <a:ext cx="256"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2307" name="Line 119"/>
              <p:cNvSpPr>
                <a:spLocks noChangeShapeType="1"/>
              </p:cNvSpPr>
              <p:nvPr/>
            </p:nvSpPr>
            <p:spPr bwMode="auto">
              <a:xfrm>
                <a:off x="3500" y="2201"/>
                <a:ext cx="299"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2308" name="Line 120"/>
              <p:cNvSpPr>
                <a:spLocks noChangeShapeType="1"/>
              </p:cNvSpPr>
              <p:nvPr/>
            </p:nvSpPr>
            <p:spPr bwMode="auto">
              <a:xfrm>
                <a:off x="3884" y="1765"/>
                <a:ext cx="427"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2309" name="Line 121"/>
              <p:cNvSpPr>
                <a:spLocks noChangeShapeType="1"/>
              </p:cNvSpPr>
              <p:nvPr/>
            </p:nvSpPr>
            <p:spPr bwMode="auto">
              <a:xfrm>
                <a:off x="4354" y="2201"/>
                <a:ext cx="298"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2310" name="Line 122"/>
              <p:cNvSpPr>
                <a:spLocks noChangeShapeType="1"/>
              </p:cNvSpPr>
              <p:nvPr/>
            </p:nvSpPr>
            <p:spPr bwMode="auto">
              <a:xfrm>
                <a:off x="3244" y="2636"/>
                <a:ext cx="299"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2311" name="Oval 123"/>
              <p:cNvSpPr>
                <a:spLocks noChangeArrowheads="1"/>
              </p:cNvSpPr>
              <p:nvPr/>
            </p:nvSpPr>
            <p:spPr bwMode="auto">
              <a:xfrm>
                <a:off x="2817" y="1148"/>
                <a:ext cx="256" cy="1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10</a:t>
                </a:r>
              </a:p>
            </p:txBody>
          </p:sp>
          <p:sp>
            <p:nvSpPr>
              <p:cNvPr id="12312" name="Oval 124"/>
              <p:cNvSpPr>
                <a:spLocks noChangeArrowheads="1"/>
              </p:cNvSpPr>
              <p:nvPr/>
            </p:nvSpPr>
            <p:spPr bwMode="auto">
              <a:xfrm>
                <a:off x="3713" y="1584"/>
                <a:ext cx="256" cy="1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40</a:t>
                </a:r>
              </a:p>
            </p:txBody>
          </p:sp>
          <p:sp>
            <p:nvSpPr>
              <p:cNvPr id="12313" name="Oval 125"/>
              <p:cNvSpPr>
                <a:spLocks noChangeArrowheads="1"/>
              </p:cNvSpPr>
              <p:nvPr/>
            </p:nvSpPr>
            <p:spPr bwMode="auto">
              <a:xfrm>
                <a:off x="3329" y="2019"/>
                <a:ext cx="256" cy="182"/>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30</a:t>
                </a:r>
              </a:p>
            </p:txBody>
          </p:sp>
          <p:sp>
            <p:nvSpPr>
              <p:cNvPr id="12314" name="Oval 126"/>
              <p:cNvSpPr>
                <a:spLocks noChangeArrowheads="1"/>
              </p:cNvSpPr>
              <p:nvPr/>
            </p:nvSpPr>
            <p:spPr bwMode="auto">
              <a:xfrm>
                <a:off x="4183" y="2019"/>
                <a:ext cx="256" cy="182"/>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45</a:t>
                </a:r>
              </a:p>
            </p:txBody>
          </p:sp>
          <p:sp>
            <p:nvSpPr>
              <p:cNvPr id="12315" name="Oval 127"/>
              <p:cNvSpPr>
                <a:spLocks noChangeArrowheads="1"/>
              </p:cNvSpPr>
              <p:nvPr/>
            </p:nvSpPr>
            <p:spPr bwMode="auto">
              <a:xfrm>
                <a:off x="3073" y="2455"/>
                <a:ext cx="256" cy="1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20</a:t>
                </a:r>
              </a:p>
            </p:txBody>
          </p:sp>
          <p:sp>
            <p:nvSpPr>
              <p:cNvPr id="12316" name="Oval 128"/>
              <p:cNvSpPr>
                <a:spLocks noChangeArrowheads="1"/>
              </p:cNvSpPr>
              <p:nvPr/>
            </p:nvSpPr>
            <p:spPr bwMode="auto">
              <a:xfrm>
                <a:off x="3671" y="2455"/>
                <a:ext cx="256" cy="1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35</a:t>
                </a:r>
              </a:p>
            </p:txBody>
          </p:sp>
          <p:sp>
            <p:nvSpPr>
              <p:cNvPr id="12317" name="Oval 129"/>
              <p:cNvSpPr>
                <a:spLocks noChangeArrowheads="1"/>
              </p:cNvSpPr>
              <p:nvPr/>
            </p:nvSpPr>
            <p:spPr bwMode="auto">
              <a:xfrm>
                <a:off x="3415" y="2890"/>
                <a:ext cx="256" cy="182"/>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25</a:t>
                </a:r>
              </a:p>
            </p:txBody>
          </p:sp>
          <p:sp>
            <p:nvSpPr>
              <p:cNvPr id="12318" name="Oval 130"/>
              <p:cNvSpPr>
                <a:spLocks noChangeArrowheads="1"/>
              </p:cNvSpPr>
              <p:nvPr/>
            </p:nvSpPr>
            <p:spPr bwMode="auto">
              <a:xfrm>
                <a:off x="4524" y="2455"/>
                <a:ext cx="257" cy="1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60</a:t>
                </a:r>
              </a:p>
            </p:txBody>
          </p:sp>
          <p:sp>
            <p:nvSpPr>
              <p:cNvPr id="12319" name="Oval 131"/>
              <p:cNvSpPr>
                <a:spLocks noChangeArrowheads="1"/>
              </p:cNvSpPr>
              <p:nvPr/>
            </p:nvSpPr>
            <p:spPr bwMode="auto">
              <a:xfrm>
                <a:off x="1878" y="1584"/>
                <a:ext cx="256" cy="1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7</a:t>
                </a:r>
              </a:p>
            </p:txBody>
          </p:sp>
          <p:sp>
            <p:nvSpPr>
              <p:cNvPr id="12320" name="Oval 132"/>
              <p:cNvSpPr>
                <a:spLocks noChangeArrowheads="1"/>
              </p:cNvSpPr>
              <p:nvPr/>
            </p:nvSpPr>
            <p:spPr bwMode="auto">
              <a:xfrm>
                <a:off x="1323" y="2019"/>
                <a:ext cx="256" cy="182"/>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3</a:t>
                </a:r>
              </a:p>
            </p:txBody>
          </p:sp>
          <p:sp>
            <p:nvSpPr>
              <p:cNvPr id="12321" name="Oval 133"/>
              <p:cNvSpPr>
                <a:spLocks noChangeArrowheads="1"/>
              </p:cNvSpPr>
              <p:nvPr/>
            </p:nvSpPr>
            <p:spPr bwMode="auto">
              <a:xfrm>
                <a:off x="2305" y="2019"/>
                <a:ext cx="256" cy="182"/>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8</a:t>
                </a:r>
              </a:p>
            </p:txBody>
          </p:sp>
          <p:sp>
            <p:nvSpPr>
              <p:cNvPr id="12322" name="Oval 134"/>
              <p:cNvSpPr>
                <a:spLocks noChangeArrowheads="1"/>
              </p:cNvSpPr>
              <p:nvPr/>
            </p:nvSpPr>
            <p:spPr bwMode="auto">
              <a:xfrm>
                <a:off x="981" y="2455"/>
                <a:ext cx="257" cy="1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1</a:t>
                </a:r>
              </a:p>
            </p:txBody>
          </p:sp>
          <p:sp>
            <p:nvSpPr>
              <p:cNvPr id="12323" name="Oval 135"/>
              <p:cNvSpPr>
                <a:spLocks noChangeArrowheads="1"/>
              </p:cNvSpPr>
              <p:nvPr/>
            </p:nvSpPr>
            <p:spPr bwMode="auto">
              <a:xfrm>
                <a:off x="1579" y="2455"/>
                <a:ext cx="256" cy="1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5</a:t>
                </a:r>
              </a:p>
            </p:txBody>
          </p:sp>
        </p:grpSp>
      </p:grpSp>
      <p:sp>
        <p:nvSpPr>
          <p:cNvPr id="535689" name="Text Box 137"/>
          <p:cNvSpPr txBox="1">
            <a:spLocks noChangeArrowheads="1"/>
          </p:cNvSpPr>
          <p:nvPr/>
        </p:nvSpPr>
        <p:spPr bwMode="auto">
          <a:xfrm>
            <a:off x="1774825" y="4221163"/>
            <a:ext cx="813593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Char char="•"/>
            </a:pPr>
            <a:r>
              <a:rPr lang="en-US" altLang="ko-KR" sz="2400" dirty="0">
                <a:solidFill>
                  <a:srgbClr val="FF3300"/>
                </a:solidFill>
              </a:rPr>
              <a:t> Where is 9 going to be inserted into?</a:t>
            </a:r>
          </a:p>
          <a:p>
            <a:pPr eaLnBrk="1" hangingPunct="1">
              <a:spcBef>
                <a:spcPct val="0"/>
              </a:spcBef>
              <a:buClrTx/>
              <a:buSzTx/>
              <a:buFontTx/>
              <a:buChar char="•"/>
            </a:pPr>
            <a:r>
              <a:rPr lang="en-US" altLang="ko-KR" sz="2400" dirty="0">
                <a:solidFill>
                  <a:srgbClr val="FF3300"/>
                </a:solidFill>
              </a:rPr>
              <a:t> After the insertion, is the tree still an AVL search tree? (i.e., still balanced? yes)</a:t>
            </a:r>
          </a:p>
          <a:p>
            <a:pPr eaLnBrk="1" hangingPunct="1">
              <a:spcBef>
                <a:spcPct val="0"/>
              </a:spcBef>
              <a:buClrTx/>
              <a:buSzTx/>
              <a:buFontTx/>
              <a:buChar char="•"/>
            </a:pPr>
            <a:endParaRPr lang="en-US" altLang="ko-KR" sz="2400" dirty="0">
              <a:solidFill>
                <a:srgbClr val="FF3300"/>
              </a:solidFill>
            </a:endParaRPr>
          </a:p>
        </p:txBody>
      </p:sp>
    </p:spTree>
    <p:extLst>
      <p:ext uri="{BB962C8B-B14F-4D97-AF65-F5344CB8AC3E}">
        <p14:creationId xmlns:p14="http://schemas.microsoft.com/office/powerpoint/2010/main" val="4633613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5645"/>
                                        </p:tgtEl>
                                        <p:attrNameLst>
                                          <p:attrName>style.visibility</p:attrName>
                                        </p:attrNameLst>
                                      </p:cBhvr>
                                      <p:to>
                                        <p:strVal val="visible"/>
                                      </p:to>
                                    </p:set>
                                    <p:anim calcmode="lin" valueType="num">
                                      <p:cBhvr additive="base">
                                        <p:cTn id="13" dur="500" fill="hold"/>
                                        <p:tgtEl>
                                          <p:spTgt spid="535645"/>
                                        </p:tgtEl>
                                        <p:attrNameLst>
                                          <p:attrName>ppt_x</p:attrName>
                                        </p:attrNameLst>
                                      </p:cBhvr>
                                      <p:tavLst>
                                        <p:tav tm="0">
                                          <p:val>
                                            <p:strVal val="0-#ppt_w/2"/>
                                          </p:val>
                                        </p:tav>
                                        <p:tav tm="100000">
                                          <p:val>
                                            <p:strVal val="#ppt_x"/>
                                          </p:val>
                                        </p:tav>
                                      </p:tavLst>
                                    </p:anim>
                                    <p:anim calcmode="lin" valueType="num">
                                      <p:cBhvr additive="base">
                                        <p:cTn id="14" dur="500" fill="hold"/>
                                        <p:tgtEl>
                                          <p:spTgt spid="53564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5689">
                                            <p:txEl>
                                              <p:pRg st="0" end="0"/>
                                            </p:txEl>
                                          </p:spTgt>
                                        </p:tgtEl>
                                        <p:attrNameLst>
                                          <p:attrName>style.visibility</p:attrName>
                                        </p:attrNameLst>
                                      </p:cBhvr>
                                      <p:to>
                                        <p:strVal val="visible"/>
                                      </p:to>
                                    </p:set>
                                    <p:anim calcmode="lin" valueType="num">
                                      <p:cBhvr additive="base">
                                        <p:cTn id="19" dur="500" fill="hold"/>
                                        <p:tgtEl>
                                          <p:spTgt spid="53568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56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5689">
                                            <p:txEl>
                                              <p:pRg st="1" end="1"/>
                                            </p:txEl>
                                          </p:spTgt>
                                        </p:tgtEl>
                                        <p:attrNameLst>
                                          <p:attrName>style.visibility</p:attrName>
                                        </p:attrNameLst>
                                      </p:cBhvr>
                                      <p:to>
                                        <p:strVal val="visible"/>
                                      </p:to>
                                    </p:set>
                                    <p:anim calcmode="lin" valueType="num">
                                      <p:cBhvr additive="base">
                                        <p:cTn id="25" dur="500" fill="hold"/>
                                        <p:tgtEl>
                                          <p:spTgt spid="535689">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56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35644"/>
                                        </p:tgtEl>
                                        <p:attrNameLst>
                                          <p:attrName>style.visibility</p:attrName>
                                        </p:attrNameLst>
                                      </p:cBhvr>
                                      <p:to>
                                        <p:strVal val="visible"/>
                                      </p:to>
                                    </p:set>
                                    <p:anim calcmode="lin" valueType="num">
                                      <p:cBhvr additive="base">
                                        <p:cTn id="31" dur="500" fill="hold"/>
                                        <p:tgtEl>
                                          <p:spTgt spid="535644"/>
                                        </p:tgtEl>
                                        <p:attrNameLst>
                                          <p:attrName>ppt_x</p:attrName>
                                        </p:attrNameLst>
                                      </p:cBhvr>
                                      <p:tavLst>
                                        <p:tav tm="0">
                                          <p:val>
                                            <p:strVal val="0-#ppt_w/2"/>
                                          </p:val>
                                        </p:tav>
                                        <p:tav tm="100000">
                                          <p:val>
                                            <p:strVal val="#ppt_x"/>
                                          </p:val>
                                        </p:tav>
                                      </p:tavLst>
                                    </p:anim>
                                    <p:anim calcmode="lin" valueType="num">
                                      <p:cBhvr additive="base">
                                        <p:cTn id="32" dur="500" fill="hold"/>
                                        <p:tgtEl>
                                          <p:spTgt spid="53564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35643"/>
                                        </p:tgtEl>
                                        <p:attrNameLst>
                                          <p:attrName>style.visibility</p:attrName>
                                        </p:attrNameLst>
                                      </p:cBhvr>
                                      <p:to>
                                        <p:strVal val="visible"/>
                                      </p:to>
                                    </p:set>
                                    <p:anim calcmode="lin" valueType="num">
                                      <p:cBhvr additive="base">
                                        <p:cTn id="37" dur="500" fill="hold"/>
                                        <p:tgtEl>
                                          <p:spTgt spid="535643"/>
                                        </p:tgtEl>
                                        <p:attrNameLst>
                                          <p:attrName>ppt_x</p:attrName>
                                        </p:attrNameLst>
                                      </p:cBhvr>
                                      <p:tavLst>
                                        <p:tav tm="0">
                                          <p:val>
                                            <p:strVal val="0-#ppt_w/2"/>
                                          </p:val>
                                        </p:tav>
                                        <p:tav tm="100000">
                                          <p:val>
                                            <p:strVal val="#ppt_x"/>
                                          </p:val>
                                        </p:tav>
                                      </p:tavLst>
                                    </p:anim>
                                    <p:anim calcmode="lin" valueType="num">
                                      <p:cBhvr additive="base">
                                        <p:cTn id="38" dur="500" fill="hold"/>
                                        <p:tgtEl>
                                          <p:spTgt spid="53564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0-#ppt_w/2"/>
                                          </p:val>
                                        </p:tav>
                                        <p:tav tm="100000">
                                          <p:val>
                                            <p:strVal val="#ppt_x"/>
                                          </p:val>
                                        </p:tav>
                                      </p:tavLst>
                                    </p:anim>
                                    <p:anim calcmode="lin" valueType="num">
                                      <p:cBhvr additive="base">
                                        <p:cTn id="4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645" grpId="0" autoUpdateAnimBg="0"/>
      <p:bldP spid="53568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1155" name="Rectangle 3"/>
          <p:cNvSpPr>
            <a:spLocks noGrp="1" noChangeArrowheads="1"/>
          </p:cNvSpPr>
          <p:nvPr>
            <p:ph type="body" idx="4294967295"/>
          </p:nvPr>
        </p:nvSpPr>
        <p:spPr>
          <a:xfrm>
            <a:off x="222069" y="1125538"/>
            <a:ext cx="11691257" cy="5427662"/>
          </a:xfrm>
        </p:spPr>
        <p:txBody>
          <a:bodyPr/>
          <a:lstStyle/>
          <a:p>
            <a:pPr marL="0" indent="0">
              <a:buNone/>
            </a:pPr>
            <a:r>
              <a:rPr lang="en-US" altLang="ko-KR" sz="2400" dirty="0"/>
              <a:t>After an insertion, when the balance factor of node A is –2 or 2, the node A is one of the following four imbalance types</a:t>
            </a:r>
          </a:p>
          <a:p>
            <a:pPr marL="533400" indent="-533400">
              <a:buFont typeface="Wingdings" panose="05000000000000000000" pitchFamily="2" charset="2"/>
              <a:buAutoNum type="arabicPeriod"/>
            </a:pPr>
            <a:r>
              <a:rPr lang="en-US" altLang="ko-KR" sz="2400" b="1" dirty="0">
                <a:solidFill>
                  <a:srgbClr val="0000FF"/>
                </a:solidFill>
              </a:rPr>
              <a:t>LL</a:t>
            </a:r>
            <a:r>
              <a:rPr lang="en-US" altLang="ko-KR" sz="2400" dirty="0"/>
              <a:t>: new node is in the </a:t>
            </a:r>
            <a:r>
              <a:rPr lang="en-US" altLang="ko-KR" sz="2400" u="sng" dirty="0"/>
              <a:t>left subtree of the left subtree</a:t>
            </a:r>
            <a:r>
              <a:rPr lang="en-US" altLang="ko-KR" sz="2400" dirty="0"/>
              <a:t> of A</a:t>
            </a:r>
          </a:p>
          <a:p>
            <a:pPr marL="533400" indent="-533400">
              <a:buFont typeface="Wingdings" panose="05000000000000000000" pitchFamily="2" charset="2"/>
              <a:buAutoNum type="arabicPeriod"/>
            </a:pPr>
            <a:r>
              <a:rPr lang="en-US" altLang="ko-KR" sz="2400" b="1" dirty="0">
                <a:solidFill>
                  <a:srgbClr val="0000FF"/>
                </a:solidFill>
              </a:rPr>
              <a:t>LR</a:t>
            </a:r>
            <a:r>
              <a:rPr lang="en-US" altLang="ko-KR" sz="2400" dirty="0"/>
              <a:t>: new node is in the </a:t>
            </a:r>
            <a:r>
              <a:rPr lang="en-US" altLang="ko-KR" sz="2400" u="sng" dirty="0"/>
              <a:t>right subtree of the left subtree</a:t>
            </a:r>
            <a:r>
              <a:rPr lang="en-US" altLang="ko-KR" sz="2400" dirty="0"/>
              <a:t> of A</a:t>
            </a:r>
          </a:p>
          <a:p>
            <a:pPr marL="533400" indent="-533400">
              <a:buFont typeface="Wingdings" panose="05000000000000000000" pitchFamily="2" charset="2"/>
              <a:buAutoNum type="arabicPeriod"/>
            </a:pPr>
            <a:r>
              <a:rPr lang="en-US" altLang="ko-KR" sz="2400" b="1" dirty="0">
                <a:solidFill>
                  <a:srgbClr val="0000FF"/>
                </a:solidFill>
              </a:rPr>
              <a:t>RR</a:t>
            </a:r>
            <a:r>
              <a:rPr lang="en-US" altLang="ko-KR" sz="2400" dirty="0"/>
              <a:t>: new node is in the </a:t>
            </a:r>
            <a:r>
              <a:rPr lang="en-US" altLang="ko-KR" sz="2400" u="sng" dirty="0"/>
              <a:t>right subtree of the right subtree</a:t>
            </a:r>
            <a:r>
              <a:rPr lang="en-US" altLang="ko-KR" sz="2400" dirty="0"/>
              <a:t> of A</a:t>
            </a:r>
          </a:p>
          <a:p>
            <a:pPr marL="533400" indent="-533400">
              <a:buFont typeface="Wingdings" panose="05000000000000000000" pitchFamily="2" charset="2"/>
              <a:buAutoNum type="arabicPeriod"/>
            </a:pPr>
            <a:r>
              <a:rPr lang="en-US" altLang="ko-KR" sz="2400" b="1" dirty="0">
                <a:solidFill>
                  <a:srgbClr val="0000FF"/>
                </a:solidFill>
              </a:rPr>
              <a:t>RL</a:t>
            </a:r>
            <a:r>
              <a:rPr lang="en-US" altLang="ko-KR" sz="2400" dirty="0"/>
              <a:t>: new node is in the </a:t>
            </a:r>
            <a:r>
              <a:rPr lang="en-US" altLang="ko-KR" sz="2400" u="sng" dirty="0"/>
              <a:t>left subtree of the right subtree</a:t>
            </a:r>
            <a:r>
              <a:rPr lang="en-US" altLang="ko-KR" sz="2400" dirty="0"/>
              <a:t> of A</a:t>
            </a:r>
          </a:p>
        </p:txBody>
      </p:sp>
      <p:sp>
        <p:nvSpPr>
          <p:cNvPr id="13315" name="Rectangle 2"/>
          <p:cNvSpPr>
            <a:spLocks noGrp="1" noChangeArrowheads="1"/>
          </p:cNvSpPr>
          <p:nvPr>
            <p:ph type="title" idx="4294967295"/>
          </p:nvPr>
        </p:nvSpPr>
        <p:spPr>
          <a:xfrm>
            <a:off x="222069" y="137432"/>
            <a:ext cx="8001000" cy="609600"/>
          </a:xfrm>
        </p:spPr>
        <p:txBody>
          <a:bodyPr>
            <a:normAutofit fontScale="90000"/>
          </a:bodyPr>
          <a:lstStyle/>
          <a:p>
            <a:pPr eaLnBrk="1" hangingPunct="1"/>
            <a:r>
              <a:rPr lang="en-US" altLang="ko-KR" u="sng" dirty="0"/>
              <a:t>Imbalance Types in AVL insertion</a:t>
            </a:r>
          </a:p>
        </p:txBody>
      </p:sp>
    </p:spTree>
    <p:extLst>
      <p:ext uri="{BB962C8B-B14F-4D97-AF65-F5344CB8AC3E}">
        <p14:creationId xmlns:p14="http://schemas.microsoft.com/office/powerpoint/2010/main" val="3958972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1155">
                                            <p:txEl>
                                              <p:pRg st="0" end="0"/>
                                            </p:txEl>
                                          </p:spTgt>
                                        </p:tgtEl>
                                        <p:attrNameLst>
                                          <p:attrName>style.visibility</p:attrName>
                                        </p:attrNameLst>
                                      </p:cBhvr>
                                      <p:to>
                                        <p:strVal val="visible"/>
                                      </p:to>
                                    </p:set>
                                    <p:anim calcmode="lin" valueType="num">
                                      <p:cBhvr additive="base">
                                        <p:cTn id="7" dur="500" fill="hold"/>
                                        <p:tgtEl>
                                          <p:spTgt spid="561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1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1155">
                                            <p:txEl>
                                              <p:pRg st="1" end="1"/>
                                            </p:txEl>
                                          </p:spTgt>
                                        </p:tgtEl>
                                        <p:attrNameLst>
                                          <p:attrName>style.visibility</p:attrName>
                                        </p:attrNameLst>
                                      </p:cBhvr>
                                      <p:to>
                                        <p:strVal val="visible"/>
                                      </p:to>
                                    </p:set>
                                    <p:anim calcmode="lin" valueType="num">
                                      <p:cBhvr additive="base">
                                        <p:cTn id="13" dur="500" fill="hold"/>
                                        <p:tgtEl>
                                          <p:spTgt spid="5611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1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1155">
                                            <p:txEl>
                                              <p:pRg st="2" end="2"/>
                                            </p:txEl>
                                          </p:spTgt>
                                        </p:tgtEl>
                                        <p:attrNameLst>
                                          <p:attrName>style.visibility</p:attrName>
                                        </p:attrNameLst>
                                      </p:cBhvr>
                                      <p:to>
                                        <p:strVal val="visible"/>
                                      </p:to>
                                    </p:set>
                                    <p:anim calcmode="lin" valueType="num">
                                      <p:cBhvr additive="base">
                                        <p:cTn id="19" dur="500" fill="hold"/>
                                        <p:tgtEl>
                                          <p:spTgt spid="5611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11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1155">
                                            <p:txEl>
                                              <p:pRg st="3" end="3"/>
                                            </p:txEl>
                                          </p:spTgt>
                                        </p:tgtEl>
                                        <p:attrNameLst>
                                          <p:attrName>style.visibility</p:attrName>
                                        </p:attrNameLst>
                                      </p:cBhvr>
                                      <p:to>
                                        <p:strVal val="visible"/>
                                      </p:to>
                                    </p:set>
                                    <p:anim calcmode="lin" valueType="num">
                                      <p:cBhvr additive="base">
                                        <p:cTn id="25" dur="500" fill="hold"/>
                                        <p:tgtEl>
                                          <p:spTgt spid="5611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11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1155">
                                            <p:txEl>
                                              <p:pRg st="4" end="4"/>
                                            </p:txEl>
                                          </p:spTgt>
                                        </p:tgtEl>
                                        <p:attrNameLst>
                                          <p:attrName>style.visibility</p:attrName>
                                        </p:attrNameLst>
                                      </p:cBhvr>
                                      <p:to>
                                        <p:strVal val="visible"/>
                                      </p:to>
                                    </p:set>
                                    <p:anim calcmode="lin" valueType="num">
                                      <p:cBhvr additive="base">
                                        <p:cTn id="31" dur="500" fill="hold"/>
                                        <p:tgtEl>
                                          <p:spTgt spid="5611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11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9451" y="116523"/>
            <a:ext cx="11011989" cy="471306"/>
          </a:xfrm>
        </p:spPr>
        <p:txBody>
          <a:bodyPr>
            <a:normAutofit fontScale="90000"/>
          </a:bodyPr>
          <a:lstStyle/>
          <a:p>
            <a:pPr algn="l"/>
            <a:r>
              <a:rPr lang="en-IN" sz="2800" b="1" u="sng" dirty="0"/>
              <a:t>LL Imbalance</a:t>
            </a:r>
          </a:p>
        </p:txBody>
      </p:sp>
      <p:sp>
        <p:nvSpPr>
          <p:cNvPr id="3" name="Subtitle 2"/>
          <p:cNvSpPr>
            <a:spLocks noGrp="1"/>
          </p:cNvSpPr>
          <p:nvPr>
            <p:ph type="subTitle" idx="1"/>
          </p:nvPr>
        </p:nvSpPr>
        <p:spPr>
          <a:xfrm>
            <a:off x="509451" y="718457"/>
            <a:ext cx="11011989" cy="5708469"/>
          </a:xfrm>
        </p:spPr>
        <p:txBody>
          <a:bodyPr/>
          <a:lstStyle/>
          <a:p>
            <a:pPr algn="l"/>
            <a:r>
              <a:rPr lang="en-US" dirty="0"/>
              <a:t>A generic LL type imbalance is shown in the  following figure .Figure (a) shows the conditions before the insertion ,(b) shows the situation following the insertion of an element into the left subtree BL of B. The subtree movement needed to restore balance at A appears in the figure (c). B becomes the root of the subtree that A was previously root of , B’L remains the left subtree of B, A becomes the root of B’s right subtree, BR becomes the left subtree of A, and the right subtree of A is unchanged. The balance factors of nodes in B’L that are on the path from B to the newly inserted node change as does the balance factors A. </a:t>
            </a:r>
          </a:p>
          <a:p>
            <a:pPr algn="l"/>
            <a:r>
              <a:rPr lang="en-US" dirty="0"/>
              <a:t>This kind of rotation is called LL rotation. Here , only single rotation is required.</a:t>
            </a:r>
            <a:endParaRPr lang="en-IN" dirty="0"/>
          </a:p>
          <a:p>
            <a:pPr algn="l"/>
            <a:endParaRPr lang="en-IN" dirty="0"/>
          </a:p>
        </p:txBody>
      </p:sp>
    </p:spTree>
    <p:extLst>
      <p:ext uri="{BB962C8B-B14F-4D97-AF65-F5344CB8AC3E}">
        <p14:creationId xmlns:p14="http://schemas.microsoft.com/office/powerpoint/2010/main" val="685627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524000" y="333375"/>
            <a:ext cx="8001000" cy="609600"/>
          </a:xfrm>
        </p:spPr>
        <p:txBody>
          <a:bodyPr>
            <a:normAutofit fontScale="90000"/>
          </a:bodyPr>
          <a:lstStyle/>
          <a:p>
            <a:pPr eaLnBrk="1" hangingPunct="1"/>
            <a:r>
              <a:rPr lang="en-US" altLang="ko-KR"/>
              <a:t>An LL Rotation</a:t>
            </a:r>
          </a:p>
        </p:txBody>
      </p:sp>
      <p:grpSp>
        <p:nvGrpSpPr>
          <p:cNvPr id="17411" name="Group 3"/>
          <p:cNvGrpSpPr>
            <a:grpSpLocks/>
          </p:cNvGrpSpPr>
          <p:nvPr/>
        </p:nvGrpSpPr>
        <p:grpSpPr bwMode="auto">
          <a:xfrm>
            <a:off x="1905000" y="1125538"/>
            <a:ext cx="8534400" cy="2468562"/>
            <a:chOff x="240" y="709"/>
            <a:chExt cx="5376" cy="2812"/>
          </a:xfrm>
        </p:grpSpPr>
        <p:pic>
          <p:nvPicPr>
            <p:cNvPr id="175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709"/>
              <a:ext cx="5376" cy="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 name="Rectangle 2"/>
            <p:cNvSpPr>
              <a:spLocks noChangeArrowheads="1"/>
            </p:cNvSpPr>
            <p:nvPr/>
          </p:nvSpPr>
          <p:spPr bwMode="auto">
            <a:xfrm>
              <a:off x="1474" y="3158"/>
              <a:ext cx="2631" cy="272"/>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800"/>
                <a:t>Figure An LL Rotation</a:t>
              </a:r>
            </a:p>
          </p:txBody>
        </p:sp>
      </p:grpSp>
      <p:grpSp>
        <p:nvGrpSpPr>
          <p:cNvPr id="6" name="Group 96"/>
          <p:cNvGrpSpPr>
            <a:grpSpLocks/>
          </p:cNvGrpSpPr>
          <p:nvPr/>
        </p:nvGrpSpPr>
        <p:grpSpPr bwMode="auto">
          <a:xfrm>
            <a:off x="1566863" y="3754438"/>
            <a:ext cx="2772970" cy="2144712"/>
            <a:chOff x="921" y="864"/>
            <a:chExt cx="3867" cy="1657"/>
          </a:xfrm>
        </p:grpSpPr>
        <p:grpSp>
          <p:nvGrpSpPr>
            <p:cNvPr id="17481" name="Group 97"/>
            <p:cNvGrpSpPr>
              <a:grpSpLocks/>
            </p:cNvGrpSpPr>
            <p:nvPr/>
          </p:nvGrpSpPr>
          <p:grpSpPr bwMode="auto">
            <a:xfrm>
              <a:off x="921" y="864"/>
              <a:ext cx="3867" cy="1516"/>
              <a:chOff x="921" y="877"/>
              <a:chExt cx="3867" cy="1516"/>
            </a:xfrm>
          </p:grpSpPr>
          <p:sp>
            <p:nvSpPr>
              <p:cNvPr id="17500" name="Text Box 98"/>
              <p:cNvSpPr txBox="1">
                <a:spLocks noChangeArrowheads="1"/>
              </p:cNvSpPr>
              <p:nvPr/>
            </p:nvSpPr>
            <p:spPr bwMode="auto">
              <a:xfrm>
                <a:off x="2572" y="877"/>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7501" name="Text Box 99"/>
              <p:cNvSpPr txBox="1">
                <a:spLocks noChangeArrowheads="1"/>
              </p:cNvSpPr>
              <p:nvPr/>
            </p:nvSpPr>
            <p:spPr bwMode="auto">
              <a:xfrm>
                <a:off x="2021" y="1121"/>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7502" name="Text Box 100"/>
              <p:cNvSpPr txBox="1">
                <a:spLocks noChangeArrowheads="1"/>
              </p:cNvSpPr>
              <p:nvPr/>
            </p:nvSpPr>
            <p:spPr bwMode="auto">
              <a:xfrm>
                <a:off x="1458" y="1504"/>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7503" name="Text Box 101"/>
              <p:cNvSpPr txBox="1">
                <a:spLocks noChangeArrowheads="1"/>
              </p:cNvSpPr>
              <p:nvPr/>
            </p:nvSpPr>
            <p:spPr bwMode="auto">
              <a:xfrm>
                <a:off x="921" y="2024"/>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7504" name="Text Box 102"/>
              <p:cNvSpPr txBox="1">
                <a:spLocks noChangeArrowheads="1"/>
              </p:cNvSpPr>
              <p:nvPr/>
            </p:nvSpPr>
            <p:spPr bwMode="auto">
              <a:xfrm>
                <a:off x="1700" y="2084"/>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7505" name="Text Box 103"/>
              <p:cNvSpPr txBox="1">
                <a:spLocks noChangeArrowheads="1"/>
              </p:cNvSpPr>
              <p:nvPr/>
            </p:nvSpPr>
            <p:spPr bwMode="auto">
              <a:xfrm>
                <a:off x="2108" y="1754"/>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7506" name="Text Box 104"/>
              <p:cNvSpPr txBox="1">
                <a:spLocks noChangeArrowheads="1"/>
              </p:cNvSpPr>
              <p:nvPr/>
            </p:nvSpPr>
            <p:spPr bwMode="auto">
              <a:xfrm>
                <a:off x="2999" y="1359"/>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7507" name="Text Box 105"/>
              <p:cNvSpPr txBox="1">
                <a:spLocks noChangeArrowheads="1"/>
              </p:cNvSpPr>
              <p:nvPr/>
            </p:nvSpPr>
            <p:spPr bwMode="auto">
              <a:xfrm>
                <a:off x="2826" y="1804"/>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7508" name="Text Box 108"/>
              <p:cNvSpPr txBox="1">
                <a:spLocks noChangeArrowheads="1"/>
              </p:cNvSpPr>
              <p:nvPr/>
            </p:nvSpPr>
            <p:spPr bwMode="auto">
              <a:xfrm>
                <a:off x="4323" y="1703"/>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grpSp>
        <p:grpSp>
          <p:nvGrpSpPr>
            <p:cNvPr id="17482" name="Group 111"/>
            <p:cNvGrpSpPr>
              <a:grpSpLocks/>
            </p:cNvGrpSpPr>
            <p:nvPr/>
          </p:nvGrpSpPr>
          <p:grpSpPr bwMode="auto">
            <a:xfrm>
              <a:off x="1160" y="985"/>
              <a:ext cx="3243" cy="1536"/>
              <a:chOff x="997" y="1081"/>
              <a:chExt cx="3243" cy="1536"/>
            </a:xfrm>
          </p:grpSpPr>
          <p:sp>
            <p:nvSpPr>
              <p:cNvPr id="17483" name="Line 112"/>
              <p:cNvSpPr>
                <a:spLocks noChangeShapeType="1"/>
              </p:cNvSpPr>
              <p:nvPr/>
            </p:nvSpPr>
            <p:spPr bwMode="auto">
              <a:xfrm flipH="1">
                <a:off x="2433" y="1329"/>
                <a:ext cx="512" cy="11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84" name="Line 113"/>
              <p:cNvSpPr>
                <a:spLocks noChangeShapeType="1"/>
              </p:cNvSpPr>
              <p:nvPr/>
            </p:nvSpPr>
            <p:spPr bwMode="auto">
              <a:xfrm>
                <a:off x="2945" y="1329"/>
                <a:ext cx="512" cy="17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85" name="Line 114"/>
              <p:cNvSpPr>
                <a:spLocks noChangeShapeType="1"/>
              </p:cNvSpPr>
              <p:nvPr/>
            </p:nvSpPr>
            <p:spPr bwMode="auto">
              <a:xfrm flipH="1">
                <a:off x="1796" y="1665"/>
                <a:ext cx="330" cy="17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86" name="Line 115"/>
              <p:cNvSpPr>
                <a:spLocks noChangeShapeType="1"/>
              </p:cNvSpPr>
              <p:nvPr/>
            </p:nvSpPr>
            <p:spPr bwMode="auto">
              <a:xfrm>
                <a:off x="2250" y="1712"/>
                <a:ext cx="258" cy="19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87" name="Line 116"/>
              <p:cNvSpPr>
                <a:spLocks noChangeShapeType="1"/>
              </p:cNvSpPr>
              <p:nvPr/>
            </p:nvSpPr>
            <p:spPr bwMode="auto">
              <a:xfrm flipH="1">
                <a:off x="3118" y="1734"/>
                <a:ext cx="384"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88" name="Line 117"/>
              <p:cNvSpPr>
                <a:spLocks noChangeShapeType="1"/>
              </p:cNvSpPr>
              <p:nvPr/>
            </p:nvSpPr>
            <p:spPr bwMode="auto">
              <a:xfrm flipH="1">
                <a:off x="1148" y="2040"/>
                <a:ext cx="341"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89" name="Line 118"/>
              <p:cNvSpPr>
                <a:spLocks noChangeShapeType="1"/>
              </p:cNvSpPr>
              <p:nvPr/>
            </p:nvSpPr>
            <p:spPr bwMode="auto">
              <a:xfrm>
                <a:off x="1656" y="2099"/>
                <a:ext cx="256"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90" name="Line 121"/>
              <p:cNvSpPr>
                <a:spLocks noChangeShapeType="1"/>
              </p:cNvSpPr>
              <p:nvPr/>
            </p:nvSpPr>
            <p:spPr bwMode="auto">
              <a:xfrm>
                <a:off x="3623" y="1703"/>
                <a:ext cx="427"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91" name="Oval 124"/>
              <p:cNvSpPr>
                <a:spLocks noChangeArrowheads="1"/>
              </p:cNvSpPr>
              <p:nvPr/>
            </p:nvSpPr>
            <p:spPr bwMode="auto">
              <a:xfrm>
                <a:off x="2817" y="1081"/>
                <a:ext cx="512" cy="259"/>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400" b="1">
                    <a:latin typeface="굴림" pitchFamily="50" charset="-127"/>
                  </a:rPr>
                  <a:t>100</a:t>
                </a:r>
              </a:p>
            </p:txBody>
          </p:sp>
          <p:sp>
            <p:nvSpPr>
              <p:cNvPr id="17492" name="Oval 125"/>
              <p:cNvSpPr>
                <a:spLocks noChangeArrowheads="1"/>
              </p:cNvSpPr>
              <p:nvPr/>
            </p:nvSpPr>
            <p:spPr bwMode="auto">
              <a:xfrm>
                <a:off x="3222" y="1502"/>
                <a:ext cx="517" cy="229"/>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800" b="1">
                    <a:latin typeface="굴림" pitchFamily="50" charset="-127"/>
                  </a:rPr>
                  <a:t>200</a:t>
                </a:r>
              </a:p>
            </p:txBody>
          </p:sp>
          <p:sp>
            <p:nvSpPr>
              <p:cNvPr id="17493" name="Oval 126"/>
              <p:cNvSpPr>
                <a:spLocks noChangeArrowheads="1"/>
              </p:cNvSpPr>
              <p:nvPr/>
            </p:nvSpPr>
            <p:spPr bwMode="auto">
              <a:xfrm>
                <a:off x="3068" y="1958"/>
                <a:ext cx="410" cy="186"/>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600" b="1">
                    <a:latin typeface="굴림" pitchFamily="50" charset="-127"/>
                  </a:rPr>
                  <a:t>150</a:t>
                </a:r>
              </a:p>
            </p:txBody>
          </p:sp>
          <p:sp>
            <p:nvSpPr>
              <p:cNvPr id="17494" name="Oval 127"/>
              <p:cNvSpPr>
                <a:spLocks noChangeArrowheads="1"/>
              </p:cNvSpPr>
              <p:nvPr/>
            </p:nvSpPr>
            <p:spPr bwMode="auto">
              <a:xfrm>
                <a:off x="3771" y="1960"/>
                <a:ext cx="469" cy="182"/>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600" b="1">
                    <a:latin typeface="굴림" pitchFamily="50" charset="-127"/>
                  </a:rPr>
                  <a:t>300</a:t>
                </a:r>
              </a:p>
            </p:txBody>
          </p:sp>
          <p:sp>
            <p:nvSpPr>
              <p:cNvPr id="17495" name="Oval 132"/>
              <p:cNvSpPr>
                <a:spLocks noChangeArrowheads="1"/>
              </p:cNvSpPr>
              <p:nvPr/>
            </p:nvSpPr>
            <p:spPr bwMode="auto">
              <a:xfrm>
                <a:off x="2051" y="1463"/>
                <a:ext cx="531" cy="248"/>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50</a:t>
                </a:r>
              </a:p>
            </p:txBody>
          </p:sp>
          <p:sp>
            <p:nvSpPr>
              <p:cNvPr id="17496" name="Oval 133"/>
              <p:cNvSpPr>
                <a:spLocks noChangeArrowheads="1"/>
              </p:cNvSpPr>
              <p:nvPr/>
            </p:nvSpPr>
            <p:spPr bwMode="auto">
              <a:xfrm>
                <a:off x="1461" y="1827"/>
                <a:ext cx="469" cy="26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25</a:t>
                </a:r>
              </a:p>
            </p:txBody>
          </p:sp>
          <p:sp>
            <p:nvSpPr>
              <p:cNvPr id="17497" name="Oval 134"/>
              <p:cNvSpPr>
                <a:spLocks noChangeArrowheads="1"/>
              </p:cNvSpPr>
              <p:nvPr/>
            </p:nvSpPr>
            <p:spPr bwMode="auto">
              <a:xfrm>
                <a:off x="2344" y="1889"/>
                <a:ext cx="400" cy="26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75</a:t>
                </a:r>
              </a:p>
            </p:txBody>
          </p:sp>
          <p:sp>
            <p:nvSpPr>
              <p:cNvPr id="17498" name="Oval 135"/>
              <p:cNvSpPr>
                <a:spLocks noChangeArrowheads="1"/>
              </p:cNvSpPr>
              <p:nvPr/>
            </p:nvSpPr>
            <p:spPr bwMode="auto">
              <a:xfrm>
                <a:off x="997" y="2302"/>
                <a:ext cx="384" cy="246"/>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10</a:t>
                </a:r>
              </a:p>
            </p:txBody>
          </p:sp>
          <p:sp>
            <p:nvSpPr>
              <p:cNvPr id="17499" name="Oval 136"/>
              <p:cNvSpPr>
                <a:spLocks noChangeArrowheads="1"/>
              </p:cNvSpPr>
              <p:nvPr/>
            </p:nvSpPr>
            <p:spPr bwMode="auto">
              <a:xfrm>
                <a:off x="1722" y="2371"/>
                <a:ext cx="388" cy="246"/>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40</a:t>
                </a:r>
              </a:p>
            </p:txBody>
          </p:sp>
        </p:grpSp>
      </p:grpSp>
      <p:sp>
        <p:nvSpPr>
          <p:cNvPr id="17413" name="Text Box 101"/>
          <p:cNvSpPr txBox="1">
            <a:spLocks noChangeArrowheads="1"/>
          </p:cNvSpPr>
          <p:nvPr/>
        </p:nvSpPr>
        <p:spPr bwMode="auto">
          <a:xfrm>
            <a:off x="4279900" y="5743575"/>
            <a:ext cx="419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grpSp>
        <p:nvGrpSpPr>
          <p:cNvPr id="17414" name="Group 6"/>
          <p:cNvGrpSpPr>
            <a:grpSpLocks/>
          </p:cNvGrpSpPr>
          <p:nvPr/>
        </p:nvGrpSpPr>
        <p:grpSpPr bwMode="auto">
          <a:xfrm>
            <a:off x="4541839" y="3800475"/>
            <a:ext cx="3159601" cy="2355850"/>
            <a:chOff x="3017107" y="3800640"/>
            <a:chExt cx="3159602" cy="2356105"/>
          </a:xfrm>
        </p:grpSpPr>
        <p:grpSp>
          <p:nvGrpSpPr>
            <p:cNvPr id="17447" name="Group 96"/>
            <p:cNvGrpSpPr>
              <a:grpSpLocks/>
            </p:cNvGrpSpPr>
            <p:nvPr/>
          </p:nvGrpSpPr>
          <p:grpSpPr bwMode="auto">
            <a:xfrm>
              <a:off x="3017107" y="3800640"/>
              <a:ext cx="3159602" cy="1820862"/>
              <a:chOff x="921" y="864"/>
              <a:chExt cx="3804" cy="1627"/>
            </a:xfrm>
          </p:grpSpPr>
          <p:grpSp>
            <p:nvGrpSpPr>
              <p:cNvPr id="17453" name="Group 97"/>
              <p:cNvGrpSpPr>
                <a:grpSpLocks/>
              </p:cNvGrpSpPr>
              <p:nvPr/>
            </p:nvGrpSpPr>
            <p:grpSpPr bwMode="auto">
              <a:xfrm>
                <a:off x="921" y="864"/>
                <a:ext cx="3804" cy="1565"/>
                <a:chOff x="921" y="877"/>
                <a:chExt cx="3804" cy="1565"/>
              </a:xfrm>
            </p:grpSpPr>
            <p:sp>
              <p:nvSpPr>
                <p:cNvPr id="17472" name="Text Box 98"/>
                <p:cNvSpPr txBox="1">
                  <a:spLocks noChangeArrowheads="1"/>
                </p:cNvSpPr>
                <p:nvPr/>
              </p:nvSpPr>
              <p:spPr bwMode="auto">
                <a:xfrm>
                  <a:off x="2572" y="877"/>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7473" name="Text Box 99"/>
                <p:cNvSpPr txBox="1">
                  <a:spLocks noChangeArrowheads="1"/>
                </p:cNvSpPr>
                <p:nvPr/>
              </p:nvSpPr>
              <p:spPr bwMode="auto">
                <a:xfrm>
                  <a:off x="2269" y="1104"/>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2</a:t>
                  </a:r>
                </a:p>
              </p:txBody>
            </p:sp>
            <p:sp>
              <p:nvSpPr>
                <p:cNvPr id="17474" name="Text Box 100"/>
                <p:cNvSpPr txBox="1">
                  <a:spLocks noChangeArrowheads="1"/>
                </p:cNvSpPr>
                <p:nvPr/>
              </p:nvSpPr>
              <p:spPr bwMode="auto">
                <a:xfrm>
                  <a:off x="1681" y="1503"/>
                  <a:ext cx="367"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7475" name="Text Box 101"/>
                <p:cNvSpPr txBox="1">
                  <a:spLocks noChangeArrowheads="1"/>
                </p:cNvSpPr>
                <p:nvPr/>
              </p:nvSpPr>
              <p:spPr bwMode="auto">
                <a:xfrm>
                  <a:off x="921" y="2024"/>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7476" name="Text Box 102"/>
                <p:cNvSpPr txBox="1">
                  <a:spLocks noChangeArrowheads="1"/>
                </p:cNvSpPr>
                <p:nvPr/>
              </p:nvSpPr>
              <p:spPr bwMode="auto">
                <a:xfrm>
                  <a:off x="1700" y="2084"/>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7477" name="Text Box 103"/>
                <p:cNvSpPr txBox="1">
                  <a:spLocks noChangeArrowheads="1"/>
                </p:cNvSpPr>
                <p:nvPr/>
              </p:nvSpPr>
              <p:spPr bwMode="auto">
                <a:xfrm>
                  <a:off x="2236" y="1777"/>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7478" name="Text Box 104"/>
                <p:cNvSpPr txBox="1">
                  <a:spLocks noChangeArrowheads="1"/>
                </p:cNvSpPr>
                <p:nvPr/>
              </p:nvSpPr>
              <p:spPr bwMode="auto">
                <a:xfrm>
                  <a:off x="3703" y="1197"/>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7479" name="Text Box 105"/>
                <p:cNvSpPr txBox="1">
                  <a:spLocks noChangeArrowheads="1"/>
                </p:cNvSpPr>
                <p:nvPr/>
              </p:nvSpPr>
              <p:spPr bwMode="auto">
                <a:xfrm>
                  <a:off x="2943" y="1641"/>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7480" name="Text Box 108"/>
                <p:cNvSpPr txBox="1">
                  <a:spLocks noChangeArrowheads="1"/>
                </p:cNvSpPr>
                <p:nvPr/>
              </p:nvSpPr>
              <p:spPr bwMode="auto">
                <a:xfrm>
                  <a:off x="4323" y="1703"/>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grpSp>
          <p:grpSp>
            <p:nvGrpSpPr>
              <p:cNvPr id="17454" name="Group 111"/>
              <p:cNvGrpSpPr>
                <a:grpSpLocks/>
              </p:cNvGrpSpPr>
              <p:nvPr/>
            </p:nvGrpSpPr>
            <p:grpSpPr bwMode="auto">
              <a:xfrm>
                <a:off x="1160" y="985"/>
                <a:ext cx="3243" cy="1506"/>
                <a:chOff x="997" y="1081"/>
                <a:chExt cx="3243" cy="1506"/>
              </a:xfrm>
            </p:grpSpPr>
            <p:sp>
              <p:nvSpPr>
                <p:cNvPr id="17455" name="Line 112"/>
                <p:cNvSpPr>
                  <a:spLocks noChangeShapeType="1"/>
                </p:cNvSpPr>
                <p:nvPr/>
              </p:nvSpPr>
              <p:spPr bwMode="auto">
                <a:xfrm flipH="1">
                  <a:off x="2433" y="1329"/>
                  <a:ext cx="512" cy="11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56" name="Line 113"/>
                <p:cNvSpPr>
                  <a:spLocks noChangeShapeType="1"/>
                </p:cNvSpPr>
                <p:nvPr/>
              </p:nvSpPr>
              <p:spPr bwMode="auto">
                <a:xfrm>
                  <a:off x="2945" y="1329"/>
                  <a:ext cx="512" cy="17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57" name="Line 114"/>
                <p:cNvSpPr>
                  <a:spLocks noChangeShapeType="1"/>
                </p:cNvSpPr>
                <p:nvPr/>
              </p:nvSpPr>
              <p:spPr bwMode="auto">
                <a:xfrm flipH="1">
                  <a:off x="1796" y="1665"/>
                  <a:ext cx="330" cy="17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58" name="Line 115"/>
                <p:cNvSpPr>
                  <a:spLocks noChangeShapeType="1"/>
                </p:cNvSpPr>
                <p:nvPr/>
              </p:nvSpPr>
              <p:spPr bwMode="auto">
                <a:xfrm>
                  <a:off x="2250" y="1712"/>
                  <a:ext cx="258" cy="19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59" name="Line 116"/>
                <p:cNvSpPr>
                  <a:spLocks noChangeShapeType="1"/>
                </p:cNvSpPr>
                <p:nvPr/>
              </p:nvSpPr>
              <p:spPr bwMode="auto">
                <a:xfrm flipH="1">
                  <a:off x="3118" y="1734"/>
                  <a:ext cx="384"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60" name="Line 117"/>
                <p:cNvSpPr>
                  <a:spLocks noChangeShapeType="1"/>
                </p:cNvSpPr>
                <p:nvPr/>
              </p:nvSpPr>
              <p:spPr bwMode="auto">
                <a:xfrm flipH="1">
                  <a:off x="1148" y="2040"/>
                  <a:ext cx="341"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61" name="Line 118"/>
                <p:cNvSpPr>
                  <a:spLocks noChangeShapeType="1"/>
                </p:cNvSpPr>
                <p:nvPr/>
              </p:nvSpPr>
              <p:spPr bwMode="auto">
                <a:xfrm>
                  <a:off x="1656" y="2099"/>
                  <a:ext cx="256"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62" name="Line 121"/>
                <p:cNvSpPr>
                  <a:spLocks noChangeShapeType="1"/>
                </p:cNvSpPr>
                <p:nvPr/>
              </p:nvSpPr>
              <p:spPr bwMode="auto">
                <a:xfrm>
                  <a:off x="3623" y="1703"/>
                  <a:ext cx="427"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63" name="Oval 124"/>
                <p:cNvSpPr>
                  <a:spLocks noChangeArrowheads="1"/>
                </p:cNvSpPr>
                <p:nvPr/>
              </p:nvSpPr>
              <p:spPr bwMode="auto">
                <a:xfrm>
                  <a:off x="2817" y="1081"/>
                  <a:ext cx="512" cy="259"/>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400" b="1">
                      <a:latin typeface="굴림" pitchFamily="50" charset="-127"/>
                    </a:rPr>
                    <a:t>100</a:t>
                  </a:r>
                </a:p>
              </p:txBody>
            </p:sp>
            <p:sp>
              <p:nvSpPr>
                <p:cNvPr id="17464" name="Oval 125"/>
                <p:cNvSpPr>
                  <a:spLocks noChangeArrowheads="1"/>
                </p:cNvSpPr>
                <p:nvPr/>
              </p:nvSpPr>
              <p:spPr bwMode="auto">
                <a:xfrm>
                  <a:off x="3222" y="1487"/>
                  <a:ext cx="479" cy="244"/>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200</a:t>
                  </a:r>
                </a:p>
              </p:txBody>
            </p:sp>
            <p:sp>
              <p:nvSpPr>
                <p:cNvPr id="17465" name="Oval 126"/>
                <p:cNvSpPr>
                  <a:spLocks noChangeArrowheads="1"/>
                </p:cNvSpPr>
                <p:nvPr/>
              </p:nvSpPr>
              <p:spPr bwMode="auto">
                <a:xfrm>
                  <a:off x="3068" y="1958"/>
                  <a:ext cx="410" cy="186"/>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600" b="1">
                      <a:latin typeface="굴림" pitchFamily="50" charset="-127"/>
                    </a:rPr>
                    <a:t>150</a:t>
                  </a:r>
                </a:p>
              </p:txBody>
            </p:sp>
            <p:sp>
              <p:nvSpPr>
                <p:cNvPr id="17466" name="Oval 127"/>
                <p:cNvSpPr>
                  <a:spLocks noChangeArrowheads="1"/>
                </p:cNvSpPr>
                <p:nvPr/>
              </p:nvSpPr>
              <p:spPr bwMode="auto">
                <a:xfrm>
                  <a:off x="3771" y="1960"/>
                  <a:ext cx="469" cy="182"/>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600" b="1">
                      <a:latin typeface="굴림" pitchFamily="50" charset="-127"/>
                    </a:rPr>
                    <a:t>300</a:t>
                  </a:r>
                </a:p>
              </p:txBody>
            </p:sp>
            <p:sp>
              <p:nvSpPr>
                <p:cNvPr id="17467" name="Oval 132"/>
                <p:cNvSpPr>
                  <a:spLocks noChangeArrowheads="1"/>
                </p:cNvSpPr>
                <p:nvPr/>
              </p:nvSpPr>
              <p:spPr bwMode="auto">
                <a:xfrm>
                  <a:off x="2051" y="1463"/>
                  <a:ext cx="531" cy="248"/>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50</a:t>
                  </a:r>
                </a:p>
              </p:txBody>
            </p:sp>
            <p:sp>
              <p:nvSpPr>
                <p:cNvPr id="17468" name="Oval 133"/>
                <p:cNvSpPr>
                  <a:spLocks noChangeArrowheads="1"/>
                </p:cNvSpPr>
                <p:nvPr/>
              </p:nvSpPr>
              <p:spPr bwMode="auto">
                <a:xfrm>
                  <a:off x="1461" y="1827"/>
                  <a:ext cx="469" cy="26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25</a:t>
                  </a:r>
                </a:p>
              </p:txBody>
            </p:sp>
            <p:sp>
              <p:nvSpPr>
                <p:cNvPr id="17469" name="Oval 134"/>
                <p:cNvSpPr>
                  <a:spLocks noChangeArrowheads="1"/>
                </p:cNvSpPr>
                <p:nvPr/>
              </p:nvSpPr>
              <p:spPr bwMode="auto">
                <a:xfrm>
                  <a:off x="2344" y="1889"/>
                  <a:ext cx="400" cy="26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75</a:t>
                  </a:r>
                </a:p>
              </p:txBody>
            </p:sp>
            <p:sp>
              <p:nvSpPr>
                <p:cNvPr id="17470" name="Oval 135"/>
                <p:cNvSpPr>
                  <a:spLocks noChangeArrowheads="1"/>
                </p:cNvSpPr>
                <p:nvPr/>
              </p:nvSpPr>
              <p:spPr bwMode="auto">
                <a:xfrm>
                  <a:off x="997" y="2302"/>
                  <a:ext cx="384" cy="246"/>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10</a:t>
                  </a:r>
                </a:p>
              </p:txBody>
            </p:sp>
            <p:sp>
              <p:nvSpPr>
                <p:cNvPr id="17471" name="Oval 136"/>
                <p:cNvSpPr>
                  <a:spLocks noChangeArrowheads="1"/>
                </p:cNvSpPr>
                <p:nvPr/>
              </p:nvSpPr>
              <p:spPr bwMode="auto">
                <a:xfrm>
                  <a:off x="1812" y="2341"/>
                  <a:ext cx="388" cy="246"/>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40</a:t>
                  </a:r>
                </a:p>
              </p:txBody>
            </p:sp>
          </p:grpSp>
        </p:grpSp>
        <p:grpSp>
          <p:nvGrpSpPr>
            <p:cNvPr id="17448" name="Group 4"/>
            <p:cNvGrpSpPr>
              <a:grpSpLocks/>
            </p:cNvGrpSpPr>
            <p:nvPr/>
          </p:nvGrpSpPr>
          <p:grpSpPr bwMode="auto">
            <a:xfrm>
              <a:off x="3187370" y="4124325"/>
              <a:ext cx="1038555" cy="2032420"/>
              <a:chOff x="3187370" y="4124325"/>
              <a:chExt cx="1038555" cy="2032420"/>
            </a:xfrm>
          </p:grpSpPr>
          <p:sp>
            <p:nvSpPr>
              <p:cNvPr id="3" name="Oval 2"/>
              <p:cNvSpPr/>
              <p:nvPr/>
            </p:nvSpPr>
            <p:spPr bwMode="auto">
              <a:xfrm>
                <a:off x="3186969" y="5743950"/>
                <a:ext cx="379413" cy="41279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sz="2000" dirty="0">
                    <a:solidFill>
                      <a:schemeClr val="tx1"/>
                    </a:solidFill>
                    <a:latin typeface="Times New Roman" pitchFamily="18" charset="0"/>
                  </a:rPr>
                  <a:t>5</a:t>
                </a:r>
              </a:p>
            </p:txBody>
          </p:sp>
          <p:cxnSp>
            <p:nvCxnSpPr>
              <p:cNvPr id="17450" name="Straight Arrow Connector 4"/>
              <p:cNvCxnSpPr>
                <a:cxnSpLocks noChangeShapeType="1"/>
                <a:stCxn id="17470" idx="4"/>
              </p:cNvCxnSpPr>
              <p:nvPr/>
            </p:nvCxnSpPr>
            <p:spPr bwMode="auto">
              <a:xfrm flipH="1">
                <a:off x="3362396" y="5577855"/>
                <a:ext cx="12699" cy="171068"/>
              </a:xfrm>
              <a:prstGeom prst="straightConnector1">
                <a:avLst/>
              </a:prstGeom>
              <a:noFill/>
              <a:ln w="1270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451" name="Text Box 99"/>
              <p:cNvSpPr txBox="1">
                <a:spLocks noChangeArrowheads="1"/>
              </p:cNvSpPr>
              <p:nvPr/>
            </p:nvSpPr>
            <p:spPr bwMode="auto">
              <a:xfrm flipH="1">
                <a:off x="3338642" y="4675305"/>
                <a:ext cx="433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B</a:t>
                </a:r>
              </a:p>
            </p:txBody>
          </p:sp>
          <p:sp>
            <p:nvSpPr>
              <p:cNvPr id="17452" name="Text Box 99"/>
              <p:cNvSpPr txBox="1">
                <a:spLocks noChangeArrowheads="1"/>
              </p:cNvSpPr>
              <p:nvPr/>
            </p:nvSpPr>
            <p:spPr bwMode="auto">
              <a:xfrm>
                <a:off x="3860800" y="4124325"/>
                <a:ext cx="365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A</a:t>
                </a:r>
              </a:p>
            </p:txBody>
          </p:sp>
        </p:grpSp>
      </p:grpSp>
      <p:grpSp>
        <p:nvGrpSpPr>
          <p:cNvPr id="71" name="Group 96"/>
          <p:cNvGrpSpPr>
            <a:grpSpLocks/>
          </p:cNvGrpSpPr>
          <p:nvPr/>
        </p:nvGrpSpPr>
        <p:grpSpPr bwMode="auto">
          <a:xfrm>
            <a:off x="7654925" y="3860800"/>
            <a:ext cx="3159602" cy="1841500"/>
            <a:chOff x="921" y="864"/>
            <a:chExt cx="3804" cy="1646"/>
          </a:xfrm>
        </p:grpSpPr>
        <p:grpSp>
          <p:nvGrpSpPr>
            <p:cNvPr id="17419" name="Group 97"/>
            <p:cNvGrpSpPr>
              <a:grpSpLocks/>
            </p:cNvGrpSpPr>
            <p:nvPr/>
          </p:nvGrpSpPr>
          <p:grpSpPr bwMode="auto">
            <a:xfrm>
              <a:off x="921" y="864"/>
              <a:ext cx="3804" cy="1565"/>
              <a:chOff x="921" y="877"/>
              <a:chExt cx="3804" cy="1565"/>
            </a:xfrm>
          </p:grpSpPr>
          <p:sp>
            <p:nvSpPr>
              <p:cNvPr id="17438" name="Text Box 98"/>
              <p:cNvSpPr txBox="1">
                <a:spLocks noChangeArrowheads="1"/>
              </p:cNvSpPr>
              <p:nvPr/>
            </p:nvSpPr>
            <p:spPr bwMode="auto">
              <a:xfrm>
                <a:off x="2572" y="877"/>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7439" name="Text Box 99"/>
              <p:cNvSpPr txBox="1">
                <a:spLocks noChangeArrowheads="1"/>
              </p:cNvSpPr>
              <p:nvPr/>
            </p:nvSpPr>
            <p:spPr bwMode="auto">
              <a:xfrm>
                <a:off x="2051" y="1034"/>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7440" name="Text Box 100"/>
              <p:cNvSpPr txBox="1">
                <a:spLocks noChangeArrowheads="1"/>
              </p:cNvSpPr>
              <p:nvPr/>
            </p:nvSpPr>
            <p:spPr bwMode="auto">
              <a:xfrm>
                <a:off x="1681" y="1503"/>
                <a:ext cx="367"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7441" name="Text Box 101"/>
              <p:cNvSpPr txBox="1">
                <a:spLocks noChangeArrowheads="1"/>
              </p:cNvSpPr>
              <p:nvPr/>
            </p:nvSpPr>
            <p:spPr bwMode="auto">
              <a:xfrm>
                <a:off x="921" y="2024"/>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7442" name="Text Box 102"/>
              <p:cNvSpPr txBox="1">
                <a:spLocks noChangeArrowheads="1"/>
              </p:cNvSpPr>
              <p:nvPr/>
            </p:nvSpPr>
            <p:spPr bwMode="auto">
              <a:xfrm>
                <a:off x="1700" y="2084"/>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7443" name="Text Box 103"/>
              <p:cNvSpPr txBox="1">
                <a:spLocks noChangeArrowheads="1"/>
              </p:cNvSpPr>
              <p:nvPr/>
            </p:nvSpPr>
            <p:spPr bwMode="auto">
              <a:xfrm>
                <a:off x="2157" y="1683"/>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7444" name="Text Box 104"/>
              <p:cNvSpPr txBox="1">
                <a:spLocks noChangeArrowheads="1"/>
              </p:cNvSpPr>
              <p:nvPr/>
            </p:nvSpPr>
            <p:spPr bwMode="auto">
              <a:xfrm>
                <a:off x="3658" y="1232"/>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7445" name="Text Box 105"/>
              <p:cNvSpPr txBox="1">
                <a:spLocks noChangeArrowheads="1"/>
              </p:cNvSpPr>
              <p:nvPr/>
            </p:nvSpPr>
            <p:spPr bwMode="auto">
              <a:xfrm>
                <a:off x="2943" y="1641"/>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7446" name="Text Box 108"/>
              <p:cNvSpPr txBox="1">
                <a:spLocks noChangeArrowheads="1"/>
              </p:cNvSpPr>
              <p:nvPr/>
            </p:nvSpPr>
            <p:spPr bwMode="auto">
              <a:xfrm>
                <a:off x="4323" y="1703"/>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grpSp>
        <p:grpSp>
          <p:nvGrpSpPr>
            <p:cNvPr id="17420" name="Group 111"/>
            <p:cNvGrpSpPr>
              <a:grpSpLocks/>
            </p:cNvGrpSpPr>
            <p:nvPr/>
          </p:nvGrpSpPr>
          <p:grpSpPr bwMode="auto">
            <a:xfrm>
              <a:off x="1311" y="985"/>
              <a:ext cx="3092" cy="1525"/>
              <a:chOff x="1148" y="1081"/>
              <a:chExt cx="3092" cy="1525"/>
            </a:xfrm>
          </p:grpSpPr>
          <p:sp>
            <p:nvSpPr>
              <p:cNvPr id="17421" name="Line 112"/>
              <p:cNvSpPr>
                <a:spLocks noChangeShapeType="1"/>
              </p:cNvSpPr>
              <p:nvPr/>
            </p:nvSpPr>
            <p:spPr bwMode="auto">
              <a:xfrm flipH="1">
                <a:off x="2433" y="1329"/>
                <a:ext cx="512" cy="11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22" name="Line 113"/>
              <p:cNvSpPr>
                <a:spLocks noChangeShapeType="1"/>
              </p:cNvSpPr>
              <p:nvPr/>
            </p:nvSpPr>
            <p:spPr bwMode="auto">
              <a:xfrm>
                <a:off x="3329" y="1340"/>
                <a:ext cx="218" cy="1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23" name="Line 114"/>
              <p:cNvSpPr>
                <a:spLocks noChangeShapeType="1"/>
              </p:cNvSpPr>
              <p:nvPr/>
            </p:nvSpPr>
            <p:spPr bwMode="auto">
              <a:xfrm flipH="1">
                <a:off x="1796" y="1665"/>
                <a:ext cx="330" cy="17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24" name="Line 115"/>
              <p:cNvSpPr>
                <a:spLocks noChangeShapeType="1"/>
              </p:cNvSpPr>
              <p:nvPr/>
            </p:nvSpPr>
            <p:spPr bwMode="auto">
              <a:xfrm>
                <a:off x="2631" y="2057"/>
                <a:ext cx="146" cy="30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25" name="Line 116"/>
              <p:cNvSpPr>
                <a:spLocks noChangeShapeType="1"/>
              </p:cNvSpPr>
              <p:nvPr/>
            </p:nvSpPr>
            <p:spPr bwMode="auto">
              <a:xfrm flipH="1">
                <a:off x="3118" y="1734"/>
                <a:ext cx="384"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26" name="Line 117"/>
              <p:cNvSpPr>
                <a:spLocks noChangeShapeType="1"/>
              </p:cNvSpPr>
              <p:nvPr/>
            </p:nvSpPr>
            <p:spPr bwMode="auto">
              <a:xfrm flipH="1">
                <a:off x="1148" y="2040"/>
                <a:ext cx="341"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27" name="Line 118"/>
              <p:cNvSpPr>
                <a:spLocks noChangeShapeType="1"/>
              </p:cNvSpPr>
              <p:nvPr/>
            </p:nvSpPr>
            <p:spPr bwMode="auto">
              <a:xfrm flipH="1">
                <a:off x="1912" y="1954"/>
                <a:ext cx="485" cy="39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28" name="Line 121"/>
              <p:cNvSpPr>
                <a:spLocks noChangeShapeType="1"/>
              </p:cNvSpPr>
              <p:nvPr/>
            </p:nvSpPr>
            <p:spPr bwMode="auto">
              <a:xfrm>
                <a:off x="3623" y="1703"/>
                <a:ext cx="427"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29" name="Oval 124"/>
              <p:cNvSpPr>
                <a:spLocks noChangeArrowheads="1"/>
              </p:cNvSpPr>
              <p:nvPr/>
            </p:nvSpPr>
            <p:spPr bwMode="auto">
              <a:xfrm>
                <a:off x="2817" y="1081"/>
                <a:ext cx="512" cy="259"/>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400" b="1">
                    <a:latin typeface="굴림" pitchFamily="50" charset="-127"/>
                  </a:rPr>
                  <a:t>100</a:t>
                </a:r>
              </a:p>
            </p:txBody>
          </p:sp>
          <p:sp>
            <p:nvSpPr>
              <p:cNvPr id="17430" name="Oval 125"/>
              <p:cNvSpPr>
                <a:spLocks noChangeArrowheads="1"/>
              </p:cNvSpPr>
              <p:nvPr/>
            </p:nvSpPr>
            <p:spPr bwMode="auto">
              <a:xfrm>
                <a:off x="3222" y="1551"/>
                <a:ext cx="470" cy="18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200</a:t>
                </a:r>
              </a:p>
            </p:txBody>
          </p:sp>
          <p:sp>
            <p:nvSpPr>
              <p:cNvPr id="17431" name="Oval 126"/>
              <p:cNvSpPr>
                <a:spLocks noChangeArrowheads="1"/>
              </p:cNvSpPr>
              <p:nvPr/>
            </p:nvSpPr>
            <p:spPr bwMode="auto">
              <a:xfrm>
                <a:off x="3068" y="1958"/>
                <a:ext cx="427" cy="26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600" b="1">
                    <a:latin typeface="굴림" pitchFamily="50" charset="-127"/>
                  </a:rPr>
                  <a:t>150</a:t>
                </a:r>
              </a:p>
            </p:txBody>
          </p:sp>
          <p:sp>
            <p:nvSpPr>
              <p:cNvPr id="17432" name="Oval 127"/>
              <p:cNvSpPr>
                <a:spLocks noChangeArrowheads="1"/>
              </p:cNvSpPr>
              <p:nvPr/>
            </p:nvSpPr>
            <p:spPr bwMode="auto">
              <a:xfrm>
                <a:off x="3833" y="1960"/>
                <a:ext cx="407" cy="288"/>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600" b="1">
                    <a:latin typeface="굴림" pitchFamily="50" charset="-127"/>
                  </a:rPr>
                  <a:t>300</a:t>
                </a:r>
              </a:p>
            </p:txBody>
          </p:sp>
          <p:sp>
            <p:nvSpPr>
              <p:cNvPr id="17433" name="Oval 132"/>
              <p:cNvSpPr>
                <a:spLocks noChangeArrowheads="1"/>
              </p:cNvSpPr>
              <p:nvPr/>
            </p:nvSpPr>
            <p:spPr bwMode="auto">
              <a:xfrm>
                <a:off x="2320" y="1835"/>
                <a:ext cx="531" cy="248"/>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50</a:t>
                </a:r>
              </a:p>
            </p:txBody>
          </p:sp>
          <p:sp>
            <p:nvSpPr>
              <p:cNvPr id="17434" name="Oval 133"/>
              <p:cNvSpPr>
                <a:spLocks noChangeArrowheads="1"/>
              </p:cNvSpPr>
              <p:nvPr/>
            </p:nvSpPr>
            <p:spPr bwMode="auto">
              <a:xfrm>
                <a:off x="2059" y="1428"/>
                <a:ext cx="469" cy="26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25</a:t>
                </a:r>
              </a:p>
            </p:txBody>
          </p:sp>
          <p:sp>
            <p:nvSpPr>
              <p:cNvPr id="17435" name="Oval 134"/>
              <p:cNvSpPr>
                <a:spLocks noChangeArrowheads="1"/>
              </p:cNvSpPr>
              <p:nvPr/>
            </p:nvSpPr>
            <p:spPr bwMode="auto">
              <a:xfrm>
                <a:off x="2696" y="2346"/>
                <a:ext cx="400" cy="26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75</a:t>
                </a:r>
              </a:p>
            </p:txBody>
          </p:sp>
          <p:sp>
            <p:nvSpPr>
              <p:cNvPr id="17436" name="Oval 135"/>
              <p:cNvSpPr>
                <a:spLocks noChangeArrowheads="1"/>
              </p:cNvSpPr>
              <p:nvPr/>
            </p:nvSpPr>
            <p:spPr bwMode="auto">
              <a:xfrm>
                <a:off x="1468" y="1823"/>
                <a:ext cx="384" cy="246"/>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10</a:t>
                </a:r>
              </a:p>
            </p:txBody>
          </p:sp>
          <p:sp>
            <p:nvSpPr>
              <p:cNvPr id="17437" name="Oval 136"/>
              <p:cNvSpPr>
                <a:spLocks noChangeArrowheads="1"/>
              </p:cNvSpPr>
              <p:nvPr/>
            </p:nvSpPr>
            <p:spPr bwMode="auto">
              <a:xfrm>
                <a:off x="1812" y="2341"/>
                <a:ext cx="388" cy="246"/>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40</a:t>
                </a:r>
              </a:p>
            </p:txBody>
          </p:sp>
        </p:grpSp>
      </p:grpSp>
      <p:sp>
        <p:nvSpPr>
          <p:cNvPr id="100" name="Oval 99"/>
          <p:cNvSpPr/>
          <p:nvPr/>
        </p:nvSpPr>
        <p:spPr bwMode="auto">
          <a:xfrm>
            <a:off x="7907338" y="5348288"/>
            <a:ext cx="379412" cy="41275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sz="2000" dirty="0">
                <a:solidFill>
                  <a:schemeClr val="tx1"/>
                </a:solidFill>
                <a:latin typeface="Times New Roman" pitchFamily="18" charset="0"/>
              </a:rPr>
              <a:t>5</a:t>
            </a:r>
          </a:p>
        </p:txBody>
      </p:sp>
      <p:sp>
        <p:nvSpPr>
          <p:cNvPr id="17417" name="Line 115"/>
          <p:cNvSpPr>
            <a:spLocks noChangeShapeType="1"/>
          </p:cNvSpPr>
          <p:nvPr/>
        </p:nvSpPr>
        <p:spPr bwMode="auto">
          <a:xfrm>
            <a:off x="9047164" y="4587876"/>
            <a:ext cx="122237" cy="34131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7418" name="Text Box 102"/>
          <p:cNvSpPr txBox="1">
            <a:spLocks noChangeArrowheads="1"/>
          </p:cNvSpPr>
          <p:nvPr/>
        </p:nvSpPr>
        <p:spPr bwMode="auto">
          <a:xfrm>
            <a:off x="9015413" y="5089525"/>
            <a:ext cx="3337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2" name="Right Arrow 1"/>
          <p:cNvSpPr/>
          <p:nvPr/>
        </p:nvSpPr>
        <p:spPr>
          <a:xfrm>
            <a:off x="7276173" y="4344667"/>
            <a:ext cx="1337264" cy="243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7276173" y="3840869"/>
            <a:ext cx="1314838" cy="369332"/>
          </a:xfrm>
          <a:prstGeom prst="rect">
            <a:avLst/>
          </a:prstGeom>
          <a:noFill/>
        </p:spPr>
        <p:txBody>
          <a:bodyPr wrap="square" rtlCol="0">
            <a:spAutoFit/>
          </a:bodyPr>
          <a:lstStyle/>
          <a:p>
            <a:r>
              <a:rPr lang="en-IN" dirty="0"/>
              <a:t>LL Rotation</a:t>
            </a:r>
          </a:p>
        </p:txBody>
      </p:sp>
    </p:spTree>
    <p:extLst>
      <p:ext uri="{BB962C8B-B14F-4D97-AF65-F5344CB8AC3E}">
        <p14:creationId xmlns:p14="http://schemas.microsoft.com/office/powerpoint/2010/main" val="24993225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additive="base">
                                        <p:cTn id="13" dur="500" fill="hold"/>
                                        <p:tgtEl>
                                          <p:spTgt spid="71"/>
                                        </p:tgtEl>
                                        <p:attrNameLst>
                                          <p:attrName>ppt_x</p:attrName>
                                        </p:attrNameLst>
                                      </p:cBhvr>
                                      <p:tavLst>
                                        <p:tav tm="0">
                                          <p:val>
                                            <p:strVal val="0-#ppt_w/2"/>
                                          </p:val>
                                        </p:tav>
                                        <p:tav tm="100000">
                                          <p:val>
                                            <p:strVal val="#ppt_x"/>
                                          </p:val>
                                        </p:tav>
                                      </p:tavLst>
                                    </p:anim>
                                    <p:anim calcmode="lin" valueType="num">
                                      <p:cBhvr additive="base">
                                        <p:cTn id="14"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774825" y="52979"/>
            <a:ext cx="7844905" cy="456635"/>
          </a:xfrm>
        </p:spPr>
        <p:txBody>
          <a:bodyPr>
            <a:normAutofit fontScale="90000"/>
          </a:bodyPr>
          <a:lstStyle/>
          <a:p>
            <a:pPr algn="ctr" eaLnBrk="1" hangingPunct="1"/>
            <a:r>
              <a:rPr lang="en-US" altLang="ko-KR" sz="2800" b="1" u="sng" dirty="0"/>
              <a:t>An LR Rotation</a:t>
            </a:r>
          </a:p>
        </p:txBody>
      </p:sp>
      <p:grpSp>
        <p:nvGrpSpPr>
          <p:cNvPr id="18435" name="Group 6"/>
          <p:cNvGrpSpPr>
            <a:grpSpLocks/>
          </p:cNvGrpSpPr>
          <p:nvPr/>
        </p:nvGrpSpPr>
        <p:grpSpPr bwMode="auto">
          <a:xfrm>
            <a:off x="1571145" y="1268930"/>
            <a:ext cx="7530363" cy="2670851"/>
            <a:chOff x="240" y="709"/>
            <a:chExt cx="5376" cy="2494"/>
          </a:xfrm>
        </p:grpSpPr>
        <p:pic>
          <p:nvPicPr>
            <p:cNvPr id="185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709"/>
              <a:ext cx="5376" cy="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4" name="Rectangle 5"/>
            <p:cNvSpPr>
              <a:spLocks noChangeArrowheads="1"/>
            </p:cNvSpPr>
            <p:nvPr/>
          </p:nvSpPr>
          <p:spPr bwMode="auto">
            <a:xfrm>
              <a:off x="1474" y="2931"/>
              <a:ext cx="2631" cy="272"/>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800"/>
                <a:t>Figure An LR Rotation</a:t>
              </a:r>
            </a:p>
          </p:txBody>
        </p:sp>
      </p:grpSp>
      <p:grpSp>
        <p:nvGrpSpPr>
          <p:cNvPr id="6" name="Group 96"/>
          <p:cNvGrpSpPr>
            <a:grpSpLocks/>
          </p:cNvGrpSpPr>
          <p:nvPr/>
        </p:nvGrpSpPr>
        <p:grpSpPr bwMode="auto">
          <a:xfrm>
            <a:off x="1485901" y="4292601"/>
            <a:ext cx="2772971" cy="2144713"/>
            <a:chOff x="921" y="864"/>
            <a:chExt cx="3867" cy="1657"/>
          </a:xfrm>
        </p:grpSpPr>
        <p:grpSp>
          <p:nvGrpSpPr>
            <p:cNvPr id="18505" name="Group 97"/>
            <p:cNvGrpSpPr>
              <a:grpSpLocks/>
            </p:cNvGrpSpPr>
            <p:nvPr/>
          </p:nvGrpSpPr>
          <p:grpSpPr bwMode="auto">
            <a:xfrm>
              <a:off x="921" y="864"/>
              <a:ext cx="3867" cy="1516"/>
              <a:chOff x="921" y="877"/>
              <a:chExt cx="3867" cy="1516"/>
            </a:xfrm>
          </p:grpSpPr>
          <p:sp>
            <p:nvSpPr>
              <p:cNvPr id="18524" name="Text Box 98"/>
              <p:cNvSpPr txBox="1">
                <a:spLocks noChangeArrowheads="1"/>
              </p:cNvSpPr>
              <p:nvPr/>
            </p:nvSpPr>
            <p:spPr bwMode="auto">
              <a:xfrm>
                <a:off x="2572" y="877"/>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8525" name="Text Box 99"/>
              <p:cNvSpPr txBox="1">
                <a:spLocks noChangeArrowheads="1"/>
              </p:cNvSpPr>
              <p:nvPr/>
            </p:nvSpPr>
            <p:spPr bwMode="auto">
              <a:xfrm>
                <a:off x="2021" y="1121"/>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8526" name="Text Box 100"/>
              <p:cNvSpPr txBox="1">
                <a:spLocks noChangeArrowheads="1"/>
              </p:cNvSpPr>
              <p:nvPr/>
            </p:nvSpPr>
            <p:spPr bwMode="auto">
              <a:xfrm>
                <a:off x="1458" y="1504"/>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8527" name="Text Box 101"/>
              <p:cNvSpPr txBox="1">
                <a:spLocks noChangeArrowheads="1"/>
              </p:cNvSpPr>
              <p:nvPr/>
            </p:nvSpPr>
            <p:spPr bwMode="auto">
              <a:xfrm>
                <a:off x="921" y="2024"/>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8528" name="Text Box 102"/>
              <p:cNvSpPr txBox="1">
                <a:spLocks noChangeArrowheads="1"/>
              </p:cNvSpPr>
              <p:nvPr/>
            </p:nvSpPr>
            <p:spPr bwMode="auto">
              <a:xfrm>
                <a:off x="1700" y="2084"/>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8529" name="Text Box 103"/>
              <p:cNvSpPr txBox="1">
                <a:spLocks noChangeArrowheads="1"/>
              </p:cNvSpPr>
              <p:nvPr/>
            </p:nvSpPr>
            <p:spPr bwMode="auto">
              <a:xfrm>
                <a:off x="2108" y="1754"/>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8530" name="Text Box 104"/>
              <p:cNvSpPr txBox="1">
                <a:spLocks noChangeArrowheads="1"/>
              </p:cNvSpPr>
              <p:nvPr/>
            </p:nvSpPr>
            <p:spPr bwMode="auto">
              <a:xfrm>
                <a:off x="2999" y="1359"/>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8531" name="Text Box 105"/>
              <p:cNvSpPr txBox="1">
                <a:spLocks noChangeArrowheads="1"/>
              </p:cNvSpPr>
              <p:nvPr/>
            </p:nvSpPr>
            <p:spPr bwMode="auto">
              <a:xfrm>
                <a:off x="2826" y="1804"/>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8532" name="Text Box 108"/>
              <p:cNvSpPr txBox="1">
                <a:spLocks noChangeArrowheads="1"/>
              </p:cNvSpPr>
              <p:nvPr/>
            </p:nvSpPr>
            <p:spPr bwMode="auto">
              <a:xfrm>
                <a:off x="4323" y="1703"/>
                <a:ext cx="4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grpSp>
        <p:grpSp>
          <p:nvGrpSpPr>
            <p:cNvPr id="18506" name="Group 111"/>
            <p:cNvGrpSpPr>
              <a:grpSpLocks/>
            </p:cNvGrpSpPr>
            <p:nvPr/>
          </p:nvGrpSpPr>
          <p:grpSpPr bwMode="auto">
            <a:xfrm>
              <a:off x="1160" y="985"/>
              <a:ext cx="3243" cy="1536"/>
              <a:chOff x="997" y="1081"/>
              <a:chExt cx="3243" cy="1536"/>
            </a:xfrm>
          </p:grpSpPr>
          <p:sp>
            <p:nvSpPr>
              <p:cNvPr id="18507" name="Line 112"/>
              <p:cNvSpPr>
                <a:spLocks noChangeShapeType="1"/>
              </p:cNvSpPr>
              <p:nvPr/>
            </p:nvSpPr>
            <p:spPr bwMode="auto">
              <a:xfrm flipH="1">
                <a:off x="2433" y="1329"/>
                <a:ext cx="512" cy="11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508" name="Line 113"/>
              <p:cNvSpPr>
                <a:spLocks noChangeShapeType="1"/>
              </p:cNvSpPr>
              <p:nvPr/>
            </p:nvSpPr>
            <p:spPr bwMode="auto">
              <a:xfrm>
                <a:off x="2945" y="1329"/>
                <a:ext cx="512" cy="17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509" name="Line 114"/>
              <p:cNvSpPr>
                <a:spLocks noChangeShapeType="1"/>
              </p:cNvSpPr>
              <p:nvPr/>
            </p:nvSpPr>
            <p:spPr bwMode="auto">
              <a:xfrm flipH="1">
                <a:off x="1796" y="1665"/>
                <a:ext cx="330" cy="17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510" name="Line 115"/>
              <p:cNvSpPr>
                <a:spLocks noChangeShapeType="1"/>
              </p:cNvSpPr>
              <p:nvPr/>
            </p:nvSpPr>
            <p:spPr bwMode="auto">
              <a:xfrm>
                <a:off x="2250" y="1712"/>
                <a:ext cx="258" cy="19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511" name="Line 116"/>
              <p:cNvSpPr>
                <a:spLocks noChangeShapeType="1"/>
              </p:cNvSpPr>
              <p:nvPr/>
            </p:nvSpPr>
            <p:spPr bwMode="auto">
              <a:xfrm flipH="1">
                <a:off x="3118" y="1734"/>
                <a:ext cx="384"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512" name="Line 117"/>
              <p:cNvSpPr>
                <a:spLocks noChangeShapeType="1"/>
              </p:cNvSpPr>
              <p:nvPr/>
            </p:nvSpPr>
            <p:spPr bwMode="auto">
              <a:xfrm flipH="1">
                <a:off x="1148" y="2040"/>
                <a:ext cx="341"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513" name="Line 118"/>
              <p:cNvSpPr>
                <a:spLocks noChangeShapeType="1"/>
              </p:cNvSpPr>
              <p:nvPr/>
            </p:nvSpPr>
            <p:spPr bwMode="auto">
              <a:xfrm>
                <a:off x="1656" y="2099"/>
                <a:ext cx="256"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514" name="Line 121"/>
              <p:cNvSpPr>
                <a:spLocks noChangeShapeType="1"/>
              </p:cNvSpPr>
              <p:nvPr/>
            </p:nvSpPr>
            <p:spPr bwMode="auto">
              <a:xfrm>
                <a:off x="3623" y="1703"/>
                <a:ext cx="427"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515" name="Oval 124"/>
              <p:cNvSpPr>
                <a:spLocks noChangeArrowheads="1"/>
              </p:cNvSpPr>
              <p:nvPr/>
            </p:nvSpPr>
            <p:spPr bwMode="auto">
              <a:xfrm>
                <a:off x="2817" y="1081"/>
                <a:ext cx="512" cy="259"/>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400" b="1">
                    <a:latin typeface="굴림" pitchFamily="50" charset="-127"/>
                  </a:rPr>
                  <a:t>100</a:t>
                </a:r>
              </a:p>
            </p:txBody>
          </p:sp>
          <p:sp>
            <p:nvSpPr>
              <p:cNvPr id="18516" name="Oval 125"/>
              <p:cNvSpPr>
                <a:spLocks noChangeArrowheads="1"/>
              </p:cNvSpPr>
              <p:nvPr/>
            </p:nvSpPr>
            <p:spPr bwMode="auto">
              <a:xfrm>
                <a:off x="3222" y="1502"/>
                <a:ext cx="517" cy="229"/>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800" b="1">
                    <a:latin typeface="굴림" pitchFamily="50" charset="-127"/>
                  </a:rPr>
                  <a:t>200</a:t>
                </a:r>
              </a:p>
            </p:txBody>
          </p:sp>
          <p:sp>
            <p:nvSpPr>
              <p:cNvPr id="18517" name="Oval 126"/>
              <p:cNvSpPr>
                <a:spLocks noChangeArrowheads="1"/>
              </p:cNvSpPr>
              <p:nvPr/>
            </p:nvSpPr>
            <p:spPr bwMode="auto">
              <a:xfrm>
                <a:off x="3068" y="1958"/>
                <a:ext cx="410" cy="186"/>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600" b="1">
                    <a:latin typeface="굴림" pitchFamily="50" charset="-127"/>
                  </a:rPr>
                  <a:t>150</a:t>
                </a:r>
              </a:p>
            </p:txBody>
          </p:sp>
          <p:sp>
            <p:nvSpPr>
              <p:cNvPr id="18518" name="Oval 127"/>
              <p:cNvSpPr>
                <a:spLocks noChangeArrowheads="1"/>
              </p:cNvSpPr>
              <p:nvPr/>
            </p:nvSpPr>
            <p:spPr bwMode="auto">
              <a:xfrm>
                <a:off x="3771" y="1960"/>
                <a:ext cx="469" cy="182"/>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600" b="1">
                    <a:latin typeface="굴림" pitchFamily="50" charset="-127"/>
                  </a:rPr>
                  <a:t>300</a:t>
                </a:r>
              </a:p>
            </p:txBody>
          </p:sp>
          <p:sp>
            <p:nvSpPr>
              <p:cNvPr id="18519" name="Oval 132"/>
              <p:cNvSpPr>
                <a:spLocks noChangeArrowheads="1"/>
              </p:cNvSpPr>
              <p:nvPr/>
            </p:nvSpPr>
            <p:spPr bwMode="auto">
              <a:xfrm>
                <a:off x="2051" y="1463"/>
                <a:ext cx="531" cy="248"/>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50</a:t>
                </a:r>
              </a:p>
            </p:txBody>
          </p:sp>
          <p:sp>
            <p:nvSpPr>
              <p:cNvPr id="18520" name="Oval 133"/>
              <p:cNvSpPr>
                <a:spLocks noChangeArrowheads="1"/>
              </p:cNvSpPr>
              <p:nvPr/>
            </p:nvSpPr>
            <p:spPr bwMode="auto">
              <a:xfrm>
                <a:off x="1461" y="1827"/>
                <a:ext cx="469" cy="26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25</a:t>
                </a:r>
              </a:p>
            </p:txBody>
          </p:sp>
          <p:sp>
            <p:nvSpPr>
              <p:cNvPr id="18521" name="Oval 134"/>
              <p:cNvSpPr>
                <a:spLocks noChangeArrowheads="1"/>
              </p:cNvSpPr>
              <p:nvPr/>
            </p:nvSpPr>
            <p:spPr bwMode="auto">
              <a:xfrm>
                <a:off x="2344" y="1889"/>
                <a:ext cx="400" cy="26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75</a:t>
                </a:r>
              </a:p>
            </p:txBody>
          </p:sp>
          <p:sp>
            <p:nvSpPr>
              <p:cNvPr id="18522" name="Oval 135"/>
              <p:cNvSpPr>
                <a:spLocks noChangeArrowheads="1"/>
              </p:cNvSpPr>
              <p:nvPr/>
            </p:nvSpPr>
            <p:spPr bwMode="auto">
              <a:xfrm>
                <a:off x="997" y="2302"/>
                <a:ext cx="384" cy="246"/>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10</a:t>
                </a:r>
              </a:p>
            </p:txBody>
          </p:sp>
          <p:sp>
            <p:nvSpPr>
              <p:cNvPr id="18523" name="Oval 136"/>
              <p:cNvSpPr>
                <a:spLocks noChangeArrowheads="1"/>
              </p:cNvSpPr>
              <p:nvPr/>
            </p:nvSpPr>
            <p:spPr bwMode="auto">
              <a:xfrm>
                <a:off x="1722" y="2371"/>
                <a:ext cx="388" cy="246"/>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40</a:t>
                </a:r>
              </a:p>
            </p:txBody>
          </p:sp>
        </p:grpSp>
      </p:grpSp>
      <p:sp>
        <p:nvSpPr>
          <p:cNvPr id="18437" name="Text Box 101"/>
          <p:cNvSpPr txBox="1">
            <a:spLocks noChangeArrowheads="1"/>
          </p:cNvSpPr>
          <p:nvPr/>
        </p:nvSpPr>
        <p:spPr bwMode="auto">
          <a:xfrm>
            <a:off x="4903788" y="6246813"/>
            <a:ext cx="419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grpSp>
        <p:nvGrpSpPr>
          <p:cNvPr id="18438" name="Group 35"/>
          <p:cNvGrpSpPr>
            <a:grpSpLocks/>
          </p:cNvGrpSpPr>
          <p:nvPr/>
        </p:nvGrpSpPr>
        <p:grpSpPr bwMode="auto">
          <a:xfrm>
            <a:off x="4460875" y="4340225"/>
            <a:ext cx="3159602" cy="2355850"/>
            <a:chOff x="3017107" y="3800640"/>
            <a:chExt cx="3159602" cy="2356105"/>
          </a:xfrm>
        </p:grpSpPr>
        <p:grpSp>
          <p:nvGrpSpPr>
            <p:cNvPr id="18471" name="Group 96"/>
            <p:cNvGrpSpPr>
              <a:grpSpLocks/>
            </p:cNvGrpSpPr>
            <p:nvPr/>
          </p:nvGrpSpPr>
          <p:grpSpPr bwMode="auto">
            <a:xfrm>
              <a:off x="3017107" y="3800640"/>
              <a:ext cx="3159602" cy="1820862"/>
              <a:chOff x="921" y="864"/>
              <a:chExt cx="3804" cy="1627"/>
            </a:xfrm>
          </p:grpSpPr>
          <p:grpSp>
            <p:nvGrpSpPr>
              <p:cNvPr id="18477" name="Group 97"/>
              <p:cNvGrpSpPr>
                <a:grpSpLocks/>
              </p:cNvGrpSpPr>
              <p:nvPr/>
            </p:nvGrpSpPr>
            <p:grpSpPr bwMode="auto">
              <a:xfrm>
                <a:off x="921" y="864"/>
                <a:ext cx="3804" cy="1556"/>
                <a:chOff x="921" y="877"/>
                <a:chExt cx="3804" cy="1556"/>
              </a:xfrm>
            </p:grpSpPr>
            <p:sp>
              <p:nvSpPr>
                <p:cNvPr id="18496" name="Text Box 98"/>
                <p:cNvSpPr txBox="1">
                  <a:spLocks noChangeArrowheads="1"/>
                </p:cNvSpPr>
                <p:nvPr/>
              </p:nvSpPr>
              <p:spPr bwMode="auto">
                <a:xfrm>
                  <a:off x="2572" y="877"/>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8497" name="Text Box 99"/>
                <p:cNvSpPr txBox="1">
                  <a:spLocks noChangeArrowheads="1"/>
                </p:cNvSpPr>
                <p:nvPr/>
              </p:nvSpPr>
              <p:spPr bwMode="auto">
                <a:xfrm>
                  <a:off x="2269" y="1104"/>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2</a:t>
                  </a:r>
                </a:p>
              </p:txBody>
            </p:sp>
            <p:sp>
              <p:nvSpPr>
                <p:cNvPr id="18498" name="Text Box 100"/>
                <p:cNvSpPr txBox="1">
                  <a:spLocks noChangeArrowheads="1"/>
                </p:cNvSpPr>
                <p:nvPr/>
              </p:nvSpPr>
              <p:spPr bwMode="auto">
                <a:xfrm>
                  <a:off x="1681" y="1503"/>
                  <a:ext cx="531"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8499" name="Text Box 101"/>
                <p:cNvSpPr txBox="1">
                  <a:spLocks noChangeArrowheads="1"/>
                </p:cNvSpPr>
                <p:nvPr/>
              </p:nvSpPr>
              <p:spPr bwMode="auto">
                <a:xfrm>
                  <a:off x="921" y="2024"/>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8500" name="Text Box 102"/>
                <p:cNvSpPr txBox="1">
                  <a:spLocks noChangeArrowheads="1"/>
                </p:cNvSpPr>
                <p:nvPr/>
              </p:nvSpPr>
              <p:spPr bwMode="auto">
                <a:xfrm>
                  <a:off x="1685" y="2075"/>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8501" name="Text Box 103"/>
                <p:cNvSpPr txBox="1">
                  <a:spLocks noChangeArrowheads="1"/>
                </p:cNvSpPr>
                <p:nvPr/>
              </p:nvSpPr>
              <p:spPr bwMode="auto">
                <a:xfrm>
                  <a:off x="2236" y="1777"/>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8502" name="Text Box 104"/>
                <p:cNvSpPr txBox="1">
                  <a:spLocks noChangeArrowheads="1"/>
                </p:cNvSpPr>
                <p:nvPr/>
              </p:nvSpPr>
              <p:spPr bwMode="auto">
                <a:xfrm>
                  <a:off x="3703" y="1197"/>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8503" name="Text Box 105"/>
                <p:cNvSpPr txBox="1">
                  <a:spLocks noChangeArrowheads="1"/>
                </p:cNvSpPr>
                <p:nvPr/>
              </p:nvSpPr>
              <p:spPr bwMode="auto">
                <a:xfrm>
                  <a:off x="2943" y="1641"/>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8504" name="Text Box 108"/>
                <p:cNvSpPr txBox="1">
                  <a:spLocks noChangeArrowheads="1"/>
                </p:cNvSpPr>
                <p:nvPr/>
              </p:nvSpPr>
              <p:spPr bwMode="auto">
                <a:xfrm>
                  <a:off x="4323" y="1703"/>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grpSp>
          <p:grpSp>
            <p:nvGrpSpPr>
              <p:cNvPr id="18478" name="Group 111"/>
              <p:cNvGrpSpPr>
                <a:grpSpLocks/>
              </p:cNvGrpSpPr>
              <p:nvPr/>
            </p:nvGrpSpPr>
            <p:grpSpPr bwMode="auto">
              <a:xfrm>
                <a:off x="1160" y="985"/>
                <a:ext cx="3243" cy="1506"/>
                <a:chOff x="997" y="1081"/>
                <a:chExt cx="3243" cy="1506"/>
              </a:xfrm>
            </p:grpSpPr>
            <p:sp>
              <p:nvSpPr>
                <p:cNvPr id="18479" name="Line 112"/>
                <p:cNvSpPr>
                  <a:spLocks noChangeShapeType="1"/>
                </p:cNvSpPr>
                <p:nvPr/>
              </p:nvSpPr>
              <p:spPr bwMode="auto">
                <a:xfrm flipH="1">
                  <a:off x="2433" y="1329"/>
                  <a:ext cx="512" cy="11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480" name="Line 113"/>
                <p:cNvSpPr>
                  <a:spLocks noChangeShapeType="1"/>
                </p:cNvSpPr>
                <p:nvPr/>
              </p:nvSpPr>
              <p:spPr bwMode="auto">
                <a:xfrm>
                  <a:off x="2945" y="1329"/>
                  <a:ext cx="512" cy="17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481" name="Line 114"/>
                <p:cNvSpPr>
                  <a:spLocks noChangeShapeType="1"/>
                </p:cNvSpPr>
                <p:nvPr/>
              </p:nvSpPr>
              <p:spPr bwMode="auto">
                <a:xfrm flipH="1">
                  <a:off x="1796" y="1665"/>
                  <a:ext cx="330" cy="17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482" name="Line 115"/>
                <p:cNvSpPr>
                  <a:spLocks noChangeShapeType="1"/>
                </p:cNvSpPr>
                <p:nvPr/>
              </p:nvSpPr>
              <p:spPr bwMode="auto">
                <a:xfrm>
                  <a:off x="2250" y="1712"/>
                  <a:ext cx="258" cy="19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483" name="Line 116"/>
                <p:cNvSpPr>
                  <a:spLocks noChangeShapeType="1"/>
                </p:cNvSpPr>
                <p:nvPr/>
              </p:nvSpPr>
              <p:spPr bwMode="auto">
                <a:xfrm flipH="1">
                  <a:off x="3118" y="1734"/>
                  <a:ext cx="384"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484" name="Line 117"/>
                <p:cNvSpPr>
                  <a:spLocks noChangeShapeType="1"/>
                </p:cNvSpPr>
                <p:nvPr/>
              </p:nvSpPr>
              <p:spPr bwMode="auto">
                <a:xfrm flipH="1">
                  <a:off x="1148" y="2040"/>
                  <a:ext cx="341"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485" name="Line 118"/>
                <p:cNvSpPr>
                  <a:spLocks noChangeShapeType="1"/>
                </p:cNvSpPr>
                <p:nvPr/>
              </p:nvSpPr>
              <p:spPr bwMode="auto">
                <a:xfrm>
                  <a:off x="1656" y="2099"/>
                  <a:ext cx="256"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486" name="Line 121"/>
                <p:cNvSpPr>
                  <a:spLocks noChangeShapeType="1"/>
                </p:cNvSpPr>
                <p:nvPr/>
              </p:nvSpPr>
              <p:spPr bwMode="auto">
                <a:xfrm>
                  <a:off x="3623" y="1703"/>
                  <a:ext cx="427"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487" name="Oval 124"/>
                <p:cNvSpPr>
                  <a:spLocks noChangeArrowheads="1"/>
                </p:cNvSpPr>
                <p:nvPr/>
              </p:nvSpPr>
              <p:spPr bwMode="auto">
                <a:xfrm>
                  <a:off x="2817" y="1081"/>
                  <a:ext cx="512" cy="259"/>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400" b="1">
                      <a:latin typeface="굴림" pitchFamily="50" charset="-127"/>
                    </a:rPr>
                    <a:t>100</a:t>
                  </a:r>
                </a:p>
              </p:txBody>
            </p:sp>
            <p:sp>
              <p:nvSpPr>
                <p:cNvPr id="18488" name="Oval 125"/>
                <p:cNvSpPr>
                  <a:spLocks noChangeArrowheads="1"/>
                </p:cNvSpPr>
                <p:nvPr/>
              </p:nvSpPr>
              <p:spPr bwMode="auto">
                <a:xfrm>
                  <a:off x="3222" y="1487"/>
                  <a:ext cx="479" cy="244"/>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200</a:t>
                  </a:r>
                </a:p>
              </p:txBody>
            </p:sp>
            <p:sp>
              <p:nvSpPr>
                <p:cNvPr id="18489" name="Oval 126"/>
                <p:cNvSpPr>
                  <a:spLocks noChangeArrowheads="1"/>
                </p:cNvSpPr>
                <p:nvPr/>
              </p:nvSpPr>
              <p:spPr bwMode="auto">
                <a:xfrm>
                  <a:off x="3068" y="1958"/>
                  <a:ext cx="410" cy="186"/>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600" b="1">
                      <a:latin typeface="굴림" pitchFamily="50" charset="-127"/>
                    </a:rPr>
                    <a:t>150</a:t>
                  </a:r>
                </a:p>
              </p:txBody>
            </p:sp>
            <p:sp>
              <p:nvSpPr>
                <p:cNvPr id="18490" name="Oval 127"/>
                <p:cNvSpPr>
                  <a:spLocks noChangeArrowheads="1"/>
                </p:cNvSpPr>
                <p:nvPr/>
              </p:nvSpPr>
              <p:spPr bwMode="auto">
                <a:xfrm>
                  <a:off x="3771" y="1960"/>
                  <a:ext cx="469" cy="182"/>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600" b="1">
                      <a:latin typeface="굴림" pitchFamily="50" charset="-127"/>
                    </a:rPr>
                    <a:t>300</a:t>
                  </a:r>
                </a:p>
              </p:txBody>
            </p:sp>
            <p:sp>
              <p:nvSpPr>
                <p:cNvPr id="18491" name="Oval 132"/>
                <p:cNvSpPr>
                  <a:spLocks noChangeArrowheads="1"/>
                </p:cNvSpPr>
                <p:nvPr/>
              </p:nvSpPr>
              <p:spPr bwMode="auto">
                <a:xfrm>
                  <a:off x="2051" y="1463"/>
                  <a:ext cx="531" cy="248"/>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50</a:t>
                  </a:r>
                </a:p>
              </p:txBody>
            </p:sp>
            <p:sp>
              <p:nvSpPr>
                <p:cNvPr id="18492" name="Oval 133"/>
                <p:cNvSpPr>
                  <a:spLocks noChangeArrowheads="1"/>
                </p:cNvSpPr>
                <p:nvPr/>
              </p:nvSpPr>
              <p:spPr bwMode="auto">
                <a:xfrm>
                  <a:off x="1461" y="1827"/>
                  <a:ext cx="469" cy="26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25</a:t>
                  </a:r>
                </a:p>
              </p:txBody>
            </p:sp>
            <p:sp>
              <p:nvSpPr>
                <p:cNvPr id="18493" name="Oval 134"/>
                <p:cNvSpPr>
                  <a:spLocks noChangeArrowheads="1"/>
                </p:cNvSpPr>
                <p:nvPr/>
              </p:nvSpPr>
              <p:spPr bwMode="auto">
                <a:xfrm>
                  <a:off x="2344" y="1889"/>
                  <a:ext cx="400" cy="26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75</a:t>
                  </a:r>
                </a:p>
              </p:txBody>
            </p:sp>
            <p:sp>
              <p:nvSpPr>
                <p:cNvPr id="18494" name="Oval 135"/>
                <p:cNvSpPr>
                  <a:spLocks noChangeArrowheads="1"/>
                </p:cNvSpPr>
                <p:nvPr/>
              </p:nvSpPr>
              <p:spPr bwMode="auto">
                <a:xfrm>
                  <a:off x="997" y="2302"/>
                  <a:ext cx="384" cy="246"/>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10</a:t>
                  </a:r>
                </a:p>
              </p:txBody>
            </p:sp>
            <p:sp>
              <p:nvSpPr>
                <p:cNvPr id="18495" name="Oval 136"/>
                <p:cNvSpPr>
                  <a:spLocks noChangeArrowheads="1"/>
                </p:cNvSpPr>
                <p:nvPr/>
              </p:nvSpPr>
              <p:spPr bwMode="auto">
                <a:xfrm>
                  <a:off x="1812" y="2341"/>
                  <a:ext cx="388" cy="246"/>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40</a:t>
                  </a:r>
                </a:p>
              </p:txBody>
            </p:sp>
          </p:grpSp>
        </p:grpSp>
        <p:grpSp>
          <p:nvGrpSpPr>
            <p:cNvPr id="18472" name="Group 37"/>
            <p:cNvGrpSpPr>
              <a:grpSpLocks/>
            </p:cNvGrpSpPr>
            <p:nvPr/>
          </p:nvGrpSpPr>
          <p:grpSpPr bwMode="auto">
            <a:xfrm>
              <a:off x="3338642" y="4124325"/>
              <a:ext cx="887283" cy="2032420"/>
              <a:chOff x="3338642" y="4124325"/>
              <a:chExt cx="887283" cy="2032420"/>
            </a:xfrm>
          </p:grpSpPr>
          <p:sp>
            <p:nvSpPr>
              <p:cNvPr id="39" name="Oval 38"/>
              <p:cNvSpPr/>
              <p:nvPr/>
            </p:nvSpPr>
            <p:spPr bwMode="auto">
              <a:xfrm>
                <a:off x="3710845" y="5743950"/>
                <a:ext cx="377825" cy="41279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sz="2000" dirty="0">
                    <a:solidFill>
                      <a:schemeClr val="tx1"/>
                    </a:solidFill>
                    <a:latin typeface="Times New Roman" pitchFamily="18" charset="0"/>
                  </a:rPr>
                  <a:t>35</a:t>
                </a:r>
              </a:p>
            </p:txBody>
          </p:sp>
          <p:cxnSp>
            <p:nvCxnSpPr>
              <p:cNvPr id="18474" name="Straight Arrow Connector 4"/>
              <p:cNvCxnSpPr>
                <a:cxnSpLocks noChangeShapeType="1"/>
                <a:endCxn id="39" idx="1"/>
              </p:cNvCxnSpPr>
              <p:nvPr/>
            </p:nvCxnSpPr>
            <p:spPr bwMode="auto">
              <a:xfrm flipH="1">
                <a:off x="3765874" y="5499362"/>
                <a:ext cx="183918" cy="305080"/>
              </a:xfrm>
              <a:prstGeom prst="straightConnector1">
                <a:avLst/>
              </a:prstGeom>
              <a:noFill/>
              <a:ln w="3810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475" name="Text Box 99"/>
              <p:cNvSpPr txBox="1">
                <a:spLocks noChangeArrowheads="1"/>
              </p:cNvSpPr>
              <p:nvPr/>
            </p:nvSpPr>
            <p:spPr bwMode="auto">
              <a:xfrm flipH="1">
                <a:off x="3338642" y="4675305"/>
                <a:ext cx="433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B</a:t>
                </a:r>
              </a:p>
            </p:txBody>
          </p:sp>
          <p:sp>
            <p:nvSpPr>
              <p:cNvPr id="18476" name="Text Box 99"/>
              <p:cNvSpPr txBox="1">
                <a:spLocks noChangeArrowheads="1"/>
              </p:cNvSpPr>
              <p:nvPr/>
            </p:nvSpPr>
            <p:spPr bwMode="auto">
              <a:xfrm>
                <a:off x="3860800" y="4124325"/>
                <a:ext cx="365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A</a:t>
                </a:r>
              </a:p>
            </p:txBody>
          </p:sp>
        </p:grpSp>
      </p:grpSp>
      <p:grpSp>
        <p:nvGrpSpPr>
          <p:cNvPr id="71" name="Group 96"/>
          <p:cNvGrpSpPr>
            <a:grpSpLocks/>
          </p:cNvGrpSpPr>
          <p:nvPr/>
        </p:nvGrpSpPr>
        <p:grpSpPr bwMode="auto">
          <a:xfrm>
            <a:off x="7573964" y="4205288"/>
            <a:ext cx="3024645" cy="2036762"/>
            <a:chOff x="921" y="691"/>
            <a:chExt cx="3643" cy="1819"/>
          </a:xfrm>
        </p:grpSpPr>
        <p:grpSp>
          <p:nvGrpSpPr>
            <p:cNvPr id="18443" name="Group 97"/>
            <p:cNvGrpSpPr>
              <a:grpSpLocks/>
            </p:cNvGrpSpPr>
            <p:nvPr/>
          </p:nvGrpSpPr>
          <p:grpSpPr bwMode="auto">
            <a:xfrm>
              <a:off x="921" y="691"/>
              <a:ext cx="3643" cy="1737"/>
              <a:chOff x="921" y="704"/>
              <a:chExt cx="3643" cy="1737"/>
            </a:xfrm>
          </p:grpSpPr>
          <p:sp>
            <p:nvSpPr>
              <p:cNvPr id="18462" name="Text Box 98"/>
              <p:cNvSpPr txBox="1">
                <a:spLocks noChangeArrowheads="1"/>
              </p:cNvSpPr>
              <p:nvPr/>
            </p:nvSpPr>
            <p:spPr bwMode="auto">
              <a:xfrm>
                <a:off x="3014" y="704"/>
                <a:ext cx="40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8463" name="Text Box 99"/>
              <p:cNvSpPr txBox="1">
                <a:spLocks noChangeArrowheads="1"/>
              </p:cNvSpPr>
              <p:nvPr/>
            </p:nvSpPr>
            <p:spPr bwMode="auto">
              <a:xfrm>
                <a:off x="2051" y="1034"/>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8464" name="Text Box 100"/>
              <p:cNvSpPr txBox="1">
                <a:spLocks noChangeArrowheads="1"/>
              </p:cNvSpPr>
              <p:nvPr/>
            </p:nvSpPr>
            <p:spPr bwMode="auto">
              <a:xfrm>
                <a:off x="1681" y="1503"/>
                <a:ext cx="367"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8465" name="Text Box 101"/>
              <p:cNvSpPr txBox="1">
                <a:spLocks noChangeArrowheads="1"/>
              </p:cNvSpPr>
              <p:nvPr/>
            </p:nvSpPr>
            <p:spPr bwMode="auto">
              <a:xfrm>
                <a:off x="921" y="2024"/>
                <a:ext cx="40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8466" name="Text Box 102"/>
              <p:cNvSpPr txBox="1">
                <a:spLocks noChangeArrowheads="1"/>
              </p:cNvSpPr>
              <p:nvPr/>
            </p:nvSpPr>
            <p:spPr bwMode="auto">
              <a:xfrm>
                <a:off x="1700" y="2084"/>
                <a:ext cx="40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8467" name="Text Box 103"/>
              <p:cNvSpPr txBox="1">
                <a:spLocks noChangeArrowheads="1"/>
              </p:cNvSpPr>
              <p:nvPr/>
            </p:nvSpPr>
            <p:spPr bwMode="auto">
              <a:xfrm>
                <a:off x="2568" y="1460"/>
                <a:ext cx="529"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-1</a:t>
                </a:r>
              </a:p>
            </p:txBody>
          </p:sp>
          <p:sp>
            <p:nvSpPr>
              <p:cNvPr id="18468" name="Text Box 104"/>
              <p:cNvSpPr txBox="1">
                <a:spLocks noChangeArrowheads="1"/>
              </p:cNvSpPr>
              <p:nvPr/>
            </p:nvSpPr>
            <p:spPr bwMode="auto">
              <a:xfrm>
                <a:off x="3630" y="1138"/>
                <a:ext cx="40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8469" name="Text Box 105"/>
              <p:cNvSpPr txBox="1">
                <a:spLocks noChangeArrowheads="1"/>
              </p:cNvSpPr>
              <p:nvPr/>
            </p:nvSpPr>
            <p:spPr bwMode="auto">
              <a:xfrm>
                <a:off x="3085" y="1606"/>
                <a:ext cx="40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18470" name="Text Box 108"/>
              <p:cNvSpPr txBox="1">
                <a:spLocks noChangeArrowheads="1"/>
              </p:cNvSpPr>
              <p:nvPr/>
            </p:nvSpPr>
            <p:spPr bwMode="auto">
              <a:xfrm>
                <a:off x="4162" y="1540"/>
                <a:ext cx="40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grpSp>
        <p:grpSp>
          <p:nvGrpSpPr>
            <p:cNvPr id="18444" name="Group 111"/>
            <p:cNvGrpSpPr>
              <a:grpSpLocks/>
            </p:cNvGrpSpPr>
            <p:nvPr/>
          </p:nvGrpSpPr>
          <p:grpSpPr bwMode="auto">
            <a:xfrm>
              <a:off x="1311" y="985"/>
              <a:ext cx="3092" cy="1525"/>
              <a:chOff x="1148" y="1081"/>
              <a:chExt cx="3092" cy="1525"/>
            </a:xfrm>
          </p:grpSpPr>
          <p:sp>
            <p:nvSpPr>
              <p:cNvPr id="18445" name="Line 112"/>
              <p:cNvSpPr>
                <a:spLocks noChangeShapeType="1"/>
              </p:cNvSpPr>
              <p:nvPr/>
            </p:nvSpPr>
            <p:spPr bwMode="auto">
              <a:xfrm flipH="1">
                <a:off x="2433" y="1329"/>
                <a:ext cx="512" cy="119"/>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446" name="Line 113"/>
              <p:cNvSpPr>
                <a:spLocks noChangeShapeType="1"/>
              </p:cNvSpPr>
              <p:nvPr/>
            </p:nvSpPr>
            <p:spPr bwMode="auto">
              <a:xfrm>
                <a:off x="3329" y="1340"/>
                <a:ext cx="218" cy="1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447" name="Line 114"/>
              <p:cNvSpPr>
                <a:spLocks noChangeShapeType="1"/>
              </p:cNvSpPr>
              <p:nvPr/>
            </p:nvSpPr>
            <p:spPr bwMode="auto">
              <a:xfrm flipH="1">
                <a:off x="1796" y="1665"/>
                <a:ext cx="330" cy="17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448" name="Line 115"/>
              <p:cNvSpPr>
                <a:spLocks noChangeShapeType="1"/>
              </p:cNvSpPr>
              <p:nvPr/>
            </p:nvSpPr>
            <p:spPr bwMode="auto">
              <a:xfrm>
                <a:off x="2631" y="2057"/>
                <a:ext cx="146" cy="30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449" name="Line 116"/>
              <p:cNvSpPr>
                <a:spLocks noChangeShapeType="1"/>
              </p:cNvSpPr>
              <p:nvPr/>
            </p:nvSpPr>
            <p:spPr bwMode="auto">
              <a:xfrm flipH="1">
                <a:off x="3118" y="1734"/>
                <a:ext cx="384"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450" name="Line 117"/>
              <p:cNvSpPr>
                <a:spLocks noChangeShapeType="1"/>
              </p:cNvSpPr>
              <p:nvPr/>
            </p:nvSpPr>
            <p:spPr bwMode="auto">
              <a:xfrm flipH="1">
                <a:off x="1148" y="2040"/>
                <a:ext cx="341"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451" name="Line 118"/>
              <p:cNvSpPr>
                <a:spLocks noChangeShapeType="1"/>
              </p:cNvSpPr>
              <p:nvPr/>
            </p:nvSpPr>
            <p:spPr bwMode="auto">
              <a:xfrm>
                <a:off x="1840" y="2046"/>
                <a:ext cx="189" cy="26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452" name="Line 121"/>
              <p:cNvSpPr>
                <a:spLocks noChangeShapeType="1"/>
              </p:cNvSpPr>
              <p:nvPr/>
            </p:nvSpPr>
            <p:spPr bwMode="auto">
              <a:xfrm>
                <a:off x="3623" y="1703"/>
                <a:ext cx="427"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453" name="Oval 124"/>
              <p:cNvSpPr>
                <a:spLocks noChangeArrowheads="1"/>
              </p:cNvSpPr>
              <p:nvPr/>
            </p:nvSpPr>
            <p:spPr bwMode="auto">
              <a:xfrm>
                <a:off x="2817" y="1081"/>
                <a:ext cx="512" cy="259"/>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400" b="1">
                    <a:latin typeface="굴림" pitchFamily="50" charset="-127"/>
                  </a:rPr>
                  <a:t>100</a:t>
                </a:r>
              </a:p>
            </p:txBody>
          </p:sp>
          <p:sp>
            <p:nvSpPr>
              <p:cNvPr id="18454" name="Oval 125"/>
              <p:cNvSpPr>
                <a:spLocks noChangeArrowheads="1"/>
              </p:cNvSpPr>
              <p:nvPr/>
            </p:nvSpPr>
            <p:spPr bwMode="auto">
              <a:xfrm>
                <a:off x="3222" y="1551"/>
                <a:ext cx="470" cy="18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600" b="1">
                    <a:latin typeface="굴림" pitchFamily="50" charset="-127"/>
                  </a:rPr>
                  <a:t>200</a:t>
                </a:r>
              </a:p>
            </p:txBody>
          </p:sp>
          <p:sp>
            <p:nvSpPr>
              <p:cNvPr id="18455" name="Oval 126"/>
              <p:cNvSpPr>
                <a:spLocks noChangeArrowheads="1"/>
              </p:cNvSpPr>
              <p:nvPr/>
            </p:nvSpPr>
            <p:spPr bwMode="auto">
              <a:xfrm>
                <a:off x="3068" y="1958"/>
                <a:ext cx="427" cy="26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600" b="1">
                    <a:latin typeface="굴림" pitchFamily="50" charset="-127"/>
                  </a:rPr>
                  <a:t>150</a:t>
                </a:r>
              </a:p>
            </p:txBody>
          </p:sp>
          <p:sp>
            <p:nvSpPr>
              <p:cNvPr id="18456" name="Oval 127"/>
              <p:cNvSpPr>
                <a:spLocks noChangeArrowheads="1"/>
              </p:cNvSpPr>
              <p:nvPr/>
            </p:nvSpPr>
            <p:spPr bwMode="auto">
              <a:xfrm>
                <a:off x="3833" y="1960"/>
                <a:ext cx="407" cy="288"/>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600" b="1">
                    <a:latin typeface="굴림" pitchFamily="50" charset="-127"/>
                  </a:rPr>
                  <a:t>300</a:t>
                </a:r>
              </a:p>
            </p:txBody>
          </p:sp>
          <p:sp>
            <p:nvSpPr>
              <p:cNvPr id="18457" name="Oval 132"/>
              <p:cNvSpPr>
                <a:spLocks noChangeArrowheads="1"/>
              </p:cNvSpPr>
              <p:nvPr/>
            </p:nvSpPr>
            <p:spPr bwMode="auto">
              <a:xfrm>
                <a:off x="2320" y="1835"/>
                <a:ext cx="531" cy="248"/>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600" b="1">
                    <a:latin typeface="굴림" pitchFamily="50" charset="-127"/>
                  </a:rPr>
                  <a:t>50</a:t>
                </a:r>
              </a:p>
            </p:txBody>
          </p:sp>
          <p:sp>
            <p:nvSpPr>
              <p:cNvPr id="18458" name="Oval 133"/>
              <p:cNvSpPr>
                <a:spLocks noChangeArrowheads="1"/>
              </p:cNvSpPr>
              <p:nvPr/>
            </p:nvSpPr>
            <p:spPr bwMode="auto">
              <a:xfrm>
                <a:off x="2059" y="1428"/>
                <a:ext cx="469" cy="26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600" b="1">
                    <a:latin typeface="굴림" pitchFamily="50" charset="-127"/>
                  </a:rPr>
                  <a:t>40</a:t>
                </a:r>
              </a:p>
            </p:txBody>
          </p:sp>
          <p:sp>
            <p:nvSpPr>
              <p:cNvPr id="18459" name="Oval 134"/>
              <p:cNvSpPr>
                <a:spLocks noChangeArrowheads="1"/>
              </p:cNvSpPr>
              <p:nvPr/>
            </p:nvSpPr>
            <p:spPr bwMode="auto">
              <a:xfrm>
                <a:off x="2696" y="2346"/>
                <a:ext cx="400" cy="26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a:latin typeface="굴림" pitchFamily="50" charset="-127"/>
                  </a:rPr>
                  <a:t>75</a:t>
                </a:r>
              </a:p>
            </p:txBody>
          </p:sp>
          <p:sp>
            <p:nvSpPr>
              <p:cNvPr id="18460" name="Oval 135"/>
              <p:cNvSpPr>
                <a:spLocks noChangeArrowheads="1"/>
              </p:cNvSpPr>
              <p:nvPr/>
            </p:nvSpPr>
            <p:spPr bwMode="auto">
              <a:xfrm>
                <a:off x="1468" y="1823"/>
                <a:ext cx="384" cy="246"/>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600" b="1">
                    <a:latin typeface="굴림" pitchFamily="50" charset="-127"/>
                  </a:rPr>
                  <a:t>25</a:t>
                </a:r>
              </a:p>
            </p:txBody>
          </p:sp>
          <p:sp>
            <p:nvSpPr>
              <p:cNvPr id="18461" name="Oval 136"/>
              <p:cNvSpPr>
                <a:spLocks noChangeArrowheads="1"/>
              </p:cNvSpPr>
              <p:nvPr/>
            </p:nvSpPr>
            <p:spPr bwMode="auto">
              <a:xfrm>
                <a:off x="1812" y="2341"/>
                <a:ext cx="388" cy="246"/>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600" b="1">
                    <a:latin typeface="굴림" pitchFamily="50" charset="-127"/>
                  </a:rPr>
                  <a:t>35</a:t>
                </a:r>
              </a:p>
            </p:txBody>
          </p:sp>
        </p:grpSp>
      </p:grpSp>
      <p:sp>
        <p:nvSpPr>
          <p:cNvPr id="100" name="Oval 99"/>
          <p:cNvSpPr/>
          <p:nvPr/>
        </p:nvSpPr>
        <p:spPr bwMode="auto">
          <a:xfrm>
            <a:off x="7826376" y="5888038"/>
            <a:ext cx="379413" cy="41275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sz="2000" dirty="0">
                <a:solidFill>
                  <a:schemeClr val="tx1"/>
                </a:solidFill>
                <a:latin typeface="Times New Roman" pitchFamily="18" charset="0"/>
              </a:rPr>
              <a:t>10</a:t>
            </a:r>
          </a:p>
        </p:txBody>
      </p:sp>
      <p:sp>
        <p:nvSpPr>
          <p:cNvPr id="18441" name="Line 115"/>
          <p:cNvSpPr>
            <a:spLocks noChangeShapeType="1"/>
          </p:cNvSpPr>
          <p:nvPr/>
        </p:nvSpPr>
        <p:spPr bwMode="auto">
          <a:xfrm>
            <a:off x="8966200" y="5126038"/>
            <a:ext cx="122238" cy="34131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8442" name="Text Box 102"/>
          <p:cNvSpPr txBox="1">
            <a:spLocks noChangeArrowheads="1"/>
          </p:cNvSpPr>
          <p:nvPr/>
        </p:nvSpPr>
        <p:spPr bwMode="auto">
          <a:xfrm>
            <a:off x="8934450" y="5629275"/>
            <a:ext cx="3337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r>
              <a:rPr lang="en-US" altLang="ko-KR" sz="2000" b="1">
                <a:solidFill>
                  <a:srgbClr val="FF3300"/>
                </a:solidFill>
                <a:latin typeface="굴림" pitchFamily="50" charset="-127"/>
              </a:rPr>
              <a:t>0</a:t>
            </a:r>
          </a:p>
        </p:txBody>
      </p:sp>
      <p:sp>
        <p:nvSpPr>
          <p:cNvPr id="2" name="Rectangle 1"/>
          <p:cNvSpPr/>
          <p:nvPr/>
        </p:nvSpPr>
        <p:spPr>
          <a:xfrm>
            <a:off x="459112" y="571423"/>
            <a:ext cx="11401961"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LR </a:t>
            </a:r>
            <a:r>
              <a:rPr lang="en-US" dirty="0" err="1">
                <a:latin typeface="Calibri" panose="020F0502020204030204" pitchFamily="34" charset="0"/>
                <a:ea typeface="Calibri" panose="020F0502020204030204" pitchFamily="34" charset="0"/>
                <a:cs typeface="Times New Roman" panose="02020603050405020304" pitchFamily="18" charset="0"/>
              </a:rPr>
              <a:t>rotation:Following</a:t>
            </a:r>
            <a:r>
              <a:rPr lang="en-US" dirty="0">
                <a:latin typeface="Calibri" panose="020F0502020204030204" pitchFamily="34" charset="0"/>
                <a:ea typeface="Calibri" panose="020F0502020204030204" pitchFamily="34" charset="0"/>
                <a:cs typeface="Times New Roman" panose="02020603050405020304" pitchFamily="18" charset="0"/>
              </a:rPr>
              <a:t> figure LR type imbalance . Here, the insertion takes place in the right subtree of </a:t>
            </a:r>
            <a:r>
              <a:rPr lang="en-US" dirty="0" err="1">
                <a:latin typeface="Calibri" panose="020F0502020204030204" pitchFamily="34" charset="0"/>
                <a:ea typeface="Calibri" panose="020F0502020204030204" pitchFamily="34" charset="0"/>
                <a:cs typeface="Times New Roman" panose="02020603050405020304" pitchFamily="18" charset="0"/>
              </a:rPr>
              <a:t>B.The</a:t>
            </a:r>
            <a:r>
              <a:rPr lang="en-US" dirty="0">
                <a:latin typeface="Calibri" panose="020F0502020204030204" pitchFamily="34" charset="0"/>
                <a:ea typeface="Calibri" panose="020F0502020204030204" pitchFamily="34" charset="0"/>
                <a:cs typeface="Times New Roman" panose="02020603050405020304" pitchFamily="18" charset="0"/>
              </a:rPr>
              <a:t> rearrangement of subtrees needed to rebalance appears in the figure (c ) . </a:t>
            </a:r>
            <a:endParaRPr lang="en-IN" dirty="0"/>
          </a:p>
        </p:txBody>
      </p:sp>
      <p:sp>
        <p:nvSpPr>
          <p:cNvPr id="104" name="Right Arrow 103"/>
          <p:cNvSpPr/>
          <p:nvPr/>
        </p:nvSpPr>
        <p:spPr>
          <a:xfrm>
            <a:off x="7249971" y="5102455"/>
            <a:ext cx="1337264" cy="243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TextBox 104"/>
          <p:cNvSpPr txBox="1"/>
          <p:nvPr/>
        </p:nvSpPr>
        <p:spPr>
          <a:xfrm>
            <a:off x="7249971" y="4598657"/>
            <a:ext cx="1314838" cy="369332"/>
          </a:xfrm>
          <a:prstGeom prst="rect">
            <a:avLst/>
          </a:prstGeom>
          <a:noFill/>
        </p:spPr>
        <p:txBody>
          <a:bodyPr wrap="square" rtlCol="0">
            <a:spAutoFit/>
          </a:bodyPr>
          <a:lstStyle/>
          <a:p>
            <a:r>
              <a:rPr lang="en-IN" dirty="0" err="1"/>
              <a:t>Lr</a:t>
            </a:r>
            <a:r>
              <a:rPr lang="en-IN" dirty="0"/>
              <a:t> Rotation</a:t>
            </a:r>
          </a:p>
        </p:txBody>
      </p:sp>
    </p:spTree>
    <p:extLst>
      <p:ext uri="{BB962C8B-B14F-4D97-AF65-F5344CB8AC3E}">
        <p14:creationId xmlns:p14="http://schemas.microsoft.com/office/powerpoint/2010/main" val="5786374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additive="base">
                                        <p:cTn id="13" dur="500" fill="hold"/>
                                        <p:tgtEl>
                                          <p:spTgt spid="71"/>
                                        </p:tgtEl>
                                        <p:attrNameLst>
                                          <p:attrName>ppt_x</p:attrName>
                                        </p:attrNameLst>
                                      </p:cBhvr>
                                      <p:tavLst>
                                        <p:tav tm="0">
                                          <p:val>
                                            <p:strVal val="0-#ppt_w/2"/>
                                          </p:val>
                                        </p:tav>
                                        <p:tav tm="100000">
                                          <p:val>
                                            <p:strVal val="#ppt_x"/>
                                          </p:val>
                                        </p:tav>
                                      </p:tavLst>
                                    </p:anim>
                                    <p:anim calcmode="lin" valueType="num">
                                      <p:cBhvr additive="base">
                                        <p:cTn id="14"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524000" y="333375"/>
            <a:ext cx="8001000" cy="609600"/>
          </a:xfrm>
        </p:spPr>
        <p:txBody>
          <a:bodyPr>
            <a:normAutofit fontScale="90000"/>
          </a:bodyPr>
          <a:lstStyle/>
          <a:p>
            <a:pPr eaLnBrk="1" hangingPunct="1"/>
            <a:r>
              <a:rPr lang="en-US" altLang="ko-KR" dirty="0"/>
              <a:t>Single and Double Rotations</a:t>
            </a:r>
          </a:p>
        </p:txBody>
      </p:sp>
      <p:sp>
        <p:nvSpPr>
          <p:cNvPr id="541699" name="Rectangle 3"/>
          <p:cNvSpPr>
            <a:spLocks noGrp="1" noChangeArrowheads="1"/>
          </p:cNvSpPr>
          <p:nvPr>
            <p:ph type="body" idx="4294967295"/>
          </p:nvPr>
        </p:nvSpPr>
        <p:spPr>
          <a:xfrm>
            <a:off x="509451" y="1125538"/>
            <a:ext cx="11573692" cy="2388371"/>
          </a:xfrm>
        </p:spPr>
        <p:txBody>
          <a:bodyPr/>
          <a:lstStyle/>
          <a:p>
            <a:pPr eaLnBrk="1" hangingPunct="1">
              <a:lnSpc>
                <a:spcPct val="90000"/>
              </a:lnSpc>
            </a:pPr>
            <a:r>
              <a:rPr lang="en-US" altLang="ko-KR" sz="2400" dirty="0">
                <a:solidFill>
                  <a:srgbClr val="0000FF"/>
                </a:solidFill>
              </a:rPr>
              <a:t>Single rotations</a:t>
            </a:r>
            <a:r>
              <a:rPr lang="en-US" altLang="ko-KR" sz="2400" dirty="0"/>
              <a:t>: the transformations done to correct LL and RR imbalances</a:t>
            </a:r>
          </a:p>
          <a:p>
            <a:pPr eaLnBrk="1" hangingPunct="1">
              <a:lnSpc>
                <a:spcPct val="90000"/>
              </a:lnSpc>
            </a:pPr>
            <a:r>
              <a:rPr lang="en-US" altLang="ko-KR" sz="2400" dirty="0">
                <a:solidFill>
                  <a:srgbClr val="0000FF"/>
                </a:solidFill>
              </a:rPr>
              <a:t>Double rotations</a:t>
            </a:r>
            <a:r>
              <a:rPr lang="en-US" altLang="ko-KR" sz="2400" dirty="0"/>
              <a:t>: the transformations done to correct LR and RL imbalances</a:t>
            </a:r>
          </a:p>
          <a:p>
            <a:pPr eaLnBrk="1" hangingPunct="1">
              <a:lnSpc>
                <a:spcPct val="90000"/>
              </a:lnSpc>
            </a:pPr>
            <a:r>
              <a:rPr lang="en-US" altLang="ko-KR" sz="2400" dirty="0"/>
              <a:t>The transformation </a:t>
            </a:r>
            <a:r>
              <a:rPr lang="en-US" altLang="ko-KR" sz="2400" dirty="0">
                <a:solidFill>
                  <a:srgbClr val="0000FF"/>
                </a:solidFill>
              </a:rPr>
              <a:t>to correct LR imbalance</a:t>
            </a:r>
            <a:r>
              <a:rPr lang="en-US" altLang="ko-KR" sz="2400" dirty="0"/>
              <a:t> can be achieved by an </a:t>
            </a:r>
            <a:r>
              <a:rPr lang="en-US" altLang="ko-KR" sz="2400" dirty="0">
                <a:solidFill>
                  <a:srgbClr val="FF3300"/>
                </a:solidFill>
              </a:rPr>
              <a:t>RR rotation followed by an LL rotation</a:t>
            </a:r>
            <a:endParaRPr lang="en-US" altLang="ko-KR" sz="2400" b="1" dirty="0">
              <a:solidFill>
                <a:srgbClr val="0000FF"/>
              </a:solidFill>
            </a:endParaRPr>
          </a:p>
        </p:txBody>
      </p:sp>
    </p:spTree>
    <p:extLst>
      <p:ext uri="{BB962C8B-B14F-4D97-AF65-F5344CB8AC3E}">
        <p14:creationId xmlns:p14="http://schemas.microsoft.com/office/powerpoint/2010/main" val="15318035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anim calcmode="lin" valueType="num">
                                      <p:cBhvr additive="base">
                                        <p:cTn id="7" dur="500" fill="hold"/>
                                        <p:tgtEl>
                                          <p:spTgt spid="541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1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1699">
                                            <p:txEl>
                                              <p:pRg st="1" end="1"/>
                                            </p:txEl>
                                          </p:spTgt>
                                        </p:tgtEl>
                                        <p:attrNameLst>
                                          <p:attrName>style.visibility</p:attrName>
                                        </p:attrNameLst>
                                      </p:cBhvr>
                                      <p:to>
                                        <p:strVal val="visible"/>
                                      </p:to>
                                    </p:set>
                                    <p:anim calcmode="lin" valueType="num">
                                      <p:cBhvr additive="base">
                                        <p:cTn id="13" dur="500" fill="hold"/>
                                        <p:tgtEl>
                                          <p:spTgt spid="541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41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1699">
                                            <p:txEl>
                                              <p:pRg st="2" end="2"/>
                                            </p:txEl>
                                          </p:spTgt>
                                        </p:tgtEl>
                                        <p:attrNameLst>
                                          <p:attrName>style.visibility</p:attrName>
                                        </p:attrNameLst>
                                      </p:cBhvr>
                                      <p:to>
                                        <p:strVal val="visible"/>
                                      </p:to>
                                    </p:set>
                                    <p:anim calcmode="lin" valueType="num">
                                      <p:cBhvr additive="base">
                                        <p:cTn id="19" dur="500" fill="hold"/>
                                        <p:tgtEl>
                                          <p:spTgt spid="541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16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243841" y="1744935"/>
            <a:ext cx="8001000" cy="609600"/>
          </a:xfrm>
        </p:spPr>
        <p:txBody>
          <a:bodyPr>
            <a:normAutofit/>
          </a:bodyPr>
          <a:lstStyle/>
          <a:p>
            <a:pPr eaLnBrk="1" hangingPunct="1"/>
            <a:r>
              <a:rPr lang="en-US" altLang="ko-KR" sz="3200" dirty="0"/>
              <a:t>LR Rotation</a:t>
            </a:r>
          </a:p>
        </p:txBody>
      </p:sp>
      <p:pic>
        <p:nvPicPr>
          <p:cNvPr id="582663" name="Picture 7" descr="avll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881051" y="2161211"/>
            <a:ext cx="6871063" cy="3365807"/>
          </a:xfrm>
          <a:noFill/>
        </p:spPr>
      </p:pic>
      <p:sp>
        <p:nvSpPr>
          <p:cNvPr id="582665" name="Text Box 9"/>
          <p:cNvSpPr txBox="1">
            <a:spLocks noChangeArrowheads="1"/>
          </p:cNvSpPr>
          <p:nvPr/>
        </p:nvSpPr>
        <p:spPr bwMode="auto">
          <a:xfrm>
            <a:off x="1524000" y="5719763"/>
            <a:ext cx="9145587"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50000"/>
              </a:spcBef>
              <a:buClrTx/>
              <a:buSzTx/>
              <a:buFontTx/>
              <a:buChar char="•"/>
            </a:pPr>
            <a:r>
              <a:rPr lang="en-US" altLang="ko-KR" sz="2000" dirty="0"/>
              <a:t> </a:t>
            </a:r>
            <a:r>
              <a:rPr lang="en-US" altLang="ko-KR" sz="1600" dirty="0"/>
              <a:t>Figure (b) shows the tree after an RR rotation at vertex B</a:t>
            </a:r>
          </a:p>
          <a:p>
            <a:pPr eaLnBrk="1" hangingPunct="1">
              <a:spcBef>
                <a:spcPct val="50000"/>
              </a:spcBef>
              <a:buClrTx/>
              <a:buSzTx/>
              <a:buFontTx/>
              <a:buChar char="•"/>
            </a:pPr>
            <a:r>
              <a:rPr lang="en-US" altLang="ko-KR" sz="1600" dirty="0"/>
              <a:t> Figure (c) shows the result of performing an LL rotation at vertex A of the tree of Figure (b). </a:t>
            </a:r>
          </a:p>
          <a:p>
            <a:pPr eaLnBrk="1" hangingPunct="1">
              <a:spcBef>
                <a:spcPct val="50000"/>
              </a:spcBef>
              <a:buClrTx/>
              <a:buSzTx/>
              <a:buFontTx/>
              <a:buChar char="•"/>
            </a:pPr>
            <a:r>
              <a:rPr lang="en-US" altLang="ko-KR" sz="1600" dirty="0"/>
              <a:t> The resulting tree is the same as that shown in Figure (c). </a:t>
            </a:r>
          </a:p>
        </p:txBody>
      </p:sp>
      <p:sp>
        <p:nvSpPr>
          <p:cNvPr id="5" name="Rectangle 2"/>
          <p:cNvSpPr txBox="1">
            <a:spLocks noChangeArrowheads="1"/>
          </p:cNvSpPr>
          <p:nvPr/>
        </p:nvSpPr>
        <p:spPr>
          <a:xfrm>
            <a:off x="1524000" y="0"/>
            <a:ext cx="8001000" cy="60960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a:t>Single and Double Rotations</a:t>
            </a:r>
            <a:endParaRPr lang="en-US" altLang="ko-KR" dirty="0"/>
          </a:p>
        </p:txBody>
      </p:sp>
      <p:sp>
        <p:nvSpPr>
          <p:cNvPr id="6" name="Rectangle 3"/>
          <p:cNvSpPr txBox="1">
            <a:spLocks noChangeArrowheads="1"/>
          </p:cNvSpPr>
          <p:nvPr/>
        </p:nvSpPr>
        <p:spPr>
          <a:xfrm>
            <a:off x="496388" y="687240"/>
            <a:ext cx="11573692" cy="105769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a:solidFill>
                  <a:srgbClr val="0000FF"/>
                </a:solidFill>
              </a:rPr>
              <a:t>Single rotations</a:t>
            </a:r>
            <a:r>
              <a:rPr lang="en-US" altLang="ko-KR" sz="2400" dirty="0"/>
              <a:t>: the transformations done to correct LL and RR imbalances</a:t>
            </a:r>
          </a:p>
          <a:p>
            <a:r>
              <a:rPr lang="en-US" altLang="ko-KR" sz="2400" dirty="0">
                <a:solidFill>
                  <a:srgbClr val="0000FF"/>
                </a:solidFill>
              </a:rPr>
              <a:t>Double rotations</a:t>
            </a:r>
            <a:r>
              <a:rPr lang="en-US" altLang="ko-KR" sz="2400" dirty="0"/>
              <a:t>: the transformations done to correct LR and RL imbalances</a:t>
            </a:r>
          </a:p>
          <a:p>
            <a:r>
              <a:rPr lang="en-US" altLang="ko-KR" sz="2400" dirty="0"/>
              <a:t>The transformation </a:t>
            </a:r>
            <a:r>
              <a:rPr lang="en-US" altLang="ko-KR" sz="2400" dirty="0">
                <a:solidFill>
                  <a:srgbClr val="0000FF"/>
                </a:solidFill>
              </a:rPr>
              <a:t>to correct LR imbalance</a:t>
            </a:r>
            <a:r>
              <a:rPr lang="en-US" altLang="ko-KR" sz="2400" dirty="0"/>
              <a:t> can be achieved by an </a:t>
            </a:r>
            <a:r>
              <a:rPr lang="en-US" altLang="ko-KR" sz="2400" dirty="0">
                <a:solidFill>
                  <a:srgbClr val="FF3300"/>
                </a:solidFill>
              </a:rPr>
              <a:t>RR rotation followed by an LL rotation as shown below</a:t>
            </a:r>
            <a:endParaRPr lang="en-US" altLang="ko-KR" sz="2400" b="1" dirty="0">
              <a:solidFill>
                <a:srgbClr val="0000FF"/>
              </a:solidFill>
            </a:endParaRPr>
          </a:p>
        </p:txBody>
      </p:sp>
    </p:spTree>
    <p:extLst>
      <p:ext uri="{BB962C8B-B14F-4D97-AF65-F5344CB8AC3E}">
        <p14:creationId xmlns:p14="http://schemas.microsoft.com/office/powerpoint/2010/main" val="18890900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2663"/>
                                        </p:tgtEl>
                                        <p:attrNameLst>
                                          <p:attrName>style.visibility</p:attrName>
                                        </p:attrNameLst>
                                      </p:cBhvr>
                                      <p:to>
                                        <p:strVal val="visible"/>
                                      </p:to>
                                    </p:set>
                                    <p:anim calcmode="lin" valueType="num">
                                      <p:cBhvr additive="base">
                                        <p:cTn id="7" dur="500" fill="hold"/>
                                        <p:tgtEl>
                                          <p:spTgt spid="582663"/>
                                        </p:tgtEl>
                                        <p:attrNameLst>
                                          <p:attrName>ppt_x</p:attrName>
                                        </p:attrNameLst>
                                      </p:cBhvr>
                                      <p:tavLst>
                                        <p:tav tm="0">
                                          <p:val>
                                            <p:strVal val="#ppt_x"/>
                                          </p:val>
                                        </p:tav>
                                        <p:tav tm="100000">
                                          <p:val>
                                            <p:strVal val="#ppt_x"/>
                                          </p:val>
                                        </p:tav>
                                      </p:tavLst>
                                    </p:anim>
                                    <p:anim calcmode="lin" valueType="num">
                                      <p:cBhvr additive="base">
                                        <p:cTn id="8" dur="500" fill="hold"/>
                                        <p:tgtEl>
                                          <p:spTgt spid="5826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82665">
                                            <p:txEl>
                                              <p:pRg st="0" end="0"/>
                                            </p:txEl>
                                          </p:spTgt>
                                        </p:tgtEl>
                                        <p:attrNameLst>
                                          <p:attrName>style.visibility</p:attrName>
                                        </p:attrNameLst>
                                      </p:cBhvr>
                                      <p:to>
                                        <p:strVal val="visible"/>
                                      </p:to>
                                    </p:set>
                                    <p:anim calcmode="lin" valueType="num">
                                      <p:cBhvr additive="base">
                                        <p:cTn id="13" dur="500" fill="hold"/>
                                        <p:tgtEl>
                                          <p:spTgt spid="58266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26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82665">
                                            <p:txEl>
                                              <p:pRg st="1" end="1"/>
                                            </p:txEl>
                                          </p:spTgt>
                                        </p:tgtEl>
                                        <p:attrNameLst>
                                          <p:attrName>style.visibility</p:attrName>
                                        </p:attrNameLst>
                                      </p:cBhvr>
                                      <p:to>
                                        <p:strVal val="visible"/>
                                      </p:to>
                                    </p:set>
                                    <p:anim calcmode="lin" valueType="num">
                                      <p:cBhvr additive="base">
                                        <p:cTn id="19" dur="500" fill="hold"/>
                                        <p:tgtEl>
                                          <p:spTgt spid="58266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26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82665">
                                            <p:txEl>
                                              <p:pRg st="2" end="2"/>
                                            </p:txEl>
                                          </p:spTgt>
                                        </p:tgtEl>
                                        <p:attrNameLst>
                                          <p:attrName>style.visibility</p:attrName>
                                        </p:attrNameLst>
                                      </p:cBhvr>
                                      <p:to>
                                        <p:strVal val="visible"/>
                                      </p:to>
                                    </p:set>
                                    <p:anim calcmode="lin" valueType="num">
                                      <p:cBhvr additive="base">
                                        <p:cTn id="25" dur="500" fill="hold"/>
                                        <p:tgtEl>
                                          <p:spTgt spid="58266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26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 calcmode="lin" valueType="num">
                                      <p:cBhvr additive="base">
                                        <p:cTn id="37"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 calcmode="lin" valueType="num">
                                      <p:cBhvr additive="base">
                                        <p:cTn id="43"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697" y="391108"/>
            <a:ext cx="11390812" cy="3970318"/>
          </a:xfrm>
          <a:prstGeom prst="rect">
            <a:avLst/>
          </a:prstGeom>
        </p:spPr>
        <p:txBody>
          <a:bodyPr wrap="square">
            <a:spAutoFit/>
          </a:bodyPr>
          <a:lstStyle/>
          <a:p>
            <a:pPr>
              <a:spcAft>
                <a:spcPts val="0"/>
              </a:spcAft>
            </a:pPr>
            <a:r>
              <a:rPr lang="en-US" sz="2800" u="sng" dirty="0">
                <a:latin typeface="Calibri" panose="020F0502020204030204" pitchFamily="34" charset="0"/>
                <a:ea typeface="Calibri" panose="020F0502020204030204" pitchFamily="34" charset="0"/>
                <a:cs typeface="Times New Roman" panose="02020603050405020304" pitchFamily="18" charset="0"/>
              </a:rPr>
              <a:t>RR imbalance: </a:t>
            </a:r>
            <a:r>
              <a:rPr lang="en-US" sz="2800" dirty="0">
                <a:latin typeface="Calibri" panose="020F0502020204030204" pitchFamily="34" charset="0"/>
                <a:ea typeface="Calibri" panose="020F0502020204030204" pitchFamily="34" charset="0"/>
                <a:cs typeface="Times New Roman" panose="02020603050405020304" pitchFamily="18" charset="0"/>
              </a:rPr>
              <a:t>A generic RR type imbalance is shown in the  following figure . Figure (a) shows the conditions before the insertion ,(b) shows the situation following the </a:t>
            </a:r>
            <a:r>
              <a:rPr lang="en-US" sz="2800" dirty="0" err="1">
                <a:latin typeface="Calibri" panose="020F0502020204030204" pitchFamily="34" charset="0"/>
                <a:ea typeface="Calibri" panose="020F0502020204030204" pitchFamily="34" charset="0"/>
                <a:cs typeface="Times New Roman" panose="02020603050405020304" pitchFamily="18" charset="0"/>
              </a:rPr>
              <a:t>insetion</a:t>
            </a:r>
            <a:r>
              <a:rPr lang="en-US" sz="2800" dirty="0">
                <a:latin typeface="Calibri" panose="020F0502020204030204" pitchFamily="34" charset="0"/>
                <a:ea typeface="Calibri" panose="020F0502020204030204" pitchFamily="34" charset="0"/>
                <a:cs typeface="Times New Roman" panose="02020603050405020304" pitchFamily="18" charset="0"/>
              </a:rPr>
              <a:t> of an element into the right subtree BR of B. The subtree movement needed to restore balance at A appears in the figure (c). B becomes the root of the subtree that A was previously root of , B’R remains the right </a:t>
            </a:r>
            <a:r>
              <a:rPr lang="en-US" sz="2800" dirty="0" err="1">
                <a:latin typeface="Calibri" panose="020F0502020204030204" pitchFamily="34" charset="0"/>
                <a:ea typeface="Calibri" panose="020F0502020204030204" pitchFamily="34" charset="0"/>
                <a:cs typeface="Times New Roman" panose="02020603050405020304" pitchFamily="18" charset="0"/>
              </a:rPr>
              <a:t>subree</a:t>
            </a:r>
            <a:r>
              <a:rPr lang="en-US" sz="2800" dirty="0">
                <a:latin typeface="Calibri" panose="020F0502020204030204" pitchFamily="34" charset="0"/>
                <a:ea typeface="Calibri" panose="020F0502020204030204" pitchFamily="34" charset="0"/>
                <a:cs typeface="Times New Roman" panose="02020603050405020304" pitchFamily="18" charset="0"/>
              </a:rPr>
              <a:t> of B, A becomes the left subtree of B,BL becomes the fight subtree of A, and the left subtree of A is unchanged. The balance factors of nodes in B’R that are on the path from B to the newly inserted node will be changed. </a:t>
            </a:r>
            <a:endParaRPr lang="en-IN"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420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6302" y="401022"/>
            <a:ext cx="11168743" cy="1200329"/>
          </a:xfrm>
          <a:prstGeom prst="rect">
            <a:avLst/>
          </a:prstGeom>
        </p:spPr>
        <p:txBody>
          <a:bodyPr wrap="square">
            <a:spAutoFit/>
          </a:bodyPr>
          <a:lstStyle/>
          <a:p>
            <a:pPr algn="just"/>
            <a:r>
              <a:rPr lang="en-IN" dirty="0">
                <a:solidFill>
                  <a:srgbClr val="000000"/>
                </a:solidFill>
                <a:latin typeface="Trebuchet MS" panose="020B0603020202020204" pitchFamily="34" charset="0"/>
              </a:rPr>
              <a:t>A binary tree data structure is represented using two methods. Those methods are as follows...</a:t>
            </a:r>
          </a:p>
          <a:p>
            <a:pPr>
              <a:buFont typeface="+mj-lt"/>
              <a:buAutoNum type="arabicPeriod"/>
            </a:pPr>
            <a:r>
              <a:rPr lang="en-IN" b="1" dirty="0">
                <a:solidFill>
                  <a:srgbClr val="000000"/>
                </a:solidFill>
                <a:latin typeface="Trebuchet MS" panose="020B0603020202020204" pitchFamily="34" charset="0"/>
              </a:rPr>
              <a:t>Array Representation</a:t>
            </a:r>
          </a:p>
          <a:p>
            <a:pPr>
              <a:buFont typeface="+mj-lt"/>
              <a:buAutoNum type="arabicPeriod"/>
            </a:pPr>
            <a:r>
              <a:rPr lang="en-IN" b="1" dirty="0">
                <a:solidFill>
                  <a:srgbClr val="000000"/>
                </a:solidFill>
                <a:latin typeface="Trebuchet MS" panose="020B0603020202020204" pitchFamily="34" charset="0"/>
              </a:rPr>
              <a:t>Linked List Representation</a:t>
            </a:r>
          </a:p>
          <a:p>
            <a:pPr algn="just"/>
            <a:r>
              <a:rPr lang="en-IN" dirty="0">
                <a:solidFill>
                  <a:srgbClr val="000000"/>
                </a:solidFill>
                <a:latin typeface="Trebuchet MS" panose="020B0603020202020204" pitchFamily="34" charset="0"/>
              </a:rPr>
              <a:t>Consider the following binary tree...</a:t>
            </a:r>
            <a:endParaRPr lang="en-IN" b="0" i="0" dirty="0">
              <a:solidFill>
                <a:srgbClr val="000000"/>
              </a:solidFill>
              <a:effectLst/>
              <a:latin typeface="Trebuchet MS" panose="020B0603020202020204" pitchFamily="34" charset="0"/>
            </a:endParaRPr>
          </a:p>
        </p:txBody>
      </p:sp>
      <p:grpSp>
        <p:nvGrpSpPr>
          <p:cNvPr id="5" name="Group 136"/>
          <p:cNvGrpSpPr>
            <a:grpSpLocks/>
          </p:cNvGrpSpPr>
          <p:nvPr/>
        </p:nvGrpSpPr>
        <p:grpSpPr bwMode="auto">
          <a:xfrm>
            <a:off x="671085" y="1601351"/>
            <a:ext cx="3617376" cy="1320094"/>
            <a:chOff x="912" y="852"/>
            <a:chExt cx="3818" cy="1848"/>
          </a:xfrm>
        </p:grpSpPr>
        <p:grpSp>
          <p:nvGrpSpPr>
            <p:cNvPr id="6" name="Group 96"/>
            <p:cNvGrpSpPr>
              <a:grpSpLocks/>
            </p:cNvGrpSpPr>
            <p:nvPr/>
          </p:nvGrpSpPr>
          <p:grpSpPr bwMode="auto">
            <a:xfrm>
              <a:off x="912" y="985"/>
              <a:ext cx="2232" cy="1715"/>
              <a:chOff x="912" y="998"/>
              <a:chExt cx="2232" cy="1715"/>
            </a:xfrm>
          </p:grpSpPr>
          <p:sp>
            <p:nvSpPr>
              <p:cNvPr id="21" name="Text Box 97"/>
              <p:cNvSpPr txBox="1">
                <a:spLocks noChangeArrowheads="1"/>
              </p:cNvSpPr>
              <p:nvPr/>
            </p:nvSpPr>
            <p:spPr bwMode="auto">
              <a:xfrm>
                <a:off x="2705" y="998"/>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sp>
            <p:nvSpPr>
              <p:cNvPr id="22" name="Text Box 98"/>
              <p:cNvSpPr txBox="1">
                <a:spLocks noChangeArrowheads="1"/>
              </p:cNvSpPr>
              <p:nvPr/>
            </p:nvSpPr>
            <p:spPr bwMode="auto">
              <a:xfrm>
                <a:off x="1851" y="1434"/>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sp>
            <p:nvSpPr>
              <p:cNvPr id="23" name="Text Box 100"/>
              <p:cNvSpPr txBox="1">
                <a:spLocks noChangeArrowheads="1"/>
              </p:cNvSpPr>
              <p:nvPr/>
            </p:nvSpPr>
            <p:spPr bwMode="auto">
              <a:xfrm>
                <a:off x="912" y="2276"/>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sp>
            <p:nvSpPr>
              <p:cNvPr id="24" name="Text Box 101"/>
              <p:cNvSpPr txBox="1">
                <a:spLocks noChangeArrowheads="1"/>
              </p:cNvSpPr>
              <p:nvPr/>
            </p:nvSpPr>
            <p:spPr bwMode="auto">
              <a:xfrm>
                <a:off x="1553" y="2276"/>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sp>
            <p:nvSpPr>
              <p:cNvPr id="25" name="Text Box 102"/>
              <p:cNvSpPr txBox="1">
                <a:spLocks noChangeArrowheads="1"/>
              </p:cNvSpPr>
              <p:nvPr/>
            </p:nvSpPr>
            <p:spPr bwMode="auto">
              <a:xfrm>
                <a:off x="2278" y="1869"/>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sp>
            <p:nvSpPr>
              <p:cNvPr id="26" name="Text Box 105"/>
              <p:cNvSpPr txBox="1">
                <a:spLocks noChangeArrowheads="1"/>
              </p:cNvSpPr>
              <p:nvPr/>
            </p:nvSpPr>
            <p:spPr bwMode="auto">
              <a:xfrm>
                <a:off x="2976" y="2304"/>
                <a:ext cx="16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US" altLang="ko-KR" sz="2000" b="1" dirty="0">
                  <a:solidFill>
                    <a:srgbClr val="FF3300"/>
                  </a:solidFill>
                  <a:latin typeface="굴림" pitchFamily="50" charset="-127"/>
                </a:endParaRPr>
              </a:p>
            </p:txBody>
          </p:sp>
        </p:grpSp>
        <p:grpSp>
          <p:nvGrpSpPr>
            <p:cNvPr id="7" name="Group 110"/>
            <p:cNvGrpSpPr>
              <a:grpSpLocks/>
            </p:cNvGrpSpPr>
            <p:nvPr/>
          </p:nvGrpSpPr>
          <p:grpSpPr bwMode="auto">
            <a:xfrm>
              <a:off x="1486" y="852"/>
              <a:ext cx="3244" cy="1414"/>
              <a:chOff x="1323" y="948"/>
              <a:chExt cx="3244" cy="1414"/>
            </a:xfrm>
          </p:grpSpPr>
          <p:sp>
            <p:nvSpPr>
              <p:cNvPr id="8" name="Line 111"/>
              <p:cNvSpPr>
                <a:spLocks noChangeShapeType="1"/>
              </p:cNvSpPr>
              <p:nvPr/>
            </p:nvSpPr>
            <p:spPr bwMode="auto">
              <a:xfrm flipH="1">
                <a:off x="2134" y="1237"/>
                <a:ext cx="768" cy="34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9" name="Line 112"/>
              <p:cNvSpPr>
                <a:spLocks noChangeShapeType="1"/>
              </p:cNvSpPr>
              <p:nvPr/>
            </p:nvSpPr>
            <p:spPr bwMode="auto">
              <a:xfrm>
                <a:off x="2945" y="1329"/>
                <a:ext cx="838" cy="18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 name="Line 113"/>
              <p:cNvSpPr>
                <a:spLocks noChangeShapeType="1"/>
              </p:cNvSpPr>
              <p:nvPr/>
            </p:nvSpPr>
            <p:spPr bwMode="auto">
              <a:xfrm flipH="1">
                <a:off x="1451" y="1765"/>
                <a:ext cx="512"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1" name="Line 114"/>
              <p:cNvSpPr>
                <a:spLocks noChangeShapeType="1"/>
              </p:cNvSpPr>
              <p:nvPr/>
            </p:nvSpPr>
            <p:spPr bwMode="auto">
              <a:xfrm>
                <a:off x="2006" y="1765"/>
                <a:ext cx="427"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2" name="Line 117"/>
              <p:cNvSpPr>
                <a:spLocks noChangeShapeType="1"/>
              </p:cNvSpPr>
              <p:nvPr/>
            </p:nvSpPr>
            <p:spPr bwMode="auto">
              <a:xfrm flipH="1">
                <a:off x="3530" y="1765"/>
                <a:ext cx="253" cy="27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3" name="Line 120"/>
              <p:cNvSpPr>
                <a:spLocks noChangeShapeType="1"/>
              </p:cNvSpPr>
              <p:nvPr/>
            </p:nvSpPr>
            <p:spPr bwMode="auto">
              <a:xfrm>
                <a:off x="4042" y="1765"/>
                <a:ext cx="269" cy="25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4" name="Oval 123"/>
              <p:cNvSpPr>
                <a:spLocks noChangeArrowheads="1"/>
              </p:cNvSpPr>
              <p:nvPr/>
            </p:nvSpPr>
            <p:spPr bwMode="auto">
              <a:xfrm>
                <a:off x="2813" y="948"/>
                <a:ext cx="431" cy="38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a:t>
                </a:r>
              </a:p>
            </p:txBody>
          </p:sp>
          <p:sp>
            <p:nvSpPr>
              <p:cNvPr id="15" name="Oval 124"/>
              <p:cNvSpPr>
                <a:spLocks noChangeArrowheads="1"/>
              </p:cNvSpPr>
              <p:nvPr/>
            </p:nvSpPr>
            <p:spPr bwMode="auto">
              <a:xfrm>
                <a:off x="3713" y="1490"/>
                <a:ext cx="329" cy="275"/>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a:t>
                </a:r>
              </a:p>
            </p:txBody>
          </p:sp>
          <p:sp>
            <p:nvSpPr>
              <p:cNvPr id="16" name="Oval 126"/>
              <p:cNvSpPr>
                <a:spLocks noChangeArrowheads="1"/>
              </p:cNvSpPr>
              <p:nvPr/>
            </p:nvSpPr>
            <p:spPr bwMode="auto">
              <a:xfrm>
                <a:off x="4183" y="2019"/>
                <a:ext cx="384" cy="34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d</a:t>
                </a:r>
              </a:p>
            </p:txBody>
          </p:sp>
          <p:sp>
            <p:nvSpPr>
              <p:cNvPr id="17" name="Oval 131"/>
              <p:cNvSpPr>
                <a:spLocks noChangeArrowheads="1"/>
              </p:cNvSpPr>
              <p:nvPr/>
            </p:nvSpPr>
            <p:spPr bwMode="auto">
              <a:xfrm>
                <a:off x="1844" y="1424"/>
                <a:ext cx="290" cy="341"/>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a:t>
                </a:r>
              </a:p>
            </p:txBody>
          </p:sp>
          <p:sp>
            <p:nvSpPr>
              <p:cNvPr id="18" name="Oval 132"/>
              <p:cNvSpPr>
                <a:spLocks noChangeArrowheads="1"/>
              </p:cNvSpPr>
              <p:nvPr/>
            </p:nvSpPr>
            <p:spPr bwMode="auto">
              <a:xfrm>
                <a:off x="1323" y="2019"/>
                <a:ext cx="331" cy="343"/>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a</a:t>
                </a:r>
              </a:p>
            </p:txBody>
          </p:sp>
          <p:sp>
            <p:nvSpPr>
              <p:cNvPr id="19" name="Oval 133"/>
              <p:cNvSpPr>
                <a:spLocks noChangeArrowheads="1"/>
              </p:cNvSpPr>
              <p:nvPr/>
            </p:nvSpPr>
            <p:spPr bwMode="auto">
              <a:xfrm>
                <a:off x="2305" y="2019"/>
                <a:ext cx="290" cy="34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b</a:t>
                </a:r>
              </a:p>
            </p:txBody>
          </p:sp>
          <p:sp>
            <p:nvSpPr>
              <p:cNvPr id="20" name="Oval 134"/>
              <p:cNvSpPr>
                <a:spLocks noChangeArrowheads="1"/>
              </p:cNvSpPr>
              <p:nvPr/>
            </p:nvSpPr>
            <p:spPr bwMode="auto">
              <a:xfrm>
                <a:off x="3309" y="2029"/>
                <a:ext cx="323" cy="330"/>
              </a:xfrm>
              <a:prstGeom prst="ellipse">
                <a:avLst/>
              </a:prstGeom>
              <a:solidFill>
                <a:srgbClr val="DDDDDD"/>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2000" b="1" dirty="0">
                    <a:latin typeface="굴림" pitchFamily="50" charset="-127"/>
                  </a:rPr>
                  <a:t>c</a:t>
                </a:r>
              </a:p>
            </p:txBody>
          </p:sp>
        </p:grpSp>
      </p:grpSp>
      <p:sp>
        <p:nvSpPr>
          <p:cNvPr id="27" name="Rectangle 26"/>
          <p:cNvSpPr/>
          <p:nvPr/>
        </p:nvSpPr>
        <p:spPr>
          <a:xfrm>
            <a:off x="505912" y="98054"/>
            <a:ext cx="3571362" cy="400110"/>
          </a:xfrm>
          <a:prstGeom prst="rect">
            <a:avLst/>
          </a:prstGeom>
        </p:spPr>
        <p:txBody>
          <a:bodyPr wrap="none">
            <a:spAutoFit/>
          </a:bodyPr>
          <a:lstStyle/>
          <a:p>
            <a:pPr algn="ctr"/>
            <a:r>
              <a:rPr lang="en-IN" sz="2000" b="1" u="sng" dirty="0">
                <a:solidFill>
                  <a:srgbClr val="001F5C"/>
                </a:solidFill>
                <a:latin typeface="Trebuchet MS" panose="020B0603020202020204" pitchFamily="34" charset="0"/>
              </a:rPr>
              <a:t>Binary Tree Representations</a:t>
            </a:r>
            <a:endParaRPr lang="en-IN" sz="2000" b="1" i="0" u="sng" dirty="0">
              <a:solidFill>
                <a:srgbClr val="001F5C"/>
              </a:solidFill>
              <a:effectLst/>
              <a:latin typeface="Trebuchet MS" panose="020B0603020202020204" pitchFamily="34" charset="0"/>
            </a:endParaRPr>
          </a:p>
        </p:txBody>
      </p:sp>
      <p:sp>
        <p:nvSpPr>
          <p:cNvPr id="28" name="Rectangle 27"/>
          <p:cNvSpPr/>
          <p:nvPr/>
        </p:nvSpPr>
        <p:spPr>
          <a:xfrm>
            <a:off x="150238" y="2677809"/>
            <a:ext cx="11887199" cy="923330"/>
          </a:xfrm>
          <a:prstGeom prst="rect">
            <a:avLst/>
          </a:prstGeom>
        </p:spPr>
        <p:txBody>
          <a:bodyPr wrap="square">
            <a:spAutoFit/>
          </a:bodyPr>
          <a:lstStyle/>
          <a:p>
            <a:r>
              <a:rPr lang="en-IN" b="1" dirty="0">
                <a:solidFill>
                  <a:srgbClr val="FF0066"/>
                </a:solidFill>
                <a:latin typeface="Trebuchet MS" panose="020B0603020202020204" pitchFamily="34" charset="0"/>
              </a:rPr>
              <a:t>1. Array Representation</a:t>
            </a:r>
          </a:p>
          <a:p>
            <a:pPr algn="just"/>
            <a:r>
              <a:rPr lang="en-IN" dirty="0">
                <a:solidFill>
                  <a:srgbClr val="000000"/>
                </a:solidFill>
                <a:latin typeface="Trebuchet MS" panose="020B0603020202020204" pitchFamily="34" charset="0"/>
              </a:rPr>
              <a:t>In array representation of binary tree, we use a one dimensional array (1-D Array) to represent a binary tree.</a:t>
            </a:r>
            <a:br>
              <a:rPr lang="en-IN" dirty="0">
                <a:solidFill>
                  <a:srgbClr val="000000"/>
                </a:solidFill>
                <a:latin typeface="Trebuchet MS" panose="020B0603020202020204" pitchFamily="34" charset="0"/>
              </a:rPr>
            </a:br>
            <a:r>
              <a:rPr lang="en-IN" dirty="0">
                <a:solidFill>
                  <a:srgbClr val="000000"/>
                </a:solidFill>
                <a:latin typeface="Trebuchet MS" panose="020B0603020202020204" pitchFamily="34" charset="0"/>
              </a:rPr>
              <a:t>Consider the above example of binary tree and it is represented as follows...</a:t>
            </a:r>
            <a:endParaRPr lang="en-IN" b="0" i="0" dirty="0">
              <a:solidFill>
                <a:srgbClr val="000000"/>
              </a:solidFill>
              <a:effectLst/>
              <a:latin typeface="Trebuchet MS" panose="020B0603020202020204" pitchFamily="34"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769512582"/>
              </p:ext>
            </p:extLst>
          </p:nvPr>
        </p:nvGraphicFramePr>
        <p:xfrm>
          <a:off x="224461" y="3617209"/>
          <a:ext cx="7430374" cy="518160"/>
        </p:xfrm>
        <a:graphic>
          <a:graphicData uri="http://schemas.openxmlformats.org/drawingml/2006/table">
            <a:tbl>
              <a:tblPr firstRow="1" bandRow="1">
                <a:tableStyleId>{616DA210-FB5B-4158-B5E0-FEB733F419BA}</a:tableStyleId>
              </a:tblPr>
              <a:tblGrid>
                <a:gridCol w="1061482">
                  <a:extLst>
                    <a:ext uri="{9D8B030D-6E8A-4147-A177-3AD203B41FA5}">
                      <a16:colId xmlns:a16="http://schemas.microsoft.com/office/drawing/2014/main" val="66500865"/>
                    </a:ext>
                  </a:extLst>
                </a:gridCol>
                <a:gridCol w="1061482">
                  <a:extLst>
                    <a:ext uri="{9D8B030D-6E8A-4147-A177-3AD203B41FA5}">
                      <a16:colId xmlns:a16="http://schemas.microsoft.com/office/drawing/2014/main" val="300675087"/>
                    </a:ext>
                  </a:extLst>
                </a:gridCol>
                <a:gridCol w="1061482">
                  <a:extLst>
                    <a:ext uri="{9D8B030D-6E8A-4147-A177-3AD203B41FA5}">
                      <a16:colId xmlns:a16="http://schemas.microsoft.com/office/drawing/2014/main" val="3106554095"/>
                    </a:ext>
                  </a:extLst>
                </a:gridCol>
                <a:gridCol w="1061482">
                  <a:extLst>
                    <a:ext uri="{9D8B030D-6E8A-4147-A177-3AD203B41FA5}">
                      <a16:colId xmlns:a16="http://schemas.microsoft.com/office/drawing/2014/main" val="48812723"/>
                    </a:ext>
                  </a:extLst>
                </a:gridCol>
                <a:gridCol w="1061482">
                  <a:extLst>
                    <a:ext uri="{9D8B030D-6E8A-4147-A177-3AD203B41FA5}">
                      <a16:colId xmlns:a16="http://schemas.microsoft.com/office/drawing/2014/main" val="1721661984"/>
                    </a:ext>
                  </a:extLst>
                </a:gridCol>
                <a:gridCol w="1061482">
                  <a:extLst>
                    <a:ext uri="{9D8B030D-6E8A-4147-A177-3AD203B41FA5}">
                      <a16:colId xmlns:a16="http://schemas.microsoft.com/office/drawing/2014/main" val="4263650820"/>
                    </a:ext>
                  </a:extLst>
                </a:gridCol>
                <a:gridCol w="1061482">
                  <a:extLst>
                    <a:ext uri="{9D8B030D-6E8A-4147-A177-3AD203B41FA5}">
                      <a16:colId xmlns:a16="http://schemas.microsoft.com/office/drawing/2014/main" val="4042826999"/>
                    </a:ext>
                  </a:extLst>
                </a:gridCol>
              </a:tblGrid>
              <a:tr h="370840">
                <a:tc>
                  <a:txBody>
                    <a:bodyPr/>
                    <a:lstStyle/>
                    <a:p>
                      <a:r>
                        <a:rPr lang="en-IN" sz="2800" dirty="0"/>
                        <a:t>     +</a:t>
                      </a:r>
                    </a:p>
                  </a:txBody>
                  <a:tcPr/>
                </a:tc>
                <a:tc>
                  <a:txBody>
                    <a:bodyPr/>
                    <a:lstStyle/>
                    <a:p>
                      <a:r>
                        <a:rPr lang="en-IN" sz="2800" dirty="0"/>
                        <a:t>    *</a:t>
                      </a:r>
                    </a:p>
                  </a:txBody>
                  <a:tcPr/>
                </a:tc>
                <a:tc>
                  <a:txBody>
                    <a:bodyPr/>
                    <a:lstStyle/>
                    <a:p>
                      <a:r>
                        <a:rPr lang="en-IN" sz="2800" dirty="0"/>
                        <a:t>    /</a:t>
                      </a:r>
                    </a:p>
                  </a:txBody>
                  <a:tcPr/>
                </a:tc>
                <a:tc>
                  <a:txBody>
                    <a:bodyPr/>
                    <a:lstStyle/>
                    <a:p>
                      <a:r>
                        <a:rPr lang="en-IN" sz="2800" dirty="0"/>
                        <a:t>        a</a:t>
                      </a:r>
                    </a:p>
                  </a:txBody>
                  <a:tcPr/>
                </a:tc>
                <a:tc>
                  <a:txBody>
                    <a:bodyPr/>
                    <a:lstStyle/>
                    <a:p>
                      <a:r>
                        <a:rPr lang="en-IN" sz="2800" dirty="0"/>
                        <a:t>        b</a:t>
                      </a:r>
                    </a:p>
                  </a:txBody>
                  <a:tcPr/>
                </a:tc>
                <a:tc>
                  <a:txBody>
                    <a:bodyPr/>
                    <a:lstStyle/>
                    <a:p>
                      <a:r>
                        <a:rPr lang="en-IN" sz="2800" dirty="0"/>
                        <a:t>         c</a:t>
                      </a:r>
                    </a:p>
                  </a:txBody>
                  <a:tcPr/>
                </a:tc>
                <a:tc>
                  <a:txBody>
                    <a:bodyPr/>
                    <a:lstStyle/>
                    <a:p>
                      <a:r>
                        <a:rPr lang="en-IN" sz="2800" dirty="0"/>
                        <a:t>       d</a:t>
                      </a:r>
                    </a:p>
                  </a:txBody>
                  <a:tcPr/>
                </a:tc>
                <a:extLst>
                  <a:ext uri="{0D108BD9-81ED-4DB2-BD59-A6C34878D82A}">
                    <a16:rowId xmlns:a16="http://schemas.microsoft.com/office/drawing/2014/main" val="2419706366"/>
                  </a:ext>
                </a:extLst>
              </a:tr>
            </a:tbl>
          </a:graphicData>
        </a:graphic>
      </p:graphicFrame>
      <p:sp>
        <p:nvSpPr>
          <p:cNvPr id="30" name="Rectangle 29"/>
          <p:cNvSpPr/>
          <p:nvPr/>
        </p:nvSpPr>
        <p:spPr>
          <a:xfrm>
            <a:off x="100675" y="4487826"/>
            <a:ext cx="7358216" cy="2031325"/>
          </a:xfrm>
          <a:prstGeom prst="rect">
            <a:avLst/>
          </a:prstGeom>
        </p:spPr>
        <p:txBody>
          <a:bodyPr wrap="square">
            <a:spAutoFit/>
          </a:bodyPr>
          <a:lstStyle/>
          <a:p>
            <a:r>
              <a:rPr lang="en-IN" b="1" dirty="0">
                <a:solidFill>
                  <a:srgbClr val="FF0066"/>
                </a:solidFill>
                <a:latin typeface="Trebuchet MS" panose="020B0603020202020204" pitchFamily="34" charset="0"/>
              </a:rPr>
              <a:t>2. Linked List Representation</a:t>
            </a:r>
          </a:p>
          <a:p>
            <a:pPr algn="just"/>
            <a:r>
              <a:rPr lang="en-IN" dirty="0">
                <a:solidFill>
                  <a:srgbClr val="000000"/>
                </a:solidFill>
                <a:latin typeface="Trebuchet MS" panose="020B0603020202020204" pitchFamily="34" charset="0"/>
              </a:rPr>
              <a:t>We use double linked list to represent a binary tree. In a double linked list, every node consists of three fields. First field for storing left child address, second for storing actual data and third for storing right child address.</a:t>
            </a:r>
            <a:br>
              <a:rPr lang="en-IN" dirty="0">
                <a:solidFill>
                  <a:srgbClr val="000000"/>
                </a:solidFill>
                <a:latin typeface="Trebuchet MS" panose="020B0603020202020204" pitchFamily="34" charset="0"/>
              </a:rPr>
            </a:br>
            <a:r>
              <a:rPr lang="en-IN" dirty="0">
                <a:solidFill>
                  <a:srgbClr val="000000"/>
                </a:solidFill>
                <a:latin typeface="Trebuchet MS" panose="020B0603020202020204" pitchFamily="34" charset="0"/>
              </a:rPr>
              <a:t>In this linked list representation, a node has the following structure...</a:t>
            </a:r>
            <a:endParaRPr lang="en-IN" b="0" i="0" dirty="0">
              <a:solidFill>
                <a:srgbClr val="000000"/>
              </a:solidFill>
              <a:effectLst/>
              <a:latin typeface="Trebuchet MS" panose="020B0603020202020204"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687326204"/>
              </p:ext>
            </p:extLst>
          </p:nvPr>
        </p:nvGraphicFramePr>
        <p:xfrm>
          <a:off x="4106550" y="6333731"/>
          <a:ext cx="1698171" cy="370840"/>
        </p:xfrm>
        <a:graphic>
          <a:graphicData uri="http://schemas.openxmlformats.org/drawingml/2006/table">
            <a:tbl>
              <a:tblPr firstRow="1" bandRow="1">
                <a:tableStyleId>{5940675A-B579-460E-94D1-54222C63F5DA}</a:tableStyleId>
              </a:tblPr>
              <a:tblGrid>
                <a:gridCol w="566057">
                  <a:extLst>
                    <a:ext uri="{9D8B030D-6E8A-4147-A177-3AD203B41FA5}">
                      <a16:colId xmlns:a16="http://schemas.microsoft.com/office/drawing/2014/main" val="1321328052"/>
                    </a:ext>
                  </a:extLst>
                </a:gridCol>
                <a:gridCol w="566057">
                  <a:extLst>
                    <a:ext uri="{9D8B030D-6E8A-4147-A177-3AD203B41FA5}">
                      <a16:colId xmlns:a16="http://schemas.microsoft.com/office/drawing/2014/main" val="1577662045"/>
                    </a:ext>
                  </a:extLst>
                </a:gridCol>
                <a:gridCol w="566057">
                  <a:extLst>
                    <a:ext uri="{9D8B030D-6E8A-4147-A177-3AD203B41FA5}">
                      <a16:colId xmlns:a16="http://schemas.microsoft.com/office/drawing/2014/main" val="1721676682"/>
                    </a:ext>
                  </a:extLst>
                </a:gridCol>
              </a:tblGrid>
              <a:tr h="370840">
                <a:tc>
                  <a:txBody>
                    <a:bodyPr/>
                    <a:lstStyle/>
                    <a:p>
                      <a:r>
                        <a:rPr lang="en-IN" dirty="0"/>
                        <a:t>null</a:t>
                      </a:r>
                    </a:p>
                  </a:txBody>
                  <a:tcPr/>
                </a:tc>
                <a:tc>
                  <a:txBody>
                    <a:bodyPr/>
                    <a:lstStyle/>
                    <a:p>
                      <a:r>
                        <a:rPr lang="en-IN" dirty="0"/>
                        <a:t>40</a:t>
                      </a:r>
                    </a:p>
                  </a:txBody>
                  <a:tcPr/>
                </a:tc>
                <a:tc>
                  <a:txBody>
                    <a:bodyPr/>
                    <a:lstStyle/>
                    <a:p>
                      <a:r>
                        <a:rPr lang="en-IN" dirty="0"/>
                        <a:t>null</a:t>
                      </a:r>
                    </a:p>
                  </a:txBody>
                  <a:tcPr/>
                </a:tc>
                <a:extLst>
                  <a:ext uri="{0D108BD9-81ED-4DB2-BD59-A6C34878D82A}">
                    <a16:rowId xmlns:a16="http://schemas.microsoft.com/office/drawing/2014/main" val="19314131"/>
                  </a:ext>
                </a:extLst>
              </a:tr>
            </a:tbl>
          </a:graphicData>
        </a:graphic>
      </p:graphicFrame>
      <p:cxnSp>
        <p:nvCxnSpPr>
          <p:cNvPr id="75" name="Straight Arrow Connector 74"/>
          <p:cNvCxnSpPr/>
          <p:nvPr/>
        </p:nvCxnSpPr>
        <p:spPr>
          <a:xfrm flipH="1">
            <a:off x="7792977" y="5527019"/>
            <a:ext cx="480472" cy="496277"/>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9255536" y="5527019"/>
            <a:ext cx="513370" cy="504106"/>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6" name="Table 85"/>
          <p:cNvGraphicFramePr>
            <a:graphicFrameLocks noGrp="1"/>
          </p:cNvGraphicFramePr>
          <p:nvPr>
            <p:extLst>
              <p:ext uri="{D42A27DB-BD31-4B8C-83A1-F6EECF244321}">
                <p14:modId xmlns:p14="http://schemas.microsoft.com/office/powerpoint/2010/main" val="2563723899"/>
              </p:ext>
            </p:extLst>
          </p:nvPr>
        </p:nvGraphicFramePr>
        <p:xfrm>
          <a:off x="9140191" y="4705208"/>
          <a:ext cx="1293222" cy="365760"/>
        </p:xfrm>
        <a:graphic>
          <a:graphicData uri="http://schemas.openxmlformats.org/drawingml/2006/table">
            <a:tbl>
              <a:tblPr firstRow="1" bandRow="1">
                <a:tableStyleId>{5940675A-B579-460E-94D1-54222C63F5DA}</a:tableStyleId>
              </a:tblPr>
              <a:tblGrid>
                <a:gridCol w="431074">
                  <a:extLst>
                    <a:ext uri="{9D8B030D-6E8A-4147-A177-3AD203B41FA5}">
                      <a16:colId xmlns:a16="http://schemas.microsoft.com/office/drawing/2014/main" val="1321328052"/>
                    </a:ext>
                  </a:extLst>
                </a:gridCol>
                <a:gridCol w="431074">
                  <a:extLst>
                    <a:ext uri="{9D8B030D-6E8A-4147-A177-3AD203B41FA5}">
                      <a16:colId xmlns:a16="http://schemas.microsoft.com/office/drawing/2014/main" val="1577662045"/>
                    </a:ext>
                  </a:extLst>
                </a:gridCol>
                <a:gridCol w="431074">
                  <a:extLst>
                    <a:ext uri="{9D8B030D-6E8A-4147-A177-3AD203B41FA5}">
                      <a16:colId xmlns:a16="http://schemas.microsoft.com/office/drawing/2014/main" val="1721676682"/>
                    </a:ext>
                  </a:extLst>
                </a:gridCol>
              </a:tblGrid>
              <a:tr h="297215">
                <a:tc>
                  <a:txBody>
                    <a:bodyPr/>
                    <a:lstStyle/>
                    <a:p>
                      <a:endParaRPr lang="en-IN" dirty="0"/>
                    </a:p>
                  </a:txBody>
                  <a:tcPr/>
                </a:tc>
                <a:tc>
                  <a:txBody>
                    <a:bodyPr/>
                    <a:lstStyle/>
                    <a:p>
                      <a:r>
                        <a:rPr lang="en-IN" dirty="0"/>
                        <a:t>+</a:t>
                      </a:r>
                    </a:p>
                  </a:txBody>
                  <a:tcPr/>
                </a:tc>
                <a:tc>
                  <a:txBody>
                    <a:bodyPr/>
                    <a:lstStyle/>
                    <a:p>
                      <a:endParaRPr lang="en-IN" dirty="0"/>
                    </a:p>
                  </a:txBody>
                  <a:tcPr/>
                </a:tc>
                <a:extLst>
                  <a:ext uri="{0D108BD9-81ED-4DB2-BD59-A6C34878D82A}">
                    <a16:rowId xmlns:a16="http://schemas.microsoft.com/office/drawing/2014/main" val="19314131"/>
                  </a:ext>
                </a:extLst>
              </a:tr>
            </a:tbl>
          </a:graphicData>
        </a:graphic>
      </p:graphicFrame>
      <p:graphicFrame>
        <p:nvGraphicFramePr>
          <p:cNvPr id="87" name="Table 86"/>
          <p:cNvGraphicFramePr>
            <a:graphicFrameLocks noGrp="1"/>
          </p:cNvGraphicFramePr>
          <p:nvPr>
            <p:extLst>
              <p:ext uri="{D42A27DB-BD31-4B8C-83A1-F6EECF244321}">
                <p14:modId xmlns:p14="http://schemas.microsoft.com/office/powerpoint/2010/main" val="3725245906"/>
              </p:ext>
            </p:extLst>
          </p:nvPr>
        </p:nvGraphicFramePr>
        <p:xfrm>
          <a:off x="10123562" y="5298759"/>
          <a:ext cx="1263444" cy="370840"/>
        </p:xfrm>
        <a:graphic>
          <a:graphicData uri="http://schemas.openxmlformats.org/drawingml/2006/table">
            <a:tbl>
              <a:tblPr firstRow="1" bandRow="1">
                <a:tableStyleId>{5940675A-B579-460E-94D1-54222C63F5DA}</a:tableStyleId>
              </a:tblPr>
              <a:tblGrid>
                <a:gridCol w="421148">
                  <a:extLst>
                    <a:ext uri="{9D8B030D-6E8A-4147-A177-3AD203B41FA5}">
                      <a16:colId xmlns:a16="http://schemas.microsoft.com/office/drawing/2014/main" val="1321328052"/>
                    </a:ext>
                  </a:extLst>
                </a:gridCol>
                <a:gridCol w="421148">
                  <a:extLst>
                    <a:ext uri="{9D8B030D-6E8A-4147-A177-3AD203B41FA5}">
                      <a16:colId xmlns:a16="http://schemas.microsoft.com/office/drawing/2014/main" val="1577662045"/>
                    </a:ext>
                  </a:extLst>
                </a:gridCol>
                <a:gridCol w="421148">
                  <a:extLst>
                    <a:ext uri="{9D8B030D-6E8A-4147-A177-3AD203B41FA5}">
                      <a16:colId xmlns:a16="http://schemas.microsoft.com/office/drawing/2014/main" val="1721676682"/>
                    </a:ext>
                  </a:extLst>
                </a:gridCol>
              </a:tblGrid>
              <a:tr h="370840">
                <a:tc>
                  <a:txBody>
                    <a:bodyPr/>
                    <a:lstStyle/>
                    <a:p>
                      <a:endParaRPr lang="en-IN" dirty="0"/>
                    </a:p>
                  </a:txBody>
                  <a:tcPr/>
                </a:tc>
                <a:tc>
                  <a:txBody>
                    <a:bodyPr/>
                    <a:lstStyle/>
                    <a:p>
                      <a:r>
                        <a:rPr lang="en-IN" dirty="0"/>
                        <a:t>/</a:t>
                      </a:r>
                    </a:p>
                  </a:txBody>
                  <a:tcPr/>
                </a:tc>
                <a:tc>
                  <a:txBody>
                    <a:bodyPr/>
                    <a:lstStyle/>
                    <a:p>
                      <a:endParaRPr lang="en-IN" dirty="0"/>
                    </a:p>
                  </a:txBody>
                  <a:tcPr/>
                </a:tc>
                <a:extLst>
                  <a:ext uri="{0D108BD9-81ED-4DB2-BD59-A6C34878D82A}">
                    <a16:rowId xmlns:a16="http://schemas.microsoft.com/office/drawing/2014/main" val="19314131"/>
                  </a:ext>
                </a:extLst>
              </a:tr>
            </a:tbl>
          </a:graphicData>
        </a:graphic>
      </p:graphicFrame>
      <p:cxnSp>
        <p:nvCxnSpPr>
          <p:cNvPr id="88" name="Straight Arrow Connector 87"/>
          <p:cNvCxnSpPr/>
          <p:nvPr/>
        </p:nvCxnSpPr>
        <p:spPr>
          <a:xfrm>
            <a:off x="10128901" y="4866041"/>
            <a:ext cx="701525" cy="448563"/>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9" name="Table 88"/>
          <p:cNvGraphicFramePr>
            <a:graphicFrameLocks noGrp="1"/>
          </p:cNvGraphicFramePr>
          <p:nvPr>
            <p:extLst>
              <p:ext uri="{D42A27DB-BD31-4B8C-83A1-F6EECF244321}">
                <p14:modId xmlns:p14="http://schemas.microsoft.com/office/powerpoint/2010/main" val="3712558103"/>
              </p:ext>
            </p:extLst>
          </p:nvPr>
        </p:nvGraphicFramePr>
        <p:xfrm>
          <a:off x="8862894" y="5985182"/>
          <a:ext cx="971325" cy="370840"/>
        </p:xfrm>
        <a:graphic>
          <a:graphicData uri="http://schemas.openxmlformats.org/drawingml/2006/table">
            <a:tbl>
              <a:tblPr firstRow="1" bandRow="1">
                <a:tableStyleId>{5940675A-B579-460E-94D1-54222C63F5DA}</a:tableStyleId>
              </a:tblPr>
              <a:tblGrid>
                <a:gridCol w="323775">
                  <a:extLst>
                    <a:ext uri="{9D8B030D-6E8A-4147-A177-3AD203B41FA5}">
                      <a16:colId xmlns:a16="http://schemas.microsoft.com/office/drawing/2014/main" val="1321328052"/>
                    </a:ext>
                  </a:extLst>
                </a:gridCol>
                <a:gridCol w="323775">
                  <a:extLst>
                    <a:ext uri="{9D8B030D-6E8A-4147-A177-3AD203B41FA5}">
                      <a16:colId xmlns:a16="http://schemas.microsoft.com/office/drawing/2014/main" val="1577662045"/>
                    </a:ext>
                  </a:extLst>
                </a:gridCol>
                <a:gridCol w="323775">
                  <a:extLst>
                    <a:ext uri="{9D8B030D-6E8A-4147-A177-3AD203B41FA5}">
                      <a16:colId xmlns:a16="http://schemas.microsoft.com/office/drawing/2014/main" val="1721676682"/>
                    </a:ext>
                  </a:extLst>
                </a:gridCol>
              </a:tblGrid>
              <a:tr h="370840">
                <a:tc>
                  <a:txBody>
                    <a:bodyPr/>
                    <a:lstStyle/>
                    <a:p>
                      <a:endParaRPr lang="en-IN" dirty="0"/>
                    </a:p>
                  </a:txBody>
                  <a:tcPr/>
                </a:tc>
                <a:tc>
                  <a:txBody>
                    <a:bodyPr/>
                    <a:lstStyle/>
                    <a:p>
                      <a:r>
                        <a:rPr lang="en-IN" dirty="0"/>
                        <a:t>b</a:t>
                      </a:r>
                    </a:p>
                  </a:txBody>
                  <a:tcPr/>
                </a:tc>
                <a:tc>
                  <a:txBody>
                    <a:bodyPr/>
                    <a:lstStyle/>
                    <a:p>
                      <a:endParaRPr lang="en-IN" dirty="0"/>
                    </a:p>
                  </a:txBody>
                  <a:tcPr/>
                </a:tc>
                <a:extLst>
                  <a:ext uri="{0D108BD9-81ED-4DB2-BD59-A6C34878D82A}">
                    <a16:rowId xmlns:a16="http://schemas.microsoft.com/office/drawing/2014/main" val="19314131"/>
                  </a:ext>
                </a:extLst>
              </a:tr>
            </a:tbl>
          </a:graphicData>
        </a:graphic>
      </p:graphicFrame>
      <p:graphicFrame>
        <p:nvGraphicFramePr>
          <p:cNvPr id="90" name="Table 89"/>
          <p:cNvGraphicFramePr>
            <a:graphicFrameLocks noGrp="1"/>
          </p:cNvGraphicFramePr>
          <p:nvPr>
            <p:extLst>
              <p:ext uri="{D42A27DB-BD31-4B8C-83A1-F6EECF244321}">
                <p14:modId xmlns:p14="http://schemas.microsoft.com/office/powerpoint/2010/main" val="1123781557"/>
              </p:ext>
            </p:extLst>
          </p:nvPr>
        </p:nvGraphicFramePr>
        <p:xfrm>
          <a:off x="11056527" y="6032620"/>
          <a:ext cx="814056" cy="370840"/>
        </p:xfrm>
        <a:graphic>
          <a:graphicData uri="http://schemas.openxmlformats.org/drawingml/2006/table">
            <a:tbl>
              <a:tblPr firstRow="1" bandRow="1">
                <a:tableStyleId>{5940675A-B579-460E-94D1-54222C63F5DA}</a:tableStyleId>
              </a:tblPr>
              <a:tblGrid>
                <a:gridCol w="271352">
                  <a:extLst>
                    <a:ext uri="{9D8B030D-6E8A-4147-A177-3AD203B41FA5}">
                      <a16:colId xmlns:a16="http://schemas.microsoft.com/office/drawing/2014/main" val="1321328052"/>
                    </a:ext>
                  </a:extLst>
                </a:gridCol>
                <a:gridCol w="271352">
                  <a:extLst>
                    <a:ext uri="{9D8B030D-6E8A-4147-A177-3AD203B41FA5}">
                      <a16:colId xmlns:a16="http://schemas.microsoft.com/office/drawing/2014/main" val="1577662045"/>
                    </a:ext>
                  </a:extLst>
                </a:gridCol>
                <a:gridCol w="271352">
                  <a:extLst>
                    <a:ext uri="{9D8B030D-6E8A-4147-A177-3AD203B41FA5}">
                      <a16:colId xmlns:a16="http://schemas.microsoft.com/office/drawing/2014/main" val="1721676682"/>
                    </a:ext>
                  </a:extLst>
                </a:gridCol>
              </a:tblGrid>
              <a:tr h="370840">
                <a:tc>
                  <a:txBody>
                    <a:bodyPr/>
                    <a:lstStyle/>
                    <a:p>
                      <a:endParaRPr lang="en-IN" dirty="0"/>
                    </a:p>
                  </a:txBody>
                  <a:tcPr/>
                </a:tc>
                <a:tc>
                  <a:txBody>
                    <a:bodyPr/>
                    <a:lstStyle/>
                    <a:p>
                      <a:r>
                        <a:rPr lang="en-IN" dirty="0"/>
                        <a:t>d</a:t>
                      </a:r>
                    </a:p>
                  </a:txBody>
                  <a:tcPr/>
                </a:tc>
                <a:tc>
                  <a:txBody>
                    <a:bodyPr/>
                    <a:lstStyle/>
                    <a:p>
                      <a:endParaRPr lang="en-IN" dirty="0"/>
                    </a:p>
                  </a:txBody>
                  <a:tcPr/>
                </a:tc>
                <a:extLst>
                  <a:ext uri="{0D108BD9-81ED-4DB2-BD59-A6C34878D82A}">
                    <a16:rowId xmlns:a16="http://schemas.microsoft.com/office/drawing/2014/main" val="19314131"/>
                  </a:ext>
                </a:extLst>
              </a:tr>
            </a:tbl>
          </a:graphicData>
        </a:graphic>
      </p:graphicFrame>
      <p:graphicFrame>
        <p:nvGraphicFramePr>
          <p:cNvPr id="91" name="Table 90"/>
          <p:cNvGraphicFramePr>
            <a:graphicFrameLocks noGrp="1"/>
          </p:cNvGraphicFramePr>
          <p:nvPr>
            <p:extLst>
              <p:ext uri="{D42A27DB-BD31-4B8C-83A1-F6EECF244321}">
                <p14:modId xmlns:p14="http://schemas.microsoft.com/office/powerpoint/2010/main" val="1226240925"/>
              </p:ext>
            </p:extLst>
          </p:nvPr>
        </p:nvGraphicFramePr>
        <p:xfrm>
          <a:off x="7458891" y="6037059"/>
          <a:ext cx="1084218" cy="370840"/>
        </p:xfrm>
        <a:graphic>
          <a:graphicData uri="http://schemas.openxmlformats.org/drawingml/2006/table">
            <a:tbl>
              <a:tblPr firstRow="1" bandRow="1">
                <a:tableStyleId>{5940675A-B579-460E-94D1-54222C63F5DA}</a:tableStyleId>
              </a:tblPr>
              <a:tblGrid>
                <a:gridCol w="361406">
                  <a:extLst>
                    <a:ext uri="{9D8B030D-6E8A-4147-A177-3AD203B41FA5}">
                      <a16:colId xmlns:a16="http://schemas.microsoft.com/office/drawing/2014/main" val="1321328052"/>
                    </a:ext>
                  </a:extLst>
                </a:gridCol>
                <a:gridCol w="361406">
                  <a:extLst>
                    <a:ext uri="{9D8B030D-6E8A-4147-A177-3AD203B41FA5}">
                      <a16:colId xmlns:a16="http://schemas.microsoft.com/office/drawing/2014/main" val="1577662045"/>
                    </a:ext>
                  </a:extLst>
                </a:gridCol>
                <a:gridCol w="361406">
                  <a:extLst>
                    <a:ext uri="{9D8B030D-6E8A-4147-A177-3AD203B41FA5}">
                      <a16:colId xmlns:a16="http://schemas.microsoft.com/office/drawing/2014/main" val="1721676682"/>
                    </a:ext>
                  </a:extLst>
                </a:gridCol>
              </a:tblGrid>
              <a:tr h="370840">
                <a:tc>
                  <a:txBody>
                    <a:bodyPr/>
                    <a:lstStyle/>
                    <a:p>
                      <a:endParaRPr lang="en-IN" dirty="0"/>
                    </a:p>
                  </a:txBody>
                  <a:tcPr/>
                </a:tc>
                <a:tc>
                  <a:txBody>
                    <a:bodyPr/>
                    <a:lstStyle/>
                    <a:p>
                      <a:r>
                        <a:rPr lang="en-IN" dirty="0"/>
                        <a:t>a</a:t>
                      </a:r>
                    </a:p>
                  </a:txBody>
                  <a:tcPr/>
                </a:tc>
                <a:tc>
                  <a:txBody>
                    <a:bodyPr/>
                    <a:lstStyle/>
                    <a:p>
                      <a:endParaRPr lang="en-IN" dirty="0"/>
                    </a:p>
                  </a:txBody>
                  <a:tcPr/>
                </a:tc>
                <a:extLst>
                  <a:ext uri="{0D108BD9-81ED-4DB2-BD59-A6C34878D82A}">
                    <a16:rowId xmlns:a16="http://schemas.microsoft.com/office/drawing/2014/main" val="19314131"/>
                  </a:ext>
                </a:extLst>
              </a:tr>
            </a:tbl>
          </a:graphicData>
        </a:graphic>
      </p:graphicFrame>
      <p:cxnSp>
        <p:nvCxnSpPr>
          <p:cNvPr id="92" name="Straight Arrow Connector 91"/>
          <p:cNvCxnSpPr/>
          <p:nvPr/>
        </p:nvCxnSpPr>
        <p:spPr>
          <a:xfrm>
            <a:off x="11130835" y="5505052"/>
            <a:ext cx="334876" cy="496277"/>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3748782693"/>
              </p:ext>
            </p:extLst>
          </p:nvPr>
        </p:nvGraphicFramePr>
        <p:xfrm>
          <a:off x="9942379" y="6032620"/>
          <a:ext cx="953586" cy="370840"/>
        </p:xfrm>
        <a:graphic>
          <a:graphicData uri="http://schemas.openxmlformats.org/drawingml/2006/table">
            <a:tbl>
              <a:tblPr firstRow="1" bandRow="1">
                <a:tableStyleId>{5940675A-B579-460E-94D1-54222C63F5DA}</a:tableStyleId>
              </a:tblPr>
              <a:tblGrid>
                <a:gridCol w="317862">
                  <a:extLst>
                    <a:ext uri="{9D8B030D-6E8A-4147-A177-3AD203B41FA5}">
                      <a16:colId xmlns:a16="http://schemas.microsoft.com/office/drawing/2014/main" val="1321328052"/>
                    </a:ext>
                  </a:extLst>
                </a:gridCol>
                <a:gridCol w="317862">
                  <a:extLst>
                    <a:ext uri="{9D8B030D-6E8A-4147-A177-3AD203B41FA5}">
                      <a16:colId xmlns:a16="http://schemas.microsoft.com/office/drawing/2014/main" val="1577662045"/>
                    </a:ext>
                  </a:extLst>
                </a:gridCol>
                <a:gridCol w="317862">
                  <a:extLst>
                    <a:ext uri="{9D8B030D-6E8A-4147-A177-3AD203B41FA5}">
                      <a16:colId xmlns:a16="http://schemas.microsoft.com/office/drawing/2014/main" val="1721676682"/>
                    </a:ext>
                  </a:extLst>
                </a:gridCol>
              </a:tblGrid>
              <a:tr h="370840">
                <a:tc>
                  <a:txBody>
                    <a:bodyPr/>
                    <a:lstStyle/>
                    <a:p>
                      <a:endParaRPr lang="en-IN" dirty="0"/>
                    </a:p>
                  </a:txBody>
                  <a:tcPr/>
                </a:tc>
                <a:tc>
                  <a:txBody>
                    <a:bodyPr/>
                    <a:lstStyle/>
                    <a:p>
                      <a:r>
                        <a:rPr lang="en-IN" dirty="0"/>
                        <a:t>c</a:t>
                      </a:r>
                    </a:p>
                  </a:txBody>
                  <a:tcPr/>
                </a:tc>
                <a:tc>
                  <a:txBody>
                    <a:bodyPr/>
                    <a:lstStyle/>
                    <a:p>
                      <a:endParaRPr lang="en-IN" dirty="0"/>
                    </a:p>
                  </a:txBody>
                  <a:tcPr/>
                </a:tc>
                <a:extLst>
                  <a:ext uri="{0D108BD9-81ED-4DB2-BD59-A6C34878D82A}">
                    <a16:rowId xmlns:a16="http://schemas.microsoft.com/office/drawing/2014/main" val="19314131"/>
                  </a:ext>
                </a:extLst>
              </a:tr>
            </a:tbl>
          </a:graphicData>
        </a:graphic>
      </p:graphicFrame>
      <p:graphicFrame>
        <p:nvGraphicFramePr>
          <p:cNvPr id="94" name="Table 93"/>
          <p:cNvGraphicFramePr>
            <a:graphicFrameLocks noGrp="1"/>
          </p:cNvGraphicFramePr>
          <p:nvPr>
            <p:extLst>
              <p:ext uri="{D42A27DB-BD31-4B8C-83A1-F6EECF244321}">
                <p14:modId xmlns:p14="http://schemas.microsoft.com/office/powerpoint/2010/main" val="3646521300"/>
              </p:ext>
            </p:extLst>
          </p:nvPr>
        </p:nvGraphicFramePr>
        <p:xfrm>
          <a:off x="8108227" y="5302405"/>
          <a:ext cx="1325982" cy="370840"/>
        </p:xfrm>
        <a:graphic>
          <a:graphicData uri="http://schemas.openxmlformats.org/drawingml/2006/table">
            <a:tbl>
              <a:tblPr firstRow="1" bandRow="1">
                <a:tableStyleId>{5940675A-B579-460E-94D1-54222C63F5DA}</a:tableStyleId>
              </a:tblPr>
              <a:tblGrid>
                <a:gridCol w="441994">
                  <a:extLst>
                    <a:ext uri="{9D8B030D-6E8A-4147-A177-3AD203B41FA5}">
                      <a16:colId xmlns:a16="http://schemas.microsoft.com/office/drawing/2014/main" val="1321328052"/>
                    </a:ext>
                  </a:extLst>
                </a:gridCol>
                <a:gridCol w="441994">
                  <a:extLst>
                    <a:ext uri="{9D8B030D-6E8A-4147-A177-3AD203B41FA5}">
                      <a16:colId xmlns:a16="http://schemas.microsoft.com/office/drawing/2014/main" val="1577662045"/>
                    </a:ext>
                  </a:extLst>
                </a:gridCol>
                <a:gridCol w="441994">
                  <a:extLst>
                    <a:ext uri="{9D8B030D-6E8A-4147-A177-3AD203B41FA5}">
                      <a16:colId xmlns:a16="http://schemas.microsoft.com/office/drawing/2014/main" val="1721676682"/>
                    </a:ext>
                  </a:extLst>
                </a:gridCol>
              </a:tblGrid>
              <a:tr h="370840">
                <a:tc>
                  <a:txBody>
                    <a:bodyPr/>
                    <a:lstStyle/>
                    <a:p>
                      <a:endParaRPr lang="en-IN" dirty="0"/>
                    </a:p>
                  </a:txBody>
                  <a:tcPr/>
                </a:tc>
                <a:tc>
                  <a:txBody>
                    <a:bodyPr/>
                    <a:lstStyle/>
                    <a:p>
                      <a:r>
                        <a:rPr lang="en-IN" dirty="0"/>
                        <a:t>*</a:t>
                      </a:r>
                    </a:p>
                  </a:txBody>
                  <a:tcPr/>
                </a:tc>
                <a:tc>
                  <a:txBody>
                    <a:bodyPr/>
                    <a:lstStyle/>
                    <a:p>
                      <a:endParaRPr lang="en-IN" dirty="0"/>
                    </a:p>
                  </a:txBody>
                  <a:tcPr/>
                </a:tc>
                <a:extLst>
                  <a:ext uri="{0D108BD9-81ED-4DB2-BD59-A6C34878D82A}">
                    <a16:rowId xmlns:a16="http://schemas.microsoft.com/office/drawing/2014/main" val="19314131"/>
                  </a:ext>
                </a:extLst>
              </a:tr>
            </a:tbl>
          </a:graphicData>
        </a:graphic>
      </p:graphicFrame>
      <p:cxnSp>
        <p:nvCxnSpPr>
          <p:cNvPr id="95" name="Straight Arrow Connector 94"/>
          <p:cNvCxnSpPr/>
          <p:nvPr/>
        </p:nvCxnSpPr>
        <p:spPr>
          <a:xfrm flipH="1">
            <a:off x="10007153" y="5543619"/>
            <a:ext cx="434329" cy="479677"/>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8797581" y="4971003"/>
            <a:ext cx="546805" cy="325285"/>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86" idx="0"/>
          </p:cNvCxnSpPr>
          <p:nvPr/>
        </p:nvCxnSpPr>
        <p:spPr>
          <a:xfrm>
            <a:off x="9786802" y="4325257"/>
            <a:ext cx="0" cy="37995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9512221" y="4018161"/>
            <a:ext cx="1089027" cy="369332"/>
          </a:xfrm>
          <a:prstGeom prst="rect">
            <a:avLst/>
          </a:prstGeom>
          <a:noFill/>
        </p:spPr>
        <p:txBody>
          <a:bodyPr wrap="square" rtlCol="0">
            <a:spAutoFit/>
          </a:bodyPr>
          <a:lstStyle/>
          <a:p>
            <a:r>
              <a:rPr lang="en-IN" dirty="0"/>
              <a:t>Root</a:t>
            </a:r>
          </a:p>
        </p:txBody>
      </p:sp>
    </p:spTree>
    <p:extLst>
      <p:ext uri="{BB962C8B-B14F-4D97-AF65-F5344CB8AC3E}">
        <p14:creationId xmlns:p14="http://schemas.microsoft.com/office/powerpoint/2010/main" val="64458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8862" y="991915"/>
            <a:ext cx="9147176"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6062" y="3984170"/>
            <a:ext cx="7902258" cy="270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058862" y="-1"/>
            <a:ext cx="2272167" cy="461665"/>
          </a:xfrm>
          <a:prstGeom prst="rect">
            <a:avLst/>
          </a:prstGeom>
        </p:spPr>
        <p:txBody>
          <a:bodyPr wrap="square">
            <a:spAutoFit/>
          </a:bodyPr>
          <a:lstStyle/>
          <a:p>
            <a:r>
              <a:rPr lang="en-US" altLang="ko-KR" sz="2400" b="1" u="sng" dirty="0"/>
              <a:t>An RR Rotation</a:t>
            </a:r>
            <a:endParaRPr lang="en-IN" sz="2400" dirty="0"/>
          </a:p>
        </p:txBody>
      </p:sp>
    </p:spTree>
    <p:extLst>
      <p:ext uri="{BB962C8B-B14F-4D97-AF65-F5344CB8AC3E}">
        <p14:creationId xmlns:p14="http://schemas.microsoft.com/office/powerpoint/2010/main" val="2420001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7126" y="0"/>
            <a:ext cx="9432925"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1250" y="3500439"/>
            <a:ext cx="9556750" cy="33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ight Arrow 1"/>
          <p:cNvSpPr/>
          <p:nvPr/>
        </p:nvSpPr>
        <p:spPr>
          <a:xfrm>
            <a:off x="7223760" y="4349931"/>
            <a:ext cx="1254034" cy="254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283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1"/>
          <p:cNvSpPr txBox="1">
            <a:spLocks noChangeArrowheads="1"/>
          </p:cNvSpPr>
          <p:nvPr/>
        </p:nvSpPr>
        <p:spPr bwMode="auto">
          <a:xfrm>
            <a:off x="1847851" y="260351"/>
            <a:ext cx="8424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Example for insertion into an AVL</a:t>
            </a:r>
          </a:p>
        </p:txBody>
      </p:sp>
      <p:sp>
        <p:nvSpPr>
          <p:cNvPr id="26627" name="TextBox 2"/>
          <p:cNvSpPr txBox="1">
            <a:spLocks noChangeArrowheads="1"/>
          </p:cNvSpPr>
          <p:nvPr/>
        </p:nvSpPr>
        <p:spPr bwMode="auto">
          <a:xfrm>
            <a:off x="1703389" y="1125539"/>
            <a:ext cx="34559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1)Insert “JAN”</a:t>
            </a:r>
          </a:p>
        </p:txBody>
      </p:sp>
      <p:sp>
        <p:nvSpPr>
          <p:cNvPr id="4" name="Oval 3"/>
          <p:cNvSpPr/>
          <p:nvPr/>
        </p:nvSpPr>
        <p:spPr bwMode="auto">
          <a:xfrm>
            <a:off x="2063750" y="1585914"/>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JAN</a:t>
            </a:r>
          </a:p>
        </p:txBody>
      </p:sp>
      <p:sp>
        <p:nvSpPr>
          <p:cNvPr id="26629" name="TextBox 4"/>
          <p:cNvSpPr txBox="1">
            <a:spLocks noChangeArrowheads="1"/>
          </p:cNvSpPr>
          <p:nvPr/>
        </p:nvSpPr>
        <p:spPr bwMode="auto">
          <a:xfrm>
            <a:off x="4652964" y="1123951"/>
            <a:ext cx="3455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2)Insert “FEB”</a:t>
            </a:r>
          </a:p>
        </p:txBody>
      </p:sp>
      <p:sp>
        <p:nvSpPr>
          <p:cNvPr id="6" name="Oval 5"/>
          <p:cNvSpPr/>
          <p:nvPr/>
        </p:nvSpPr>
        <p:spPr bwMode="auto">
          <a:xfrm>
            <a:off x="5016500" y="1622425"/>
            <a:ext cx="673100" cy="5032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JAN</a:t>
            </a:r>
          </a:p>
        </p:txBody>
      </p:sp>
      <p:sp>
        <p:nvSpPr>
          <p:cNvPr id="7" name="Oval 6"/>
          <p:cNvSpPr/>
          <p:nvPr/>
        </p:nvSpPr>
        <p:spPr bwMode="auto">
          <a:xfrm>
            <a:off x="4679950" y="2349500"/>
            <a:ext cx="673100" cy="5032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FEB</a:t>
            </a:r>
          </a:p>
        </p:txBody>
      </p:sp>
      <p:cxnSp>
        <p:nvCxnSpPr>
          <p:cNvPr id="26632" name="Straight Arrow Connector 8"/>
          <p:cNvCxnSpPr>
            <a:cxnSpLocks noChangeShapeType="1"/>
            <a:stCxn id="6" idx="3"/>
            <a:endCxn id="7" idx="0"/>
          </p:cNvCxnSpPr>
          <p:nvPr/>
        </p:nvCxnSpPr>
        <p:spPr bwMode="auto">
          <a:xfrm flipH="1">
            <a:off x="5016501" y="2052638"/>
            <a:ext cx="98425" cy="296862"/>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33" name="TextBox 10"/>
          <p:cNvSpPr txBox="1">
            <a:spLocks noChangeArrowheads="1"/>
          </p:cNvSpPr>
          <p:nvPr/>
        </p:nvSpPr>
        <p:spPr bwMode="auto">
          <a:xfrm>
            <a:off x="7099300" y="1160463"/>
            <a:ext cx="3455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3)Insert “MAR”</a:t>
            </a:r>
          </a:p>
        </p:txBody>
      </p:sp>
      <p:sp>
        <p:nvSpPr>
          <p:cNvPr id="12" name="Oval 11"/>
          <p:cNvSpPr/>
          <p:nvPr/>
        </p:nvSpPr>
        <p:spPr bwMode="auto">
          <a:xfrm>
            <a:off x="7481888" y="1628775"/>
            <a:ext cx="673100" cy="5032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JAN</a:t>
            </a:r>
          </a:p>
        </p:txBody>
      </p:sp>
      <p:sp>
        <p:nvSpPr>
          <p:cNvPr id="13" name="Oval 12"/>
          <p:cNvSpPr/>
          <p:nvPr/>
        </p:nvSpPr>
        <p:spPr bwMode="auto">
          <a:xfrm>
            <a:off x="7126288" y="2384425"/>
            <a:ext cx="673100" cy="5032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FEB</a:t>
            </a:r>
          </a:p>
        </p:txBody>
      </p:sp>
      <p:cxnSp>
        <p:nvCxnSpPr>
          <p:cNvPr id="26636" name="Straight Arrow Connector 13"/>
          <p:cNvCxnSpPr>
            <a:cxnSpLocks noChangeShapeType="1"/>
            <a:stCxn id="12" idx="3"/>
          </p:cNvCxnSpPr>
          <p:nvPr/>
        </p:nvCxnSpPr>
        <p:spPr bwMode="auto">
          <a:xfrm flipH="1">
            <a:off x="7319963" y="2058989"/>
            <a:ext cx="260350" cy="344487"/>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 name="Oval 14"/>
          <p:cNvSpPr/>
          <p:nvPr/>
        </p:nvSpPr>
        <p:spPr bwMode="auto">
          <a:xfrm>
            <a:off x="7978775" y="2390776"/>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MAR</a:t>
            </a:r>
          </a:p>
        </p:txBody>
      </p:sp>
      <p:cxnSp>
        <p:nvCxnSpPr>
          <p:cNvPr id="26638" name="Straight Arrow Connector 15"/>
          <p:cNvCxnSpPr>
            <a:cxnSpLocks noChangeShapeType="1"/>
            <a:endCxn id="15" idx="0"/>
          </p:cNvCxnSpPr>
          <p:nvPr/>
        </p:nvCxnSpPr>
        <p:spPr bwMode="auto">
          <a:xfrm>
            <a:off x="8154989" y="2052639"/>
            <a:ext cx="160337" cy="338137"/>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39" name="TextBox 22"/>
          <p:cNvSpPr txBox="1">
            <a:spLocks noChangeArrowheads="1"/>
          </p:cNvSpPr>
          <p:nvPr/>
        </p:nvSpPr>
        <p:spPr bwMode="auto">
          <a:xfrm>
            <a:off x="2808289" y="1506539"/>
            <a:ext cx="2682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6640" name="TextBox 23"/>
          <p:cNvSpPr txBox="1">
            <a:spLocks noChangeArrowheads="1"/>
          </p:cNvSpPr>
          <p:nvPr/>
        </p:nvSpPr>
        <p:spPr bwMode="auto">
          <a:xfrm>
            <a:off x="4721226" y="1470026"/>
            <a:ext cx="269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sp>
        <p:nvSpPr>
          <p:cNvPr id="26641" name="TextBox 24"/>
          <p:cNvSpPr txBox="1">
            <a:spLocks noChangeArrowheads="1"/>
          </p:cNvSpPr>
          <p:nvPr/>
        </p:nvSpPr>
        <p:spPr bwMode="auto">
          <a:xfrm>
            <a:off x="4419600" y="2347913"/>
            <a:ext cx="268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6642" name="TextBox 25"/>
          <p:cNvSpPr txBox="1">
            <a:spLocks noChangeArrowheads="1"/>
          </p:cNvSpPr>
          <p:nvPr/>
        </p:nvSpPr>
        <p:spPr bwMode="auto">
          <a:xfrm>
            <a:off x="7210425" y="1619251"/>
            <a:ext cx="26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6643" name="TextBox 26"/>
          <p:cNvSpPr txBox="1">
            <a:spLocks noChangeArrowheads="1"/>
          </p:cNvSpPr>
          <p:nvPr/>
        </p:nvSpPr>
        <p:spPr bwMode="auto">
          <a:xfrm>
            <a:off x="6856414" y="2403476"/>
            <a:ext cx="269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6644" name="TextBox 27"/>
          <p:cNvSpPr txBox="1">
            <a:spLocks noChangeArrowheads="1"/>
          </p:cNvSpPr>
          <p:nvPr/>
        </p:nvSpPr>
        <p:spPr bwMode="auto">
          <a:xfrm>
            <a:off x="8559800" y="2101851"/>
            <a:ext cx="26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6645" name="TextBox 28"/>
          <p:cNvSpPr txBox="1">
            <a:spLocks noChangeArrowheads="1"/>
          </p:cNvSpPr>
          <p:nvPr/>
        </p:nvSpPr>
        <p:spPr bwMode="auto">
          <a:xfrm>
            <a:off x="1631950" y="3186114"/>
            <a:ext cx="34559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4)Insert “APR”</a:t>
            </a:r>
          </a:p>
        </p:txBody>
      </p:sp>
      <p:sp>
        <p:nvSpPr>
          <p:cNvPr id="30" name="Oval 29"/>
          <p:cNvSpPr/>
          <p:nvPr/>
        </p:nvSpPr>
        <p:spPr bwMode="auto">
          <a:xfrm>
            <a:off x="2520950" y="3822701"/>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JAN</a:t>
            </a:r>
          </a:p>
        </p:txBody>
      </p:sp>
      <p:sp>
        <p:nvSpPr>
          <p:cNvPr id="31" name="Oval 30"/>
          <p:cNvSpPr/>
          <p:nvPr/>
        </p:nvSpPr>
        <p:spPr bwMode="auto">
          <a:xfrm>
            <a:off x="1922463" y="4608514"/>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FEB</a:t>
            </a:r>
          </a:p>
        </p:txBody>
      </p:sp>
      <p:cxnSp>
        <p:nvCxnSpPr>
          <p:cNvPr id="26648" name="Straight Arrow Connector 31"/>
          <p:cNvCxnSpPr>
            <a:cxnSpLocks noChangeShapeType="1"/>
          </p:cNvCxnSpPr>
          <p:nvPr/>
        </p:nvCxnSpPr>
        <p:spPr bwMode="auto">
          <a:xfrm flipH="1">
            <a:off x="2251076" y="4148139"/>
            <a:ext cx="379413" cy="49847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 name="Oval 32"/>
          <p:cNvSpPr/>
          <p:nvPr/>
        </p:nvSpPr>
        <p:spPr bwMode="auto">
          <a:xfrm>
            <a:off x="2774950" y="4614864"/>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MAR</a:t>
            </a:r>
          </a:p>
        </p:txBody>
      </p:sp>
      <p:sp>
        <p:nvSpPr>
          <p:cNvPr id="26650" name="TextBox 33"/>
          <p:cNvSpPr txBox="1">
            <a:spLocks noChangeArrowheads="1"/>
          </p:cNvSpPr>
          <p:nvPr/>
        </p:nvSpPr>
        <p:spPr bwMode="auto">
          <a:xfrm>
            <a:off x="2308225" y="3592514"/>
            <a:ext cx="2682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sp>
        <p:nvSpPr>
          <p:cNvPr id="26651" name="TextBox 34"/>
          <p:cNvSpPr txBox="1">
            <a:spLocks noChangeArrowheads="1"/>
          </p:cNvSpPr>
          <p:nvPr/>
        </p:nvSpPr>
        <p:spPr bwMode="auto">
          <a:xfrm>
            <a:off x="1808164" y="4259263"/>
            <a:ext cx="269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sp>
        <p:nvSpPr>
          <p:cNvPr id="26652" name="TextBox 35"/>
          <p:cNvSpPr txBox="1">
            <a:spLocks noChangeArrowheads="1"/>
          </p:cNvSpPr>
          <p:nvPr/>
        </p:nvSpPr>
        <p:spPr bwMode="auto">
          <a:xfrm>
            <a:off x="3357564" y="4325938"/>
            <a:ext cx="268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cxnSp>
        <p:nvCxnSpPr>
          <p:cNvPr id="26653" name="Straight Arrow Connector 37"/>
          <p:cNvCxnSpPr>
            <a:cxnSpLocks noChangeShapeType="1"/>
          </p:cNvCxnSpPr>
          <p:nvPr/>
        </p:nvCxnSpPr>
        <p:spPr bwMode="auto">
          <a:xfrm>
            <a:off x="3065464" y="4279901"/>
            <a:ext cx="160337" cy="33972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0" name="Oval 39"/>
          <p:cNvSpPr/>
          <p:nvPr/>
        </p:nvSpPr>
        <p:spPr bwMode="auto">
          <a:xfrm>
            <a:off x="1577975" y="5321300"/>
            <a:ext cx="673100" cy="5032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APR</a:t>
            </a:r>
          </a:p>
        </p:txBody>
      </p:sp>
      <p:cxnSp>
        <p:nvCxnSpPr>
          <p:cNvPr id="26655" name="Straight Arrow Connector 40"/>
          <p:cNvCxnSpPr>
            <a:cxnSpLocks noChangeShapeType="1"/>
            <a:stCxn id="31" idx="3"/>
          </p:cNvCxnSpPr>
          <p:nvPr/>
        </p:nvCxnSpPr>
        <p:spPr bwMode="auto">
          <a:xfrm flipH="1">
            <a:off x="1646238" y="5038726"/>
            <a:ext cx="374650" cy="41592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56" name="TextBox 42"/>
          <p:cNvSpPr txBox="1">
            <a:spLocks noChangeArrowheads="1"/>
          </p:cNvSpPr>
          <p:nvPr/>
        </p:nvSpPr>
        <p:spPr bwMode="auto">
          <a:xfrm>
            <a:off x="1449387" y="4992688"/>
            <a:ext cx="269876"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44" name="Oval 43"/>
          <p:cNvSpPr/>
          <p:nvPr/>
        </p:nvSpPr>
        <p:spPr bwMode="auto">
          <a:xfrm>
            <a:off x="5294313" y="3941764"/>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JAN</a:t>
            </a:r>
          </a:p>
        </p:txBody>
      </p:sp>
      <p:sp>
        <p:nvSpPr>
          <p:cNvPr id="45" name="Oval 44"/>
          <p:cNvSpPr/>
          <p:nvPr/>
        </p:nvSpPr>
        <p:spPr bwMode="auto">
          <a:xfrm>
            <a:off x="4695825" y="4727576"/>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FEB</a:t>
            </a:r>
          </a:p>
        </p:txBody>
      </p:sp>
      <p:cxnSp>
        <p:nvCxnSpPr>
          <p:cNvPr id="26659" name="Straight Arrow Connector 45"/>
          <p:cNvCxnSpPr>
            <a:cxnSpLocks noChangeShapeType="1"/>
          </p:cNvCxnSpPr>
          <p:nvPr/>
        </p:nvCxnSpPr>
        <p:spPr bwMode="auto">
          <a:xfrm flipH="1">
            <a:off x="5024438" y="4268789"/>
            <a:ext cx="379412" cy="49847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7" name="Oval 46"/>
          <p:cNvSpPr/>
          <p:nvPr/>
        </p:nvSpPr>
        <p:spPr bwMode="auto">
          <a:xfrm>
            <a:off x="5548313" y="4735514"/>
            <a:ext cx="673100" cy="5032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MAR</a:t>
            </a:r>
          </a:p>
        </p:txBody>
      </p:sp>
      <p:sp>
        <p:nvSpPr>
          <p:cNvPr id="26661" name="TextBox 47"/>
          <p:cNvSpPr txBox="1">
            <a:spLocks noChangeArrowheads="1"/>
          </p:cNvSpPr>
          <p:nvPr/>
        </p:nvSpPr>
        <p:spPr bwMode="auto">
          <a:xfrm>
            <a:off x="5081589" y="3711576"/>
            <a:ext cx="268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6662" name="TextBox 48"/>
          <p:cNvSpPr txBox="1">
            <a:spLocks noChangeArrowheads="1"/>
          </p:cNvSpPr>
          <p:nvPr/>
        </p:nvSpPr>
        <p:spPr bwMode="auto">
          <a:xfrm>
            <a:off x="4581526" y="4378326"/>
            <a:ext cx="269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sp>
        <p:nvSpPr>
          <p:cNvPr id="26663" name="TextBox 49"/>
          <p:cNvSpPr txBox="1">
            <a:spLocks noChangeArrowheads="1"/>
          </p:cNvSpPr>
          <p:nvPr/>
        </p:nvSpPr>
        <p:spPr bwMode="auto">
          <a:xfrm>
            <a:off x="6130926" y="4445001"/>
            <a:ext cx="671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cxnSp>
        <p:nvCxnSpPr>
          <p:cNvPr id="26664" name="Straight Arrow Connector 50"/>
          <p:cNvCxnSpPr>
            <a:cxnSpLocks noChangeShapeType="1"/>
          </p:cNvCxnSpPr>
          <p:nvPr/>
        </p:nvCxnSpPr>
        <p:spPr bwMode="auto">
          <a:xfrm>
            <a:off x="5838825" y="4400550"/>
            <a:ext cx="160338" cy="33813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2" name="Oval 51"/>
          <p:cNvSpPr/>
          <p:nvPr/>
        </p:nvSpPr>
        <p:spPr bwMode="auto">
          <a:xfrm>
            <a:off x="4351338" y="5440364"/>
            <a:ext cx="673100" cy="5032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APR</a:t>
            </a:r>
          </a:p>
        </p:txBody>
      </p:sp>
      <p:cxnSp>
        <p:nvCxnSpPr>
          <p:cNvPr id="26666" name="Straight Arrow Connector 52"/>
          <p:cNvCxnSpPr>
            <a:cxnSpLocks noChangeShapeType="1"/>
            <a:stCxn id="45" idx="3"/>
          </p:cNvCxnSpPr>
          <p:nvPr/>
        </p:nvCxnSpPr>
        <p:spPr bwMode="auto">
          <a:xfrm flipH="1">
            <a:off x="4419600" y="5157789"/>
            <a:ext cx="374650" cy="41592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67" name="TextBox 53"/>
          <p:cNvSpPr txBox="1">
            <a:spLocks noChangeArrowheads="1"/>
          </p:cNvSpPr>
          <p:nvPr/>
        </p:nvSpPr>
        <p:spPr bwMode="auto">
          <a:xfrm>
            <a:off x="4222751" y="5113339"/>
            <a:ext cx="269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6668" name="TextBox 54"/>
          <p:cNvSpPr txBox="1">
            <a:spLocks noChangeArrowheads="1"/>
          </p:cNvSpPr>
          <p:nvPr/>
        </p:nvSpPr>
        <p:spPr bwMode="auto">
          <a:xfrm>
            <a:off x="4332289" y="3271838"/>
            <a:ext cx="34559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5)Insert “MAY”</a:t>
            </a:r>
          </a:p>
        </p:txBody>
      </p:sp>
      <p:sp>
        <p:nvSpPr>
          <p:cNvPr id="56" name="Oval 55"/>
          <p:cNvSpPr/>
          <p:nvPr/>
        </p:nvSpPr>
        <p:spPr bwMode="auto">
          <a:xfrm>
            <a:off x="6173788" y="5411789"/>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MAY</a:t>
            </a:r>
          </a:p>
        </p:txBody>
      </p:sp>
      <p:sp>
        <p:nvSpPr>
          <p:cNvPr id="26670" name="TextBox 56"/>
          <p:cNvSpPr txBox="1">
            <a:spLocks noChangeArrowheads="1"/>
          </p:cNvSpPr>
          <p:nvPr/>
        </p:nvSpPr>
        <p:spPr bwMode="auto">
          <a:xfrm>
            <a:off x="6399214" y="5016501"/>
            <a:ext cx="268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cxnSp>
        <p:nvCxnSpPr>
          <p:cNvPr id="26671" name="Straight Arrow Connector 57"/>
          <p:cNvCxnSpPr>
            <a:cxnSpLocks noChangeShapeType="1"/>
          </p:cNvCxnSpPr>
          <p:nvPr/>
        </p:nvCxnSpPr>
        <p:spPr bwMode="auto">
          <a:xfrm>
            <a:off x="6096000" y="5232400"/>
            <a:ext cx="160338" cy="33813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72" name="TextBox 62"/>
          <p:cNvSpPr txBox="1">
            <a:spLocks noChangeArrowheads="1"/>
          </p:cNvSpPr>
          <p:nvPr/>
        </p:nvSpPr>
        <p:spPr bwMode="auto">
          <a:xfrm>
            <a:off x="8313739" y="3894138"/>
            <a:ext cx="268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6673" name="TextBox 67"/>
          <p:cNvSpPr txBox="1">
            <a:spLocks noChangeArrowheads="1"/>
          </p:cNvSpPr>
          <p:nvPr/>
        </p:nvSpPr>
        <p:spPr bwMode="auto">
          <a:xfrm>
            <a:off x="7564439" y="5038726"/>
            <a:ext cx="268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6674" name="TextBox 68"/>
          <p:cNvSpPr txBox="1">
            <a:spLocks noChangeArrowheads="1"/>
          </p:cNvSpPr>
          <p:nvPr/>
        </p:nvSpPr>
        <p:spPr bwMode="auto">
          <a:xfrm>
            <a:off x="7096125" y="3292476"/>
            <a:ext cx="3455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6)Insert “JUN”</a:t>
            </a:r>
          </a:p>
        </p:txBody>
      </p:sp>
      <p:grpSp>
        <p:nvGrpSpPr>
          <p:cNvPr id="26675" name="Group 96"/>
          <p:cNvGrpSpPr>
            <a:grpSpLocks/>
          </p:cNvGrpSpPr>
          <p:nvPr/>
        </p:nvGrpSpPr>
        <p:grpSpPr bwMode="auto">
          <a:xfrm>
            <a:off x="7680325" y="3921126"/>
            <a:ext cx="2495550" cy="2022475"/>
            <a:chOff x="5591855" y="3962240"/>
            <a:chExt cx="2496321" cy="2023362"/>
          </a:xfrm>
        </p:grpSpPr>
        <p:sp>
          <p:nvSpPr>
            <p:cNvPr id="59" name="Oval 58"/>
            <p:cNvSpPr/>
            <p:nvPr/>
          </p:nvSpPr>
          <p:spPr bwMode="auto">
            <a:xfrm>
              <a:off x="6535121" y="3962240"/>
              <a:ext cx="673308" cy="50345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JAN</a:t>
              </a:r>
            </a:p>
          </p:txBody>
        </p:sp>
        <p:sp>
          <p:nvSpPr>
            <p:cNvPr id="60" name="Oval 59"/>
            <p:cNvSpPr/>
            <p:nvPr/>
          </p:nvSpPr>
          <p:spPr bwMode="auto">
            <a:xfrm>
              <a:off x="5936449" y="4748398"/>
              <a:ext cx="673308" cy="50345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FEB</a:t>
              </a:r>
            </a:p>
          </p:txBody>
        </p:sp>
        <p:cxnSp>
          <p:nvCxnSpPr>
            <p:cNvPr id="26678" name="Straight Arrow Connector 60"/>
            <p:cNvCxnSpPr>
              <a:cxnSpLocks noChangeShapeType="1"/>
            </p:cNvCxnSpPr>
            <p:nvPr/>
          </p:nvCxnSpPr>
          <p:spPr bwMode="auto">
            <a:xfrm flipH="1">
              <a:off x="6265079" y="4288249"/>
              <a:ext cx="379567" cy="49850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2" name="Oval 61"/>
            <p:cNvSpPr/>
            <p:nvPr/>
          </p:nvSpPr>
          <p:spPr bwMode="auto">
            <a:xfrm>
              <a:off x="6789200" y="4754750"/>
              <a:ext cx="673308" cy="50504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MAR</a:t>
              </a:r>
            </a:p>
          </p:txBody>
        </p:sp>
        <p:sp>
          <p:nvSpPr>
            <p:cNvPr id="26680" name="TextBox 63"/>
            <p:cNvSpPr txBox="1">
              <a:spLocks noChangeArrowheads="1"/>
            </p:cNvSpPr>
            <p:nvPr/>
          </p:nvSpPr>
          <p:spPr bwMode="auto">
            <a:xfrm>
              <a:off x="7371570" y="4465474"/>
              <a:ext cx="671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cxnSp>
          <p:nvCxnSpPr>
            <p:cNvPr id="26681" name="Straight Arrow Connector 64"/>
            <p:cNvCxnSpPr>
              <a:cxnSpLocks noChangeShapeType="1"/>
            </p:cNvCxnSpPr>
            <p:nvPr/>
          </p:nvCxnSpPr>
          <p:spPr bwMode="auto">
            <a:xfrm>
              <a:off x="7079742" y="4419971"/>
              <a:ext cx="159838" cy="33913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6" name="Oval 65"/>
            <p:cNvSpPr/>
            <p:nvPr/>
          </p:nvSpPr>
          <p:spPr bwMode="auto">
            <a:xfrm>
              <a:off x="5591855" y="5459910"/>
              <a:ext cx="673308" cy="50504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APR</a:t>
              </a:r>
            </a:p>
          </p:txBody>
        </p:sp>
        <p:cxnSp>
          <p:nvCxnSpPr>
            <p:cNvPr id="26683" name="Straight Arrow Connector 66"/>
            <p:cNvCxnSpPr>
              <a:cxnSpLocks noChangeShapeType="1"/>
              <a:stCxn id="60" idx="3"/>
            </p:cNvCxnSpPr>
            <p:nvPr/>
          </p:nvCxnSpPr>
          <p:spPr bwMode="auto">
            <a:xfrm flipH="1">
              <a:off x="5660416" y="5178472"/>
              <a:ext cx="375294" cy="41599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0" name="Oval 69"/>
            <p:cNvSpPr/>
            <p:nvPr/>
          </p:nvSpPr>
          <p:spPr bwMode="auto">
            <a:xfrm>
              <a:off x="7414868" y="5432910"/>
              <a:ext cx="673308" cy="50345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MAY</a:t>
              </a:r>
            </a:p>
          </p:txBody>
        </p:sp>
        <p:sp>
          <p:nvSpPr>
            <p:cNvPr id="26685" name="TextBox 70"/>
            <p:cNvSpPr txBox="1">
              <a:spLocks noChangeArrowheads="1"/>
            </p:cNvSpPr>
            <p:nvPr/>
          </p:nvSpPr>
          <p:spPr bwMode="auto">
            <a:xfrm>
              <a:off x="6434920" y="5114804"/>
              <a:ext cx="268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cxnSp>
          <p:nvCxnSpPr>
            <p:cNvPr id="26686" name="Straight Arrow Connector 71"/>
            <p:cNvCxnSpPr>
              <a:cxnSpLocks noChangeShapeType="1"/>
            </p:cNvCxnSpPr>
            <p:nvPr/>
          </p:nvCxnSpPr>
          <p:spPr bwMode="auto">
            <a:xfrm>
              <a:off x="7337251" y="5252289"/>
              <a:ext cx="159838" cy="33913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3" name="Oval 72"/>
            <p:cNvSpPr/>
            <p:nvPr/>
          </p:nvSpPr>
          <p:spPr bwMode="auto">
            <a:xfrm>
              <a:off x="6524006" y="5482144"/>
              <a:ext cx="673308" cy="50345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JUN</a:t>
              </a:r>
            </a:p>
          </p:txBody>
        </p:sp>
        <p:sp>
          <p:nvSpPr>
            <p:cNvPr id="26688" name="TextBox 73"/>
            <p:cNvSpPr txBox="1">
              <a:spLocks noChangeArrowheads="1"/>
            </p:cNvSpPr>
            <p:nvPr/>
          </p:nvSpPr>
          <p:spPr bwMode="auto">
            <a:xfrm>
              <a:off x="7658343" y="5017334"/>
              <a:ext cx="268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cxnSp>
          <p:nvCxnSpPr>
            <p:cNvPr id="26689" name="Straight Arrow Connector 74"/>
            <p:cNvCxnSpPr>
              <a:cxnSpLocks noChangeShapeType="1"/>
            </p:cNvCxnSpPr>
            <p:nvPr/>
          </p:nvCxnSpPr>
          <p:spPr bwMode="auto">
            <a:xfrm flipH="1">
              <a:off x="6614890" y="5221872"/>
              <a:ext cx="356109" cy="35978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690" name="TextBox 76"/>
            <p:cNvSpPr txBox="1">
              <a:spLocks noChangeArrowheads="1"/>
            </p:cNvSpPr>
            <p:nvPr/>
          </p:nvSpPr>
          <p:spPr bwMode="auto">
            <a:xfrm>
              <a:off x="5666986" y="4392627"/>
              <a:ext cx="268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grpSp>
    </p:spTree>
    <p:extLst>
      <p:ext uri="{BB962C8B-B14F-4D97-AF65-F5344CB8AC3E}">
        <p14:creationId xmlns:p14="http://schemas.microsoft.com/office/powerpoint/2010/main" val="3564559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7"/>
          <p:cNvSpPr>
            <a:spLocks noChangeArrowheads="1"/>
          </p:cNvSpPr>
          <p:nvPr/>
        </p:nvSpPr>
        <p:spPr bwMode="auto">
          <a:xfrm>
            <a:off x="1665289" y="1133476"/>
            <a:ext cx="2022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6)Insert “JUL”</a:t>
            </a:r>
          </a:p>
        </p:txBody>
      </p:sp>
      <p:grpSp>
        <p:nvGrpSpPr>
          <p:cNvPr id="27651" name="Group 73"/>
          <p:cNvGrpSpPr>
            <a:grpSpLocks/>
          </p:cNvGrpSpPr>
          <p:nvPr/>
        </p:nvGrpSpPr>
        <p:grpSpPr bwMode="auto">
          <a:xfrm>
            <a:off x="1574801" y="2281238"/>
            <a:ext cx="2663825" cy="2582862"/>
            <a:chOff x="23976" y="1844824"/>
            <a:chExt cx="2623941" cy="2927683"/>
          </a:xfrm>
        </p:grpSpPr>
        <p:sp>
          <p:nvSpPr>
            <p:cNvPr id="2" name="Oval 1"/>
            <p:cNvSpPr/>
            <p:nvPr/>
          </p:nvSpPr>
          <p:spPr bwMode="auto">
            <a:xfrm>
              <a:off x="1095132" y="2075152"/>
              <a:ext cx="672404" cy="5038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JAN</a:t>
              </a:r>
            </a:p>
          </p:txBody>
        </p:sp>
        <p:sp>
          <p:nvSpPr>
            <p:cNvPr id="3" name="Oval 2"/>
            <p:cNvSpPr/>
            <p:nvPr/>
          </p:nvSpPr>
          <p:spPr bwMode="auto">
            <a:xfrm>
              <a:off x="496223" y="2861505"/>
              <a:ext cx="673969" cy="5038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FEB</a:t>
              </a:r>
            </a:p>
          </p:txBody>
        </p:sp>
        <p:cxnSp>
          <p:nvCxnSpPr>
            <p:cNvPr id="27706" name="Straight Arrow Connector 3"/>
            <p:cNvCxnSpPr>
              <a:cxnSpLocks noChangeShapeType="1"/>
            </p:cNvCxnSpPr>
            <p:nvPr/>
          </p:nvCxnSpPr>
          <p:spPr bwMode="auto">
            <a:xfrm flipH="1">
              <a:off x="824820" y="2401666"/>
              <a:ext cx="379567" cy="49850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 name="Oval 4"/>
            <p:cNvSpPr/>
            <p:nvPr/>
          </p:nvSpPr>
          <p:spPr bwMode="auto">
            <a:xfrm>
              <a:off x="1350020" y="2868703"/>
              <a:ext cx="672404" cy="5038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MAR</a:t>
              </a:r>
            </a:p>
          </p:txBody>
        </p:sp>
        <p:sp>
          <p:nvSpPr>
            <p:cNvPr id="27708" name="TextBox 5"/>
            <p:cNvSpPr txBox="1">
              <a:spLocks noChangeArrowheads="1"/>
            </p:cNvSpPr>
            <p:nvPr/>
          </p:nvSpPr>
          <p:spPr bwMode="auto">
            <a:xfrm>
              <a:off x="882465" y="1844824"/>
              <a:ext cx="537415" cy="52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sp>
          <p:nvSpPr>
            <p:cNvPr id="27709" name="TextBox 6"/>
            <p:cNvSpPr txBox="1">
              <a:spLocks noChangeArrowheads="1"/>
            </p:cNvSpPr>
            <p:nvPr/>
          </p:nvSpPr>
          <p:spPr bwMode="auto">
            <a:xfrm>
              <a:off x="1931311" y="2578891"/>
              <a:ext cx="671484" cy="52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cxnSp>
          <p:nvCxnSpPr>
            <p:cNvPr id="27710" name="Straight Arrow Connector 7"/>
            <p:cNvCxnSpPr>
              <a:cxnSpLocks noChangeShapeType="1"/>
            </p:cNvCxnSpPr>
            <p:nvPr/>
          </p:nvCxnSpPr>
          <p:spPr bwMode="auto">
            <a:xfrm>
              <a:off x="1639483" y="2533388"/>
              <a:ext cx="159838" cy="33913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 name="Oval 8"/>
            <p:cNvSpPr/>
            <p:nvPr/>
          </p:nvSpPr>
          <p:spPr bwMode="auto">
            <a:xfrm>
              <a:off x="152202" y="3574082"/>
              <a:ext cx="672404" cy="5038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APR</a:t>
              </a:r>
            </a:p>
          </p:txBody>
        </p:sp>
        <p:cxnSp>
          <p:nvCxnSpPr>
            <p:cNvPr id="27712" name="Straight Arrow Connector 9"/>
            <p:cNvCxnSpPr>
              <a:cxnSpLocks noChangeShapeType="1"/>
              <a:stCxn id="3" idx="3"/>
            </p:cNvCxnSpPr>
            <p:nvPr/>
          </p:nvCxnSpPr>
          <p:spPr bwMode="auto">
            <a:xfrm flipH="1">
              <a:off x="220157" y="3291889"/>
              <a:ext cx="375294" cy="41599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713" name="TextBox 10"/>
            <p:cNvSpPr txBox="1">
              <a:spLocks noChangeArrowheads="1"/>
            </p:cNvSpPr>
            <p:nvPr/>
          </p:nvSpPr>
          <p:spPr bwMode="auto">
            <a:xfrm>
              <a:off x="23976" y="3246222"/>
              <a:ext cx="268578" cy="52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12" name="Oval 11"/>
            <p:cNvSpPr/>
            <p:nvPr/>
          </p:nvSpPr>
          <p:spPr bwMode="auto">
            <a:xfrm>
              <a:off x="1973949" y="3545291"/>
              <a:ext cx="673968" cy="5038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MAY</a:t>
              </a:r>
            </a:p>
          </p:txBody>
        </p:sp>
        <p:cxnSp>
          <p:nvCxnSpPr>
            <p:cNvPr id="27715" name="Straight Arrow Connector 12"/>
            <p:cNvCxnSpPr>
              <a:cxnSpLocks noChangeShapeType="1"/>
            </p:cNvCxnSpPr>
            <p:nvPr/>
          </p:nvCxnSpPr>
          <p:spPr bwMode="auto">
            <a:xfrm>
              <a:off x="1896992" y="3365706"/>
              <a:ext cx="159838" cy="33913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4" name="Oval 13"/>
            <p:cNvSpPr/>
            <p:nvPr/>
          </p:nvSpPr>
          <p:spPr bwMode="auto">
            <a:xfrm>
              <a:off x="1082623" y="3595675"/>
              <a:ext cx="673968" cy="5038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JUN</a:t>
              </a:r>
            </a:p>
          </p:txBody>
        </p:sp>
        <p:sp>
          <p:nvSpPr>
            <p:cNvPr id="27717" name="TextBox 14"/>
            <p:cNvSpPr txBox="1">
              <a:spLocks noChangeArrowheads="1"/>
            </p:cNvSpPr>
            <p:nvPr/>
          </p:nvSpPr>
          <p:spPr bwMode="auto">
            <a:xfrm>
              <a:off x="2218084" y="3130751"/>
              <a:ext cx="268578" cy="52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cxnSp>
          <p:nvCxnSpPr>
            <p:cNvPr id="27718" name="Straight Arrow Connector 15"/>
            <p:cNvCxnSpPr>
              <a:cxnSpLocks noChangeShapeType="1"/>
            </p:cNvCxnSpPr>
            <p:nvPr/>
          </p:nvCxnSpPr>
          <p:spPr bwMode="auto">
            <a:xfrm flipH="1">
              <a:off x="1174631" y="3335289"/>
              <a:ext cx="356109" cy="35978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719" name="TextBox 16"/>
            <p:cNvSpPr txBox="1">
              <a:spLocks noChangeArrowheads="1"/>
            </p:cNvSpPr>
            <p:nvPr/>
          </p:nvSpPr>
          <p:spPr bwMode="auto">
            <a:xfrm>
              <a:off x="226727" y="2506044"/>
              <a:ext cx="268578" cy="52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sp>
          <p:nvSpPr>
            <p:cNvPr id="27720" name="TextBox 18"/>
            <p:cNvSpPr txBox="1">
              <a:spLocks noChangeArrowheads="1"/>
            </p:cNvSpPr>
            <p:nvPr/>
          </p:nvSpPr>
          <p:spPr bwMode="auto">
            <a:xfrm>
              <a:off x="553676" y="4138127"/>
              <a:ext cx="45719" cy="52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0" name="Oval 19"/>
            <p:cNvSpPr/>
            <p:nvPr/>
          </p:nvSpPr>
          <p:spPr bwMode="auto">
            <a:xfrm>
              <a:off x="746420" y="4268665"/>
              <a:ext cx="673969" cy="5038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JUL</a:t>
              </a:r>
            </a:p>
          </p:txBody>
        </p:sp>
        <p:cxnSp>
          <p:nvCxnSpPr>
            <p:cNvPr id="27722" name="Straight Arrow Connector 20"/>
            <p:cNvCxnSpPr>
              <a:cxnSpLocks noChangeShapeType="1"/>
            </p:cNvCxnSpPr>
            <p:nvPr/>
          </p:nvCxnSpPr>
          <p:spPr bwMode="auto">
            <a:xfrm flipH="1">
              <a:off x="867455" y="3941389"/>
              <a:ext cx="356109" cy="35978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723" name="TextBox 21"/>
            <p:cNvSpPr txBox="1">
              <a:spLocks noChangeArrowheads="1"/>
            </p:cNvSpPr>
            <p:nvPr/>
          </p:nvSpPr>
          <p:spPr bwMode="auto">
            <a:xfrm>
              <a:off x="855979" y="3412423"/>
              <a:ext cx="493440" cy="52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 1</a:t>
              </a:r>
            </a:p>
          </p:txBody>
        </p:sp>
      </p:grpSp>
      <p:sp>
        <p:nvSpPr>
          <p:cNvPr id="27652" name="Rectangle 38"/>
          <p:cNvSpPr>
            <a:spLocks noChangeArrowheads="1"/>
          </p:cNvSpPr>
          <p:nvPr/>
        </p:nvSpPr>
        <p:spPr bwMode="auto">
          <a:xfrm>
            <a:off x="4797425" y="1162051"/>
            <a:ext cx="2160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6)Insert “AUG”</a:t>
            </a:r>
          </a:p>
        </p:txBody>
      </p:sp>
      <p:grpSp>
        <p:nvGrpSpPr>
          <p:cNvPr id="27653" name="Group 74"/>
          <p:cNvGrpSpPr>
            <a:grpSpLocks/>
          </p:cNvGrpSpPr>
          <p:nvPr/>
        </p:nvGrpSpPr>
        <p:grpSpPr bwMode="auto">
          <a:xfrm>
            <a:off x="4406900" y="2428876"/>
            <a:ext cx="2763838" cy="2479675"/>
            <a:chOff x="2882727" y="1872613"/>
            <a:chExt cx="2897448" cy="3035223"/>
          </a:xfrm>
        </p:grpSpPr>
        <p:sp>
          <p:nvSpPr>
            <p:cNvPr id="23" name="Oval 22"/>
            <p:cNvSpPr/>
            <p:nvPr/>
          </p:nvSpPr>
          <p:spPr bwMode="auto">
            <a:xfrm>
              <a:off x="4227436" y="2103850"/>
              <a:ext cx="672354" cy="50327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JAN</a:t>
              </a:r>
            </a:p>
          </p:txBody>
        </p:sp>
        <p:sp>
          <p:nvSpPr>
            <p:cNvPr id="24" name="Oval 23"/>
            <p:cNvSpPr/>
            <p:nvPr/>
          </p:nvSpPr>
          <p:spPr bwMode="auto">
            <a:xfrm>
              <a:off x="3628308" y="2888889"/>
              <a:ext cx="674019" cy="505223"/>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FEB</a:t>
              </a:r>
            </a:p>
          </p:txBody>
        </p:sp>
        <p:cxnSp>
          <p:nvCxnSpPr>
            <p:cNvPr id="27684" name="Straight Arrow Connector 24"/>
            <p:cNvCxnSpPr>
              <a:cxnSpLocks noChangeShapeType="1"/>
            </p:cNvCxnSpPr>
            <p:nvPr/>
          </p:nvCxnSpPr>
          <p:spPr bwMode="auto">
            <a:xfrm flipH="1">
              <a:off x="3957078" y="2429455"/>
              <a:ext cx="379567" cy="49850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6" name="Oval 25"/>
            <p:cNvSpPr/>
            <p:nvPr/>
          </p:nvSpPr>
          <p:spPr bwMode="auto">
            <a:xfrm>
              <a:off x="4482065" y="2896661"/>
              <a:ext cx="672354" cy="50327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MAR</a:t>
              </a:r>
            </a:p>
          </p:txBody>
        </p:sp>
        <p:sp>
          <p:nvSpPr>
            <p:cNvPr id="27686" name="TextBox 26"/>
            <p:cNvSpPr txBox="1">
              <a:spLocks noChangeArrowheads="1"/>
            </p:cNvSpPr>
            <p:nvPr/>
          </p:nvSpPr>
          <p:spPr bwMode="auto">
            <a:xfrm>
              <a:off x="4014723" y="1872613"/>
              <a:ext cx="537415" cy="56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sp>
          <p:nvSpPr>
            <p:cNvPr id="27687" name="TextBox 27"/>
            <p:cNvSpPr txBox="1">
              <a:spLocks noChangeArrowheads="1"/>
            </p:cNvSpPr>
            <p:nvPr/>
          </p:nvSpPr>
          <p:spPr bwMode="auto">
            <a:xfrm>
              <a:off x="5063569" y="2606680"/>
              <a:ext cx="671484" cy="56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cxnSp>
          <p:nvCxnSpPr>
            <p:cNvPr id="27688" name="Straight Arrow Connector 28"/>
            <p:cNvCxnSpPr>
              <a:cxnSpLocks noChangeShapeType="1"/>
            </p:cNvCxnSpPr>
            <p:nvPr/>
          </p:nvCxnSpPr>
          <p:spPr bwMode="auto">
            <a:xfrm>
              <a:off x="4771741" y="2561177"/>
              <a:ext cx="159838" cy="33913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 name="Oval 29"/>
            <p:cNvSpPr/>
            <p:nvPr/>
          </p:nvSpPr>
          <p:spPr bwMode="auto">
            <a:xfrm>
              <a:off x="2917677" y="3638950"/>
              <a:ext cx="672354" cy="505223"/>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APR</a:t>
              </a:r>
            </a:p>
          </p:txBody>
        </p:sp>
        <p:cxnSp>
          <p:nvCxnSpPr>
            <p:cNvPr id="27690" name="Straight Arrow Connector 30"/>
            <p:cNvCxnSpPr>
              <a:cxnSpLocks noChangeShapeType="1"/>
              <a:stCxn id="24" idx="3"/>
            </p:cNvCxnSpPr>
            <p:nvPr/>
          </p:nvCxnSpPr>
          <p:spPr bwMode="auto">
            <a:xfrm flipH="1">
              <a:off x="3352415" y="3319678"/>
              <a:ext cx="375294" cy="41599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691" name="TextBox 31"/>
            <p:cNvSpPr txBox="1">
              <a:spLocks noChangeArrowheads="1"/>
            </p:cNvSpPr>
            <p:nvPr/>
          </p:nvSpPr>
          <p:spPr bwMode="auto">
            <a:xfrm>
              <a:off x="2882727" y="3181590"/>
              <a:ext cx="550950" cy="56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sp>
          <p:nvSpPr>
            <p:cNvPr id="33" name="Oval 32"/>
            <p:cNvSpPr/>
            <p:nvPr/>
          </p:nvSpPr>
          <p:spPr bwMode="auto">
            <a:xfrm>
              <a:off x="5106156" y="3572883"/>
              <a:ext cx="674019" cy="505223"/>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MAY</a:t>
              </a:r>
            </a:p>
          </p:txBody>
        </p:sp>
        <p:cxnSp>
          <p:nvCxnSpPr>
            <p:cNvPr id="27693" name="Straight Arrow Connector 33"/>
            <p:cNvCxnSpPr>
              <a:cxnSpLocks noChangeShapeType="1"/>
            </p:cNvCxnSpPr>
            <p:nvPr/>
          </p:nvCxnSpPr>
          <p:spPr bwMode="auto">
            <a:xfrm>
              <a:off x="5029250" y="3393495"/>
              <a:ext cx="159838" cy="33913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5" name="Oval 34"/>
            <p:cNvSpPr/>
            <p:nvPr/>
          </p:nvSpPr>
          <p:spPr bwMode="auto">
            <a:xfrm>
              <a:off x="4215786" y="3623405"/>
              <a:ext cx="672354" cy="50327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JUN</a:t>
              </a:r>
            </a:p>
          </p:txBody>
        </p:sp>
        <p:sp>
          <p:nvSpPr>
            <p:cNvPr id="27695" name="TextBox 35"/>
            <p:cNvSpPr txBox="1">
              <a:spLocks noChangeArrowheads="1"/>
            </p:cNvSpPr>
            <p:nvPr/>
          </p:nvSpPr>
          <p:spPr bwMode="auto">
            <a:xfrm>
              <a:off x="5350342" y="3158540"/>
              <a:ext cx="268578" cy="56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cxnSp>
          <p:nvCxnSpPr>
            <p:cNvPr id="27696" name="Straight Arrow Connector 36"/>
            <p:cNvCxnSpPr>
              <a:cxnSpLocks noChangeShapeType="1"/>
            </p:cNvCxnSpPr>
            <p:nvPr/>
          </p:nvCxnSpPr>
          <p:spPr bwMode="auto">
            <a:xfrm flipH="1">
              <a:off x="4306889" y="3363078"/>
              <a:ext cx="356109" cy="35978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697" name="TextBox 37"/>
            <p:cNvSpPr txBox="1">
              <a:spLocks noChangeArrowheads="1"/>
            </p:cNvSpPr>
            <p:nvPr/>
          </p:nvSpPr>
          <p:spPr bwMode="auto">
            <a:xfrm>
              <a:off x="3358985" y="2533832"/>
              <a:ext cx="268578" cy="56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2</a:t>
              </a:r>
            </a:p>
          </p:txBody>
        </p:sp>
        <p:sp>
          <p:nvSpPr>
            <p:cNvPr id="27698" name="TextBox 39"/>
            <p:cNvSpPr txBox="1">
              <a:spLocks noChangeArrowheads="1"/>
            </p:cNvSpPr>
            <p:nvPr/>
          </p:nvSpPr>
          <p:spPr bwMode="auto">
            <a:xfrm>
              <a:off x="3714242" y="4044880"/>
              <a:ext cx="418648" cy="56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41" name="Oval 40"/>
            <p:cNvSpPr/>
            <p:nvPr/>
          </p:nvSpPr>
          <p:spPr bwMode="auto">
            <a:xfrm>
              <a:off x="3891258" y="4404557"/>
              <a:ext cx="672354" cy="50327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JUL</a:t>
              </a:r>
            </a:p>
          </p:txBody>
        </p:sp>
        <p:cxnSp>
          <p:nvCxnSpPr>
            <p:cNvPr id="27700" name="Straight Arrow Connector 41"/>
            <p:cNvCxnSpPr>
              <a:cxnSpLocks noChangeShapeType="1"/>
            </p:cNvCxnSpPr>
            <p:nvPr/>
          </p:nvCxnSpPr>
          <p:spPr bwMode="auto">
            <a:xfrm flipH="1">
              <a:off x="4156148" y="4057867"/>
              <a:ext cx="356109" cy="35978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3" name="Oval 42"/>
            <p:cNvSpPr/>
            <p:nvPr/>
          </p:nvSpPr>
          <p:spPr bwMode="auto">
            <a:xfrm>
              <a:off x="2959282" y="4464794"/>
              <a:ext cx="630749" cy="4430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sz="1400" b="1" dirty="0">
                  <a:solidFill>
                    <a:schemeClr val="tx1"/>
                  </a:solidFill>
                  <a:latin typeface="Times New Roman" pitchFamily="18" charset="0"/>
                </a:rPr>
                <a:t>AUG</a:t>
              </a:r>
            </a:p>
          </p:txBody>
        </p:sp>
        <p:cxnSp>
          <p:nvCxnSpPr>
            <p:cNvPr id="27702" name="Straight Arrow Connector 43"/>
            <p:cNvCxnSpPr>
              <a:cxnSpLocks noChangeShapeType="1"/>
            </p:cNvCxnSpPr>
            <p:nvPr/>
          </p:nvCxnSpPr>
          <p:spPr bwMode="auto">
            <a:xfrm>
              <a:off x="2999926" y="4120226"/>
              <a:ext cx="323131" cy="400382"/>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703" name="TextBox 46"/>
            <p:cNvSpPr txBox="1">
              <a:spLocks noChangeArrowheads="1"/>
            </p:cNvSpPr>
            <p:nvPr/>
          </p:nvSpPr>
          <p:spPr bwMode="auto">
            <a:xfrm>
              <a:off x="3216166" y="4143388"/>
              <a:ext cx="268578" cy="56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grpSp>
      <p:sp>
        <p:nvSpPr>
          <p:cNvPr id="27654" name="TextBox 47"/>
          <p:cNvSpPr txBox="1">
            <a:spLocks noChangeArrowheads="1"/>
          </p:cNvSpPr>
          <p:nvPr/>
        </p:nvSpPr>
        <p:spPr bwMode="auto">
          <a:xfrm>
            <a:off x="4406901" y="5229226"/>
            <a:ext cx="2625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LR imbalance</a:t>
            </a:r>
          </a:p>
        </p:txBody>
      </p:sp>
      <p:sp>
        <p:nvSpPr>
          <p:cNvPr id="27655" name="TextBox 56"/>
          <p:cNvSpPr txBox="1">
            <a:spLocks noChangeArrowheads="1"/>
          </p:cNvSpPr>
          <p:nvPr/>
        </p:nvSpPr>
        <p:spPr bwMode="auto">
          <a:xfrm>
            <a:off x="7362826" y="3354388"/>
            <a:ext cx="550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7656" name="Rectangle 63"/>
          <p:cNvSpPr>
            <a:spLocks noChangeArrowheads="1"/>
          </p:cNvSpPr>
          <p:nvPr/>
        </p:nvSpPr>
        <p:spPr bwMode="auto">
          <a:xfrm>
            <a:off x="7870825" y="1162051"/>
            <a:ext cx="2160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6)Insert “AUG”</a:t>
            </a:r>
          </a:p>
        </p:txBody>
      </p:sp>
      <p:sp>
        <p:nvSpPr>
          <p:cNvPr id="27657" name="Right Arrow 69"/>
          <p:cNvSpPr>
            <a:spLocks noChangeArrowheads="1"/>
          </p:cNvSpPr>
          <p:nvPr/>
        </p:nvSpPr>
        <p:spPr bwMode="auto">
          <a:xfrm>
            <a:off x="6713538" y="2281238"/>
            <a:ext cx="1611312" cy="252412"/>
          </a:xfrm>
          <a:prstGeom prst="rightArrow">
            <a:avLst>
              <a:gd name="adj1" fmla="val 50000"/>
              <a:gd name="adj2" fmla="val 49858"/>
            </a:avLst>
          </a:prstGeom>
          <a:solidFill>
            <a:schemeClr val="accent1"/>
          </a:solidFill>
          <a:ln w="9525" algn="ctr">
            <a:solidFill>
              <a:schemeClr val="tx1"/>
            </a:solidFill>
            <a:miter lim="800000"/>
            <a:headEnd/>
            <a:tailEnd/>
          </a:ln>
        </p:spPr>
        <p:txBody>
          <a:bodyPr wrap="none"/>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eaLnBrk="1" hangingPunct="1">
              <a:spcBef>
                <a:spcPct val="0"/>
              </a:spcBef>
              <a:buClrTx/>
              <a:buSzTx/>
              <a:buFontTx/>
              <a:buNone/>
            </a:pPr>
            <a:endParaRPr lang="en-IN" altLang="en-US" sz="2400">
              <a:latin typeface="Times New Roman" panose="02020603050405020304" pitchFamily="18" charset="0"/>
            </a:endParaRPr>
          </a:p>
        </p:txBody>
      </p:sp>
      <p:sp>
        <p:nvSpPr>
          <p:cNvPr id="27658" name="TextBox 70"/>
          <p:cNvSpPr txBox="1">
            <a:spLocks noChangeArrowheads="1"/>
          </p:cNvSpPr>
          <p:nvPr/>
        </p:nvSpPr>
        <p:spPr bwMode="auto">
          <a:xfrm>
            <a:off x="6713539" y="1762126"/>
            <a:ext cx="17414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LR Rotation</a:t>
            </a:r>
          </a:p>
        </p:txBody>
      </p:sp>
      <p:grpSp>
        <p:nvGrpSpPr>
          <p:cNvPr id="27659" name="Group 75"/>
          <p:cNvGrpSpPr>
            <a:grpSpLocks/>
          </p:cNvGrpSpPr>
          <p:nvPr/>
        </p:nvGrpSpPr>
        <p:grpSpPr bwMode="auto">
          <a:xfrm>
            <a:off x="7515225" y="2428876"/>
            <a:ext cx="2516188" cy="2479675"/>
            <a:chOff x="5990655" y="1872613"/>
            <a:chExt cx="2863146" cy="3035223"/>
          </a:xfrm>
        </p:grpSpPr>
        <p:sp>
          <p:nvSpPr>
            <p:cNvPr id="49" name="Oval 48"/>
            <p:cNvSpPr/>
            <p:nvPr/>
          </p:nvSpPr>
          <p:spPr bwMode="auto">
            <a:xfrm>
              <a:off x="6308582" y="2873343"/>
              <a:ext cx="673788" cy="50327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AUG</a:t>
              </a:r>
            </a:p>
          </p:txBody>
        </p:sp>
        <p:cxnSp>
          <p:nvCxnSpPr>
            <p:cNvPr id="27663" name="Straight Arrow Connector 49"/>
            <p:cNvCxnSpPr>
              <a:cxnSpLocks noChangeShapeType="1"/>
            </p:cNvCxnSpPr>
            <p:nvPr/>
          </p:nvCxnSpPr>
          <p:spPr bwMode="auto">
            <a:xfrm flipH="1">
              <a:off x="6809929" y="2429455"/>
              <a:ext cx="600343" cy="43219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 name="Oval 50"/>
            <p:cNvSpPr/>
            <p:nvPr/>
          </p:nvSpPr>
          <p:spPr bwMode="auto">
            <a:xfrm>
              <a:off x="7554998" y="2896661"/>
              <a:ext cx="673788" cy="50327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MAR</a:t>
              </a:r>
            </a:p>
          </p:txBody>
        </p:sp>
        <p:sp>
          <p:nvSpPr>
            <p:cNvPr id="27665" name="TextBox 51"/>
            <p:cNvSpPr txBox="1">
              <a:spLocks noChangeArrowheads="1"/>
            </p:cNvSpPr>
            <p:nvPr/>
          </p:nvSpPr>
          <p:spPr bwMode="auto">
            <a:xfrm>
              <a:off x="6998839" y="1872613"/>
              <a:ext cx="537415" cy="56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sp>
          <p:nvSpPr>
            <p:cNvPr id="27666" name="TextBox 52"/>
            <p:cNvSpPr txBox="1">
              <a:spLocks noChangeArrowheads="1"/>
            </p:cNvSpPr>
            <p:nvPr/>
          </p:nvSpPr>
          <p:spPr bwMode="auto">
            <a:xfrm>
              <a:off x="8137195" y="2606680"/>
              <a:ext cx="671484" cy="56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cxnSp>
          <p:nvCxnSpPr>
            <p:cNvPr id="27667" name="Straight Arrow Connector 53"/>
            <p:cNvCxnSpPr>
              <a:cxnSpLocks noChangeShapeType="1"/>
            </p:cNvCxnSpPr>
            <p:nvPr/>
          </p:nvCxnSpPr>
          <p:spPr bwMode="auto">
            <a:xfrm>
              <a:off x="7845367" y="2561177"/>
              <a:ext cx="159838" cy="33913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5" name="Oval 54"/>
            <p:cNvSpPr/>
            <p:nvPr/>
          </p:nvSpPr>
          <p:spPr bwMode="auto">
            <a:xfrm>
              <a:off x="5990655" y="3638950"/>
              <a:ext cx="673788" cy="505223"/>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APR</a:t>
              </a:r>
            </a:p>
          </p:txBody>
        </p:sp>
        <p:cxnSp>
          <p:nvCxnSpPr>
            <p:cNvPr id="27669" name="Straight Arrow Connector 55"/>
            <p:cNvCxnSpPr>
              <a:cxnSpLocks noChangeShapeType="1"/>
              <a:stCxn id="49" idx="3"/>
            </p:cNvCxnSpPr>
            <p:nvPr/>
          </p:nvCxnSpPr>
          <p:spPr bwMode="auto">
            <a:xfrm flipH="1">
              <a:off x="6032692" y="3303223"/>
              <a:ext cx="375294" cy="41599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8" name="Oval 57"/>
            <p:cNvSpPr/>
            <p:nvPr/>
          </p:nvSpPr>
          <p:spPr bwMode="auto">
            <a:xfrm>
              <a:off x="8180013" y="3572883"/>
              <a:ext cx="673788" cy="505223"/>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MAY</a:t>
              </a:r>
            </a:p>
          </p:txBody>
        </p:sp>
        <p:cxnSp>
          <p:nvCxnSpPr>
            <p:cNvPr id="27671" name="Straight Arrow Connector 58"/>
            <p:cNvCxnSpPr>
              <a:cxnSpLocks noChangeShapeType="1"/>
            </p:cNvCxnSpPr>
            <p:nvPr/>
          </p:nvCxnSpPr>
          <p:spPr bwMode="auto">
            <a:xfrm>
              <a:off x="8102876" y="3393495"/>
              <a:ext cx="159838" cy="33913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0" name="Oval 59"/>
            <p:cNvSpPr/>
            <p:nvPr/>
          </p:nvSpPr>
          <p:spPr bwMode="auto">
            <a:xfrm>
              <a:off x="7289458" y="3623405"/>
              <a:ext cx="673787" cy="50327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JUN</a:t>
              </a:r>
            </a:p>
          </p:txBody>
        </p:sp>
        <p:sp>
          <p:nvSpPr>
            <p:cNvPr id="27673" name="TextBox 60"/>
            <p:cNvSpPr txBox="1">
              <a:spLocks noChangeArrowheads="1"/>
            </p:cNvSpPr>
            <p:nvPr/>
          </p:nvSpPr>
          <p:spPr bwMode="auto">
            <a:xfrm>
              <a:off x="8423967" y="3158540"/>
              <a:ext cx="268579" cy="56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cxnSp>
          <p:nvCxnSpPr>
            <p:cNvPr id="27674" name="Straight Arrow Connector 61"/>
            <p:cNvCxnSpPr>
              <a:cxnSpLocks noChangeShapeType="1"/>
            </p:cNvCxnSpPr>
            <p:nvPr/>
          </p:nvCxnSpPr>
          <p:spPr bwMode="auto">
            <a:xfrm flipH="1">
              <a:off x="7380515" y="3363078"/>
              <a:ext cx="356109" cy="35978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675" name="TextBox 62"/>
            <p:cNvSpPr txBox="1">
              <a:spLocks noChangeArrowheads="1"/>
            </p:cNvSpPr>
            <p:nvPr/>
          </p:nvSpPr>
          <p:spPr bwMode="auto">
            <a:xfrm>
              <a:off x="6266997" y="2533832"/>
              <a:ext cx="268579" cy="56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65" name="Oval 64"/>
            <p:cNvSpPr/>
            <p:nvPr/>
          </p:nvSpPr>
          <p:spPr bwMode="auto">
            <a:xfrm>
              <a:off x="6964306" y="4404557"/>
              <a:ext cx="673787" cy="50327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JUL</a:t>
              </a:r>
            </a:p>
          </p:txBody>
        </p:sp>
        <p:cxnSp>
          <p:nvCxnSpPr>
            <p:cNvPr id="27677" name="Straight Arrow Connector 65"/>
            <p:cNvCxnSpPr>
              <a:cxnSpLocks noChangeShapeType="1"/>
            </p:cNvCxnSpPr>
            <p:nvPr/>
          </p:nvCxnSpPr>
          <p:spPr bwMode="auto">
            <a:xfrm flipH="1">
              <a:off x="7229774" y="4057867"/>
              <a:ext cx="356109" cy="35978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7" name="Oval 66"/>
            <p:cNvSpPr/>
            <p:nvPr/>
          </p:nvSpPr>
          <p:spPr bwMode="auto">
            <a:xfrm>
              <a:off x="6646379" y="3693359"/>
              <a:ext cx="632240" cy="4430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sz="1400" b="1" dirty="0">
                  <a:solidFill>
                    <a:schemeClr val="tx1"/>
                  </a:solidFill>
                  <a:latin typeface="Times New Roman" pitchFamily="18" charset="0"/>
                </a:rPr>
                <a:t>FEB</a:t>
              </a:r>
            </a:p>
          </p:txBody>
        </p:sp>
        <p:cxnSp>
          <p:nvCxnSpPr>
            <p:cNvPr id="27679" name="Straight Arrow Connector 67"/>
            <p:cNvCxnSpPr>
              <a:cxnSpLocks noChangeShapeType="1"/>
            </p:cNvCxnSpPr>
            <p:nvPr/>
          </p:nvCxnSpPr>
          <p:spPr bwMode="auto">
            <a:xfrm>
              <a:off x="6765606" y="3327486"/>
              <a:ext cx="323131" cy="400382"/>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680" name="TextBox 68"/>
            <p:cNvSpPr txBox="1">
              <a:spLocks noChangeArrowheads="1"/>
            </p:cNvSpPr>
            <p:nvPr/>
          </p:nvSpPr>
          <p:spPr bwMode="auto">
            <a:xfrm>
              <a:off x="6563777" y="3307287"/>
              <a:ext cx="268579" cy="56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72" name="Oval 71"/>
            <p:cNvSpPr/>
            <p:nvPr/>
          </p:nvSpPr>
          <p:spPr bwMode="auto">
            <a:xfrm>
              <a:off x="7356294" y="1995033"/>
              <a:ext cx="673788" cy="50327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JAN</a:t>
              </a:r>
            </a:p>
          </p:txBody>
        </p:sp>
      </p:grpSp>
      <p:sp>
        <p:nvSpPr>
          <p:cNvPr id="27660" name="TextBox 60"/>
          <p:cNvSpPr txBox="1">
            <a:spLocks noChangeArrowheads="1"/>
          </p:cNvSpPr>
          <p:nvPr/>
        </p:nvSpPr>
        <p:spPr bwMode="auto">
          <a:xfrm>
            <a:off x="8540750" y="3381376"/>
            <a:ext cx="234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sp>
        <p:nvSpPr>
          <p:cNvPr id="27661" name="TextBox 60"/>
          <p:cNvSpPr txBox="1">
            <a:spLocks noChangeArrowheads="1"/>
          </p:cNvSpPr>
          <p:nvPr/>
        </p:nvSpPr>
        <p:spPr bwMode="auto">
          <a:xfrm>
            <a:off x="8120064" y="4370389"/>
            <a:ext cx="236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Tree>
    <p:extLst>
      <p:ext uri="{BB962C8B-B14F-4D97-AF65-F5344CB8AC3E}">
        <p14:creationId xmlns:p14="http://schemas.microsoft.com/office/powerpoint/2010/main" val="4214542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bwMode="auto">
          <a:xfrm>
            <a:off x="2312988" y="3124200"/>
            <a:ext cx="673100" cy="5032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AUG</a:t>
            </a:r>
          </a:p>
        </p:txBody>
      </p:sp>
      <p:cxnSp>
        <p:nvCxnSpPr>
          <p:cNvPr id="28675" name="Straight Arrow Connector 2"/>
          <p:cNvCxnSpPr>
            <a:cxnSpLocks noChangeShapeType="1"/>
          </p:cNvCxnSpPr>
          <p:nvPr/>
        </p:nvCxnSpPr>
        <p:spPr bwMode="auto">
          <a:xfrm flipH="1">
            <a:off x="2814639" y="2679700"/>
            <a:ext cx="600075" cy="43338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 name="Oval 3"/>
          <p:cNvSpPr/>
          <p:nvPr/>
        </p:nvSpPr>
        <p:spPr bwMode="auto">
          <a:xfrm>
            <a:off x="3559175" y="3148014"/>
            <a:ext cx="673100" cy="5032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MAR</a:t>
            </a:r>
          </a:p>
        </p:txBody>
      </p:sp>
      <p:sp>
        <p:nvSpPr>
          <p:cNvPr id="28677" name="TextBox 4"/>
          <p:cNvSpPr txBox="1">
            <a:spLocks noChangeArrowheads="1"/>
          </p:cNvSpPr>
          <p:nvPr/>
        </p:nvSpPr>
        <p:spPr bwMode="auto">
          <a:xfrm>
            <a:off x="3003551" y="2124076"/>
            <a:ext cx="536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sp>
        <p:nvSpPr>
          <p:cNvPr id="28678" name="TextBox 5"/>
          <p:cNvSpPr txBox="1">
            <a:spLocks noChangeArrowheads="1"/>
          </p:cNvSpPr>
          <p:nvPr/>
        </p:nvSpPr>
        <p:spPr bwMode="auto">
          <a:xfrm>
            <a:off x="4141788" y="2857501"/>
            <a:ext cx="671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cxnSp>
        <p:nvCxnSpPr>
          <p:cNvPr id="28679" name="Straight Arrow Connector 6"/>
          <p:cNvCxnSpPr>
            <a:cxnSpLocks noChangeShapeType="1"/>
          </p:cNvCxnSpPr>
          <p:nvPr/>
        </p:nvCxnSpPr>
        <p:spPr bwMode="auto">
          <a:xfrm>
            <a:off x="3849689" y="2811464"/>
            <a:ext cx="160337" cy="33972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 name="Oval 7"/>
          <p:cNvSpPr/>
          <p:nvPr/>
        </p:nvSpPr>
        <p:spPr bwMode="auto">
          <a:xfrm>
            <a:off x="1744663" y="3905250"/>
            <a:ext cx="673100" cy="5032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APR</a:t>
            </a:r>
          </a:p>
        </p:txBody>
      </p:sp>
      <p:sp>
        <p:nvSpPr>
          <p:cNvPr id="28681" name="TextBox 8"/>
          <p:cNvSpPr txBox="1">
            <a:spLocks noChangeArrowheads="1"/>
          </p:cNvSpPr>
          <p:nvPr/>
        </p:nvSpPr>
        <p:spPr bwMode="auto">
          <a:xfrm>
            <a:off x="1593851" y="3497263"/>
            <a:ext cx="550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10" name="Oval 9"/>
          <p:cNvSpPr/>
          <p:nvPr/>
        </p:nvSpPr>
        <p:spPr bwMode="auto">
          <a:xfrm>
            <a:off x="4184650" y="3824289"/>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MAY</a:t>
            </a:r>
          </a:p>
        </p:txBody>
      </p:sp>
      <p:cxnSp>
        <p:nvCxnSpPr>
          <p:cNvPr id="28683" name="Straight Arrow Connector 10"/>
          <p:cNvCxnSpPr>
            <a:cxnSpLocks noChangeShapeType="1"/>
          </p:cNvCxnSpPr>
          <p:nvPr/>
        </p:nvCxnSpPr>
        <p:spPr bwMode="auto">
          <a:xfrm>
            <a:off x="4106864" y="3644900"/>
            <a:ext cx="160337" cy="33813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 name="Oval 11"/>
          <p:cNvSpPr/>
          <p:nvPr/>
        </p:nvSpPr>
        <p:spPr bwMode="auto">
          <a:xfrm>
            <a:off x="3292475" y="3873501"/>
            <a:ext cx="674688"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JUN</a:t>
            </a:r>
          </a:p>
        </p:txBody>
      </p:sp>
      <p:sp>
        <p:nvSpPr>
          <p:cNvPr id="28685" name="TextBox 12"/>
          <p:cNvSpPr txBox="1">
            <a:spLocks noChangeArrowheads="1"/>
          </p:cNvSpPr>
          <p:nvPr/>
        </p:nvSpPr>
        <p:spPr bwMode="auto">
          <a:xfrm>
            <a:off x="4427539" y="3409951"/>
            <a:ext cx="606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cxnSp>
        <p:nvCxnSpPr>
          <p:cNvPr id="28686" name="Straight Arrow Connector 13"/>
          <p:cNvCxnSpPr>
            <a:cxnSpLocks noChangeShapeType="1"/>
          </p:cNvCxnSpPr>
          <p:nvPr/>
        </p:nvCxnSpPr>
        <p:spPr bwMode="auto">
          <a:xfrm flipH="1">
            <a:off x="3384550" y="3614739"/>
            <a:ext cx="355600" cy="35877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8687" name="TextBox 14"/>
          <p:cNvSpPr txBox="1">
            <a:spLocks noChangeArrowheads="1"/>
          </p:cNvSpPr>
          <p:nvPr/>
        </p:nvSpPr>
        <p:spPr bwMode="auto">
          <a:xfrm>
            <a:off x="2271714" y="2784476"/>
            <a:ext cx="268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8688" name="Rectangle 15"/>
          <p:cNvSpPr>
            <a:spLocks noChangeArrowheads="1"/>
          </p:cNvSpPr>
          <p:nvPr/>
        </p:nvSpPr>
        <p:spPr bwMode="auto">
          <a:xfrm>
            <a:off x="2351089" y="1412876"/>
            <a:ext cx="2022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6)Insert “SEP”</a:t>
            </a:r>
          </a:p>
        </p:txBody>
      </p:sp>
      <p:sp>
        <p:nvSpPr>
          <p:cNvPr id="17" name="Oval 16"/>
          <p:cNvSpPr/>
          <p:nvPr/>
        </p:nvSpPr>
        <p:spPr bwMode="auto">
          <a:xfrm>
            <a:off x="2968625" y="4654551"/>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JUL</a:t>
            </a:r>
          </a:p>
        </p:txBody>
      </p:sp>
      <p:cxnSp>
        <p:nvCxnSpPr>
          <p:cNvPr id="28690" name="Straight Arrow Connector 17"/>
          <p:cNvCxnSpPr>
            <a:cxnSpLocks noChangeShapeType="1"/>
          </p:cNvCxnSpPr>
          <p:nvPr/>
        </p:nvCxnSpPr>
        <p:spPr bwMode="auto">
          <a:xfrm flipH="1">
            <a:off x="3233738" y="4308476"/>
            <a:ext cx="355600" cy="360363"/>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9" name="Oval 18"/>
          <p:cNvSpPr/>
          <p:nvPr/>
        </p:nvSpPr>
        <p:spPr bwMode="auto">
          <a:xfrm>
            <a:off x="2454276" y="3959226"/>
            <a:ext cx="631825" cy="442913"/>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sz="1400" b="1" dirty="0">
                <a:solidFill>
                  <a:schemeClr val="tx1"/>
                </a:solidFill>
                <a:latin typeface="Times New Roman" pitchFamily="18" charset="0"/>
              </a:rPr>
              <a:t>FEB</a:t>
            </a:r>
          </a:p>
        </p:txBody>
      </p:sp>
      <p:cxnSp>
        <p:nvCxnSpPr>
          <p:cNvPr id="28692" name="Straight Arrow Connector 19"/>
          <p:cNvCxnSpPr>
            <a:cxnSpLocks noChangeShapeType="1"/>
            <a:endCxn id="19" idx="7"/>
          </p:cNvCxnSpPr>
          <p:nvPr/>
        </p:nvCxnSpPr>
        <p:spPr bwMode="auto">
          <a:xfrm>
            <a:off x="2770188" y="3578225"/>
            <a:ext cx="222250" cy="44608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8693" name="TextBox 20"/>
          <p:cNvSpPr txBox="1">
            <a:spLocks noChangeArrowheads="1"/>
          </p:cNvSpPr>
          <p:nvPr/>
        </p:nvSpPr>
        <p:spPr bwMode="auto">
          <a:xfrm>
            <a:off x="2476500" y="3578226"/>
            <a:ext cx="26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2" name="Oval 21"/>
          <p:cNvSpPr/>
          <p:nvPr/>
        </p:nvSpPr>
        <p:spPr bwMode="auto">
          <a:xfrm>
            <a:off x="3360738" y="2246314"/>
            <a:ext cx="673100" cy="5032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JAN</a:t>
            </a:r>
          </a:p>
        </p:txBody>
      </p:sp>
      <p:sp>
        <p:nvSpPr>
          <p:cNvPr id="23" name="Oval 22"/>
          <p:cNvSpPr/>
          <p:nvPr/>
        </p:nvSpPr>
        <p:spPr bwMode="auto">
          <a:xfrm>
            <a:off x="4359275" y="4654551"/>
            <a:ext cx="674688"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SEP</a:t>
            </a:r>
          </a:p>
        </p:txBody>
      </p:sp>
      <p:cxnSp>
        <p:nvCxnSpPr>
          <p:cNvPr id="28696" name="Straight Arrow Connector 23"/>
          <p:cNvCxnSpPr>
            <a:cxnSpLocks noChangeShapeType="1"/>
            <a:endCxn id="23" idx="7"/>
          </p:cNvCxnSpPr>
          <p:nvPr/>
        </p:nvCxnSpPr>
        <p:spPr bwMode="auto">
          <a:xfrm>
            <a:off x="4695826" y="4278313"/>
            <a:ext cx="238125" cy="45085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8697" name="TextBox 25"/>
          <p:cNvSpPr txBox="1">
            <a:spLocks noChangeArrowheads="1"/>
          </p:cNvSpPr>
          <p:nvPr/>
        </p:nvSpPr>
        <p:spPr bwMode="auto">
          <a:xfrm>
            <a:off x="5084764" y="4437063"/>
            <a:ext cx="268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8698" name="TextBox 26"/>
          <p:cNvSpPr txBox="1">
            <a:spLocks noChangeArrowheads="1"/>
          </p:cNvSpPr>
          <p:nvPr/>
        </p:nvSpPr>
        <p:spPr bwMode="auto">
          <a:xfrm>
            <a:off x="2735264" y="4491038"/>
            <a:ext cx="268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8699" name="TextBox 27"/>
          <p:cNvSpPr txBox="1">
            <a:spLocks noChangeArrowheads="1"/>
          </p:cNvSpPr>
          <p:nvPr/>
        </p:nvSpPr>
        <p:spPr bwMode="auto">
          <a:xfrm>
            <a:off x="3168651" y="3459164"/>
            <a:ext cx="606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cxnSp>
        <p:nvCxnSpPr>
          <p:cNvPr id="28700" name="Straight Arrow Connector 28"/>
          <p:cNvCxnSpPr>
            <a:cxnSpLocks noChangeShapeType="1"/>
          </p:cNvCxnSpPr>
          <p:nvPr/>
        </p:nvCxnSpPr>
        <p:spPr bwMode="auto">
          <a:xfrm flipH="1">
            <a:off x="2036763" y="3522664"/>
            <a:ext cx="309562" cy="382587"/>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8701" name="TextBox 95"/>
          <p:cNvSpPr txBox="1">
            <a:spLocks noChangeArrowheads="1"/>
          </p:cNvSpPr>
          <p:nvPr/>
        </p:nvSpPr>
        <p:spPr bwMode="auto">
          <a:xfrm>
            <a:off x="6096001" y="3409951"/>
            <a:ext cx="504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0</a:t>
            </a:r>
          </a:p>
        </p:txBody>
      </p:sp>
      <p:sp>
        <p:nvSpPr>
          <p:cNvPr id="28702" name="TextBox 96"/>
          <p:cNvSpPr txBox="1">
            <a:spLocks noChangeArrowheads="1"/>
          </p:cNvSpPr>
          <p:nvPr/>
        </p:nvSpPr>
        <p:spPr bwMode="auto">
          <a:xfrm>
            <a:off x="4813300" y="5557838"/>
            <a:ext cx="3384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RL imbalance</a:t>
            </a:r>
          </a:p>
        </p:txBody>
      </p:sp>
      <p:pic>
        <p:nvPicPr>
          <p:cNvPr id="28703" name="Picture 9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1288" y="1389063"/>
            <a:ext cx="39243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4" name="Rectangle 15"/>
          <p:cNvSpPr>
            <a:spLocks noChangeArrowheads="1"/>
          </p:cNvSpPr>
          <p:nvPr/>
        </p:nvSpPr>
        <p:spPr bwMode="auto">
          <a:xfrm>
            <a:off x="7450138" y="989013"/>
            <a:ext cx="2106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7)Insert “OCT”</a:t>
            </a:r>
          </a:p>
        </p:txBody>
      </p:sp>
    </p:spTree>
    <p:extLst>
      <p:ext uri="{BB962C8B-B14F-4D97-AF65-F5344CB8AC3E}">
        <p14:creationId xmlns:p14="http://schemas.microsoft.com/office/powerpoint/2010/main" val="3468786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bwMode="auto">
          <a:xfrm>
            <a:off x="2312988" y="3124200"/>
            <a:ext cx="673100" cy="5032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AUG</a:t>
            </a:r>
          </a:p>
        </p:txBody>
      </p:sp>
      <p:cxnSp>
        <p:nvCxnSpPr>
          <p:cNvPr id="29699" name="Straight Arrow Connector 2"/>
          <p:cNvCxnSpPr>
            <a:cxnSpLocks noChangeShapeType="1"/>
          </p:cNvCxnSpPr>
          <p:nvPr/>
        </p:nvCxnSpPr>
        <p:spPr bwMode="auto">
          <a:xfrm flipH="1">
            <a:off x="2814639" y="2679700"/>
            <a:ext cx="600075" cy="43338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 name="Oval 3"/>
          <p:cNvSpPr/>
          <p:nvPr/>
        </p:nvSpPr>
        <p:spPr bwMode="auto">
          <a:xfrm>
            <a:off x="3559175" y="3148014"/>
            <a:ext cx="673100" cy="5032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MAR</a:t>
            </a:r>
          </a:p>
        </p:txBody>
      </p:sp>
      <p:sp>
        <p:nvSpPr>
          <p:cNvPr id="29701" name="TextBox 4"/>
          <p:cNvSpPr txBox="1">
            <a:spLocks noChangeArrowheads="1"/>
          </p:cNvSpPr>
          <p:nvPr/>
        </p:nvSpPr>
        <p:spPr bwMode="auto">
          <a:xfrm>
            <a:off x="3003551" y="2124076"/>
            <a:ext cx="536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sp>
        <p:nvSpPr>
          <p:cNvPr id="29702" name="TextBox 5"/>
          <p:cNvSpPr txBox="1">
            <a:spLocks noChangeArrowheads="1"/>
          </p:cNvSpPr>
          <p:nvPr/>
        </p:nvSpPr>
        <p:spPr bwMode="auto">
          <a:xfrm>
            <a:off x="4141788" y="2857501"/>
            <a:ext cx="671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cxnSp>
        <p:nvCxnSpPr>
          <p:cNvPr id="29703" name="Straight Arrow Connector 6"/>
          <p:cNvCxnSpPr>
            <a:cxnSpLocks noChangeShapeType="1"/>
          </p:cNvCxnSpPr>
          <p:nvPr/>
        </p:nvCxnSpPr>
        <p:spPr bwMode="auto">
          <a:xfrm>
            <a:off x="3849689" y="2811464"/>
            <a:ext cx="160337" cy="33972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 name="Oval 7"/>
          <p:cNvSpPr/>
          <p:nvPr/>
        </p:nvSpPr>
        <p:spPr bwMode="auto">
          <a:xfrm>
            <a:off x="1744663" y="3905250"/>
            <a:ext cx="673100" cy="5032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APR</a:t>
            </a:r>
          </a:p>
        </p:txBody>
      </p:sp>
      <p:sp>
        <p:nvSpPr>
          <p:cNvPr id="9" name="Oval 8"/>
          <p:cNvSpPr/>
          <p:nvPr/>
        </p:nvSpPr>
        <p:spPr bwMode="auto">
          <a:xfrm>
            <a:off x="4184650" y="3824289"/>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OCT</a:t>
            </a:r>
          </a:p>
        </p:txBody>
      </p:sp>
      <p:cxnSp>
        <p:nvCxnSpPr>
          <p:cNvPr id="29706" name="Straight Arrow Connector 9"/>
          <p:cNvCxnSpPr>
            <a:cxnSpLocks noChangeShapeType="1"/>
          </p:cNvCxnSpPr>
          <p:nvPr/>
        </p:nvCxnSpPr>
        <p:spPr bwMode="auto">
          <a:xfrm>
            <a:off x="4106864" y="3644900"/>
            <a:ext cx="160337" cy="33813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 name="Oval 10"/>
          <p:cNvSpPr/>
          <p:nvPr/>
        </p:nvSpPr>
        <p:spPr bwMode="auto">
          <a:xfrm>
            <a:off x="3292475" y="3873501"/>
            <a:ext cx="674688"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JUN</a:t>
            </a:r>
          </a:p>
        </p:txBody>
      </p:sp>
      <p:sp>
        <p:nvSpPr>
          <p:cNvPr id="29708" name="TextBox 11"/>
          <p:cNvSpPr txBox="1">
            <a:spLocks noChangeArrowheads="1"/>
          </p:cNvSpPr>
          <p:nvPr/>
        </p:nvSpPr>
        <p:spPr bwMode="auto">
          <a:xfrm>
            <a:off x="4427539" y="3409951"/>
            <a:ext cx="606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cxnSp>
        <p:nvCxnSpPr>
          <p:cNvPr id="29709" name="Straight Arrow Connector 12"/>
          <p:cNvCxnSpPr>
            <a:cxnSpLocks noChangeShapeType="1"/>
          </p:cNvCxnSpPr>
          <p:nvPr/>
        </p:nvCxnSpPr>
        <p:spPr bwMode="auto">
          <a:xfrm flipH="1">
            <a:off x="3384550" y="3614739"/>
            <a:ext cx="355600" cy="35877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9710" name="TextBox 13"/>
          <p:cNvSpPr txBox="1">
            <a:spLocks noChangeArrowheads="1"/>
          </p:cNvSpPr>
          <p:nvPr/>
        </p:nvSpPr>
        <p:spPr bwMode="auto">
          <a:xfrm>
            <a:off x="2271714" y="2784476"/>
            <a:ext cx="268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9711" name="Rectangle 14"/>
          <p:cNvSpPr>
            <a:spLocks noChangeArrowheads="1"/>
          </p:cNvSpPr>
          <p:nvPr/>
        </p:nvSpPr>
        <p:spPr bwMode="auto">
          <a:xfrm>
            <a:off x="2351088" y="1412876"/>
            <a:ext cx="1598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RL rotation</a:t>
            </a:r>
          </a:p>
        </p:txBody>
      </p:sp>
      <p:sp>
        <p:nvSpPr>
          <p:cNvPr id="16" name="Oval 15"/>
          <p:cNvSpPr/>
          <p:nvPr/>
        </p:nvSpPr>
        <p:spPr bwMode="auto">
          <a:xfrm>
            <a:off x="2968625" y="4654551"/>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JUL</a:t>
            </a:r>
          </a:p>
        </p:txBody>
      </p:sp>
      <p:cxnSp>
        <p:nvCxnSpPr>
          <p:cNvPr id="29713" name="Straight Arrow Connector 16"/>
          <p:cNvCxnSpPr>
            <a:cxnSpLocks noChangeShapeType="1"/>
          </p:cNvCxnSpPr>
          <p:nvPr/>
        </p:nvCxnSpPr>
        <p:spPr bwMode="auto">
          <a:xfrm flipH="1">
            <a:off x="3233738" y="4308476"/>
            <a:ext cx="355600" cy="360363"/>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Oval 17"/>
          <p:cNvSpPr/>
          <p:nvPr/>
        </p:nvSpPr>
        <p:spPr bwMode="auto">
          <a:xfrm>
            <a:off x="2454276" y="3959226"/>
            <a:ext cx="631825" cy="442913"/>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sz="1400" b="1" dirty="0">
                <a:solidFill>
                  <a:schemeClr val="tx1"/>
                </a:solidFill>
                <a:latin typeface="Times New Roman" pitchFamily="18" charset="0"/>
              </a:rPr>
              <a:t>FEB</a:t>
            </a:r>
          </a:p>
        </p:txBody>
      </p:sp>
      <p:cxnSp>
        <p:nvCxnSpPr>
          <p:cNvPr id="29715" name="Straight Arrow Connector 18"/>
          <p:cNvCxnSpPr>
            <a:cxnSpLocks noChangeShapeType="1"/>
            <a:endCxn id="18" idx="7"/>
          </p:cNvCxnSpPr>
          <p:nvPr/>
        </p:nvCxnSpPr>
        <p:spPr bwMode="auto">
          <a:xfrm>
            <a:off x="2770188" y="3578225"/>
            <a:ext cx="222250" cy="44608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9716" name="TextBox 19"/>
          <p:cNvSpPr txBox="1">
            <a:spLocks noChangeArrowheads="1"/>
          </p:cNvSpPr>
          <p:nvPr/>
        </p:nvSpPr>
        <p:spPr bwMode="auto">
          <a:xfrm>
            <a:off x="2476500" y="3578226"/>
            <a:ext cx="26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1" name="Oval 20"/>
          <p:cNvSpPr/>
          <p:nvPr/>
        </p:nvSpPr>
        <p:spPr bwMode="auto">
          <a:xfrm>
            <a:off x="3360738" y="2246314"/>
            <a:ext cx="673100" cy="5032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JAN</a:t>
            </a:r>
          </a:p>
        </p:txBody>
      </p:sp>
      <p:sp>
        <p:nvSpPr>
          <p:cNvPr id="22" name="Oval 21"/>
          <p:cNvSpPr/>
          <p:nvPr/>
        </p:nvSpPr>
        <p:spPr bwMode="auto">
          <a:xfrm>
            <a:off x="4679950" y="4654551"/>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SEP</a:t>
            </a:r>
          </a:p>
        </p:txBody>
      </p:sp>
      <p:cxnSp>
        <p:nvCxnSpPr>
          <p:cNvPr id="29719" name="Straight Arrow Connector 22"/>
          <p:cNvCxnSpPr>
            <a:cxnSpLocks noChangeShapeType="1"/>
            <a:stCxn id="9" idx="5"/>
            <a:endCxn id="22" idx="7"/>
          </p:cNvCxnSpPr>
          <p:nvPr/>
        </p:nvCxnSpPr>
        <p:spPr bwMode="auto">
          <a:xfrm>
            <a:off x="4759325" y="4254501"/>
            <a:ext cx="495300" cy="474663"/>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9720" name="TextBox 23"/>
          <p:cNvSpPr txBox="1">
            <a:spLocks noChangeArrowheads="1"/>
          </p:cNvSpPr>
          <p:nvPr/>
        </p:nvSpPr>
        <p:spPr bwMode="auto">
          <a:xfrm>
            <a:off x="5219700" y="4329113"/>
            <a:ext cx="268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9721" name="TextBox 24"/>
          <p:cNvSpPr txBox="1">
            <a:spLocks noChangeArrowheads="1"/>
          </p:cNvSpPr>
          <p:nvPr/>
        </p:nvSpPr>
        <p:spPr bwMode="auto">
          <a:xfrm>
            <a:off x="2735264" y="4491038"/>
            <a:ext cx="268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9722" name="TextBox 25"/>
          <p:cNvSpPr txBox="1">
            <a:spLocks noChangeArrowheads="1"/>
          </p:cNvSpPr>
          <p:nvPr/>
        </p:nvSpPr>
        <p:spPr bwMode="auto">
          <a:xfrm>
            <a:off x="3168651" y="3459164"/>
            <a:ext cx="606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cxnSp>
        <p:nvCxnSpPr>
          <p:cNvPr id="29723" name="Straight Arrow Connector 26"/>
          <p:cNvCxnSpPr>
            <a:cxnSpLocks noChangeShapeType="1"/>
          </p:cNvCxnSpPr>
          <p:nvPr/>
        </p:nvCxnSpPr>
        <p:spPr bwMode="auto">
          <a:xfrm flipH="1">
            <a:off x="2036763" y="3522664"/>
            <a:ext cx="309562" cy="382587"/>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9" name="Oval 28"/>
          <p:cNvSpPr/>
          <p:nvPr/>
        </p:nvSpPr>
        <p:spPr bwMode="auto">
          <a:xfrm>
            <a:off x="3889375" y="4668839"/>
            <a:ext cx="673100" cy="5032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MAY</a:t>
            </a:r>
          </a:p>
        </p:txBody>
      </p:sp>
      <p:sp>
        <p:nvSpPr>
          <p:cNvPr id="29725" name="TextBox 29"/>
          <p:cNvSpPr txBox="1">
            <a:spLocks noChangeArrowheads="1"/>
          </p:cNvSpPr>
          <p:nvPr/>
        </p:nvSpPr>
        <p:spPr bwMode="auto">
          <a:xfrm>
            <a:off x="3803650" y="4329113"/>
            <a:ext cx="268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cxnSp>
        <p:nvCxnSpPr>
          <p:cNvPr id="29726" name="Straight Arrow Connector 30"/>
          <p:cNvCxnSpPr>
            <a:cxnSpLocks noChangeShapeType="1"/>
          </p:cNvCxnSpPr>
          <p:nvPr/>
        </p:nvCxnSpPr>
        <p:spPr bwMode="auto">
          <a:xfrm flipH="1">
            <a:off x="4035426" y="4292600"/>
            <a:ext cx="314325" cy="40005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 name="Oval 32"/>
          <p:cNvSpPr/>
          <p:nvPr/>
        </p:nvSpPr>
        <p:spPr bwMode="auto">
          <a:xfrm>
            <a:off x="7210425" y="3124200"/>
            <a:ext cx="673100" cy="5032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AUG</a:t>
            </a:r>
          </a:p>
        </p:txBody>
      </p:sp>
      <p:cxnSp>
        <p:nvCxnSpPr>
          <p:cNvPr id="29728" name="Straight Arrow Connector 33"/>
          <p:cNvCxnSpPr>
            <a:cxnSpLocks noChangeShapeType="1"/>
          </p:cNvCxnSpPr>
          <p:nvPr/>
        </p:nvCxnSpPr>
        <p:spPr bwMode="auto">
          <a:xfrm flipH="1">
            <a:off x="7710489" y="2679700"/>
            <a:ext cx="600075" cy="43338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5" name="Oval 34"/>
          <p:cNvSpPr/>
          <p:nvPr/>
        </p:nvSpPr>
        <p:spPr bwMode="auto">
          <a:xfrm>
            <a:off x="8456613" y="3148014"/>
            <a:ext cx="673100" cy="5032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MAR</a:t>
            </a:r>
          </a:p>
        </p:txBody>
      </p:sp>
      <p:sp>
        <p:nvSpPr>
          <p:cNvPr id="29730" name="TextBox 35"/>
          <p:cNvSpPr txBox="1">
            <a:spLocks noChangeArrowheads="1"/>
          </p:cNvSpPr>
          <p:nvPr/>
        </p:nvSpPr>
        <p:spPr bwMode="auto">
          <a:xfrm>
            <a:off x="7899401" y="2124076"/>
            <a:ext cx="538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-2</a:t>
            </a:r>
          </a:p>
        </p:txBody>
      </p:sp>
      <p:sp>
        <p:nvSpPr>
          <p:cNvPr id="29731" name="TextBox 36"/>
          <p:cNvSpPr txBox="1">
            <a:spLocks noChangeArrowheads="1"/>
          </p:cNvSpPr>
          <p:nvPr/>
        </p:nvSpPr>
        <p:spPr bwMode="auto">
          <a:xfrm>
            <a:off x="9037638" y="2857501"/>
            <a:ext cx="671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cxnSp>
        <p:nvCxnSpPr>
          <p:cNvPr id="29732" name="Straight Arrow Connector 37"/>
          <p:cNvCxnSpPr>
            <a:cxnSpLocks noChangeShapeType="1"/>
          </p:cNvCxnSpPr>
          <p:nvPr/>
        </p:nvCxnSpPr>
        <p:spPr bwMode="auto">
          <a:xfrm>
            <a:off x="8745539" y="2811464"/>
            <a:ext cx="160337" cy="33972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9" name="Oval 38"/>
          <p:cNvSpPr/>
          <p:nvPr/>
        </p:nvSpPr>
        <p:spPr bwMode="auto">
          <a:xfrm>
            <a:off x="6640513" y="3905250"/>
            <a:ext cx="673100" cy="5032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APR</a:t>
            </a:r>
          </a:p>
        </p:txBody>
      </p:sp>
      <p:sp>
        <p:nvSpPr>
          <p:cNvPr id="40" name="Oval 39"/>
          <p:cNvSpPr/>
          <p:nvPr/>
        </p:nvSpPr>
        <p:spPr bwMode="auto">
          <a:xfrm>
            <a:off x="9080500" y="3824289"/>
            <a:ext cx="674688"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OCT</a:t>
            </a:r>
          </a:p>
        </p:txBody>
      </p:sp>
      <p:cxnSp>
        <p:nvCxnSpPr>
          <p:cNvPr id="29735" name="Straight Arrow Connector 40"/>
          <p:cNvCxnSpPr>
            <a:cxnSpLocks noChangeShapeType="1"/>
          </p:cNvCxnSpPr>
          <p:nvPr/>
        </p:nvCxnSpPr>
        <p:spPr bwMode="auto">
          <a:xfrm>
            <a:off x="9004300" y="3644900"/>
            <a:ext cx="158750" cy="33813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2" name="Oval 41"/>
          <p:cNvSpPr/>
          <p:nvPr/>
        </p:nvSpPr>
        <p:spPr bwMode="auto">
          <a:xfrm>
            <a:off x="8189913" y="3873501"/>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JUN</a:t>
            </a:r>
          </a:p>
        </p:txBody>
      </p:sp>
      <p:sp>
        <p:nvSpPr>
          <p:cNvPr id="29737" name="TextBox 42"/>
          <p:cNvSpPr txBox="1">
            <a:spLocks noChangeArrowheads="1"/>
          </p:cNvSpPr>
          <p:nvPr/>
        </p:nvSpPr>
        <p:spPr bwMode="auto">
          <a:xfrm>
            <a:off x="9324975" y="3409951"/>
            <a:ext cx="604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cxnSp>
        <p:nvCxnSpPr>
          <p:cNvPr id="29738" name="Straight Arrow Connector 43"/>
          <p:cNvCxnSpPr>
            <a:cxnSpLocks noChangeShapeType="1"/>
          </p:cNvCxnSpPr>
          <p:nvPr/>
        </p:nvCxnSpPr>
        <p:spPr bwMode="auto">
          <a:xfrm flipH="1">
            <a:off x="8280400" y="3614739"/>
            <a:ext cx="357188" cy="35877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9739" name="TextBox 44"/>
          <p:cNvSpPr txBox="1">
            <a:spLocks noChangeArrowheads="1"/>
          </p:cNvSpPr>
          <p:nvPr/>
        </p:nvSpPr>
        <p:spPr bwMode="auto">
          <a:xfrm>
            <a:off x="7167564" y="2784476"/>
            <a:ext cx="268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9740" name="Rectangle 45"/>
          <p:cNvSpPr>
            <a:spLocks noChangeArrowheads="1"/>
          </p:cNvSpPr>
          <p:nvPr/>
        </p:nvSpPr>
        <p:spPr bwMode="auto">
          <a:xfrm>
            <a:off x="7248526" y="1412876"/>
            <a:ext cx="1630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Insert NOV</a:t>
            </a:r>
          </a:p>
        </p:txBody>
      </p:sp>
      <p:sp>
        <p:nvSpPr>
          <p:cNvPr id="47" name="Oval 46"/>
          <p:cNvSpPr/>
          <p:nvPr/>
        </p:nvSpPr>
        <p:spPr bwMode="auto">
          <a:xfrm>
            <a:off x="7864475" y="4654551"/>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JUL</a:t>
            </a:r>
          </a:p>
        </p:txBody>
      </p:sp>
      <p:cxnSp>
        <p:nvCxnSpPr>
          <p:cNvPr id="29742" name="Straight Arrow Connector 47"/>
          <p:cNvCxnSpPr>
            <a:cxnSpLocks noChangeShapeType="1"/>
          </p:cNvCxnSpPr>
          <p:nvPr/>
        </p:nvCxnSpPr>
        <p:spPr bwMode="auto">
          <a:xfrm flipH="1">
            <a:off x="8131175" y="4308476"/>
            <a:ext cx="355600" cy="360363"/>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9" name="Oval 48"/>
          <p:cNvSpPr/>
          <p:nvPr/>
        </p:nvSpPr>
        <p:spPr bwMode="auto">
          <a:xfrm>
            <a:off x="7350126" y="3959226"/>
            <a:ext cx="631825" cy="442913"/>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sz="1400" b="1" dirty="0">
                <a:solidFill>
                  <a:schemeClr val="tx1"/>
                </a:solidFill>
                <a:latin typeface="Times New Roman" pitchFamily="18" charset="0"/>
              </a:rPr>
              <a:t>FEB</a:t>
            </a:r>
          </a:p>
        </p:txBody>
      </p:sp>
      <p:cxnSp>
        <p:nvCxnSpPr>
          <p:cNvPr id="29744" name="Straight Arrow Connector 49"/>
          <p:cNvCxnSpPr>
            <a:cxnSpLocks noChangeShapeType="1"/>
            <a:endCxn id="49" idx="7"/>
          </p:cNvCxnSpPr>
          <p:nvPr/>
        </p:nvCxnSpPr>
        <p:spPr bwMode="auto">
          <a:xfrm>
            <a:off x="7666039" y="3578225"/>
            <a:ext cx="223837" cy="44608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9745" name="TextBox 50"/>
          <p:cNvSpPr txBox="1">
            <a:spLocks noChangeArrowheads="1"/>
          </p:cNvSpPr>
          <p:nvPr/>
        </p:nvSpPr>
        <p:spPr bwMode="auto">
          <a:xfrm>
            <a:off x="7372350" y="3578226"/>
            <a:ext cx="26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52" name="Oval 51"/>
          <p:cNvSpPr/>
          <p:nvPr/>
        </p:nvSpPr>
        <p:spPr bwMode="auto">
          <a:xfrm>
            <a:off x="8258175" y="2246314"/>
            <a:ext cx="673100" cy="5032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JAN</a:t>
            </a:r>
          </a:p>
        </p:txBody>
      </p:sp>
      <p:sp>
        <p:nvSpPr>
          <p:cNvPr id="53" name="Oval 52"/>
          <p:cNvSpPr/>
          <p:nvPr/>
        </p:nvSpPr>
        <p:spPr bwMode="auto">
          <a:xfrm>
            <a:off x="9577388" y="4654551"/>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SEP</a:t>
            </a:r>
          </a:p>
        </p:txBody>
      </p:sp>
      <p:cxnSp>
        <p:nvCxnSpPr>
          <p:cNvPr id="29748" name="Straight Arrow Connector 53"/>
          <p:cNvCxnSpPr>
            <a:cxnSpLocks noChangeShapeType="1"/>
            <a:stCxn id="40" idx="5"/>
            <a:endCxn id="53" idx="7"/>
          </p:cNvCxnSpPr>
          <p:nvPr/>
        </p:nvCxnSpPr>
        <p:spPr bwMode="auto">
          <a:xfrm>
            <a:off x="9655175" y="4254501"/>
            <a:ext cx="496888" cy="474663"/>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9749" name="TextBox 54"/>
          <p:cNvSpPr txBox="1">
            <a:spLocks noChangeArrowheads="1"/>
          </p:cNvSpPr>
          <p:nvPr/>
        </p:nvSpPr>
        <p:spPr bwMode="auto">
          <a:xfrm>
            <a:off x="10115550" y="4329113"/>
            <a:ext cx="268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9750" name="TextBox 55"/>
          <p:cNvSpPr txBox="1">
            <a:spLocks noChangeArrowheads="1"/>
          </p:cNvSpPr>
          <p:nvPr/>
        </p:nvSpPr>
        <p:spPr bwMode="auto">
          <a:xfrm>
            <a:off x="7632700" y="4491038"/>
            <a:ext cx="268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9751" name="TextBox 56"/>
          <p:cNvSpPr txBox="1">
            <a:spLocks noChangeArrowheads="1"/>
          </p:cNvSpPr>
          <p:nvPr/>
        </p:nvSpPr>
        <p:spPr bwMode="auto">
          <a:xfrm>
            <a:off x="8066089" y="3459164"/>
            <a:ext cx="604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cxnSp>
        <p:nvCxnSpPr>
          <p:cNvPr id="29752" name="Straight Arrow Connector 57"/>
          <p:cNvCxnSpPr>
            <a:cxnSpLocks noChangeShapeType="1"/>
          </p:cNvCxnSpPr>
          <p:nvPr/>
        </p:nvCxnSpPr>
        <p:spPr bwMode="auto">
          <a:xfrm flipH="1">
            <a:off x="6932613" y="3522664"/>
            <a:ext cx="311150" cy="382587"/>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9" name="Oval 58"/>
          <p:cNvSpPr/>
          <p:nvPr/>
        </p:nvSpPr>
        <p:spPr bwMode="auto">
          <a:xfrm>
            <a:off x="8786813" y="4668839"/>
            <a:ext cx="673100" cy="5032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MAY</a:t>
            </a:r>
          </a:p>
        </p:txBody>
      </p:sp>
      <p:sp>
        <p:nvSpPr>
          <p:cNvPr id="29754" name="TextBox 59"/>
          <p:cNvSpPr txBox="1">
            <a:spLocks noChangeArrowheads="1"/>
          </p:cNvSpPr>
          <p:nvPr/>
        </p:nvSpPr>
        <p:spPr bwMode="auto">
          <a:xfrm>
            <a:off x="8569325" y="4329113"/>
            <a:ext cx="446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cxnSp>
        <p:nvCxnSpPr>
          <p:cNvPr id="29755" name="Straight Arrow Connector 60"/>
          <p:cNvCxnSpPr>
            <a:cxnSpLocks noChangeShapeType="1"/>
          </p:cNvCxnSpPr>
          <p:nvPr/>
        </p:nvCxnSpPr>
        <p:spPr bwMode="auto">
          <a:xfrm flipH="1">
            <a:off x="8932864" y="4292600"/>
            <a:ext cx="314325" cy="40005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2" name="Oval 61"/>
          <p:cNvSpPr/>
          <p:nvPr/>
        </p:nvSpPr>
        <p:spPr bwMode="auto">
          <a:xfrm>
            <a:off x="9220200" y="5464175"/>
            <a:ext cx="673100" cy="5032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NOV</a:t>
            </a:r>
          </a:p>
        </p:txBody>
      </p:sp>
      <p:cxnSp>
        <p:nvCxnSpPr>
          <p:cNvPr id="29757" name="Straight Arrow Connector 62"/>
          <p:cNvCxnSpPr>
            <a:cxnSpLocks noChangeShapeType="1"/>
          </p:cNvCxnSpPr>
          <p:nvPr/>
        </p:nvCxnSpPr>
        <p:spPr bwMode="auto">
          <a:xfrm>
            <a:off x="9263063" y="5159376"/>
            <a:ext cx="360362" cy="47307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9758" name="TextBox 64"/>
          <p:cNvSpPr txBox="1">
            <a:spLocks noChangeArrowheads="1"/>
          </p:cNvSpPr>
          <p:nvPr/>
        </p:nvSpPr>
        <p:spPr bwMode="auto">
          <a:xfrm>
            <a:off x="9058276" y="5281613"/>
            <a:ext cx="269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9759" name="TextBox 65"/>
          <p:cNvSpPr txBox="1">
            <a:spLocks noChangeArrowheads="1"/>
          </p:cNvSpPr>
          <p:nvPr/>
        </p:nvSpPr>
        <p:spPr bwMode="auto">
          <a:xfrm>
            <a:off x="6640514" y="5743576"/>
            <a:ext cx="2522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RR Imbalance</a:t>
            </a:r>
          </a:p>
        </p:txBody>
      </p:sp>
    </p:spTree>
    <p:extLst>
      <p:ext uri="{BB962C8B-B14F-4D97-AF65-F5344CB8AC3E}">
        <p14:creationId xmlns:p14="http://schemas.microsoft.com/office/powerpoint/2010/main" val="2580252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bwMode="auto">
          <a:xfrm>
            <a:off x="2765425" y="3716339"/>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AUG</a:t>
            </a:r>
          </a:p>
        </p:txBody>
      </p:sp>
      <p:sp>
        <p:nvSpPr>
          <p:cNvPr id="4" name="Oval 3"/>
          <p:cNvSpPr/>
          <p:nvPr/>
        </p:nvSpPr>
        <p:spPr bwMode="auto">
          <a:xfrm>
            <a:off x="4549775" y="2395539"/>
            <a:ext cx="673100" cy="5032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MAR</a:t>
            </a:r>
          </a:p>
        </p:txBody>
      </p:sp>
      <p:sp>
        <p:nvSpPr>
          <p:cNvPr id="30724" name="TextBox 5"/>
          <p:cNvSpPr txBox="1">
            <a:spLocks noChangeArrowheads="1"/>
          </p:cNvSpPr>
          <p:nvPr/>
        </p:nvSpPr>
        <p:spPr bwMode="auto">
          <a:xfrm>
            <a:off x="5770563" y="2565401"/>
            <a:ext cx="671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cxnSp>
        <p:nvCxnSpPr>
          <p:cNvPr id="30725" name="Straight Arrow Connector 6"/>
          <p:cNvCxnSpPr>
            <a:cxnSpLocks noChangeShapeType="1"/>
            <a:stCxn id="4" idx="2"/>
          </p:cNvCxnSpPr>
          <p:nvPr/>
        </p:nvCxnSpPr>
        <p:spPr bwMode="auto">
          <a:xfrm flipH="1">
            <a:off x="3983039" y="2647950"/>
            <a:ext cx="566737" cy="22860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 name="Oval 7"/>
          <p:cNvSpPr/>
          <p:nvPr/>
        </p:nvSpPr>
        <p:spPr bwMode="auto">
          <a:xfrm>
            <a:off x="2197100" y="4497389"/>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APR</a:t>
            </a:r>
          </a:p>
        </p:txBody>
      </p:sp>
      <p:sp>
        <p:nvSpPr>
          <p:cNvPr id="9" name="Oval 8"/>
          <p:cNvSpPr/>
          <p:nvPr/>
        </p:nvSpPr>
        <p:spPr bwMode="auto">
          <a:xfrm>
            <a:off x="5372100" y="2965451"/>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OCT</a:t>
            </a:r>
          </a:p>
        </p:txBody>
      </p:sp>
      <p:cxnSp>
        <p:nvCxnSpPr>
          <p:cNvPr id="30728" name="Straight Arrow Connector 9"/>
          <p:cNvCxnSpPr>
            <a:cxnSpLocks noChangeShapeType="1"/>
            <a:endCxn id="9" idx="0"/>
          </p:cNvCxnSpPr>
          <p:nvPr/>
        </p:nvCxnSpPr>
        <p:spPr bwMode="auto">
          <a:xfrm>
            <a:off x="5173664" y="2654300"/>
            <a:ext cx="534987" cy="31115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 name="Oval 10"/>
          <p:cNvSpPr/>
          <p:nvPr/>
        </p:nvSpPr>
        <p:spPr bwMode="auto">
          <a:xfrm>
            <a:off x="4206875" y="3673475"/>
            <a:ext cx="673100" cy="5032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JUN</a:t>
            </a:r>
          </a:p>
        </p:txBody>
      </p:sp>
      <p:sp>
        <p:nvSpPr>
          <p:cNvPr id="30730" name="TextBox 11"/>
          <p:cNvSpPr txBox="1">
            <a:spLocks noChangeArrowheads="1"/>
          </p:cNvSpPr>
          <p:nvPr/>
        </p:nvSpPr>
        <p:spPr bwMode="auto">
          <a:xfrm>
            <a:off x="6567489" y="3395663"/>
            <a:ext cx="604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cxnSp>
        <p:nvCxnSpPr>
          <p:cNvPr id="30731" name="Straight Arrow Connector 12"/>
          <p:cNvCxnSpPr>
            <a:cxnSpLocks noChangeShapeType="1"/>
          </p:cNvCxnSpPr>
          <p:nvPr/>
        </p:nvCxnSpPr>
        <p:spPr bwMode="auto">
          <a:xfrm>
            <a:off x="4235450" y="3217864"/>
            <a:ext cx="427038" cy="44132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732" name="TextBox 13"/>
          <p:cNvSpPr txBox="1">
            <a:spLocks noChangeArrowheads="1"/>
          </p:cNvSpPr>
          <p:nvPr/>
        </p:nvSpPr>
        <p:spPr bwMode="auto">
          <a:xfrm>
            <a:off x="2724150" y="3378201"/>
            <a:ext cx="26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30733" name="Rectangle 14"/>
          <p:cNvSpPr>
            <a:spLocks noChangeArrowheads="1"/>
          </p:cNvSpPr>
          <p:nvPr/>
        </p:nvSpPr>
        <p:spPr bwMode="auto">
          <a:xfrm>
            <a:off x="4008439" y="1484313"/>
            <a:ext cx="1728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RR Rotation</a:t>
            </a:r>
          </a:p>
        </p:txBody>
      </p:sp>
      <p:sp>
        <p:nvSpPr>
          <p:cNvPr id="16" name="Oval 15"/>
          <p:cNvSpPr/>
          <p:nvPr/>
        </p:nvSpPr>
        <p:spPr bwMode="auto">
          <a:xfrm>
            <a:off x="3868738" y="4476750"/>
            <a:ext cx="673100" cy="5032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JUL</a:t>
            </a:r>
          </a:p>
        </p:txBody>
      </p:sp>
      <p:cxnSp>
        <p:nvCxnSpPr>
          <p:cNvPr id="30735" name="Straight Arrow Connector 16"/>
          <p:cNvCxnSpPr>
            <a:cxnSpLocks noChangeShapeType="1"/>
          </p:cNvCxnSpPr>
          <p:nvPr/>
        </p:nvCxnSpPr>
        <p:spPr bwMode="auto">
          <a:xfrm flipH="1">
            <a:off x="4281488" y="4160838"/>
            <a:ext cx="355600" cy="360362"/>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Oval 17"/>
          <p:cNvSpPr/>
          <p:nvPr/>
        </p:nvSpPr>
        <p:spPr bwMode="auto">
          <a:xfrm>
            <a:off x="3168651" y="4565650"/>
            <a:ext cx="631825" cy="4445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sz="1400" b="1" dirty="0">
                <a:solidFill>
                  <a:schemeClr val="tx1"/>
                </a:solidFill>
                <a:latin typeface="Times New Roman" pitchFamily="18" charset="0"/>
              </a:rPr>
              <a:t>FEB</a:t>
            </a:r>
          </a:p>
        </p:txBody>
      </p:sp>
      <p:cxnSp>
        <p:nvCxnSpPr>
          <p:cNvPr id="30737" name="Straight Arrow Connector 18"/>
          <p:cNvCxnSpPr>
            <a:cxnSpLocks noChangeShapeType="1"/>
            <a:stCxn id="2" idx="5"/>
            <a:endCxn id="18" idx="7"/>
          </p:cNvCxnSpPr>
          <p:nvPr/>
        </p:nvCxnSpPr>
        <p:spPr bwMode="auto">
          <a:xfrm>
            <a:off x="3340100" y="4146550"/>
            <a:ext cx="368300" cy="48418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738" name="TextBox 19"/>
          <p:cNvSpPr txBox="1">
            <a:spLocks noChangeArrowheads="1"/>
          </p:cNvSpPr>
          <p:nvPr/>
        </p:nvSpPr>
        <p:spPr bwMode="auto">
          <a:xfrm>
            <a:off x="2927351" y="4170363"/>
            <a:ext cx="269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22" name="Oval 21"/>
          <p:cNvSpPr/>
          <p:nvPr/>
        </p:nvSpPr>
        <p:spPr bwMode="auto">
          <a:xfrm>
            <a:off x="5867400" y="3795714"/>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SEP</a:t>
            </a:r>
          </a:p>
        </p:txBody>
      </p:sp>
      <p:cxnSp>
        <p:nvCxnSpPr>
          <p:cNvPr id="30740" name="Straight Arrow Connector 22"/>
          <p:cNvCxnSpPr>
            <a:cxnSpLocks noChangeShapeType="1"/>
            <a:stCxn id="9" idx="5"/>
            <a:endCxn id="22" idx="7"/>
          </p:cNvCxnSpPr>
          <p:nvPr/>
        </p:nvCxnSpPr>
        <p:spPr bwMode="auto">
          <a:xfrm>
            <a:off x="5946775" y="3395663"/>
            <a:ext cx="495300" cy="474662"/>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741" name="TextBox 23"/>
          <p:cNvSpPr txBox="1">
            <a:spLocks noChangeArrowheads="1"/>
          </p:cNvSpPr>
          <p:nvPr/>
        </p:nvSpPr>
        <p:spPr bwMode="auto">
          <a:xfrm>
            <a:off x="4481514" y="2070101"/>
            <a:ext cx="268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30742" name="TextBox 24"/>
          <p:cNvSpPr txBox="1">
            <a:spLocks noChangeArrowheads="1"/>
          </p:cNvSpPr>
          <p:nvPr/>
        </p:nvSpPr>
        <p:spPr bwMode="auto">
          <a:xfrm>
            <a:off x="3646489" y="4173538"/>
            <a:ext cx="268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30743" name="TextBox 25"/>
          <p:cNvSpPr txBox="1">
            <a:spLocks noChangeArrowheads="1"/>
          </p:cNvSpPr>
          <p:nvPr/>
        </p:nvSpPr>
        <p:spPr bwMode="auto">
          <a:xfrm>
            <a:off x="4506914" y="3233739"/>
            <a:ext cx="604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cxnSp>
        <p:nvCxnSpPr>
          <p:cNvPr id="30744" name="Straight Arrow Connector 26"/>
          <p:cNvCxnSpPr>
            <a:cxnSpLocks noChangeShapeType="1"/>
          </p:cNvCxnSpPr>
          <p:nvPr/>
        </p:nvCxnSpPr>
        <p:spPr bwMode="auto">
          <a:xfrm flipH="1">
            <a:off x="2489201" y="4116388"/>
            <a:ext cx="309563" cy="38100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8" name="Oval 27"/>
          <p:cNvSpPr/>
          <p:nvPr/>
        </p:nvSpPr>
        <p:spPr bwMode="auto">
          <a:xfrm>
            <a:off x="5076825" y="3810001"/>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MAY</a:t>
            </a:r>
          </a:p>
        </p:txBody>
      </p:sp>
      <p:sp>
        <p:nvSpPr>
          <p:cNvPr id="30746" name="TextBox 28"/>
          <p:cNvSpPr txBox="1">
            <a:spLocks noChangeArrowheads="1"/>
          </p:cNvSpPr>
          <p:nvPr/>
        </p:nvSpPr>
        <p:spPr bwMode="auto">
          <a:xfrm>
            <a:off x="4962525" y="3276601"/>
            <a:ext cx="4460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cxnSp>
        <p:nvCxnSpPr>
          <p:cNvPr id="30747" name="Straight Arrow Connector 29"/>
          <p:cNvCxnSpPr>
            <a:cxnSpLocks noChangeShapeType="1"/>
          </p:cNvCxnSpPr>
          <p:nvPr/>
        </p:nvCxnSpPr>
        <p:spPr bwMode="auto">
          <a:xfrm flipH="1">
            <a:off x="5222876" y="3433763"/>
            <a:ext cx="314325" cy="40005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1" name="Oval 30"/>
          <p:cNvSpPr/>
          <p:nvPr/>
        </p:nvSpPr>
        <p:spPr bwMode="auto">
          <a:xfrm>
            <a:off x="5510213" y="4605339"/>
            <a:ext cx="673100" cy="5032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NOV</a:t>
            </a:r>
          </a:p>
        </p:txBody>
      </p:sp>
      <p:cxnSp>
        <p:nvCxnSpPr>
          <p:cNvPr id="30749" name="Straight Arrow Connector 31"/>
          <p:cNvCxnSpPr>
            <a:cxnSpLocks noChangeShapeType="1"/>
          </p:cNvCxnSpPr>
          <p:nvPr/>
        </p:nvCxnSpPr>
        <p:spPr bwMode="auto">
          <a:xfrm>
            <a:off x="5553076" y="4300538"/>
            <a:ext cx="360363" cy="474662"/>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750" name="TextBox 32"/>
          <p:cNvSpPr txBox="1">
            <a:spLocks noChangeArrowheads="1"/>
          </p:cNvSpPr>
          <p:nvPr/>
        </p:nvSpPr>
        <p:spPr bwMode="auto">
          <a:xfrm>
            <a:off x="5249864" y="4549776"/>
            <a:ext cx="268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30751" name="TextBox 33"/>
          <p:cNvSpPr txBox="1">
            <a:spLocks noChangeArrowheads="1"/>
          </p:cNvSpPr>
          <p:nvPr/>
        </p:nvSpPr>
        <p:spPr bwMode="auto">
          <a:xfrm>
            <a:off x="3400425" y="5815013"/>
            <a:ext cx="25225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RR Imbalance</a:t>
            </a:r>
          </a:p>
        </p:txBody>
      </p:sp>
      <p:cxnSp>
        <p:nvCxnSpPr>
          <p:cNvPr id="30752" name="Straight Arrow Connector 34"/>
          <p:cNvCxnSpPr>
            <a:cxnSpLocks noChangeShapeType="1"/>
          </p:cNvCxnSpPr>
          <p:nvPr/>
        </p:nvCxnSpPr>
        <p:spPr bwMode="auto">
          <a:xfrm flipH="1">
            <a:off x="3074989" y="3290888"/>
            <a:ext cx="600075" cy="43180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6" name="Oval 35"/>
          <p:cNvSpPr/>
          <p:nvPr/>
        </p:nvSpPr>
        <p:spPr bwMode="auto">
          <a:xfrm>
            <a:off x="3622675" y="2855914"/>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JAN</a:t>
            </a:r>
          </a:p>
        </p:txBody>
      </p:sp>
      <p:sp>
        <p:nvSpPr>
          <p:cNvPr id="30754" name="TextBox 42"/>
          <p:cNvSpPr txBox="1">
            <a:spLocks noChangeArrowheads="1"/>
          </p:cNvSpPr>
          <p:nvPr/>
        </p:nvSpPr>
        <p:spPr bwMode="auto">
          <a:xfrm>
            <a:off x="3213101" y="2811463"/>
            <a:ext cx="269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30755" name="TextBox 24"/>
          <p:cNvSpPr txBox="1">
            <a:spLocks noChangeArrowheads="1"/>
          </p:cNvSpPr>
          <p:nvPr/>
        </p:nvSpPr>
        <p:spPr bwMode="auto">
          <a:xfrm>
            <a:off x="3994150" y="4076701"/>
            <a:ext cx="26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Tree>
    <p:extLst>
      <p:ext uri="{BB962C8B-B14F-4D97-AF65-F5344CB8AC3E}">
        <p14:creationId xmlns:p14="http://schemas.microsoft.com/office/powerpoint/2010/main" val="3077000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bwMode="auto">
          <a:xfrm>
            <a:off x="2765425" y="3716339"/>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AUG</a:t>
            </a:r>
          </a:p>
        </p:txBody>
      </p:sp>
      <p:sp>
        <p:nvSpPr>
          <p:cNvPr id="3" name="Oval 2"/>
          <p:cNvSpPr/>
          <p:nvPr/>
        </p:nvSpPr>
        <p:spPr bwMode="auto">
          <a:xfrm>
            <a:off x="4549775" y="2395539"/>
            <a:ext cx="673100" cy="5032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MAR</a:t>
            </a:r>
          </a:p>
        </p:txBody>
      </p:sp>
      <p:sp>
        <p:nvSpPr>
          <p:cNvPr id="31748" name="TextBox 3"/>
          <p:cNvSpPr txBox="1">
            <a:spLocks noChangeArrowheads="1"/>
          </p:cNvSpPr>
          <p:nvPr/>
        </p:nvSpPr>
        <p:spPr bwMode="auto">
          <a:xfrm>
            <a:off x="5770563" y="2565401"/>
            <a:ext cx="671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cxnSp>
        <p:nvCxnSpPr>
          <p:cNvPr id="31749" name="Straight Arrow Connector 4"/>
          <p:cNvCxnSpPr>
            <a:cxnSpLocks noChangeShapeType="1"/>
            <a:stCxn id="3" idx="2"/>
          </p:cNvCxnSpPr>
          <p:nvPr/>
        </p:nvCxnSpPr>
        <p:spPr bwMode="auto">
          <a:xfrm flipH="1">
            <a:off x="3983039" y="2647950"/>
            <a:ext cx="566737" cy="22860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 name="Oval 5"/>
          <p:cNvSpPr/>
          <p:nvPr/>
        </p:nvSpPr>
        <p:spPr bwMode="auto">
          <a:xfrm>
            <a:off x="2197100" y="4497389"/>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APR</a:t>
            </a:r>
          </a:p>
        </p:txBody>
      </p:sp>
      <p:sp>
        <p:nvSpPr>
          <p:cNvPr id="7" name="Oval 6"/>
          <p:cNvSpPr/>
          <p:nvPr/>
        </p:nvSpPr>
        <p:spPr bwMode="auto">
          <a:xfrm>
            <a:off x="5372100" y="2965451"/>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OCT</a:t>
            </a:r>
          </a:p>
        </p:txBody>
      </p:sp>
      <p:cxnSp>
        <p:nvCxnSpPr>
          <p:cNvPr id="31752" name="Straight Arrow Connector 7"/>
          <p:cNvCxnSpPr>
            <a:cxnSpLocks noChangeShapeType="1"/>
            <a:endCxn id="7" idx="0"/>
          </p:cNvCxnSpPr>
          <p:nvPr/>
        </p:nvCxnSpPr>
        <p:spPr bwMode="auto">
          <a:xfrm>
            <a:off x="5173664" y="2654300"/>
            <a:ext cx="534987" cy="31115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 name="Oval 8"/>
          <p:cNvSpPr/>
          <p:nvPr/>
        </p:nvSpPr>
        <p:spPr bwMode="auto">
          <a:xfrm>
            <a:off x="4206875" y="3673475"/>
            <a:ext cx="673100" cy="5032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JUN</a:t>
            </a:r>
          </a:p>
        </p:txBody>
      </p:sp>
      <p:cxnSp>
        <p:nvCxnSpPr>
          <p:cNvPr id="31754" name="Straight Arrow Connector 9"/>
          <p:cNvCxnSpPr>
            <a:cxnSpLocks noChangeShapeType="1"/>
          </p:cNvCxnSpPr>
          <p:nvPr/>
        </p:nvCxnSpPr>
        <p:spPr bwMode="auto">
          <a:xfrm>
            <a:off x="4235450" y="3217864"/>
            <a:ext cx="427038" cy="441325"/>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1755" name="TextBox 10"/>
          <p:cNvSpPr txBox="1">
            <a:spLocks noChangeArrowheads="1"/>
          </p:cNvSpPr>
          <p:nvPr/>
        </p:nvSpPr>
        <p:spPr bwMode="auto">
          <a:xfrm>
            <a:off x="2598739" y="3378201"/>
            <a:ext cx="542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sp>
        <p:nvSpPr>
          <p:cNvPr id="31756" name="Rectangle 11"/>
          <p:cNvSpPr>
            <a:spLocks noChangeArrowheads="1"/>
          </p:cNvSpPr>
          <p:nvPr/>
        </p:nvSpPr>
        <p:spPr bwMode="auto">
          <a:xfrm>
            <a:off x="4008439" y="1484313"/>
            <a:ext cx="1838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Insert “DEC”</a:t>
            </a:r>
          </a:p>
        </p:txBody>
      </p:sp>
      <p:sp>
        <p:nvSpPr>
          <p:cNvPr id="13" name="Oval 12"/>
          <p:cNvSpPr/>
          <p:nvPr/>
        </p:nvSpPr>
        <p:spPr bwMode="auto">
          <a:xfrm>
            <a:off x="3868738" y="4476750"/>
            <a:ext cx="673100" cy="5032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JUL</a:t>
            </a:r>
          </a:p>
        </p:txBody>
      </p:sp>
      <p:cxnSp>
        <p:nvCxnSpPr>
          <p:cNvPr id="31758" name="Straight Arrow Connector 13"/>
          <p:cNvCxnSpPr>
            <a:cxnSpLocks noChangeShapeType="1"/>
          </p:cNvCxnSpPr>
          <p:nvPr/>
        </p:nvCxnSpPr>
        <p:spPr bwMode="auto">
          <a:xfrm flipH="1">
            <a:off x="4281488" y="4160838"/>
            <a:ext cx="355600" cy="360362"/>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 name="Oval 14"/>
          <p:cNvSpPr/>
          <p:nvPr/>
        </p:nvSpPr>
        <p:spPr bwMode="auto">
          <a:xfrm>
            <a:off x="3168651" y="4565650"/>
            <a:ext cx="631825" cy="4445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sz="1400" b="1" dirty="0">
                <a:solidFill>
                  <a:schemeClr val="tx1"/>
                </a:solidFill>
                <a:latin typeface="Times New Roman" pitchFamily="18" charset="0"/>
              </a:rPr>
              <a:t>FEB</a:t>
            </a:r>
          </a:p>
        </p:txBody>
      </p:sp>
      <p:cxnSp>
        <p:nvCxnSpPr>
          <p:cNvPr id="31760" name="Straight Arrow Connector 15"/>
          <p:cNvCxnSpPr>
            <a:cxnSpLocks noChangeShapeType="1"/>
            <a:stCxn id="2" idx="5"/>
            <a:endCxn id="15" idx="7"/>
          </p:cNvCxnSpPr>
          <p:nvPr/>
        </p:nvCxnSpPr>
        <p:spPr bwMode="auto">
          <a:xfrm>
            <a:off x="3340100" y="4146550"/>
            <a:ext cx="368300" cy="484188"/>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1761" name="TextBox 16"/>
          <p:cNvSpPr txBox="1">
            <a:spLocks noChangeArrowheads="1"/>
          </p:cNvSpPr>
          <p:nvPr/>
        </p:nvSpPr>
        <p:spPr bwMode="auto">
          <a:xfrm>
            <a:off x="2927351" y="4170363"/>
            <a:ext cx="269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18" name="Oval 17"/>
          <p:cNvSpPr/>
          <p:nvPr/>
        </p:nvSpPr>
        <p:spPr bwMode="auto">
          <a:xfrm>
            <a:off x="5867400" y="3795714"/>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SEP</a:t>
            </a:r>
          </a:p>
        </p:txBody>
      </p:sp>
      <p:cxnSp>
        <p:nvCxnSpPr>
          <p:cNvPr id="31763" name="Straight Arrow Connector 18"/>
          <p:cNvCxnSpPr>
            <a:cxnSpLocks noChangeShapeType="1"/>
            <a:stCxn id="7" idx="5"/>
            <a:endCxn id="18" idx="7"/>
          </p:cNvCxnSpPr>
          <p:nvPr/>
        </p:nvCxnSpPr>
        <p:spPr bwMode="auto">
          <a:xfrm>
            <a:off x="5946775" y="3395663"/>
            <a:ext cx="495300" cy="474662"/>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1764" name="TextBox 19"/>
          <p:cNvSpPr txBox="1">
            <a:spLocks noChangeArrowheads="1"/>
          </p:cNvSpPr>
          <p:nvPr/>
        </p:nvSpPr>
        <p:spPr bwMode="auto">
          <a:xfrm>
            <a:off x="4481514" y="2070101"/>
            <a:ext cx="268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sp>
        <p:nvSpPr>
          <p:cNvPr id="31765" name="TextBox 20"/>
          <p:cNvSpPr txBox="1">
            <a:spLocks noChangeArrowheads="1"/>
          </p:cNvSpPr>
          <p:nvPr/>
        </p:nvSpPr>
        <p:spPr bwMode="auto">
          <a:xfrm>
            <a:off x="3646489" y="4173538"/>
            <a:ext cx="268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sp>
        <p:nvSpPr>
          <p:cNvPr id="31766" name="TextBox 21"/>
          <p:cNvSpPr txBox="1">
            <a:spLocks noChangeArrowheads="1"/>
          </p:cNvSpPr>
          <p:nvPr/>
        </p:nvSpPr>
        <p:spPr bwMode="auto">
          <a:xfrm>
            <a:off x="4506914" y="3233739"/>
            <a:ext cx="604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cxnSp>
        <p:nvCxnSpPr>
          <p:cNvPr id="31767" name="Straight Arrow Connector 22"/>
          <p:cNvCxnSpPr>
            <a:cxnSpLocks noChangeShapeType="1"/>
          </p:cNvCxnSpPr>
          <p:nvPr/>
        </p:nvCxnSpPr>
        <p:spPr bwMode="auto">
          <a:xfrm flipH="1">
            <a:off x="2489201" y="4116388"/>
            <a:ext cx="309563" cy="38100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4" name="Oval 23"/>
          <p:cNvSpPr/>
          <p:nvPr/>
        </p:nvSpPr>
        <p:spPr bwMode="auto">
          <a:xfrm>
            <a:off x="5076825" y="3810001"/>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MAY</a:t>
            </a:r>
          </a:p>
        </p:txBody>
      </p:sp>
      <p:sp>
        <p:nvSpPr>
          <p:cNvPr id="31769" name="TextBox 24"/>
          <p:cNvSpPr txBox="1">
            <a:spLocks noChangeArrowheads="1"/>
          </p:cNvSpPr>
          <p:nvPr/>
        </p:nvSpPr>
        <p:spPr bwMode="auto">
          <a:xfrm>
            <a:off x="4962525" y="3276601"/>
            <a:ext cx="4460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cxnSp>
        <p:nvCxnSpPr>
          <p:cNvPr id="31770" name="Straight Arrow Connector 25"/>
          <p:cNvCxnSpPr>
            <a:cxnSpLocks noChangeShapeType="1"/>
          </p:cNvCxnSpPr>
          <p:nvPr/>
        </p:nvCxnSpPr>
        <p:spPr bwMode="auto">
          <a:xfrm flipH="1">
            <a:off x="5222876" y="3433763"/>
            <a:ext cx="314325" cy="40005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7" name="Oval 26"/>
          <p:cNvSpPr/>
          <p:nvPr/>
        </p:nvSpPr>
        <p:spPr bwMode="auto">
          <a:xfrm>
            <a:off x="5510213" y="4605339"/>
            <a:ext cx="673100" cy="50323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NOV</a:t>
            </a:r>
          </a:p>
        </p:txBody>
      </p:sp>
      <p:cxnSp>
        <p:nvCxnSpPr>
          <p:cNvPr id="31772" name="Straight Arrow Connector 27"/>
          <p:cNvCxnSpPr>
            <a:cxnSpLocks noChangeShapeType="1"/>
          </p:cNvCxnSpPr>
          <p:nvPr/>
        </p:nvCxnSpPr>
        <p:spPr bwMode="auto">
          <a:xfrm>
            <a:off x="5553076" y="4300538"/>
            <a:ext cx="360363" cy="474662"/>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1773" name="TextBox 28"/>
          <p:cNvSpPr txBox="1">
            <a:spLocks noChangeArrowheads="1"/>
          </p:cNvSpPr>
          <p:nvPr/>
        </p:nvSpPr>
        <p:spPr bwMode="auto">
          <a:xfrm>
            <a:off x="5249864" y="4549776"/>
            <a:ext cx="268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cxnSp>
        <p:nvCxnSpPr>
          <p:cNvPr id="31774" name="Straight Arrow Connector 29"/>
          <p:cNvCxnSpPr>
            <a:cxnSpLocks noChangeShapeType="1"/>
          </p:cNvCxnSpPr>
          <p:nvPr/>
        </p:nvCxnSpPr>
        <p:spPr bwMode="auto">
          <a:xfrm flipH="1">
            <a:off x="3074989" y="3290888"/>
            <a:ext cx="600075" cy="43180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1" name="Oval 30"/>
          <p:cNvSpPr/>
          <p:nvPr/>
        </p:nvSpPr>
        <p:spPr bwMode="auto">
          <a:xfrm>
            <a:off x="3622675" y="2855914"/>
            <a:ext cx="673100" cy="50482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dirty="0">
                <a:solidFill>
                  <a:schemeClr val="tx1"/>
                </a:solidFill>
                <a:latin typeface="Times New Roman" pitchFamily="18" charset="0"/>
              </a:rPr>
              <a:t>JAN</a:t>
            </a:r>
          </a:p>
        </p:txBody>
      </p:sp>
      <p:sp>
        <p:nvSpPr>
          <p:cNvPr id="31776" name="TextBox 31"/>
          <p:cNvSpPr txBox="1">
            <a:spLocks noChangeArrowheads="1"/>
          </p:cNvSpPr>
          <p:nvPr/>
        </p:nvSpPr>
        <p:spPr bwMode="auto">
          <a:xfrm>
            <a:off x="3213101" y="2811463"/>
            <a:ext cx="269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1</a:t>
            </a:r>
          </a:p>
        </p:txBody>
      </p:sp>
      <p:sp>
        <p:nvSpPr>
          <p:cNvPr id="33" name="Oval 32"/>
          <p:cNvSpPr/>
          <p:nvPr/>
        </p:nvSpPr>
        <p:spPr bwMode="auto">
          <a:xfrm>
            <a:off x="2765426" y="5278438"/>
            <a:ext cx="631825" cy="4445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lgn="ctr" eaLnBrk="1" latinLnBrk="1" hangingPunct="1">
              <a:defRPr/>
            </a:pPr>
            <a:r>
              <a:rPr lang="en-IN" sz="1400" b="1" dirty="0">
                <a:solidFill>
                  <a:schemeClr val="tx1"/>
                </a:solidFill>
                <a:latin typeface="Times New Roman" pitchFamily="18" charset="0"/>
              </a:rPr>
              <a:t>DEC</a:t>
            </a:r>
          </a:p>
        </p:txBody>
      </p:sp>
      <p:cxnSp>
        <p:nvCxnSpPr>
          <p:cNvPr id="31778" name="Straight Arrow Connector 33"/>
          <p:cNvCxnSpPr>
            <a:cxnSpLocks noChangeShapeType="1"/>
          </p:cNvCxnSpPr>
          <p:nvPr/>
        </p:nvCxnSpPr>
        <p:spPr bwMode="auto">
          <a:xfrm flipH="1">
            <a:off x="2936875" y="4833938"/>
            <a:ext cx="317500" cy="444500"/>
          </a:xfrm>
          <a:prstGeom prst="straightConnector1">
            <a:avLst/>
          </a:prstGeom>
          <a:noFill/>
          <a:ln w="57150"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1779" name="TextBox 36"/>
          <p:cNvSpPr txBox="1">
            <a:spLocks noChangeArrowheads="1"/>
          </p:cNvSpPr>
          <p:nvPr/>
        </p:nvSpPr>
        <p:spPr bwMode="auto">
          <a:xfrm>
            <a:off x="2454276" y="5097463"/>
            <a:ext cx="269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
        <p:nvSpPr>
          <p:cNvPr id="31780" name="TextBox 37"/>
          <p:cNvSpPr txBox="1">
            <a:spLocks noChangeArrowheads="1"/>
          </p:cNvSpPr>
          <p:nvPr/>
        </p:nvSpPr>
        <p:spPr bwMode="auto">
          <a:xfrm>
            <a:off x="6303964" y="3290888"/>
            <a:ext cx="268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solidFill>
                  <a:srgbClr val="FF0000"/>
                </a:solidFill>
                <a:latin typeface="Times New Roman" panose="02020603050405020304" pitchFamily="18" charset="0"/>
              </a:rPr>
              <a:t>0</a:t>
            </a:r>
          </a:p>
        </p:txBody>
      </p:sp>
    </p:spTree>
    <p:extLst>
      <p:ext uri="{BB962C8B-B14F-4D97-AF65-F5344CB8AC3E}">
        <p14:creationId xmlns:p14="http://schemas.microsoft.com/office/powerpoint/2010/main" val="2076529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1725" y="1052514"/>
            <a:ext cx="944245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Box 2"/>
          <p:cNvSpPr txBox="1">
            <a:spLocks noChangeArrowheads="1"/>
          </p:cNvSpPr>
          <p:nvPr/>
        </p:nvSpPr>
        <p:spPr bwMode="auto">
          <a:xfrm>
            <a:off x="1979614" y="404813"/>
            <a:ext cx="8148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latinLnBrk="0">
              <a:spcBef>
                <a:spcPct val="0"/>
              </a:spcBef>
              <a:buClrTx/>
              <a:buSzTx/>
              <a:buFontTx/>
              <a:buNone/>
            </a:pPr>
            <a:r>
              <a:rPr lang="en-IN" altLang="en-US" sz="2400">
                <a:latin typeface="Times New Roman" panose="02020603050405020304" pitchFamily="18" charset="0"/>
              </a:rPr>
              <a:t>Example for insertion into an AVL</a:t>
            </a:r>
          </a:p>
        </p:txBody>
      </p:sp>
    </p:spTree>
    <p:extLst>
      <p:ext uri="{BB962C8B-B14F-4D97-AF65-F5344CB8AC3E}">
        <p14:creationId xmlns:p14="http://schemas.microsoft.com/office/powerpoint/2010/main" val="3086307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7125" y="0"/>
            <a:ext cx="9290050" cy="694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167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9"/>
            <a:ext cx="10515600" cy="379458"/>
          </a:xfrm>
        </p:spPr>
        <p:txBody>
          <a:bodyPr>
            <a:normAutofit fontScale="90000"/>
          </a:bodyPr>
          <a:lstStyle/>
          <a:p>
            <a:r>
              <a:rPr lang="en-IN" sz="2700" b="1" dirty="0"/>
              <a:t>Binary Tree Traversals</a:t>
            </a:r>
            <a:r>
              <a:rPr lang="en-IN" dirty="0"/>
              <a:t>:</a:t>
            </a:r>
          </a:p>
        </p:txBody>
      </p:sp>
      <p:sp>
        <p:nvSpPr>
          <p:cNvPr id="3" name="Content Placeholder 2"/>
          <p:cNvSpPr>
            <a:spLocks noGrp="1"/>
          </p:cNvSpPr>
          <p:nvPr>
            <p:ph idx="1"/>
          </p:nvPr>
        </p:nvSpPr>
        <p:spPr>
          <a:xfrm>
            <a:off x="746760" y="483327"/>
            <a:ext cx="10515600" cy="6008913"/>
          </a:xfrm>
        </p:spPr>
        <p:txBody>
          <a:bodyPr>
            <a:normAutofit/>
          </a:bodyPr>
          <a:lstStyle/>
          <a:p>
            <a:pPr>
              <a:lnSpc>
                <a:spcPct val="100000"/>
              </a:lnSpc>
              <a:spcBef>
                <a:spcPts val="0"/>
              </a:spcBef>
            </a:pPr>
            <a:r>
              <a:rPr lang="en-IN" sz="2000" dirty="0"/>
              <a:t>visiting order of nodes in a binary tree is called as Binary Tree Traversal. There are three types of binary tree traversals. </a:t>
            </a:r>
          </a:p>
          <a:p>
            <a:pPr>
              <a:lnSpc>
                <a:spcPct val="100000"/>
              </a:lnSpc>
              <a:spcBef>
                <a:spcPts val="0"/>
              </a:spcBef>
            </a:pPr>
            <a:r>
              <a:rPr lang="en-IN" sz="2000" dirty="0"/>
              <a:t>1.Pre - Order Traversal </a:t>
            </a:r>
          </a:p>
          <a:p>
            <a:pPr>
              <a:lnSpc>
                <a:spcPct val="100000"/>
              </a:lnSpc>
              <a:spcBef>
                <a:spcPts val="0"/>
              </a:spcBef>
            </a:pPr>
            <a:r>
              <a:rPr lang="en-IN" sz="2000" dirty="0"/>
              <a:t>2. In - Order Traversal </a:t>
            </a:r>
          </a:p>
          <a:p>
            <a:pPr>
              <a:lnSpc>
                <a:spcPct val="100000"/>
              </a:lnSpc>
              <a:spcBef>
                <a:spcPts val="0"/>
              </a:spcBef>
            </a:pPr>
            <a:r>
              <a:rPr lang="en-IN" sz="2000" dirty="0"/>
              <a:t>3.Post - Order Traversal </a:t>
            </a:r>
          </a:p>
          <a:p>
            <a:pPr>
              <a:lnSpc>
                <a:spcPct val="100000"/>
              </a:lnSpc>
              <a:spcBef>
                <a:spcPts val="0"/>
              </a:spcBef>
            </a:pPr>
            <a:r>
              <a:rPr lang="en-IN" sz="2000" dirty="0"/>
              <a:t>Consider this binary tree for traversal:</a:t>
            </a:r>
          </a:p>
          <a:p>
            <a:pPr marL="0" indent="0">
              <a:lnSpc>
                <a:spcPct val="100000"/>
              </a:lnSpc>
              <a:spcBef>
                <a:spcPts val="0"/>
              </a:spcBef>
              <a:buNone/>
            </a:pPr>
            <a:endParaRPr lang="en-IN" sz="2000" dirty="0"/>
          </a:p>
        </p:txBody>
      </p:sp>
      <p:pic>
        <p:nvPicPr>
          <p:cNvPr id="4" name="Picture 3"/>
          <p:cNvPicPr>
            <a:picLocks noChangeAspect="1"/>
          </p:cNvPicPr>
          <p:nvPr/>
        </p:nvPicPr>
        <p:blipFill>
          <a:blip r:embed="rId2"/>
          <a:stretch>
            <a:fillRect/>
          </a:stretch>
        </p:blipFill>
        <p:spPr>
          <a:xfrm>
            <a:off x="6583680" y="889967"/>
            <a:ext cx="2139549" cy="1800563"/>
          </a:xfrm>
          <a:prstGeom prst="rect">
            <a:avLst/>
          </a:prstGeom>
        </p:spPr>
      </p:pic>
      <p:sp>
        <p:nvSpPr>
          <p:cNvPr id="5" name="Rectangle 4"/>
          <p:cNvSpPr/>
          <p:nvPr/>
        </p:nvSpPr>
        <p:spPr>
          <a:xfrm>
            <a:off x="838200" y="2690530"/>
            <a:ext cx="10733897" cy="2585323"/>
          </a:xfrm>
          <a:prstGeom prst="rect">
            <a:avLst/>
          </a:prstGeom>
        </p:spPr>
        <p:txBody>
          <a:bodyPr wrap="square">
            <a:spAutoFit/>
          </a:bodyPr>
          <a:lstStyle/>
          <a:p>
            <a:r>
              <a:rPr lang="en-IN" b="1" u="sng" dirty="0" err="1"/>
              <a:t>Preorder</a:t>
            </a:r>
            <a:r>
              <a:rPr lang="en-IN" b="1" u="sng" dirty="0"/>
              <a:t> Traversal(root-left-right) :</a:t>
            </a:r>
          </a:p>
          <a:p>
            <a:r>
              <a:rPr lang="en-IN" dirty="0"/>
              <a:t>In Pre-Order traversal, the root node is visited before left child and right child nodes. In this traversal, the root node is visited first, then its left child and later its right child.</a:t>
            </a:r>
          </a:p>
          <a:p>
            <a:r>
              <a:rPr lang="en-IN" dirty="0"/>
              <a:t> This pre-order traversal is applicable for every root node of all subtrees in the tree.</a:t>
            </a:r>
          </a:p>
          <a:p>
            <a:r>
              <a:rPr lang="en-IN" dirty="0"/>
              <a:t> Steps: </a:t>
            </a:r>
          </a:p>
          <a:p>
            <a:r>
              <a:rPr lang="en-IN" dirty="0"/>
              <a:t>Step 1: visit root node </a:t>
            </a:r>
          </a:p>
          <a:p>
            <a:r>
              <a:rPr lang="en-IN" dirty="0"/>
              <a:t>Step 2: Traverse towards left node recursively </a:t>
            </a:r>
          </a:p>
          <a:p>
            <a:r>
              <a:rPr lang="en-IN" dirty="0"/>
              <a:t>Step 3: Traverse towards right node recursively</a:t>
            </a:r>
          </a:p>
          <a:p>
            <a:r>
              <a:rPr lang="en-IN" dirty="0"/>
              <a:t> Example:</a:t>
            </a:r>
          </a:p>
        </p:txBody>
      </p:sp>
      <p:pic>
        <p:nvPicPr>
          <p:cNvPr id="7" name="Picture 6"/>
          <p:cNvPicPr>
            <a:picLocks noChangeAspect="1"/>
          </p:cNvPicPr>
          <p:nvPr/>
        </p:nvPicPr>
        <p:blipFill>
          <a:blip r:embed="rId3"/>
          <a:stretch>
            <a:fillRect/>
          </a:stretch>
        </p:blipFill>
        <p:spPr>
          <a:xfrm>
            <a:off x="8638172" y="3295472"/>
            <a:ext cx="3553828" cy="2155219"/>
          </a:xfrm>
          <a:prstGeom prst="rect">
            <a:avLst/>
          </a:prstGeom>
        </p:spPr>
      </p:pic>
      <p:sp>
        <p:nvSpPr>
          <p:cNvPr id="8" name="Rectangle 7"/>
          <p:cNvSpPr/>
          <p:nvPr/>
        </p:nvSpPr>
        <p:spPr>
          <a:xfrm>
            <a:off x="838199" y="5641587"/>
            <a:ext cx="11438856" cy="1200329"/>
          </a:xfrm>
          <a:prstGeom prst="rect">
            <a:avLst/>
          </a:prstGeom>
        </p:spPr>
        <p:txBody>
          <a:bodyPr wrap="square">
            <a:spAutoFit/>
          </a:bodyPr>
          <a:lstStyle/>
          <a:p>
            <a:r>
              <a:rPr lang="en-IN" dirty="0"/>
              <a:t>In this example of binary tree, first we visit root node 'A' then visit its left child 'B' which is a root for C and D. So, we visit B's left child 'C' that is the left most child. Next we go for visiting right child of B that is D. With this we have completed root, left and right parts of node B and root, left parts of node A. So, we go for A's right child 'E' which is a root node for F. After visiting E , F gets visited.</a:t>
            </a:r>
          </a:p>
        </p:txBody>
      </p:sp>
    </p:spTree>
    <p:extLst>
      <p:ext uri="{BB962C8B-B14F-4D97-AF65-F5344CB8AC3E}">
        <p14:creationId xmlns:p14="http://schemas.microsoft.com/office/powerpoint/2010/main" val="1993796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9006" y="0"/>
            <a:ext cx="11756571" cy="6694653"/>
          </a:xfrm>
          <a:prstGeom prst="rect">
            <a:avLst/>
          </a:prstGeom>
        </p:spPr>
        <p:txBody>
          <a:bodyPr wrap="square">
            <a:spAutoFit/>
          </a:bodyPr>
          <a:lstStyle/>
          <a:p>
            <a:pPr>
              <a:spcAft>
                <a:spcPts val="0"/>
              </a:spcAft>
            </a:pPr>
            <a:r>
              <a:rPr lang="en-US" sz="2800" b="1" u="sng" dirty="0">
                <a:latin typeface="Courier New" panose="02070309020205020404" pitchFamily="49" charset="0"/>
                <a:ea typeface="Calibri" panose="020F0502020204030204" pitchFamily="34" charset="0"/>
                <a:cs typeface="Times New Roman" panose="02020603050405020304" pitchFamily="18" charset="0"/>
              </a:rPr>
              <a:t>Deletion from an AVL Search Tree:</a:t>
            </a:r>
            <a:endParaRPr lang="en-IN" sz="2800" u="sng"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b="1" dirty="0">
                <a:latin typeface="Courier New" panose="02070309020205020404" pitchFamily="49" charset="0"/>
                <a:ea typeface="Calibri" panose="020F0502020204030204" pitchFamily="34" charset="0"/>
                <a:cs typeface="Times New Roman" panose="02020603050405020304" pitchFamily="18" charset="0"/>
              </a:rPr>
              <a:t> </a:t>
            </a:r>
            <a:endParaRPr lang="en-IN" sz="16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latin typeface="Courier New" panose="02070309020205020404" pitchFamily="49" charset="0"/>
                <a:ea typeface="Calibri" panose="020F0502020204030204" pitchFamily="34" charset="0"/>
                <a:cs typeface="Times New Roman" panose="02020603050405020304" pitchFamily="18" charset="0"/>
              </a:rPr>
              <a:t>To delete a  node from an AVL tree , the following procedure to be used.</a:t>
            </a:r>
            <a:endParaRPr lang="en-IN" sz="16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latin typeface="Courier New" panose="02070309020205020404" pitchFamily="49" charset="0"/>
                <a:ea typeface="Calibri" panose="020F0502020204030204" pitchFamily="34" charset="0"/>
                <a:cs typeface="Times New Roman" panose="02020603050405020304" pitchFamily="18" charset="0"/>
              </a:rPr>
              <a:t> </a:t>
            </a:r>
            <a:endParaRPr lang="en-IN" sz="16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Algorithm Deletion from AVL</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Step 1</a:t>
            </a:r>
            <a:r>
              <a:rPr lang="en-US" dirty="0">
                <a:latin typeface="Calibri" panose="020F0502020204030204" pitchFamily="34" charset="0"/>
                <a:ea typeface="Calibri" panose="020F0502020204030204" pitchFamily="34" charset="0"/>
                <a:cs typeface="Times New Roman" panose="02020603050405020304" pitchFamily="18" charset="0"/>
              </a:rPr>
              <a:t>:Search for the node say Q to be deleted. Let PQ is the parent of Q</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Step 2</a:t>
            </a:r>
            <a:r>
              <a:rPr lang="en-US" dirty="0">
                <a:latin typeface="Calibri" panose="020F0502020204030204" pitchFamily="34" charset="0"/>
                <a:ea typeface="Calibri" panose="020F0502020204030204" pitchFamily="34" charset="0"/>
                <a:cs typeface="Times New Roman" panose="02020603050405020304" pitchFamily="18" charset="0"/>
              </a:rPr>
              <a:t>:Delete Q by using similar procedure whichever is used for deletion of node from binary search tree , then go to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step 3.</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 Step 3: </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updation</a:t>
            </a:r>
            <a:r>
              <a:rPr lang="en-US" dirty="0">
                <a:latin typeface="Calibri" panose="020F0502020204030204" pitchFamily="34" charset="0"/>
                <a:ea typeface="Calibri" panose="020F0502020204030204" pitchFamily="34" charset="0"/>
                <a:cs typeface="Times New Roman" panose="02020603050405020304" pitchFamily="18" charset="0"/>
              </a:rPr>
              <a:t> of balance factor of PQ which is the parent of Q</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if Q is on the left side of PQ decrease balance factor of PQ by 1. If Q is on the right side of PQ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increase the balance factor of PQ by 1. Then go to step 4 , 5 or 6 based on updated balance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factor of PQ.</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Step 4:</a:t>
            </a:r>
            <a:r>
              <a:rPr lang="en-US" dirty="0">
                <a:latin typeface="Calibri" panose="020F0502020204030204" pitchFamily="34" charset="0"/>
                <a:ea typeface="Calibri" panose="020F0502020204030204" pitchFamily="34" charset="0"/>
                <a:cs typeface="Times New Roman" panose="02020603050405020304" pitchFamily="18" charset="0"/>
              </a:rPr>
              <a:t> if updated balance factor of PQ is zero means that the height of PQ is reduced by one so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update the balance factors of its ancestors and then terminate.</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Step 5: </a:t>
            </a:r>
            <a:r>
              <a:rPr lang="en-US" dirty="0">
                <a:latin typeface="Calibri" panose="020F0502020204030204" pitchFamily="34" charset="0"/>
                <a:ea typeface="Calibri" panose="020F0502020204030204" pitchFamily="34" charset="0"/>
                <a:cs typeface="Times New Roman" panose="02020603050405020304" pitchFamily="18" charset="0"/>
              </a:rPr>
              <a:t>if updated balance factor of PQ is 1 or -1 means that the height of PQ is not changed, so no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need of changing balance factors of its ancestors. Simply terminate.</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Step 6:</a:t>
            </a:r>
            <a:r>
              <a:rPr lang="en-US" dirty="0">
                <a:latin typeface="Calibri" panose="020F0502020204030204" pitchFamily="34" charset="0"/>
                <a:ea typeface="Calibri" panose="020F0502020204030204" pitchFamily="34" charset="0"/>
                <a:cs typeface="Times New Roman" panose="02020603050405020304" pitchFamily="18" charset="0"/>
              </a:rPr>
              <a:t> if updated balance factor of PQ is 2 or -2 means the tree is imbalanced at PQ. Possible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imbalances are R0 , R1, R-1 , L0,L-1 and L1. So perform appropriate rotation to make the tree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as balanced and then terminate. In case of R1 , R-1 ,L1 and L-1 imbalances, after performing concerned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rotations, ancestors balance factors also to be updated.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1761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030891" cy="6771084"/>
          </a:xfrm>
          <a:prstGeom prst="rect">
            <a:avLst/>
          </a:prstGeom>
        </p:spPr>
        <p:txBody>
          <a:bodyPr wrap="square">
            <a:spAutoFit/>
          </a:bodyPr>
          <a:lstStyle/>
          <a:p>
            <a:pPr>
              <a:spcAft>
                <a:spcPts val="0"/>
              </a:spcAft>
            </a:pPr>
            <a:r>
              <a:rPr lang="en-US" sz="2000" b="1" dirty="0">
                <a:latin typeface="Calibri" panose="020F0502020204030204" pitchFamily="34" charset="0"/>
                <a:ea typeface="Calibri" panose="020F0502020204030204" pitchFamily="34" charset="0"/>
                <a:cs typeface="Times New Roman" panose="02020603050405020304" pitchFamily="18" charset="0"/>
              </a:rPr>
              <a:t>Imbalances in the AVL deletion</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After deletion of a node Q  from </a:t>
            </a:r>
            <a:r>
              <a:rPr lang="en-US" dirty="0" err="1">
                <a:latin typeface="Calibri" panose="020F0502020204030204" pitchFamily="34" charset="0"/>
                <a:ea typeface="Calibri" panose="020F0502020204030204" pitchFamily="34" charset="0"/>
                <a:cs typeface="Times New Roman" panose="02020603050405020304" pitchFamily="18" charset="0"/>
              </a:rPr>
              <a:t>AVl</a:t>
            </a:r>
            <a:r>
              <a:rPr lang="en-US" dirty="0">
                <a:latin typeface="Calibri" panose="020F0502020204030204" pitchFamily="34" charset="0"/>
                <a:ea typeface="Calibri" panose="020F0502020204030204" pitchFamily="34" charset="0"/>
                <a:cs typeface="Times New Roman" panose="02020603050405020304" pitchFamily="18" charset="0"/>
              </a:rPr>
              <a:t> tree , balance factor changes may propagate up the tree along the path from Q to the root .During this process ,it is possible for the balance factor of a node on this path to become -2 or 2. Let A be the first such node on this path. To restore balance at node A, we classify the type of imbalance.</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L imbalance occurs , if the deletion takes place from the left subtree of A.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R imbalance occurs , if the deletion takes place from the right subtree of  A.</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R imbalance is further classified into three types such as R0, R1 and R-1 imbalances depends on balance factor of B, where B is left child of A.</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The Ro refers to the case when the deletion took place from the right subtree of A and bf(B)=0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The R1 refers to the case when the deletion took place from the right subtree of A and bf(B)=1.</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The R-1 refers to the case when the deletion took place from the right subtree of A and bf(B)=-1. </a:t>
            </a:r>
          </a:p>
          <a:p>
            <a:pPr>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L imbalance is further classified into three types such as L0, L1 and L-1 imbalances depends on balance factor of B, where B is the right child of A.</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The Lo refers to the case when the deletion took place from the left subtree of A and bf(B)=0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The L1 refers to the case when the deletion took place from the left subtree of A and bf(B)=1.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The L-1 refers to the case when the deletion took place from the left subtree of A and bf(B)=-1.</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2082056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524000" y="6350"/>
            <a:ext cx="8001000" cy="609600"/>
          </a:xfrm>
        </p:spPr>
        <p:txBody>
          <a:bodyPr>
            <a:normAutofit fontScale="90000"/>
          </a:bodyPr>
          <a:lstStyle/>
          <a:p>
            <a:pPr algn="ctr" eaLnBrk="1" hangingPunct="1"/>
            <a:r>
              <a:rPr lang="en-US" altLang="ko-KR"/>
              <a:t>An R0 Rotation</a:t>
            </a:r>
          </a:p>
        </p:txBody>
      </p:sp>
      <p:pic>
        <p:nvPicPr>
          <p:cNvPr id="38915" name="Picture 5" descr="fig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105" y="1566670"/>
            <a:ext cx="9138150" cy="243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6"/>
          <p:cNvSpPr>
            <a:spLocks noChangeArrowheads="1"/>
          </p:cNvSpPr>
          <p:nvPr/>
        </p:nvSpPr>
        <p:spPr bwMode="auto">
          <a:xfrm>
            <a:off x="3640365" y="3996435"/>
            <a:ext cx="5257800" cy="43180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800" dirty="0"/>
              <a:t>Figure : An R0 rotation (single rotation)</a:t>
            </a:r>
          </a:p>
        </p:txBody>
      </p:sp>
      <p:pic>
        <p:nvPicPr>
          <p:cNvPr id="3891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9561" y="4426675"/>
            <a:ext cx="9943239" cy="24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92709" y="615950"/>
            <a:ext cx="12099291" cy="923330"/>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An R0 imbalance at A can be rectified by performing the rotation shown in the following figure. Notice that the height of the subtree was h+2 before deletion and it is h+2 after deletion also.  So  ,  the balance factors of the remaining nodes on the path to the root are unchanged. </a:t>
            </a:r>
            <a:endParaRPr lang="en-IN" dirty="0"/>
          </a:p>
        </p:txBody>
      </p:sp>
    </p:spTree>
    <p:extLst>
      <p:ext uri="{BB962C8B-B14F-4D97-AF65-F5344CB8AC3E}">
        <p14:creationId xmlns:p14="http://schemas.microsoft.com/office/powerpoint/2010/main" val="421079713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535113" y="0"/>
            <a:ext cx="8001000" cy="420688"/>
          </a:xfrm>
        </p:spPr>
        <p:txBody>
          <a:bodyPr>
            <a:normAutofit fontScale="90000"/>
          </a:bodyPr>
          <a:lstStyle/>
          <a:p>
            <a:pPr algn="ctr" eaLnBrk="1" hangingPunct="1"/>
            <a:r>
              <a:rPr lang="en-US" altLang="ko-KR"/>
              <a:t>An R1 Rotation</a:t>
            </a:r>
          </a:p>
        </p:txBody>
      </p:sp>
      <p:pic>
        <p:nvPicPr>
          <p:cNvPr id="39939" name="Picture 4" descr="fig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442" y="1727979"/>
            <a:ext cx="8889047" cy="213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6"/>
          <p:cNvSpPr>
            <a:spLocks noChangeArrowheads="1"/>
          </p:cNvSpPr>
          <p:nvPr/>
        </p:nvSpPr>
        <p:spPr bwMode="auto">
          <a:xfrm>
            <a:off x="2906713" y="3580860"/>
            <a:ext cx="5257800" cy="43180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800" dirty="0"/>
              <a:t>Figure .An R1 rotation (single rotation)</a:t>
            </a:r>
          </a:p>
        </p:txBody>
      </p:sp>
      <p:pic>
        <p:nvPicPr>
          <p:cNvPr id="3994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9640" y="4332906"/>
            <a:ext cx="10476411" cy="22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35429" y="460995"/>
            <a:ext cx="11099074" cy="1077218"/>
          </a:xfrm>
          <a:prstGeom prst="rect">
            <a:avLst/>
          </a:prstGeom>
        </p:spPr>
        <p:txBody>
          <a:bodyPr wrap="square">
            <a:spAutoFit/>
          </a:bodyPr>
          <a:lstStyle/>
          <a:p>
            <a:pPr>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Following figure shows how to handle an R1 imbalance. While he pointer changes ae the same as for an R0 imbalance, the new balance factors for A and B are different and the height of the subtree following the rotations is now h+1, which is 1 less than before deletion. So, if A is not the root, the balance factors of some of its ancestors will change and further rotations may be necessary. Hence, following an R1 rotation , we must continue to examine nodes on the path to the root. </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390822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547813" y="0"/>
            <a:ext cx="8001000" cy="381000"/>
          </a:xfrm>
        </p:spPr>
        <p:txBody>
          <a:bodyPr/>
          <a:lstStyle/>
          <a:p>
            <a:pPr algn="ctr" eaLnBrk="1" hangingPunct="1"/>
            <a:r>
              <a:rPr lang="en-US" altLang="ko-KR" sz="2000" b="1" u="sng" dirty="0"/>
              <a:t>An R-1 Rotation</a:t>
            </a:r>
          </a:p>
        </p:txBody>
      </p:sp>
      <p:grpSp>
        <p:nvGrpSpPr>
          <p:cNvPr id="40963" name="Group 6"/>
          <p:cNvGrpSpPr>
            <a:grpSpLocks/>
          </p:cNvGrpSpPr>
          <p:nvPr/>
        </p:nvGrpSpPr>
        <p:grpSpPr bwMode="auto">
          <a:xfrm>
            <a:off x="1391194" y="1674132"/>
            <a:ext cx="9013372" cy="2508069"/>
            <a:chOff x="240" y="754"/>
            <a:chExt cx="5280" cy="2631"/>
          </a:xfrm>
        </p:grpSpPr>
        <p:pic>
          <p:nvPicPr>
            <p:cNvPr id="40965" name="Picture 4" descr="fig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754"/>
              <a:ext cx="5280" cy="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Rectangle 5"/>
            <p:cNvSpPr>
              <a:spLocks noChangeArrowheads="1"/>
            </p:cNvSpPr>
            <p:nvPr/>
          </p:nvSpPr>
          <p:spPr bwMode="auto">
            <a:xfrm>
              <a:off x="1247" y="3113"/>
              <a:ext cx="3357" cy="272"/>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굴림" pitchFamily="50" charset="-127"/>
                </a:defRPr>
              </a:lvl1pPr>
              <a:lvl2pPr marL="742950" indent="-285750" latinLnBrk="1">
                <a:spcBef>
                  <a:spcPct val="20000"/>
                </a:spcBef>
                <a:buClr>
                  <a:schemeClr val="tx1"/>
                </a:buClr>
                <a:buSzPct val="75000"/>
                <a:buChar char="–"/>
                <a:defRPr kumimoji="1" sz="2400">
                  <a:solidFill>
                    <a:schemeClr val="tx1"/>
                  </a:solidFill>
                  <a:latin typeface="Arial" panose="020B0604020202020204" pitchFamily="34" charset="0"/>
                  <a:ea typeface="굴림" pitchFamily="50" charset="-127"/>
                </a:defRPr>
              </a:lvl2pPr>
              <a:lvl3pPr marL="1143000" indent="-228600" latinLnBrk="1">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굴림" pitchFamily="50" charset="-127"/>
                </a:defRPr>
              </a:lvl3pPr>
              <a:lvl4pPr marL="1600200" indent="-228600" latinLnBrk="1">
                <a:spcBef>
                  <a:spcPct val="20000"/>
                </a:spcBef>
                <a:buClr>
                  <a:schemeClr val="tx1"/>
                </a:buClr>
                <a:buSzPct val="80000"/>
                <a:buChar char="–"/>
                <a:defRPr kumimoji="1">
                  <a:solidFill>
                    <a:schemeClr val="tx1"/>
                  </a:solidFill>
                  <a:latin typeface="Arial" panose="020B0604020202020204" pitchFamily="34" charset="0"/>
                  <a:ea typeface="굴림" pitchFamily="50" charset="-127"/>
                </a:defRPr>
              </a:lvl4pPr>
              <a:lvl5pPr marL="2057400" indent="-228600" latinLnBrk="1">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5pPr>
              <a:lvl6pPr marL="25146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6pPr>
              <a:lvl7pPr marL="29718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7pPr>
              <a:lvl8pPr marL="34290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8pPr>
              <a:lvl9pPr marL="3886200" indent="-228600" eaLnBrk="0" fontAlgn="base" latinLnBrk="1"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굴림" pitchFamily="50" charset="-127"/>
                </a:defRPr>
              </a:lvl9pPr>
            </a:lstStyle>
            <a:p>
              <a:pPr algn="ctr" eaLnBrk="1" hangingPunct="1">
                <a:spcBef>
                  <a:spcPct val="0"/>
                </a:spcBef>
                <a:buClrTx/>
                <a:buSzTx/>
                <a:buFontTx/>
                <a:buNone/>
              </a:pPr>
              <a:r>
                <a:rPr lang="en-US" altLang="ko-KR" sz="1800"/>
                <a:t>Figure  An R-1 rotation (double rotation)</a:t>
              </a:r>
            </a:p>
          </p:txBody>
        </p:sp>
      </p:grpSp>
      <p:pic>
        <p:nvPicPr>
          <p:cNvPr id="4096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0343" y="4472658"/>
            <a:ext cx="9575074" cy="23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48937" y="307604"/>
            <a:ext cx="11033760" cy="1200329"/>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An R-1 Rotation  : The transformation needed when the </a:t>
            </a:r>
            <a:r>
              <a:rPr lang="en-US" dirty="0" err="1">
                <a:latin typeface="Calibri" panose="020F0502020204030204" pitchFamily="34" charset="0"/>
                <a:ea typeface="Calibri" panose="020F0502020204030204" pitchFamily="34" charset="0"/>
                <a:cs typeface="Times New Roman" panose="02020603050405020304" pitchFamily="18" charset="0"/>
              </a:rPr>
              <a:t>imabalance</a:t>
            </a:r>
            <a:r>
              <a:rPr lang="en-US" dirty="0">
                <a:latin typeface="Calibri" panose="020F0502020204030204" pitchFamily="34" charset="0"/>
                <a:ea typeface="Calibri" panose="020F0502020204030204" pitchFamily="34" charset="0"/>
                <a:cs typeface="Times New Roman" panose="02020603050405020304" pitchFamily="18" charset="0"/>
              </a:rPr>
              <a:t> is of type R-1 is illustrated in the following figure. The balance factors of A and B following the rotation depends on the balance factor  “b”  of the right child of B. the rotation leaves a subtree of height h+1, while the subtree height prior to the deletion was h+2. So , we need to continue to examine nodes on the path to the root.</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947283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4846" y="695326"/>
            <a:ext cx="10058400"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65759" y="209006"/>
            <a:ext cx="9823269" cy="461665"/>
          </a:xfrm>
          <a:prstGeom prst="rect">
            <a:avLst/>
          </a:prstGeom>
          <a:noFill/>
        </p:spPr>
        <p:txBody>
          <a:bodyPr wrap="square" rtlCol="0">
            <a:spAutoFit/>
          </a:bodyPr>
          <a:lstStyle/>
          <a:p>
            <a:r>
              <a:rPr lang="en-IN" sz="2400" b="1" dirty="0"/>
              <a:t>Example 1: Deletion of 30 from the following tree</a:t>
            </a:r>
          </a:p>
        </p:txBody>
      </p:sp>
    </p:spTree>
    <p:extLst>
      <p:ext uri="{BB962C8B-B14F-4D97-AF65-F5344CB8AC3E}">
        <p14:creationId xmlns:p14="http://schemas.microsoft.com/office/powerpoint/2010/main" val="1190055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674" y="151004"/>
            <a:ext cx="11543211" cy="2246769"/>
          </a:xfrm>
          <a:prstGeom prst="rect">
            <a:avLst/>
          </a:prstGeom>
        </p:spPr>
        <p:txBody>
          <a:bodyPr wrap="square">
            <a:spAutoFit/>
          </a:bodyPr>
          <a:lstStyle/>
          <a:p>
            <a:r>
              <a:rPr lang="en-IN" sz="3200" dirty="0">
                <a:solidFill>
                  <a:srgbClr val="000000"/>
                </a:solidFill>
                <a:latin typeface="verdana" panose="020B0604030504040204" pitchFamily="34" charset="0"/>
              </a:rPr>
              <a:t>m-way search tree of order m, is a tree in which</a:t>
            </a:r>
          </a:p>
          <a:p>
            <a:br>
              <a:rPr lang="en-IN" dirty="0"/>
            </a:br>
            <a:r>
              <a:rPr lang="en-IN" dirty="0">
                <a:solidFill>
                  <a:srgbClr val="000000"/>
                </a:solidFill>
                <a:latin typeface="verdana" panose="020B0604030504040204" pitchFamily="34" charset="0"/>
              </a:rPr>
              <a:t>A. The nodes hold between 1 to m-1 distinct keys</a:t>
            </a:r>
            <a:br>
              <a:rPr lang="en-IN" dirty="0"/>
            </a:br>
            <a:r>
              <a:rPr lang="en-IN" dirty="0">
                <a:solidFill>
                  <a:srgbClr val="000000"/>
                </a:solidFill>
                <a:latin typeface="verdana" panose="020B0604030504040204" pitchFamily="34" charset="0"/>
              </a:rPr>
              <a:t>B. The keys in each node are sorted</a:t>
            </a:r>
            <a:br>
              <a:rPr lang="en-IN" dirty="0"/>
            </a:br>
            <a:r>
              <a:rPr lang="en-IN" dirty="0">
                <a:solidFill>
                  <a:srgbClr val="000000"/>
                </a:solidFill>
                <a:latin typeface="verdana" panose="020B0604030504040204" pitchFamily="34" charset="0"/>
              </a:rPr>
              <a:t>C. A node with k keys has k+1 sub trees, where the sub trees may be empty.</a:t>
            </a:r>
            <a:br>
              <a:rPr lang="en-IN" dirty="0"/>
            </a:br>
            <a:r>
              <a:rPr lang="en-IN" dirty="0">
                <a:solidFill>
                  <a:srgbClr val="000000"/>
                </a:solidFill>
                <a:latin typeface="verdana" panose="020B0604030504040204" pitchFamily="34" charset="0"/>
              </a:rPr>
              <a:t>D. The </a:t>
            </a:r>
            <a:r>
              <a:rPr lang="en-IN" dirty="0" err="1">
                <a:solidFill>
                  <a:srgbClr val="000000"/>
                </a:solidFill>
                <a:latin typeface="verdana" panose="020B0604030504040204" pitchFamily="34" charset="0"/>
              </a:rPr>
              <a:t>ith</a:t>
            </a:r>
            <a:r>
              <a:rPr lang="en-IN" dirty="0">
                <a:solidFill>
                  <a:srgbClr val="000000"/>
                </a:solidFill>
                <a:latin typeface="verdana" panose="020B0604030504040204" pitchFamily="34" charset="0"/>
              </a:rPr>
              <a:t> sub tree of a node [v1, ..., </a:t>
            </a:r>
            <a:r>
              <a:rPr lang="en-IN" dirty="0" err="1">
                <a:solidFill>
                  <a:srgbClr val="000000"/>
                </a:solidFill>
                <a:latin typeface="verdana" panose="020B0604030504040204" pitchFamily="34" charset="0"/>
              </a:rPr>
              <a:t>vk</a:t>
            </a:r>
            <a:r>
              <a:rPr lang="en-IN" dirty="0">
                <a:solidFill>
                  <a:srgbClr val="000000"/>
                </a:solidFill>
                <a:latin typeface="verdana" panose="020B0604030504040204" pitchFamily="34" charset="0"/>
              </a:rPr>
              <a:t>], 0 &lt; </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 &lt; k, may hold only values v in the range</a:t>
            </a:r>
            <a:br>
              <a:rPr lang="en-IN" dirty="0"/>
            </a:br>
            <a:r>
              <a:rPr lang="en-IN" dirty="0"/>
              <a:t>       </a:t>
            </a:r>
            <a:r>
              <a:rPr lang="en-IN" dirty="0">
                <a:solidFill>
                  <a:srgbClr val="000000"/>
                </a:solidFill>
                <a:latin typeface="verdana" panose="020B0604030504040204" pitchFamily="34" charset="0"/>
              </a:rPr>
              <a:t>vi &lt; v &lt; vi+1 (v0 is assumed to equal - , and vk+1 is assumed to equal infinity).</a:t>
            </a:r>
            <a:endParaRPr lang="en-IN" dirty="0"/>
          </a:p>
        </p:txBody>
      </p:sp>
      <p:pic>
        <p:nvPicPr>
          <p:cNvPr id="5" name="Picture 4"/>
          <p:cNvPicPr>
            <a:picLocks noChangeAspect="1"/>
          </p:cNvPicPr>
          <p:nvPr/>
        </p:nvPicPr>
        <p:blipFill>
          <a:blip r:embed="rId2"/>
          <a:stretch>
            <a:fillRect/>
          </a:stretch>
        </p:blipFill>
        <p:spPr>
          <a:xfrm>
            <a:off x="1313906" y="3076031"/>
            <a:ext cx="8153400" cy="2952750"/>
          </a:xfrm>
          <a:prstGeom prst="rect">
            <a:avLst/>
          </a:prstGeom>
        </p:spPr>
      </p:pic>
    </p:spTree>
    <p:extLst>
      <p:ext uri="{BB962C8B-B14F-4D97-AF65-F5344CB8AC3E}">
        <p14:creationId xmlns:p14="http://schemas.microsoft.com/office/powerpoint/2010/main" val="475998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3094"/>
            <a:ext cx="9144000" cy="928506"/>
          </a:xfrm>
        </p:spPr>
        <p:txBody>
          <a:bodyPr>
            <a:normAutofit/>
          </a:bodyPr>
          <a:lstStyle/>
          <a:p>
            <a:r>
              <a:rPr lang="en-IN" sz="3200" b="1" dirty="0"/>
              <a:t>3.B-Tree</a:t>
            </a:r>
          </a:p>
        </p:txBody>
      </p:sp>
      <p:sp>
        <p:nvSpPr>
          <p:cNvPr id="3" name="Subtitle 2"/>
          <p:cNvSpPr>
            <a:spLocks noGrp="1"/>
          </p:cNvSpPr>
          <p:nvPr>
            <p:ph type="subTitle" idx="1"/>
          </p:nvPr>
        </p:nvSpPr>
        <p:spPr>
          <a:xfrm>
            <a:off x="561703" y="1371600"/>
            <a:ext cx="10946674" cy="4872446"/>
          </a:xfrm>
        </p:spPr>
        <p:txBody>
          <a:bodyPr>
            <a:normAutofit lnSpcReduction="10000"/>
          </a:bodyPr>
          <a:lstStyle/>
          <a:p>
            <a:pPr algn="l"/>
            <a:r>
              <a:rPr lang="en-IN" dirty="0"/>
              <a:t>A B-tree of order m is an m-way search tree. If the B-tree is not empty, the corresponding extended tree satisfy the following properties:</a:t>
            </a:r>
          </a:p>
          <a:p>
            <a:pPr algn="l"/>
            <a:endParaRPr lang="en-IN" dirty="0"/>
          </a:p>
          <a:p>
            <a:pPr algn="l"/>
            <a:r>
              <a:rPr lang="en-IN" b="1" dirty="0"/>
              <a:t>Property #1</a:t>
            </a:r>
            <a:r>
              <a:rPr lang="en-IN" dirty="0"/>
              <a:t> - All the leaf nodes must be at same level.</a:t>
            </a:r>
          </a:p>
          <a:p>
            <a:pPr algn="l"/>
            <a:r>
              <a:rPr lang="en-IN" b="1" dirty="0"/>
              <a:t>Property #2 </a:t>
            </a:r>
            <a:r>
              <a:rPr lang="en-IN" dirty="0"/>
              <a:t>- All nodes except root must have at least [m/2]-1 keys and maximum of m-1 keys.</a:t>
            </a:r>
          </a:p>
          <a:p>
            <a:pPr algn="l"/>
            <a:r>
              <a:rPr lang="en-IN" b="1" dirty="0"/>
              <a:t>Property #3</a:t>
            </a:r>
            <a:r>
              <a:rPr lang="en-IN" dirty="0"/>
              <a:t> - All non leaf nodes except root (i.e. all internal nodes) must have at least m/2 children.</a:t>
            </a:r>
          </a:p>
          <a:p>
            <a:pPr algn="l"/>
            <a:r>
              <a:rPr lang="en-IN" b="1" dirty="0"/>
              <a:t>Property #4</a:t>
            </a:r>
            <a:r>
              <a:rPr lang="en-IN" dirty="0"/>
              <a:t> - If the root node is a non leaf node, then it must have at least 2 children.</a:t>
            </a:r>
          </a:p>
          <a:p>
            <a:pPr algn="l"/>
            <a:r>
              <a:rPr lang="en-IN" b="1" dirty="0"/>
              <a:t>Property #5</a:t>
            </a:r>
            <a:r>
              <a:rPr lang="en-IN" dirty="0"/>
              <a:t> - All the key values within a node must be in Ascending Order.</a:t>
            </a:r>
          </a:p>
          <a:p>
            <a:pPr algn="l"/>
            <a:r>
              <a:rPr lang="en-IN" dirty="0"/>
              <a:t>For example, B-Tree of Order 4 contains maximum 3 key values in a node and maximum 4 children for a node.</a:t>
            </a:r>
          </a:p>
        </p:txBody>
      </p:sp>
    </p:spTree>
    <p:extLst>
      <p:ext uri="{BB962C8B-B14F-4D97-AF65-F5344CB8AC3E}">
        <p14:creationId xmlns:p14="http://schemas.microsoft.com/office/powerpoint/2010/main" val="3758340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3" y="1196976"/>
            <a:ext cx="9561513"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850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389" y="130629"/>
            <a:ext cx="11273245" cy="830997"/>
          </a:xfrm>
          <a:prstGeom prst="rect">
            <a:avLst/>
          </a:prstGeom>
          <a:noFill/>
        </p:spPr>
        <p:txBody>
          <a:bodyPr wrap="square" rtlCol="0">
            <a:spAutoFit/>
          </a:bodyPr>
          <a:lstStyle/>
          <a:p>
            <a:r>
              <a:rPr lang="en-IN" sz="2400" dirty="0"/>
              <a:t>In a B-tree of order 3 , no internal nodes have either 2 or 3 children. So , a B-tree of order 3 is also known as 2-3 tree. Example for 2-3 B Tree is shown below</a:t>
            </a:r>
          </a:p>
        </p:txBody>
      </p:sp>
      <p:pic>
        <p:nvPicPr>
          <p:cNvPr id="3" name="Picture 2"/>
          <p:cNvPicPr>
            <a:picLocks noChangeAspect="1"/>
          </p:cNvPicPr>
          <p:nvPr/>
        </p:nvPicPr>
        <p:blipFill>
          <a:blip r:embed="rId2"/>
          <a:stretch>
            <a:fillRect/>
          </a:stretch>
        </p:blipFill>
        <p:spPr>
          <a:xfrm>
            <a:off x="1272675" y="1579245"/>
            <a:ext cx="8963025" cy="3333750"/>
          </a:xfrm>
          <a:prstGeom prst="rect">
            <a:avLst/>
          </a:prstGeom>
        </p:spPr>
      </p:pic>
    </p:spTree>
    <p:extLst>
      <p:ext uri="{BB962C8B-B14F-4D97-AF65-F5344CB8AC3E}">
        <p14:creationId xmlns:p14="http://schemas.microsoft.com/office/powerpoint/2010/main" val="804508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069" y="140516"/>
            <a:ext cx="10515600" cy="3072947"/>
          </a:xfrm>
        </p:spPr>
        <p:txBody>
          <a:bodyPr>
            <a:normAutofit lnSpcReduction="10000"/>
          </a:bodyPr>
          <a:lstStyle/>
          <a:p>
            <a:r>
              <a:rPr lang="en-IN" b="1" dirty="0"/>
              <a:t>In-order traversal(Left-root-right) </a:t>
            </a:r>
          </a:p>
          <a:p>
            <a:pPr>
              <a:lnSpc>
                <a:spcPct val="100000"/>
              </a:lnSpc>
              <a:spcBef>
                <a:spcPts val="0"/>
              </a:spcBef>
            </a:pPr>
            <a:r>
              <a:rPr lang="en-IN" sz="2000" dirty="0"/>
              <a:t>In In-Order traversal, the root node is visited between left child and right child. In this traversal, the left child node is visited first, then the root node is visited and later we go for visiting right child node. This in-order traversal is applicable for every root node of all subtrees in the tree. This is performed recursively for all nodes in the tree. </a:t>
            </a:r>
          </a:p>
          <a:p>
            <a:pPr>
              <a:lnSpc>
                <a:spcPct val="100000"/>
              </a:lnSpc>
              <a:spcBef>
                <a:spcPts val="0"/>
              </a:spcBef>
            </a:pPr>
            <a:r>
              <a:rPr lang="en-IN" sz="2000" dirty="0"/>
              <a:t>STEPS: </a:t>
            </a:r>
          </a:p>
          <a:p>
            <a:pPr>
              <a:lnSpc>
                <a:spcPct val="100000"/>
              </a:lnSpc>
              <a:spcBef>
                <a:spcPts val="0"/>
              </a:spcBef>
            </a:pPr>
            <a:r>
              <a:rPr lang="en-IN" sz="2000" dirty="0"/>
              <a:t>Step1: Traverse towards left node recursively </a:t>
            </a:r>
          </a:p>
          <a:p>
            <a:pPr>
              <a:lnSpc>
                <a:spcPct val="100000"/>
              </a:lnSpc>
              <a:spcBef>
                <a:spcPts val="0"/>
              </a:spcBef>
            </a:pPr>
            <a:r>
              <a:rPr lang="en-IN" sz="2000" dirty="0"/>
              <a:t>Step 2: Visit root node </a:t>
            </a:r>
          </a:p>
          <a:p>
            <a:pPr>
              <a:lnSpc>
                <a:spcPct val="100000"/>
              </a:lnSpc>
              <a:spcBef>
                <a:spcPts val="0"/>
              </a:spcBef>
            </a:pPr>
            <a:r>
              <a:rPr lang="en-IN" sz="2000" dirty="0"/>
              <a:t>Step 3: Traverse towards right node recursively</a:t>
            </a:r>
          </a:p>
          <a:p>
            <a:pPr marL="0" indent="0">
              <a:lnSpc>
                <a:spcPct val="100000"/>
              </a:lnSpc>
              <a:spcBef>
                <a:spcPts val="0"/>
              </a:spcBef>
              <a:buNone/>
            </a:pPr>
            <a:r>
              <a:rPr lang="en-IN" sz="2000" b="1" dirty="0"/>
              <a:t>Example</a:t>
            </a:r>
          </a:p>
        </p:txBody>
      </p:sp>
      <p:pic>
        <p:nvPicPr>
          <p:cNvPr id="4" name="Picture 3"/>
          <p:cNvPicPr>
            <a:picLocks noChangeAspect="1"/>
          </p:cNvPicPr>
          <p:nvPr/>
        </p:nvPicPr>
        <p:blipFill>
          <a:blip r:embed="rId2"/>
          <a:stretch>
            <a:fillRect/>
          </a:stretch>
        </p:blipFill>
        <p:spPr>
          <a:xfrm>
            <a:off x="2096256" y="2920530"/>
            <a:ext cx="3662618" cy="2009719"/>
          </a:xfrm>
          <a:prstGeom prst="rect">
            <a:avLst/>
          </a:prstGeom>
        </p:spPr>
      </p:pic>
      <p:sp>
        <p:nvSpPr>
          <p:cNvPr id="5" name="Rectangle 4"/>
          <p:cNvSpPr/>
          <p:nvPr/>
        </p:nvSpPr>
        <p:spPr>
          <a:xfrm>
            <a:off x="603069" y="5657671"/>
            <a:ext cx="11419447" cy="1200329"/>
          </a:xfrm>
          <a:prstGeom prst="rect">
            <a:avLst/>
          </a:prstGeom>
        </p:spPr>
        <p:txBody>
          <a:bodyPr wrap="square">
            <a:spAutoFit/>
          </a:bodyPr>
          <a:lstStyle/>
          <a:p>
            <a:r>
              <a:rPr lang="en-IN" dirty="0"/>
              <a:t>In the above example of binary tree, first we try to visit left child of root node 'A', but A's left child B is a root node for subtree with nodes B, C and D. So, we try to visit left child C of B and it is the left most child. So, first we visit C then go for it’s root node B and later we visit B’s right child D. With this we have completed the left part of node A. Then visit A and then go to its right child </a:t>
            </a:r>
            <a:r>
              <a:rPr lang="en-IN" dirty="0" err="1"/>
              <a:t>i.e</a:t>
            </a:r>
            <a:r>
              <a:rPr lang="en-IN" dirty="0"/>
              <a:t> E. Then we visit E and then F.</a:t>
            </a:r>
          </a:p>
        </p:txBody>
      </p:sp>
      <p:sp>
        <p:nvSpPr>
          <p:cNvPr id="6" name="TextBox 5"/>
          <p:cNvSpPr txBox="1"/>
          <p:nvPr/>
        </p:nvSpPr>
        <p:spPr>
          <a:xfrm>
            <a:off x="6429104" y="2917694"/>
            <a:ext cx="4689565" cy="2308324"/>
          </a:xfrm>
          <a:prstGeom prst="rect">
            <a:avLst/>
          </a:prstGeom>
          <a:noFill/>
        </p:spPr>
        <p:txBody>
          <a:bodyPr wrap="square" rtlCol="0">
            <a:spAutoFit/>
          </a:bodyPr>
          <a:lstStyle/>
          <a:p>
            <a:r>
              <a:rPr lang="en-IN" u="sng" dirty="0"/>
              <a:t>JAVA CODE</a:t>
            </a:r>
          </a:p>
          <a:p>
            <a:r>
              <a:rPr lang="en-IN" dirty="0"/>
              <a:t>void   In-Order(Root)</a:t>
            </a:r>
          </a:p>
          <a:p>
            <a:r>
              <a:rPr lang="en-IN" dirty="0"/>
              <a:t>{</a:t>
            </a:r>
          </a:p>
          <a:p>
            <a:r>
              <a:rPr lang="en-IN" dirty="0"/>
              <a:t> In-Order(Root-&gt;left);</a:t>
            </a:r>
          </a:p>
          <a:p>
            <a:r>
              <a:rPr lang="en-IN" dirty="0"/>
              <a:t> </a:t>
            </a:r>
            <a:r>
              <a:rPr lang="en-IN" dirty="0" err="1"/>
              <a:t>System.out.println</a:t>
            </a:r>
            <a:r>
              <a:rPr lang="en-IN" dirty="0"/>
              <a:t>(root);</a:t>
            </a:r>
          </a:p>
          <a:p>
            <a:r>
              <a:rPr lang="en-IN" dirty="0"/>
              <a:t>In-Order(Root-right);</a:t>
            </a:r>
          </a:p>
          <a:p>
            <a:r>
              <a:rPr lang="en-IN" dirty="0"/>
              <a:t>}</a:t>
            </a:r>
          </a:p>
          <a:p>
            <a:r>
              <a:rPr lang="en-IN" dirty="0"/>
              <a:t>    </a:t>
            </a:r>
          </a:p>
        </p:txBody>
      </p:sp>
    </p:spTree>
    <p:extLst>
      <p:ext uri="{BB962C8B-B14F-4D97-AF65-F5344CB8AC3E}">
        <p14:creationId xmlns:p14="http://schemas.microsoft.com/office/powerpoint/2010/main" val="1804433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 y="121315"/>
            <a:ext cx="11756572" cy="6401753"/>
          </a:xfrm>
          <a:prstGeom prst="rect">
            <a:avLst/>
          </a:prstGeom>
        </p:spPr>
        <p:txBody>
          <a:bodyPr wrap="square">
            <a:spAutoFit/>
          </a:bodyPr>
          <a:lstStyle/>
          <a:p>
            <a:pPr algn="just"/>
            <a:r>
              <a:rPr lang="en-IN" sz="3200" u="sng" dirty="0">
                <a:solidFill>
                  <a:srgbClr val="000000"/>
                </a:solidFill>
                <a:latin typeface="Trebuchet MS" panose="020B0603020202020204" pitchFamily="34" charset="0"/>
              </a:rPr>
              <a:t>Operations on B-tree:</a:t>
            </a:r>
          </a:p>
          <a:p>
            <a:pPr algn="just"/>
            <a:endParaRPr lang="en-IN" dirty="0">
              <a:solidFill>
                <a:srgbClr val="000000"/>
              </a:solidFill>
              <a:latin typeface="Trebuchet MS" panose="020B0603020202020204" pitchFamily="34" charset="0"/>
            </a:endParaRPr>
          </a:p>
          <a:p>
            <a:pPr algn="just"/>
            <a:r>
              <a:rPr lang="en-IN" dirty="0">
                <a:solidFill>
                  <a:srgbClr val="000000"/>
                </a:solidFill>
                <a:latin typeface="Trebuchet MS" panose="020B0603020202020204" pitchFamily="34" charset="0"/>
              </a:rPr>
              <a:t>The following operations are performed on a B-Tree...</a:t>
            </a:r>
          </a:p>
          <a:p>
            <a:pPr>
              <a:buFont typeface="+mj-lt"/>
              <a:buAutoNum type="arabicPeriod"/>
            </a:pPr>
            <a:r>
              <a:rPr lang="en-IN" b="1" dirty="0">
                <a:solidFill>
                  <a:srgbClr val="000000"/>
                </a:solidFill>
                <a:latin typeface="Trebuchet MS" panose="020B0603020202020204" pitchFamily="34" charset="0"/>
              </a:rPr>
              <a:t>Search</a:t>
            </a:r>
          </a:p>
          <a:p>
            <a:pPr>
              <a:buFont typeface="+mj-lt"/>
              <a:buAutoNum type="arabicPeriod"/>
            </a:pPr>
            <a:r>
              <a:rPr lang="en-IN" b="1" dirty="0">
                <a:solidFill>
                  <a:srgbClr val="000000"/>
                </a:solidFill>
                <a:latin typeface="Trebuchet MS" panose="020B0603020202020204" pitchFamily="34" charset="0"/>
              </a:rPr>
              <a:t>Insertion</a:t>
            </a:r>
          </a:p>
          <a:p>
            <a:pPr>
              <a:buFont typeface="+mj-lt"/>
              <a:buAutoNum type="arabicPeriod"/>
            </a:pPr>
            <a:r>
              <a:rPr lang="en-IN" b="1" dirty="0">
                <a:solidFill>
                  <a:srgbClr val="000000"/>
                </a:solidFill>
                <a:latin typeface="Trebuchet MS" panose="020B0603020202020204" pitchFamily="34" charset="0"/>
              </a:rPr>
              <a:t>Deletion</a:t>
            </a:r>
          </a:p>
          <a:p>
            <a:endParaRPr lang="en-IN" b="1" dirty="0">
              <a:solidFill>
                <a:srgbClr val="000000"/>
              </a:solidFill>
              <a:latin typeface="Trebuchet MS" panose="020B0603020202020204" pitchFamily="34" charset="0"/>
            </a:endParaRPr>
          </a:p>
          <a:p>
            <a:r>
              <a:rPr lang="en-IN" b="1" u="sng" dirty="0">
                <a:latin typeface="Trebuchet MS" panose="020B0603020202020204" pitchFamily="34" charset="0"/>
              </a:rPr>
              <a:t>Search Operation in B-Tree</a:t>
            </a:r>
          </a:p>
          <a:p>
            <a:pPr algn="just"/>
            <a:r>
              <a:rPr lang="en-IN" dirty="0">
                <a:latin typeface="Trebuchet MS" panose="020B0603020202020204" pitchFamily="34" charset="0"/>
              </a:rPr>
              <a:t>In a B-</a:t>
            </a:r>
            <a:r>
              <a:rPr lang="en-IN" dirty="0" err="1">
                <a:latin typeface="Trebuchet MS" panose="020B0603020202020204" pitchFamily="34" charset="0"/>
              </a:rPr>
              <a:t>Ttree</a:t>
            </a:r>
            <a:r>
              <a:rPr lang="en-IN" dirty="0">
                <a:latin typeface="Trebuchet MS" panose="020B0603020202020204" pitchFamily="34" charset="0"/>
              </a:rPr>
              <a:t>, the search operation is similar to that of Binary Search Tree. In a Binary search tree, the search process starts from the root node and every time we make a 2-way decision (we go to either left subtree or right subtree). In B-Tree also search process starts from the root node but every time we make n-way decision where n is the total number of children that node has. In a B-</a:t>
            </a:r>
            <a:r>
              <a:rPr lang="en-IN" dirty="0" err="1">
                <a:latin typeface="Trebuchet MS" panose="020B0603020202020204" pitchFamily="34" charset="0"/>
              </a:rPr>
              <a:t>Ttree</a:t>
            </a:r>
            <a:r>
              <a:rPr lang="en-IN" dirty="0">
                <a:latin typeface="Trebuchet MS" panose="020B0603020202020204" pitchFamily="34" charset="0"/>
              </a:rPr>
              <a:t>, the search operation is performed with O(log n) time complexity. The search operation is performed as follows...</a:t>
            </a:r>
          </a:p>
          <a:p>
            <a:pPr algn="just">
              <a:buFont typeface="Arial" panose="020B0604020202020204" pitchFamily="34" charset="0"/>
              <a:buChar char="•"/>
            </a:pPr>
            <a:r>
              <a:rPr lang="en-IN" dirty="0">
                <a:latin typeface="Trebuchet MS" panose="020B0603020202020204" pitchFamily="34" charset="0"/>
              </a:rPr>
              <a:t>Step 1: Read the search element from the user</a:t>
            </a:r>
          </a:p>
          <a:p>
            <a:pPr algn="just">
              <a:buFont typeface="Arial" panose="020B0604020202020204" pitchFamily="34" charset="0"/>
              <a:buChar char="•"/>
            </a:pPr>
            <a:r>
              <a:rPr lang="en-IN" dirty="0">
                <a:latin typeface="Trebuchet MS" panose="020B0603020202020204" pitchFamily="34" charset="0"/>
              </a:rPr>
              <a:t>Step 2: Compare, the search element with first key value of root node in the tree.</a:t>
            </a:r>
          </a:p>
          <a:p>
            <a:pPr algn="just">
              <a:buFont typeface="Arial" panose="020B0604020202020204" pitchFamily="34" charset="0"/>
              <a:buChar char="•"/>
            </a:pPr>
            <a:r>
              <a:rPr lang="en-IN" dirty="0">
                <a:latin typeface="Trebuchet MS" panose="020B0603020202020204" pitchFamily="34" charset="0"/>
              </a:rPr>
              <a:t>Step 3: If both are matching, then display "Given node found!!!" and terminate the function</a:t>
            </a:r>
          </a:p>
          <a:p>
            <a:pPr algn="just">
              <a:buFont typeface="Arial" panose="020B0604020202020204" pitchFamily="34" charset="0"/>
              <a:buChar char="•"/>
            </a:pPr>
            <a:r>
              <a:rPr lang="en-IN" dirty="0">
                <a:latin typeface="Trebuchet MS" panose="020B0603020202020204" pitchFamily="34" charset="0"/>
              </a:rPr>
              <a:t>Step 4: If both are not matching, then check whether search element is smaller or larger than that key value.</a:t>
            </a:r>
          </a:p>
          <a:p>
            <a:pPr algn="just">
              <a:buFont typeface="Arial" panose="020B0604020202020204" pitchFamily="34" charset="0"/>
              <a:buChar char="•"/>
            </a:pPr>
            <a:r>
              <a:rPr lang="en-IN" dirty="0">
                <a:latin typeface="Trebuchet MS" panose="020B0603020202020204" pitchFamily="34" charset="0"/>
              </a:rPr>
              <a:t>Step 5: If search element is smaller, then continue the search process in left subtree.</a:t>
            </a:r>
          </a:p>
          <a:p>
            <a:pPr algn="just">
              <a:buFont typeface="Arial" panose="020B0604020202020204" pitchFamily="34" charset="0"/>
              <a:buChar char="•"/>
            </a:pPr>
            <a:r>
              <a:rPr lang="en-IN" dirty="0">
                <a:latin typeface="Trebuchet MS" panose="020B0603020202020204" pitchFamily="34" charset="0"/>
              </a:rPr>
              <a:t>Step 6: If search element is larger, then compare with next key value in the same node and </a:t>
            </a:r>
            <a:r>
              <a:rPr lang="en-IN" dirty="0" err="1">
                <a:latin typeface="Trebuchet MS" panose="020B0603020202020204" pitchFamily="34" charset="0"/>
              </a:rPr>
              <a:t>repeate</a:t>
            </a:r>
            <a:r>
              <a:rPr lang="en-IN" dirty="0">
                <a:latin typeface="Trebuchet MS" panose="020B0603020202020204" pitchFamily="34" charset="0"/>
              </a:rPr>
              <a:t> step 3, 4, 5 and 6 until we found exact match or comparison completed with last key value in a leaf node.</a:t>
            </a:r>
          </a:p>
          <a:p>
            <a:pPr algn="just">
              <a:buFont typeface="Arial" panose="020B0604020202020204" pitchFamily="34" charset="0"/>
              <a:buChar char="•"/>
            </a:pPr>
            <a:r>
              <a:rPr lang="en-IN" dirty="0">
                <a:latin typeface="Trebuchet MS" panose="020B0603020202020204" pitchFamily="34" charset="0"/>
              </a:rPr>
              <a:t>Step 7: If we completed with last key value in a leaf node, then display "Element is not found" and terminate 	the function.</a:t>
            </a:r>
            <a:endParaRPr lang="en-IN" i="0" dirty="0">
              <a:effectLst/>
              <a:latin typeface="Trebuchet MS" panose="020B0603020202020204" pitchFamily="34" charset="0"/>
            </a:endParaRPr>
          </a:p>
        </p:txBody>
      </p:sp>
    </p:spTree>
    <p:extLst>
      <p:ext uri="{BB962C8B-B14F-4D97-AF65-F5344CB8AC3E}">
        <p14:creationId xmlns:p14="http://schemas.microsoft.com/office/powerpoint/2010/main" val="1451045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193" y="751344"/>
            <a:ext cx="11834949" cy="5078313"/>
          </a:xfrm>
          <a:prstGeom prst="rect">
            <a:avLst/>
          </a:prstGeom>
        </p:spPr>
        <p:txBody>
          <a:bodyPr wrap="square">
            <a:spAutoFit/>
          </a:bodyPr>
          <a:lstStyle/>
          <a:p>
            <a:r>
              <a:rPr lang="en-IN" sz="3200" dirty="0"/>
              <a:t>Insertion Operation in B-Tree</a:t>
            </a:r>
          </a:p>
          <a:p>
            <a:endParaRPr lang="en-IN" sz="3200" dirty="0"/>
          </a:p>
          <a:p>
            <a:r>
              <a:rPr lang="en-IN" sz="2000" dirty="0"/>
              <a:t>In a B-Tree, the new element must be added only at leaf node. That means, always the new </a:t>
            </a:r>
            <a:r>
              <a:rPr lang="en-IN" sz="2000" dirty="0" err="1"/>
              <a:t>keyValue</a:t>
            </a:r>
            <a:r>
              <a:rPr lang="en-IN" sz="2000" dirty="0"/>
              <a:t> is attached to leaf node only. The insertion operation is performed as follows...</a:t>
            </a:r>
          </a:p>
          <a:p>
            <a:endParaRPr lang="en-IN" sz="2000" dirty="0"/>
          </a:p>
          <a:p>
            <a:r>
              <a:rPr lang="en-IN" sz="2000" b="1" dirty="0"/>
              <a:t>Step 1:</a:t>
            </a:r>
            <a:r>
              <a:rPr lang="en-IN" sz="2000" dirty="0"/>
              <a:t> Check whether tree is Empty.</a:t>
            </a:r>
          </a:p>
          <a:p>
            <a:r>
              <a:rPr lang="en-IN" sz="2000" b="1" dirty="0"/>
              <a:t>Step 2: </a:t>
            </a:r>
            <a:r>
              <a:rPr lang="en-IN" sz="2000" dirty="0"/>
              <a:t>If tree is Empty, then create a new node with new key value and insert into the tree as a root node.</a:t>
            </a:r>
          </a:p>
          <a:p>
            <a:r>
              <a:rPr lang="en-IN" sz="2000" b="1" dirty="0"/>
              <a:t>Step 3:</a:t>
            </a:r>
            <a:r>
              <a:rPr lang="en-IN" sz="2000" dirty="0"/>
              <a:t> If tree is Not Empty, then find a leaf node to which the new key value cab be added using Binary Search 	Tree logic.</a:t>
            </a:r>
          </a:p>
          <a:p>
            <a:r>
              <a:rPr lang="en-IN" sz="2000" b="1" dirty="0"/>
              <a:t>Step 4: </a:t>
            </a:r>
            <a:r>
              <a:rPr lang="en-IN" sz="2000" dirty="0"/>
              <a:t>If that leaf node has an empty position, then add the new key value to that leaf node by maintaining 	ascending order 	of key value within the node.</a:t>
            </a:r>
          </a:p>
          <a:p>
            <a:r>
              <a:rPr lang="en-IN" sz="2000" b="1" dirty="0"/>
              <a:t>Step 5:</a:t>
            </a:r>
            <a:r>
              <a:rPr lang="en-IN" sz="2000" dirty="0"/>
              <a:t> If that leaf node is already full, then split that leaf node by sending middle value to its parent node. 	Repeat the same 	until sent value is fixed into a node.</a:t>
            </a:r>
          </a:p>
          <a:p>
            <a:r>
              <a:rPr lang="en-IN" sz="2000" b="1" dirty="0"/>
              <a:t>Step 6: </a:t>
            </a:r>
            <a:r>
              <a:rPr lang="en-IN" sz="2000" dirty="0"/>
              <a:t>If the splitting is occurring to the root node, then the middle value becomes new root node for the tree 	and the 	height of the tree is increased by one.</a:t>
            </a:r>
          </a:p>
        </p:txBody>
      </p:sp>
    </p:spTree>
    <p:extLst>
      <p:ext uri="{BB962C8B-B14F-4D97-AF65-F5344CB8AC3E}">
        <p14:creationId xmlns:p14="http://schemas.microsoft.com/office/powerpoint/2010/main" val="2070205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13657" y="155711"/>
            <a:ext cx="9144000" cy="993820"/>
          </a:xfrm>
        </p:spPr>
        <p:txBody>
          <a:bodyPr>
            <a:normAutofit/>
          </a:bodyPr>
          <a:lstStyle/>
          <a:p>
            <a:pPr algn="l"/>
            <a:r>
              <a:rPr lang="en-IN" sz="2000" b="1" u="sng" dirty="0"/>
              <a:t>Example:	</a:t>
            </a:r>
            <a:r>
              <a:rPr lang="en-IN" sz="2000" b="1" dirty="0"/>
              <a:t>	Construct B-tree order 5 for the following data</a:t>
            </a:r>
            <a:br>
              <a:rPr lang="en-IN" sz="2000" b="1" dirty="0"/>
            </a:br>
            <a:r>
              <a:rPr lang="en-IN" sz="2000" b="1" dirty="0"/>
              <a:t>20,40,30,350,75,375,360,80,60,90,70, 100,110 ,120, 385, 390,380</a:t>
            </a:r>
            <a:br>
              <a:rPr lang="en-IN" sz="2000" b="1" dirty="0"/>
            </a:br>
            <a:endParaRPr lang="en-IN" sz="2000" b="1" dirty="0"/>
          </a:p>
        </p:txBody>
      </p:sp>
      <p:sp>
        <p:nvSpPr>
          <p:cNvPr id="8" name="TextBox 7"/>
          <p:cNvSpPr txBox="1"/>
          <p:nvPr/>
        </p:nvSpPr>
        <p:spPr>
          <a:xfrm>
            <a:off x="413657" y="992485"/>
            <a:ext cx="1872343" cy="369332"/>
          </a:xfrm>
          <a:prstGeom prst="rect">
            <a:avLst/>
          </a:prstGeom>
          <a:noFill/>
        </p:spPr>
        <p:txBody>
          <a:bodyPr wrap="square" rtlCol="0">
            <a:spAutoFit/>
          </a:bodyPr>
          <a:lstStyle/>
          <a:p>
            <a:r>
              <a:rPr lang="en-IN" dirty="0"/>
              <a:t>Step 1: insert (20)</a:t>
            </a:r>
          </a:p>
        </p:txBody>
      </p:sp>
      <p:graphicFrame>
        <p:nvGraphicFramePr>
          <p:cNvPr id="9" name="Table 8"/>
          <p:cNvGraphicFramePr>
            <a:graphicFrameLocks noGrp="1"/>
          </p:cNvGraphicFramePr>
          <p:nvPr>
            <p:extLst>
              <p:ext uri="{D42A27DB-BD31-4B8C-83A1-F6EECF244321}">
                <p14:modId xmlns:p14="http://schemas.microsoft.com/office/powerpoint/2010/main" val="3771215931"/>
              </p:ext>
            </p:extLst>
          </p:nvPr>
        </p:nvGraphicFramePr>
        <p:xfrm>
          <a:off x="413657" y="1441614"/>
          <a:ext cx="2939892"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494025">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64120">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473983">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466364">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78560943"/>
              </p:ext>
            </p:extLst>
          </p:nvPr>
        </p:nvGraphicFramePr>
        <p:xfrm>
          <a:off x="331814" y="2653085"/>
          <a:ext cx="2939892"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494025">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64120">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473983">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466364">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40</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sp>
        <p:nvSpPr>
          <p:cNvPr id="11" name="Rectangle 10"/>
          <p:cNvSpPr/>
          <p:nvPr/>
        </p:nvSpPr>
        <p:spPr>
          <a:xfrm>
            <a:off x="271180" y="2002820"/>
            <a:ext cx="1852495" cy="369332"/>
          </a:xfrm>
          <a:prstGeom prst="rect">
            <a:avLst/>
          </a:prstGeom>
        </p:spPr>
        <p:txBody>
          <a:bodyPr wrap="none">
            <a:spAutoFit/>
          </a:bodyPr>
          <a:lstStyle/>
          <a:p>
            <a:r>
              <a:rPr lang="en-IN" dirty="0"/>
              <a:t>Step 2: insert (40)</a:t>
            </a:r>
          </a:p>
        </p:txBody>
      </p:sp>
      <p:sp>
        <p:nvSpPr>
          <p:cNvPr id="12" name="Rectangle 11"/>
          <p:cNvSpPr/>
          <p:nvPr/>
        </p:nvSpPr>
        <p:spPr>
          <a:xfrm>
            <a:off x="271180" y="3242918"/>
            <a:ext cx="1799595" cy="369332"/>
          </a:xfrm>
          <a:prstGeom prst="rect">
            <a:avLst/>
          </a:prstGeom>
        </p:spPr>
        <p:txBody>
          <a:bodyPr wrap="none">
            <a:spAutoFit/>
          </a:bodyPr>
          <a:lstStyle/>
          <a:p>
            <a:r>
              <a:rPr lang="en-IN" dirty="0"/>
              <a:t>Step3: insert (30)</a:t>
            </a:r>
          </a:p>
        </p:txBody>
      </p:sp>
      <p:graphicFrame>
        <p:nvGraphicFramePr>
          <p:cNvPr id="13" name="Table 12"/>
          <p:cNvGraphicFramePr>
            <a:graphicFrameLocks noGrp="1"/>
          </p:cNvGraphicFramePr>
          <p:nvPr>
            <p:extLst>
              <p:ext uri="{D42A27DB-BD31-4B8C-83A1-F6EECF244321}">
                <p14:modId xmlns:p14="http://schemas.microsoft.com/office/powerpoint/2010/main" val="2773014836"/>
              </p:ext>
            </p:extLst>
          </p:nvPr>
        </p:nvGraphicFramePr>
        <p:xfrm>
          <a:off x="331814" y="3864556"/>
          <a:ext cx="2939892"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494025">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64120">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473983">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466364">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a:p>
                  </a:txBody>
                  <a:tcPr/>
                </a:tc>
                <a:tc>
                  <a:txBody>
                    <a:bodyPr/>
                    <a:lstStyle/>
                    <a:p>
                      <a:r>
                        <a:rPr lang="en-IN" dirty="0"/>
                        <a:t>40</a:t>
                      </a:r>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62000818"/>
              </p:ext>
            </p:extLst>
          </p:nvPr>
        </p:nvGraphicFramePr>
        <p:xfrm>
          <a:off x="271180" y="4983278"/>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a:p>
                  </a:txBody>
                  <a:tcPr/>
                </a:tc>
                <a:tc>
                  <a:txBody>
                    <a:bodyPr/>
                    <a:lstStyle/>
                    <a:p>
                      <a:r>
                        <a:rPr lang="en-IN" dirty="0"/>
                        <a:t>40</a:t>
                      </a:r>
                    </a:p>
                  </a:txBody>
                  <a:tcPr/>
                </a:tc>
                <a:tc>
                  <a:txBody>
                    <a:bodyPr/>
                    <a:lstStyle/>
                    <a:p>
                      <a:endParaRPr lang="en-IN"/>
                    </a:p>
                  </a:txBody>
                  <a:tcPr/>
                </a:tc>
                <a:tc>
                  <a:txBody>
                    <a:bodyPr/>
                    <a:lstStyle/>
                    <a:p>
                      <a:r>
                        <a:rPr lang="en-IN" sz="1600" dirty="0"/>
                        <a:t>350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sp>
        <p:nvSpPr>
          <p:cNvPr id="15" name="Rectangle 14"/>
          <p:cNvSpPr/>
          <p:nvPr/>
        </p:nvSpPr>
        <p:spPr>
          <a:xfrm>
            <a:off x="271180" y="4391682"/>
            <a:ext cx="1969514" cy="369332"/>
          </a:xfrm>
          <a:prstGeom prst="rect">
            <a:avLst/>
          </a:prstGeom>
        </p:spPr>
        <p:txBody>
          <a:bodyPr wrap="none">
            <a:spAutoFit/>
          </a:bodyPr>
          <a:lstStyle/>
          <a:p>
            <a:r>
              <a:rPr lang="en-IN" dirty="0"/>
              <a:t>Step 4: insert (350)</a:t>
            </a:r>
          </a:p>
        </p:txBody>
      </p:sp>
      <p:graphicFrame>
        <p:nvGraphicFramePr>
          <p:cNvPr id="16" name="Table 15"/>
          <p:cNvGraphicFramePr>
            <a:graphicFrameLocks noGrp="1"/>
          </p:cNvGraphicFramePr>
          <p:nvPr>
            <p:extLst>
              <p:ext uri="{D42A27DB-BD31-4B8C-83A1-F6EECF244321}">
                <p14:modId xmlns:p14="http://schemas.microsoft.com/office/powerpoint/2010/main" val="1148355814"/>
              </p:ext>
            </p:extLst>
          </p:nvPr>
        </p:nvGraphicFramePr>
        <p:xfrm>
          <a:off x="4251886" y="2187486"/>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sp>
        <p:nvSpPr>
          <p:cNvPr id="17" name="Rectangle 16"/>
          <p:cNvSpPr/>
          <p:nvPr/>
        </p:nvSpPr>
        <p:spPr>
          <a:xfrm>
            <a:off x="4251886" y="1093122"/>
            <a:ext cx="5885779" cy="646331"/>
          </a:xfrm>
          <a:prstGeom prst="rect">
            <a:avLst/>
          </a:prstGeom>
        </p:spPr>
        <p:txBody>
          <a:bodyPr wrap="square">
            <a:spAutoFit/>
          </a:bodyPr>
          <a:lstStyle/>
          <a:p>
            <a:r>
              <a:rPr lang="en-IN" dirty="0"/>
              <a:t>Step 5: insert (75): Split and send middle element up</a:t>
            </a:r>
          </a:p>
          <a:p>
            <a:endParaRPr lang="en-IN" dirty="0"/>
          </a:p>
        </p:txBody>
      </p:sp>
      <p:graphicFrame>
        <p:nvGraphicFramePr>
          <p:cNvPr id="18" name="Table 17"/>
          <p:cNvGraphicFramePr>
            <a:graphicFrameLocks noGrp="1"/>
          </p:cNvGraphicFramePr>
          <p:nvPr>
            <p:extLst>
              <p:ext uri="{D42A27DB-BD31-4B8C-83A1-F6EECF244321}">
                <p14:modId xmlns:p14="http://schemas.microsoft.com/office/powerpoint/2010/main" val="2186176935"/>
              </p:ext>
            </p:extLst>
          </p:nvPr>
        </p:nvGraphicFramePr>
        <p:xfrm>
          <a:off x="7921281" y="2186732"/>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75</a:t>
                      </a:r>
                    </a:p>
                  </a:txBody>
                  <a:tcPr/>
                </a:tc>
                <a:tc>
                  <a:txBody>
                    <a:bodyPr/>
                    <a:lstStyle/>
                    <a:p>
                      <a:endParaRPr lang="en-IN" dirty="0"/>
                    </a:p>
                  </a:txBody>
                  <a:tcPr/>
                </a:tc>
                <a:tc>
                  <a:txBody>
                    <a:bodyPr/>
                    <a:lstStyle/>
                    <a:p>
                      <a:r>
                        <a:rPr lang="en-IN" sz="1400" dirty="0"/>
                        <a:t>350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096840596"/>
              </p:ext>
            </p:extLst>
          </p:nvPr>
        </p:nvGraphicFramePr>
        <p:xfrm>
          <a:off x="6154709" y="1416134"/>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21" name="Straight Arrow Connector 20"/>
          <p:cNvCxnSpPr/>
          <p:nvPr/>
        </p:nvCxnSpPr>
        <p:spPr>
          <a:xfrm flipH="1">
            <a:off x="4611189" y="1739299"/>
            <a:ext cx="1658982" cy="4474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984874" y="1715461"/>
            <a:ext cx="1284858" cy="4951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251886" y="2721091"/>
            <a:ext cx="5885779" cy="646331"/>
          </a:xfrm>
          <a:prstGeom prst="rect">
            <a:avLst/>
          </a:prstGeom>
        </p:spPr>
        <p:txBody>
          <a:bodyPr wrap="square">
            <a:spAutoFit/>
          </a:bodyPr>
          <a:lstStyle/>
          <a:p>
            <a:r>
              <a:rPr lang="en-IN" dirty="0"/>
              <a:t>Step 6: insert (375): </a:t>
            </a:r>
          </a:p>
          <a:p>
            <a:endParaRPr lang="en-IN" dirty="0"/>
          </a:p>
        </p:txBody>
      </p:sp>
      <p:graphicFrame>
        <p:nvGraphicFramePr>
          <p:cNvPr id="25" name="Table 24"/>
          <p:cNvGraphicFramePr>
            <a:graphicFrameLocks noGrp="1"/>
          </p:cNvGraphicFramePr>
          <p:nvPr>
            <p:extLst>
              <p:ext uri="{D42A27DB-BD31-4B8C-83A1-F6EECF244321}">
                <p14:modId xmlns:p14="http://schemas.microsoft.com/office/powerpoint/2010/main" val="2664918007"/>
              </p:ext>
            </p:extLst>
          </p:nvPr>
        </p:nvGraphicFramePr>
        <p:xfrm>
          <a:off x="4251886" y="3872463"/>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612486130"/>
              </p:ext>
            </p:extLst>
          </p:nvPr>
        </p:nvGraphicFramePr>
        <p:xfrm>
          <a:off x="8112870" y="3851016"/>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75</a:t>
                      </a:r>
                    </a:p>
                  </a:txBody>
                  <a:tcPr/>
                </a:tc>
                <a:tc>
                  <a:txBody>
                    <a:bodyPr/>
                    <a:lstStyle/>
                    <a:p>
                      <a:endParaRPr lang="en-IN" dirty="0"/>
                    </a:p>
                  </a:txBody>
                  <a:tcPr/>
                </a:tc>
                <a:tc>
                  <a:txBody>
                    <a:bodyPr/>
                    <a:lstStyle/>
                    <a:p>
                      <a:r>
                        <a:rPr lang="en-IN" sz="1400" dirty="0"/>
                        <a:t>350</a:t>
                      </a:r>
                    </a:p>
                  </a:txBody>
                  <a:tcPr/>
                </a:tc>
                <a:tc>
                  <a:txBody>
                    <a:bodyPr/>
                    <a:lstStyle/>
                    <a:p>
                      <a:endParaRPr lang="en-IN" dirty="0"/>
                    </a:p>
                  </a:txBody>
                  <a:tcPr/>
                </a:tc>
                <a:tc>
                  <a:txBody>
                    <a:bodyPr/>
                    <a:lstStyle/>
                    <a:p>
                      <a:r>
                        <a:rPr lang="en-IN" sz="1400" dirty="0"/>
                        <a:t>375</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470297393"/>
              </p:ext>
            </p:extLst>
          </p:nvPr>
        </p:nvGraphicFramePr>
        <p:xfrm>
          <a:off x="7298672" y="3133173"/>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28" name="Straight Arrow Connector 27"/>
          <p:cNvCxnSpPr/>
          <p:nvPr/>
        </p:nvCxnSpPr>
        <p:spPr>
          <a:xfrm flipH="1">
            <a:off x="5793070" y="3367685"/>
            <a:ext cx="1658982" cy="4474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112870" y="3367685"/>
            <a:ext cx="1195734" cy="4833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251578" y="4751816"/>
            <a:ext cx="5885779" cy="646331"/>
          </a:xfrm>
          <a:prstGeom prst="rect">
            <a:avLst/>
          </a:prstGeom>
        </p:spPr>
        <p:txBody>
          <a:bodyPr wrap="square">
            <a:spAutoFit/>
          </a:bodyPr>
          <a:lstStyle/>
          <a:p>
            <a:r>
              <a:rPr lang="en-IN" dirty="0"/>
              <a:t>Step 7: insert (360): </a:t>
            </a:r>
          </a:p>
          <a:p>
            <a:endParaRPr lang="en-IN" dirty="0"/>
          </a:p>
        </p:txBody>
      </p:sp>
      <p:graphicFrame>
        <p:nvGraphicFramePr>
          <p:cNvPr id="32" name="Table 31"/>
          <p:cNvGraphicFramePr>
            <a:graphicFrameLocks noGrp="1"/>
          </p:cNvGraphicFramePr>
          <p:nvPr>
            <p:extLst>
              <p:ext uri="{D42A27DB-BD31-4B8C-83A1-F6EECF244321}">
                <p14:modId xmlns:p14="http://schemas.microsoft.com/office/powerpoint/2010/main" val="3895515337"/>
              </p:ext>
            </p:extLst>
          </p:nvPr>
        </p:nvGraphicFramePr>
        <p:xfrm>
          <a:off x="4251886" y="5938720"/>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156262861"/>
              </p:ext>
            </p:extLst>
          </p:nvPr>
        </p:nvGraphicFramePr>
        <p:xfrm>
          <a:off x="8016472" y="5902953"/>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75</a:t>
                      </a:r>
                    </a:p>
                  </a:txBody>
                  <a:tcPr/>
                </a:tc>
                <a:tc>
                  <a:txBody>
                    <a:bodyPr/>
                    <a:lstStyle/>
                    <a:p>
                      <a:endParaRPr lang="en-IN" dirty="0"/>
                    </a:p>
                  </a:txBody>
                  <a:tcPr/>
                </a:tc>
                <a:tc>
                  <a:txBody>
                    <a:bodyPr/>
                    <a:lstStyle/>
                    <a:p>
                      <a:r>
                        <a:rPr lang="en-IN" sz="1400" dirty="0"/>
                        <a:t>350</a:t>
                      </a:r>
                    </a:p>
                  </a:txBody>
                  <a:tcPr/>
                </a:tc>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736481744"/>
              </p:ext>
            </p:extLst>
          </p:nvPr>
        </p:nvGraphicFramePr>
        <p:xfrm>
          <a:off x="6863243" y="4983278"/>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5" name="Straight Arrow Connector 34"/>
          <p:cNvCxnSpPr/>
          <p:nvPr/>
        </p:nvCxnSpPr>
        <p:spPr>
          <a:xfrm flipH="1">
            <a:off x="5325218" y="5222932"/>
            <a:ext cx="1659656" cy="7047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603472" y="5222932"/>
            <a:ext cx="1107265" cy="6800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8242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1098" y="218831"/>
            <a:ext cx="5885779" cy="369332"/>
          </a:xfrm>
          <a:prstGeom prst="rect">
            <a:avLst/>
          </a:prstGeom>
        </p:spPr>
        <p:txBody>
          <a:bodyPr wrap="square">
            <a:spAutoFit/>
          </a:bodyPr>
          <a:lstStyle/>
          <a:p>
            <a:r>
              <a:rPr lang="en-IN" dirty="0"/>
              <a:t>Step 8: insert (80):Split </a:t>
            </a:r>
          </a:p>
        </p:txBody>
      </p:sp>
      <p:graphicFrame>
        <p:nvGraphicFramePr>
          <p:cNvPr id="8" name="Table 7"/>
          <p:cNvGraphicFramePr>
            <a:graphicFrameLocks noGrp="1"/>
          </p:cNvGraphicFramePr>
          <p:nvPr>
            <p:extLst>
              <p:ext uri="{D42A27DB-BD31-4B8C-83A1-F6EECF244321}">
                <p14:modId xmlns:p14="http://schemas.microsoft.com/office/powerpoint/2010/main" val="2853086762"/>
              </p:ext>
            </p:extLst>
          </p:nvPr>
        </p:nvGraphicFramePr>
        <p:xfrm>
          <a:off x="411098" y="1627977"/>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26394046"/>
              </p:ext>
            </p:extLst>
          </p:nvPr>
        </p:nvGraphicFramePr>
        <p:xfrm>
          <a:off x="4267432" y="1627977"/>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75</a:t>
                      </a:r>
                    </a:p>
                  </a:txBody>
                  <a:tcPr/>
                </a:tc>
                <a:tc>
                  <a:txBody>
                    <a:bodyPr/>
                    <a:lstStyle/>
                    <a:p>
                      <a:endParaRPr lang="en-IN" dirty="0"/>
                    </a:p>
                  </a:txBody>
                  <a:tcPr/>
                </a:tc>
                <a:tc>
                  <a:txBody>
                    <a:bodyPr/>
                    <a:lstStyle/>
                    <a:p>
                      <a:r>
                        <a:rPr lang="en-IN" sz="1400" dirty="0"/>
                        <a:t>80</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63243668"/>
              </p:ext>
            </p:extLst>
          </p:nvPr>
        </p:nvGraphicFramePr>
        <p:xfrm>
          <a:off x="3963687" y="354099"/>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350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12" name="Straight Arrow Connector 11"/>
          <p:cNvCxnSpPr/>
          <p:nvPr/>
        </p:nvCxnSpPr>
        <p:spPr>
          <a:xfrm flipH="1">
            <a:off x="1248114" y="588163"/>
            <a:ext cx="2871462" cy="10398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820194" y="724939"/>
            <a:ext cx="287453" cy="8913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11098" y="2652508"/>
            <a:ext cx="5885779" cy="369332"/>
          </a:xfrm>
          <a:prstGeom prst="rect">
            <a:avLst/>
          </a:prstGeom>
        </p:spPr>
        <p:txBody>
          <a:bodyPr wrap="square">
            <a:spAutoFit/>
          </a:bodyPr>
          <a:lstStyle/>
          <a:p>
            <a:r>
              <a:rPr lang="en-IN" dirty="0"/>
              <a:t>Step 9: insert (60): </a:t>
            </a:r>
          </a:p>
        </p:txBody>
      </p:sp>
      <p:graphicFrame>
        <p:nvGraphicFramePr>
          <p:cNvPr id="30" name="Table 29"/>
          <p:cNvGraphicFramePr>
            <a:graphicFrameLocks noGrp="1"/>
          </p:cNvGraphicFramePr>
          <p:nvPr>
            <p:extLst>
              <p:ext uri="{D42A27DB-BD31-4B8C-83A1-F6EECF244321}">
                <p14:modId xmlns:p14="http://schemas.microsoft.com/office/powerpoint/2010/main" val="2152882166"/>
              </p:ext>
            </p:extLst>
          </p:nvPr>
        </p:nvGraphicFramePr>
        <p:xfrm>
          <a:off x="7803112" y="1627977"/>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1" name="Straight Arrow Connector 30"/>
          <p:cNvCxnSpPr/>
          <p:nvPr/>
        </p:nvCxnSpPr>
        <p:spPr>
          <a:xfrm>
            <a:off x="5429954" y="680187"/>
            <a:ext cx="3753235" cy="9360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Table 32"/>
          <p:cNvGraphicFramePr>
            <a:graphicFrameLocks noGrp="1"/>
          </p:cNvGraphicFramePr>
          <p:nvPr>
            <p:extLst>
              <p:ext uri="{D42A27DB-BD31-4B8C-83A1-F6EECF244321}">
                <p14:modId xmlns:p14="http://schemas.microsoft.com/office/powerpoint/2010/main" val="945438188"/>
              </p:ext>
            </p:extLst>
          </p:nvPr>
        </p:nvGraphicFramePr>
        <p:xfrm>
          <a:off x="411098" y="4715345"/>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2997469364"/>
              </p:ext>
            </p:extLst>
          </p:nvPr>
        </p:nvGraphicFramePr>
        <p:xfrm>
          <a:off x="4267432" y="4715345"/>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60</a:t>
                      </a:r>
                    </a:p>
                  </a:txBody>
                  <a:tcPr/>
                </a:tc>
                <a:tc>
                  <a:txBody>
                    <a:bodyPr/>
                    <a:lstStyle/>
                    <a:p>
                      <a:endParaRPr lang="en-IN" dirty="0"/>
                    </a:p>
                  </a:txBody>
                  <a:tcPr/>
                </a:tc>
                <a:tc>
                  <a:txBody>
                    <a:bodyPr/>
                    <a:lstStyle/>
                    <a:p>
                      <a:r>
                        <a:rPr lang="en-IN" sz="1400" dirty="0"/>
                        <a:t>75</a:t>
                      </a:r>
                    </a:p>
                  </a:txBody>
                  <a:tcPr/>
                </a:tc>
                <a:tc>
                  <a:txBody>
                    <a:bodyPr/>
                    <a:lstStyle/>
                    <a:p>
                      <a:endParaRPr lang="en-IN" dirty="0"/>
                    </a:p>
                  </a:txBody>
                  <a:tcPr/>
                </a:tc>
                <a:tc>
                  <a:txBody>
                    <a:bodyPr/>
                    <a:lstStyle/>
                    <a:p>
                      <a:r>
                        <a:rPr lang="en-IN" sz="1400" dirty="0"/>
                        <a:t>80</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2773016581"/>
              </p:ext>
            </p:extLst>
          </p:nvPr>
        </p:nvGraphicFramePr>
        <p:xfrm>
          <a:off x="3963687" y="3441467"/>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350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6" name="Straight Arrow Connector 35"/>
          <p:cNvCxnSpPr/>
          <p:nvPr/>
        </p:nvCxnSpPr>
        <p:spPr>
          <a:xfrm flipH="1">
            <a:off x="1248114" y="3675531"/>
            <a:ext cx="2871462" cy="10398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20194" y="3812307"/>
            <a:ext cx="287453" cy="8913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8" name="Table 37"/>
          <p:cNvGraphicFramePr>
            <a:graphicFrameLocks noGrp="1"/>
          </p:cNvGraphicFramePr>
          <p:nvPr>
            <p:extLst>
              <p:ext uri="{D42A27DB-BD31-4B8C-83A1-F6EECF244321}">
                <p14:modId xmlns:p14="http://schemas.microsoft.com/office/powerpoint/2010/main" val="3851965610"/>
              </p:ext>
            </p:extLst>
          </p:nvPr>
        </p:nvGraphicFramePr>
        <p:xfrm>
          <a:off x="7803112" y="4715345"/>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9" name="Straight Arrow Connector 38"/>
          <p:cNvCxnSpPr/>
          <p:nvPr/>
        </p:nvCxnSpPr>
        <p:spPr>
          <a:xfrm>
            <a:off x="5429954" y="3767555"/>
            <a:ext cx="3753235" cy="9360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921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532" y="209754"/>
            <a:ext cx="5885779" cy="369332"/>
          </a:xfrm>
          <a:prstGeom prst="rect">
            <a:avLst/>
          </a:prstGeom>
        </p:spPr>
        <p:txBody>
          <a:bodyPr wrap="square">
            <a:spAutoFit/>
          </a:bodyPr>
          <a:lstStyle/>
          <a:p>
            <a:r>
              <a:rPr lang="en-IN" dirty="0"/>
              <a:t>Step 10: insert (90): </a:t>
            </a:r>
          </a:p>
        </p:txBody>
      </p:sp>
      <p:graphicFrame>
        <p:nvGraphicFramePr>
          <p:cNvPr id="5" name="Table 4"/>
          <p:cNvGraphicFramePr>
            <a:graphicFrameLocks noGrp="1"/>
          </p:cNvGraphicFramePr>
          <p:nvPr>
            <p:extLst>
              <p:ext uri="{D42A27DB-BD31-4B8C-83A1-F6EECF244321}">
                <p14:modId xmlns:p14="http://schemas.microsoft.com/office/powerpoint/2010/main" val="1943683511"/>
              </p:ext>
            </p:extLst>
          </p:nvPr>
        </p:nvGraphicFramePr>
        <p:xfrm>
          <a:off x="836255" y="1457364"/>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33699471"/>
              </p:ext>
            </p:extLst>
          </p:nvPr>
        </p:nvGraphicFramePr>
        <p:xfrm>
          <a:off x="4071490" y="1457364"/>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60</a:t>
                      </a:r>
                    </a:p>
                  </a:txBody>
                  <a:tcPr/>
                </a:tc>
                <a:tc>
                  <a:txBody>
                    <a:bodyPr/>
                    <a:lstStyle/>
                    <a:p>
                      <a:endParaRPr lang="en-IN" dirty="0"/>
                    </a:p>
                  </a:txBody>
                  <a:tcPr/>
                </a:tc>
                <a:tc>
                  <a:txBody>
                    <a:bodyPr/>
                    <a:lstStyle/>
                    <a:p>
                      <a:r>
                        <a:rPr lang="en-IN" sz="1400" dirty="0"/>
                        <a:t>75</a:t>
                      </a:r>
                    </a:p>
                  </a:txBody>
                  <a:tcPr/>
                </a:tc>
                <a:tc>
                  <a:txBody>
                    <a:bodyPr/>
                    <a:lstStyle/>
                    <a:p>
                      <a:endParaRPr lang="en-IN" dirty="0"/>
                    </a:p>
                  </a:txBody>
                  <a:tcPr/>
                </a:tc>
                <a:tc>
                  <a:txBody>
                    <a:bodyPr/>
                    <a:lstStyle/>
                    <a:p>
                      <a:r>
                        <a:rPr lang="en-IN" sz="1400" dirty="0"/>
                        <a:t>80</a:t>
                      </a:r>
                    </a:p>
                  </a:txBody>
                  <a:tcPr/>
                </a:tc>
                <a:tc>
                  <a:txBody>
                    <a:bodyPr/>
                    <a:lstStyle/>
                    <a:p>
                      <a:endParaRPr lang="en-IN" dirty="0"/>
                    </a:p>
                  </a:txBody>
                  <a:tcPr/>
                </a:tc>
                <a:tc>
                  <a:txBody>
                    <a:bodyPr/>
                    <a:lstStyle/>
                    <a:p>
                      <a:r>
                        <a:rPr lang="en-IN" sz="1400" dirty="0"/>
                        <a:t>90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15812002"/>
              </p:ext>
            </p:extLst>
          </p:nvPr>
        </p:nvGraphicFramePr>
        <p:xfrm>
          <a:off x="3918624" y="372979"/>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350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8" name="Straight Arrow Connector 7"/>
          <p:cNvCxnSpPr/>
          <p:nvPr/>
        </p:nvCxnSpPr>
        <p:spPr>
          <a:xfrm flipH="1">
            <a:off x="2377441" y="673104"/>
            <a:ext cx="1693895" cy="7842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729834" y="673104"/>
            <a:ext cx="421476" cy="9455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2874126267"/>
              </p:ext>
            </p:extLst>
          </p:nvPr>
        </p:nvGraphicFramePr>
        <p:xfrm>
          <a:off x="7306571" y="1457364"/>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11" name="Straight Arrow Connector 10"/>
          <p:cNvCxnSpPr/>
          <p:nvPr/>
        </p:nvCxnSpPr>
        <p:spPr>
          <a:xfrm>
            <a:off x="5394152" y="673104"/>
            <a:ext cx="2770134" cy="7842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93532" y="2844097"/>
            <a:ext cx="5885779" cy="369332"/>
          </a:xfrm>
          <a:prstGeom prst="rect">
            <a:avLst/>
          </a:prstGeom>
        </p:spPr>
        <p:txBody>
          <a:bodyPr wrap="square">
            <a:spAutoFit/>
          </a:bodyPr>
          <a:lstStyle/>
          <a:p>
            <a:r>
              <a:rPr lang="en-IN" dirty="0"/>
              <a:t>Step 11: insert (70):Split </a:t>
            </a:r>
          </a:p>
        </p:txBody>
      </p:sp>
      <p:graphicFrame>
        <p:nvGraphicFramePr>
          <p:cNvPr id="26" name="Table 25"/>
          <p:cNvGraphicFramePr>
            <a:graphicFrameLocks noGrp="1"/>
          </p:cNvGraphicFramePr>
          <p:nvPr>
            <p:extLst>
              <p:ext uri="{D42A27DB-BD31-4B8C-83A1-F6EECF244321}">
                <p14:modId xmlns:p14="http://schemas.microsoft.com/office/powerpoint/2010/main" val="595924637"/>
              </p:ext>
            </p:extLst>
          </p:nvPr>
        </p:nvGraphicFramePr>
        <p:xfrm>
          <a:off x="60725" y="4185725"/>
          <a:ext cx="2743235"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447910">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20796">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1225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83350">
                  <a:extLst>
                    <a:ext uri="{9D8B030D-6E8A-4147-A177-3AD203B41FA5}">
                      <a16:colId xmlns:a16="http://schemas.microsoft.com/office/drawing/2014/main" val="2851357639"/>
                    </a:ext>
                  </a:extLst>
                </a:gridCol>
                <a:gridCol w="345809">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4164689317"/>
              </p:ext>
            </p:extLst>
          </p:nvPr>
        </p:nvGraphicFramePr>
        <p:xfrm>
          <a:off x="2946395" y="4162422"/>
          <a:ext cx="3082369" cy="36576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47747">
                <a:tc>
                  <a:txBody>
                    <a:bodyPr/>
                    <a:lstStyle/>
                    <a:p>
                      <a:endParaRPr lang="en-IN" dirty="0"/>
                    </a:p>
                  </a:txBody>
                  <a:tcPr/>
                </a:tc>
                <a:tc>
                  <a:txBody>
                    <a:bodyPr/>
                    <a:lstStyle/>
                    <a:p>
                      <a:r>
                        <a:rPr lang="en-IN" dirty="0"/>
                        <a:t>60</a:t>
                      </a:r>
                    </a:p>
                  </a:txBody>
                  <a:tcPr/>
                </a:tc>
                <a:tc>
                  <a:txBody>
                    <a:bodyPr/>
                    <a:lstStyle/>
                    <a:p>
                      <a:endParaRPr lang="en-IN" dirty="0"/>
                    </a:p>
                  </a:txBody>
                  <a:tcPr/>
                </a:tc>
                <a:tc>
                  <a:txBody>
                    <a:bodyPr/>
                    <a:lstStyle/>
                    <a:p>
                      <a:r>
                        <a:rPr lang="en-IN" sz="1400" dirty="0"/>
                        <a:t>70</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321670379"/>
              </p:ext>
            </p:extLst>
          </p:nvPr>
        </p:nvGraphicFramePr>
        <p:xfrm>
          <a:off x="3918624" y="3007322"/>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75</a:t>
                      </a:r>
                    </a:p>
                  </a:txBody>
                  <a:tcPr/>
                </a:tc>
                <a:tc>
                  <a:txBody>
                    <a:bodyPr/>
                    <a:lstStyle/>
                    <a:p>
                      <a:endParaRPr lang="en-IN"/>
                    </a:p>
                  </a:txBody>
                  <a:tcPr/>
                </a:tc>
                <a:tc>
                  <a:txBody>
                    <a:bodyPr/>
                    <a:lstStyle/>
                    <a:p>
                      <a:r>
                        <a:rPr lang="en-IN" sz="1400" dirty="0"/>
                        <a:t>350</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29" name="Straight Arrow Connector 28"/>
          <p:cNvCxnSpPr/>
          <p:nvPr/>
        </p:nvCxnSpPr>
        <p:spPr>
          <a:xfrm flipH="1">
            <a:off x="2377441" y="3307447"/>
            <a:ext cx="1693895" cy="7842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729834" y="3307447"/>
            <a:ext cx="421476" cy="9455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extLst>
              <p:ext uri="{D42A27DB-BD31-4B8C-83A1-F6EECF244321}">
                <p14:modId xmlns:p14="http://schemas.microsoft.com/office/powerpoint/2010/main" val="2984330802"/>
              </p:ext>
            </p:extLst>
          </p:nvPr>
        </p:nvGraphicFramePr>
        <p:xfrm>
          <a:off x="9239121" y="4169867"/>
          <a:ext cx="2952879" cy="365760"/>
        </p:xfrm>
        <a:graphic>
          <a:graphicData uri="http://schemas.openxmlformats.org/drawingml/2006/table">
            <a:tbl>
              <a:tblPr firstRow="1" bandRow="1">
                <a:tableStyleId>{616DA210-FB5B-4158-B5E0-FEB733F419BA}</a:tableStyleId>
              </a:tblPr>
              <a:tblGrid>
                <a:gridCol w="208535">
                  <a:extLst>
                    <a:ext uri="{9D8B030D-6E8A-4147-A177-3AD203B41FA5}">
                      <a16:colId xmlns:a16="http://schemas.microsoft.com/office/drawing/2014/main" val="3995642657"/>
                    </a:ext>
                  </a:extLst>
                </a:gridCol>
                <a:gridCol w="494631">
                  <a:extLst>
                    <a:ext uri="{9D8B030D-6E8A-4147-A177-3AD203B41FA5}">
                      <a16:colId xmlns:a16="http://schemas.microsoft.com/office/drawing/2014/main" val="3859980350"/>
                    </a:ext>
                  </a:extLst>
                </a:gridCol>
                <a:gridCol w="208535">
                  <a:extLst>
                    <a:ext uri="{9D8B030D-6E8A-4147-A177-3AD203B41FA5}">
                      <a16:colId xmlns:a16="http://schemas.microsoft.com/office/drawing/2014/main" val="46353490"/>
                    </a:ext>
                  </a:extLst>
                </a:gridCol>
                <a:gridCol w="464688">
                  <a:extLst>
                    <a:ext uri="{9D8B030D-6E8A-4147-A177-3AD203B41FA5}">
                      <a16:colId xmlns:a16="http://schemas.microsoft.com/office/drawing/2014/main" val="3415791210"/>
                    </a:ext>
                  </a:extLst>
                </a:gridCol>
                <a:gridCol w="208535">
                  <a:extLst>
                    <a:ext uri="{9D8B030D-6E8A-4147-A177-3AD203B41FA5}">
                      <a16:colId xmlns:a16="http://schemas.microsoft.com/office/drawing/2014/main" val="614229588"/>
                    </a:ext>
                  </a:extLst>
                </a:gridCol>
                <a:gridCol w="30657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250180">
                  <a:extLst>
                    <a:ext uri="{9D8B030D-6E8A-4147-A177-3AD203B41FA5}">
                      <a16:colId xmlns:a16="http://schemas.microsoft.com/office/drawing/2014/main" val="2851357639"/>
                    </a:ext>
                  </a:extLst>
                </a:gridCol>
                <a:gridCol w="602925">
                  <a:extLst>
                    <a:ext uri="{9D8B030D-6E8A-4147-A177-3AD203B41FA5}">
                      <a16:colId xmlns:a16="http://schemas.microsoft.com/office/drawing/2014/main" val="3381507842"/>
                    </a:ext>
                  </a:extLst>
                </a:gridCol>
              </a:tblGrid>
              <a:tr h="349824">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2" name="Straight Arrow Connector 31"/>
          <p:cNvCxnSpPr/>
          <p:nvPr/>
        </p:nvCxnSpPr>
        <p:spPr>
          <a:xfrm>
            <a:off x="6159911" y="3149257"/>
            <a:ext cx="3644492" cy="10080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Table 32"/>
          <p:cNvGraphicFramePr>
            <a:graphicFrameLocks noGrp="1"/>
          </p:cNvGraphicFramePr>
          <p:nvPr>
            <p:extLst>
              <p:ext uri="{D42A27DB-BD31-4B8C-83A1-F6EECF244321}">
                <p14:modId xmlns:p14="http://schemas.microsoft.com/office/powerpoint/2010/main" val="1329620169"/>
              </p:ext>
            </p:extLst>
          </p:nvPr>
        </p:nvGraphicFramePr>
        <p:xfrm>
          <a:off x="6091837" y="4157342"/>
          <a:ext cx="3025089" cy="370840"/>
        </p:xfrm>
        <a:graphic>
          <a:graphicData uri="http://schemas.openxmlformats.org/drawingml/2006/table">
            <a:tbl>
              <a:tblPr firstRow="1" bandRow="1">
                <a:tableStyleId>{616DA210-FB5B-4158-B5E0-FEB733F419BA}</a:tableStyleId>
              </a:tblPr>
              <a:tblGrid>
                <a:gridCol w="213682">
                  <a:extLst>
                    <a:ext uri="{9D8B030D-6E8A-4147-A177-3AD203B41FA5}">
                      <a16:colId xmlns:a16="http://schemas.microsoft.com/office/drawing/2014/main" val="3995642657"/>
                    </a:ext>
                  </a:extLst>
                </a:gridCol>
                <a:gridCol w="516714">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76156">
                  <a:extLst>
                    <a:ext uri="{9D8B030D-6E8A-4147-A177-3AD203B41FA5}">
                      <a16:colId xmlns:a16="http://schemas.microsoft.com/office/drawing/2014/main" val="3415791210"/>
                    </a:ext>
                  </a:extLst>
                </a:gridCol>
                <a:gridCol w="213682">
                  <a:extLst>
                    <a:ext uri="{9D8B030D-6E8A-4147-A177-3AD203B41FA5}">
                      <a16:colId xmlns:a16="http://schemas.microsoft.com/office/drawing/2014/main" val="614229588"/>
                    </a:ext>
                  </a:extLst>
                </a:gridCol>
                <a:gridCol w="48627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404036">
                  <a:extLst>
                    <a:ext uri="{9D8B030D-6E8A-4147-A177-3AD203B41FA5}">
                      <a16:colId xmlns:a16="http://schemas.microsoft.com/office/drawing/2014/main" val="2851357639"/>
                    </a:ext>
                  </a:extLst>
                </a:gridCol>
                <a:gridCol w="297983">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80</a:t>
                      </a:r>
                    </a:p>
                  </a:txBody>
                  <a:tcPr/>
                </a:tc>
                <a:tc>
                  <a:txBody>
                    <a:bodyPr/>
                    <a:lstStyle/>
                    <a:p>
                      <a:endParaRPr lang="en-IN" dirty="0"/>
                    </a:p>
                  </a:txBody>
                  <a:tcPr/>
                </a:tc>
                <a:tc>
                  <a:txBody>
                    <a:bodyPr/>
                    <a:lstStyle/>
                    <a:p>
                      <a:r>
                        <a:rPr lang="en-IN" sz="1400" dirty="0"/>
                        <a:t>90</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6" name="Straight Arrow Connector 35"/>
          <p:cNvCxnSpPr/>
          <p:nvPr/>
        </p:nvCxnSpPr>
        <p:spPr>
          <a:xfrm>
            <a:off x="5404360" y="3274629"/>
            <a:ext cx="1374859" cy="8827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553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179" y="32858"/>
            <a:ext cx="5885779" cy="369332"/>
          </a:xfrm>
          <a:prstGeom prst="rect">
            <a:avLst/>
          </a:prstGeom>
        </p:spPr>
        <p:txBody>
          <a:bodyPr wrap="square">
            <a:spAutoFit/>
          </a:bodyPr>
          <a:lstStyle/>
          <a:p>
            <a:r>
              <a:rPr lang="en-IN" dirty="0"/>
              <a:t>Step 12: insert (100) </a:t>
            </a:r>
          </a:p>
        </p:txBody>
      </p:sp>
      <p:graphicFrame>
        <p:nvGraphicFramePr>
          <p:cNvPr id="5" name="Table 4"/>
          <p:cNvGraphicFramePr>
            <a:graphicFrameLocks noGrp="1"/>
          </p:cNvGraphicFramePr>
          <p:nvPr>
            <p:extLst>
              <p:ext uri="{D42A27DB-BD31-4B8C-83A1-F6EECF244321}">
                <p14:modId xmlns:p14="http://schemas.microsoft.com/office/powerpoint/2010/main" val="428576086"/>
              </p:ext>
            </p:extLst>
          </p:nvPr>
        </p:nvGraphicFramePr>
        <p:xfrm>
          <a:off x="152163" y="1677444"/>
          <a:ext cx="2743235"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447910">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20796">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1225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83350">
                  <a:extLst>
                    <a:ext uri="{9D8B030D-6E8A-4147-A177-3AD203B41FA5}">
                      <a16:colId xmlns:a16="http://schemas.microsoft.com/office/drawing/2014/main" val="2851357639"/>
                    </a:ext>
                  </a:extLst>
                </a:gridCol>
                <a:gridCol w="345809">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50585663"/>
              </p:ext>
            </p:extLst>
          </p:nvPr>
        </p:nvGraphicFramePr>
        <p:xfrm>
          <a:off x="2986837" y="1658069"/>
          <a:ext cx="3082369" cy="36576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47747">
                <a:tc>
                  <a:txBody>
                    <a:bodyPr/>
                    <a:lstStyle/>
                    <a:p>
                      <a:endParaRPr lang="en-IN" dirty="0"/>
                    </a:p>
                  </a:txBody>
                  <a:tcPr/>
                </a:tc>
                <a:tc>
                  <a:txBody>
                    <a:bodyPr/>
                    <a:lstStyle/>
                    <a:p>
                      <a:r>
                        <a:rPr lang="en-IN" dirty="0"/>
                        <a:t>60</a:t>
                      </a:r>
                    </a:p>
                  </a:txBody>
                  <a:tcPr/>
                </a:tc>
                <a:tc>
                  <a:txBody>
                    <a:bodyPr/>
                    <a:lstStyle/>
                    <a:p>
                      <a:endParaRPr lang="en-IN" dirty="0"/>
                    </a:p>
                  </a:txBody>
                  <a:tcPr/>
                </a:tc>
                <a:tc>
                  <a:txBody>
                    <a:bodyPr/>
                    <a:lstStyle/>
                    <a:p>
                      <a:r>
                        <a:rPr lang="en-IN" sz="1400" dirty="0"/>
                        <a:t>70</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90858444"/>
              </p:ext>
            </p:extLst>
          </p:nvPr>
        </p:nvGraphicFramePr>
        <p:xfrm>
          <a:off x="3518871" y="476544"/>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75</a:t>
                      </a:r>
                    </a:p>
                  </a:txBody>
                  <a:tcPr/>
                </a:tc>
                <a:tc>
                  <a:txBody>
                    <a:bodyPr/>
                    <a:lstStyle/>
                    <a:p>
                      <a:endParaRPr lang="en-IN"/>
                    </a:p>
                  </a:txBody>
                  <a:tcPr/>
                </a:tc>
                <a:tc>
                  <a:txBody>
                    <a:bodyPr/>
                    <a:lstStyle/>
                    <a:p>
                      <a:r>
                        <a:rPr lang="en-IN" sz="1400" dirty="0"/>
                        <a:t>350</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8" name="Straight Arrow Connector 7"/>
          <p:cNvCxnSpPr/>
          <p:nvPr/>
        </p:nvCxnSpPr>
        <p:spPr>
          <a:xfrm flipH="1">
            <a:off x="1432343" y="661964"/>
            <a:ext cx="2239938" cy="8352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359097" y="606990"/>
            <a:ext cx="14142" cy="11764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349473467"/>
              </p:ext>
            </p:extLst>
          </p:nvPr>
        </p:nvGraphicFramePr>
        <p:xfrm>
          <a:off x="9277173" y="1682524"/>
          <a:ext cx="2558234" cy="365760"/>
        </p:xfrm>
        <a:graphic>
          <a:graphicData uri="http://schemas.openxmlformats.org/drawingml/2006/table">
            <a:tbl>
              <a:tblPr firstRow="1" bandRow="1">
                <a:tableStyleId>{616DA210-FB5B-4158-B5E0-FEB733F419BA}</a:tableStyleId>
              </a:tblPr>
              <a:tblGrid>
                <a:gridCol w="208535">
                  <a:extLst>
                    <a:ext uri="{9D8B030D-6E8A-4147-A177-3AD203B41FA5}">
                      <a16:colId xmlns:a16="http://schemas.microsoft.com/office/drawing/2014/main" val="3995642657"/>
                    </a:ext>
                  </a:extLst>
                </a:gridCol>
                <a:gridCol w="494631">
                  <a:extLst>
                    <a:ext uri="{9D8B030D-6E8A-4147-A177-3AD203B41FA5}">
                      <a16:colId xmlns:a16="http://schemas.microsoft.com/office/drawing/2014/main" val="3859980350"/>
                    </a:ext>
                  </a:extLst>
                </a:gridCol>
                <a:gridCol w="208535">
                  <a:extLst>
                    <a:ext uri="{9D8B030D-6E8A-4147-A177-3AD203B41FA5}">
                      <a16:colId xmlns:a16="http://schemas.microsoft.com/office/drawing/2014/main" val="46353490"/>
                    </a:ext>
                  </a:extLst>
                </a:gridCol>
                <a:gridCol w="464688">
                  <a:extLst>
                    <a:ext uri="{9D8B030D-6E8A-4147-A177-3AD203B41FA5}">
                      <a16:colId xmlns:a16="http://schemas.microsoft.com/office/drawing/2014/main" val="3415791210"/>
                    </a:ext>
                  </a:extLst>
                </a:gridCol>
                <a:gridCol w="208535">
                  <a:extLst>
                    <a:ext uri="{9D8B030D-6E8A-4147-A177-3AD203B41FA5}">
                      <a16:colId xmlns:a16="http://schemas.microsoft.com/office/drawing/2014/main" val="614229588"/>
                    </a:ext>
                  </a:extLst>
                </a:gridCol>
                <a:gridCol w="30657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25018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49824">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11" name="Straight Arrow Connector 10"/>
          <p:cNvCxnSpPr/>
          <p:nvPr/>
        </p:nvCxnSpPr>
        <p:spPr>
          <a:xfrm>
            <a:off x="5773783" y="712982"/>
            <a:ext cx="3869199" cy="9644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255032835"/>
              </p:ext>
            </p:extLst>
          </p:nvPr>
        </p:nvGraphicFramePr>
        <p:xfrm>
          <a:off x="6160645" y="1677444"/>
          <a:ext cx="3025089" cy="370840"/>
        </p:xfrm>
        <a:graphic>
          <a:graphicData uri="http://schemas.openxmlformats.org/drawingml/2006/table">
            <a:tbl>
              <a:tblPr firstRow="1" bandRow="1">
                <a:tableStyleId>{616DA210-FB5B-4158-B5E0-FEB733F419BA}</a:tableStyleId>
              </a:tblPr>
              <a:tblGrid>
                <a:gridCol w="213682">
                  <a:extLst>
                    <a:ext uri="{9D8B030D-6E8A-4147-A177-3AD203B41FA5}">
                      <a16:colId xmlns:a16="http://schemas.microsoft.com/office/drawing/2014/main" val="3995642657"/>
                    </a:ext>
                  </a:extLst>
                </a:gridCol>
                <a:gridCol w="516714">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76156">
                  <a:extLst>
                    <a:ext uri="{9D8B030D-6E8A-4147-A177-3AD203B41FA5}">
                      <a16:colId xmlns:a16="http://schemas.microsoft.com/office/drawing/2014/main" val="3415791210"/>
                    </a:ext>
                  </a:extLst>
                </a:gridCol>
                <a:gridCol w="213682">
                  <a:extLst>
                    <a:ext uri="{9D8B030D-6E8A-4147-A177-3AD203B41FA5}">
                      <a16:colId xmlns:a16="http://schemas.microsoft.com/office/drawing/2014/main" val="614229588"/>
                    </a:ext>
                  </a:extLst>
                </a:gridCol>
                <a:gridCol w="48627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404036">
                  <a:extLst>
                    <a:ext uri="{9D8B030D-6E8A-4147-A177-3AD203B41FA5}">
                      <a16:colId xmlns:a16="http://schemas.microsoft.com/office/drawing/2014/main" val="2851357639"/>
                    </a:ext>
                  </a:extLst>
                </a:gridCol>
                <a:gridCol w="297983">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80</a:t>
                      </a:r>
                    </a:p>
                  </a:txBody>
                  <a:tcPr/>
                </a:tc>
                <a:tc>
                  <a:txBody>
                    <a:bodyPr/>
                    <a:lstStyle/>
                    <a:p>
                      <a:endParaRPr lang="en-IN" dirty="0"/>
                    </a:p>
                  </a:txBody>
                  <a:tcPr/>
                </a:tc>
                <a:tc>
                  <a:txBody>
                    <a:bodyPr/>
                    <a:lstStyle/>
                    <a:p>
                      <a:r>
                        <a:rPr lang="en-IN" sz="1400" dirty="0"/>
                        <a:t>90</a:t>
                      </a:r>
                    </a:p>
                  </a:txBody>
                  <a:tcPr/>
                </a:tc>
                <a:tc>
                  <a:txBody>
                    <a:bodyPr/>
                    <a:lstStyle/>
                    <a:p>
                      <a:endParaRPr lang="en-IN" dirty="0"/>
                    </a:p>
                  </a:txBody>
                  <a:tcPr/>
                </a:tc>
                <a:tc>
                  <a:txBody>
                    <a:bodyPr/>
                    <a:lstStyle/>
                    <a:p>
                      <a:r>
                        <a:rPr lang="en-IN" sz="1400" dirty="0"/>
                        <a:t>100</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13" name="Straight Arrow Connector 12"/>
          <p:cNvCxnSpPr/>
          <p:nvPr/>
        </p:nvCxnSpPr>
        <p:spPr>
          <a:xfrm>
            <a:off x="5060055" y="647145"/>
            <a:ext cx="1541185" cy="1010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46195" y="2847094"/>
            <a:ext cx="5885779" cy="369332"/>
          </a:xfrm>
          <a:prstGeom prst="rect">
            <a:avLst/>
          </a:prstGeom>
        </p:spPr>
        <p:txBody>
          <a:bodyPr wrap="square">
            <a:spAutoFit/>
          </a:bodyPr>
          <a:lstStyle/>
          <a:p>
            <a:r>
              <a:rPr lang="en-IN" dirty="0"/>
              <a:t>Step 13: insert (110) </a:t>
            </a:r>
          </a:p>
        </p:txBody>
      </p:sp>
      <p:graphicFrame>
        <p:nvGraphicFramePr>
          <p:cNvPr id="21" name="Table 20"/>
          <p:cNvGraphicFramePr>
            <a:graphicFrameLocks noGrp="1"/>
          </p:cNvGraphicFramePr>
          <p:nvPr>
            <p:extLst>
              <p:ext uri="{D42A27DB-BD31-4B8C-83A1-F6EECF244321}">
                <p14:modId xmlns:p14="http://schemas.microsoft.com/office/powerpoint/2010/main" val="4089803861"/>
              </p:ext>
            </p:extLst>
          </p:nvPr>
        </p:nvGraphicFramePr>
        <p:xfrm>
          <a:off x="249179" y="4491680"/>
          <a:ext cx="2743235"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447910">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20796">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1225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83350">
                  <a:extLst>
                    <a:ext uri="{9D8B030D-6E8A-4147-A177-3AD203B41FA5}">
                      <a16:colId xmlns:a16="http://schemas.microsoft.com/office/drawing/2014/main" val="2851357639"/>
                    </a:ext>
                  </a:extLst>
                </a:gridCol>
                <a:gridCol w="345809">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462976818"/>
              </p:ext>
            </p:extLst>
          </p:nvPr>
        </p:nvGraphicFramePr>
        <p:xfrm>
          <a:off x="3083854" y="4472305"/>
          <a:ext cx="2839416" cy="36576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468324">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39974">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64567">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66793">
                  <a:extLst>
                    <a:ext uri="{9D8B030D-6E8A-4147-A177-3AD203B41FA5}">
                      <a16:colId xmlns:a16="http://schemas.microsoft.com/office/drawing/2014/main" val="2851357639"/>
                    </a:ext>
                  </a:extLst>
                </a:gridCol>
                <a:gridCol w="366638">
                  <a:extLst>
                    <a:ext uri="{9D8B030D-6E8A-4147-A177-3AD203B41FA5}">
                      <a16:colId xmlns:a16="http://schemas.microsoft.com/office/drawing/2014/main" val="3381507842"/>
                    </a:ext>
                  </a:extLst>
                </a:gridCol>
              </a:tblGrid>
              <a:tr h="347747">
                <a:tc>
                  <a:txBody>
                    <a:bodyPr/>
                    <a:lstStyle/>
                    <a:p>
                      <a:endParaRPr lang="en-IN" dirty="0"/>
                    </a:p>
                  </a:txBody>
                  <a:tcPr/>
                </a:tc>
                <a:tc>
                  <a:txBody>
                    <a:bodyPr/>
                    <a:lstStyle/>
                    <a:p>
                      <a:r>
                        <a:rPr lang="en-IN" dirty="0"/>
                        <a:t>60</a:t>
                      </a:r>
                    </a:p>
                  </a:txBody>
                  <a:tcPr/>
                </a:tc>
                <a:tc>
                  <a:txBody>
                    <a:bodyPr/>
                    <a:lstStyle/>
                    <a:p>
                      <a:endParaRPr lang="en-IN" dirty="0"/>
                    </a:p>
                  </a:txBody>
                  <a:tcPr/>
                </a:tc>
                <a:tc>
                  <a:txBody>
                    <a:bodyPr/>
                    <a:lstStyle/>
                    <a:p>
                      <a:r>
                        <a:rPr lang="en-IN" sz="1400" dirty="0"/>
                        <a:t>70</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546177434"/>
              </p:ext>
            </p:extLst>
          </p:nvPr>
        </p:nvGraphicFramePr>
        <p:xfrm>
          <a:off x="3615887" y="3290780"/>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75</a:t>
                      </a:r>
                    </a:p>
                  </a:txBody>
                  <a:tcPr/>
                </a:tc>
                <a:tc>
                  <a:txBody>
                    <a:bodyPr/>
                    <a:lstStyle/>
                    <a:p>
                      <a:endParaRPr lang="en-IN"/>
                    </a:p>
                  </a:txBody>
                  <a:tcPr/>
                </a:tc>
                <a:tc>
                  <a:txBody>
                    <a:bodyPr/>
                    <a:lstStyle/>
                    <a:p>
                      <a:r>
                        <a:rPr lang="en-IN" sz="1400" dirty="0"/>
                        <a:t>350</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24" name="Straight Arrow Connector 23"/>
          <p:cNvCxnSpPr/>
          <p:nvPr/>
        </p:nvCxnSpPr>
        <p:spPr>
          <a:xfrm flipH="1">
            <a:off x="1529359" y="3476200"/>
            <a:ext cx="2239938" cy="8352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456113" y="3421226"/>
            <a:ext cx="14142" cy="11764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870799" y="3527218"/>
            <a:ext cx="3869199" cy="9644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43146399"/>
              </p:ext>
            </p:extLst>
          </p:nvPr>
        </p:nvGraphicFramePr>
        <p:xfrm>
          <a:off x="6257661" y="4491680"/>
          <a:ext cx="3025089" cy="370840"/>
        </p:xfrm>
        <a:graphic>
          <a:graphicData uri="http://schemas.openxmlformats.org/drawingml/2006/table">
            <a:tbl>
              <a:tblPr firstRow="1" bandRow="1">
                <a:tableStyleId>{616DA210-FB5B-4158-B5E0-FEB733F419BA}</a:tableStyleId>
              </a:tblPr>
              <a:tblGrid>
                <a:gridCol w="213682">
                  <a:extLst>
                    <a:ext uri="{9D8B030D-6E8A-4147-A177-3AD203B41FA5}">
                      <a16:colId xmlns:a16="http://schemas.microsoft.com/office/drawing/2014/main" val="3995642657"/>
                    </a:ext>
                  </a:extLst>
                </a:gridCol>
                <a:gridCol w="516714">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76156">
                  <a:extLst>
                    <a:ext uri="{9D8B030D-6E8A-4147-A177-3AD203B41FA5}">
                      <a16:colId xmlns:a16="http://schemas.microsoft.com/office/drawing/2014/main" val="3415791210"/>
                    </a:ext>
                  </a:extLst>
                </a:gridCol>
                <a:gridCol w="213682">
                  <a:extLst>
                    <a:ext uri="{9D8B030D-6E8A-4147-A177-3AD203B41FA5}">
                      <a16:colId xmlns:a16="http://schemas.microsoft.com/office/drawing/2014/main" val="614229588"/>
                    </a:ext>
                  </a:extLst>
                </a:gridCol>
                <a:gridCol w="48627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493739">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80</a:t>
                      </a:r>
                    </a:p>
                  </a:txBody>
                  <a:tcPr/>
                </a:tc>
                <a:tc>
                  <a:txBody>
                    <a:bodyPr/>
                    <a:lstStyle/>
                    <a:p>
                      <a:endParaRPr lang="en-IN" dirty="0"/>
                    </a:p>
                  </a:txBody>
                  <a:tcPr/>
                </a:tc>
                <a:tc>
                  <a:txBody>
                    <a:bodyPr/>
                    <a:lstStyle/>
                    <a:p>
                      <a:r>
                        <a:rPr lang="en-IN" sz="1400" dirty="0"/>
                        <a:t>90</a:t>
                      </a:r>
                    </a:p>
                  </a:txBody>
                  <a:tcPr/>
                </a:tc>
                <a:tc>
                  <a:txBody>
                    <a:bodyPr/>
                    <a:lstStyle/>
                    <a:p>
                      <a:endParaRPr lang="en-IN" dirty="0"/>
                    </a:p>
                  </a:txBody>
                  <a:tcPr/>
                </a:tc>
                <a:tc>
                  <a:txBody>
                    <a:bodyPr/>
                    <a:lstStyle/>
                    <a:p>
                      <a:r>
                        <a:rPr lang="en-IN" sz="1400" dirty="0"/>
                        <a:t>100</a:t>
                      </a:r>
                    </a:p>
                  </a:txBody>
                  <a:tcPr/>
                </a:tc>
                <a:tc>
                  <a:txBody>
                    <a:bodyPr/>
                    <a:lstStyle/>
                    <a:p>
                      <a:endParaRPr lang="en-IN" dirty="0"/>
                    </a:p>
                  </a:txBody>
                  <a:tcPr/>
                </a:tc>
                <a:tc>
                  <a:txBody>
                    <a:bodyPr/>
                    <a:lstStyle/>
                    <a:p>
                      <a:r>
                        <a:rPr lang="en-IN" sz="1200" dirty="0"/>
                        <a:t>110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28" name="Straight Arrow Connector 27"/>
          <p:cNvCxnSpPr/>
          <p:nvPr/>
        </p:nvCxnSpPr>
        <p:spPr>
          <a:xfrm>
            <a:off x="5157071" y="3461381"/>
            <a:ext cx="1541185" cy="1010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795631937"/>
              </p:ext>
            </p:extLst>
          </p:nvPr>
        </p:nvGraphicFramePr>
        <p:xfrm>
          <a:off x="9431469" y="4481993"/>
          <a:ext cx="2558234" cy="365760"/>
        </p:xfrm>
        <a:graphic>
          <a:graphicData uri="http://schemas.openxmlformats.org/drawingml/2006/table">
            <a:tbl>
              <a:tblPr firstRow="1" bandRow="1">
                <a:tableStyleId>{616DA210-FB5B-4158-B5E0-FEB733F419BA}</a:tableStyleId>
              </a:tblPr>
              <a:tblGrid>
                <a:gridCol w="208535">
                  <a:extLst>
                    <a:ext uri="{9D8B030D-6E8A-4147-A177-3AD203B41FA5}">
                      <a16:colId xmlns:a16="http://schemas.microsoft.com/office/drawing/2014/main" val="3995642657"/>
                    </a:ext>
                  </a:extLst>
                </a:gridCol>
                <a:gridCol w="494631">
                  <a:extLst>
                    <a:ext uri="{9D8B030D-6E8A-4147-A177-3AD203B41FA5}">
                      <a16:colId xmlns:a16="http://schemas.microsoft.com/office/drawing/2014/main" val="3859980350"/>
                    </a:ext>
                  </a:extLst>
                </a:gridCol>
                <a:gridCol w="208535">
                  <a:extLst>
                    <a:ext uri="{9D8B030D-6E8A-4147-A177-3AD203B41FA5}">
                      <a16:colId xmlns:a16="http://schemas.microsoft.com/office/drawing/2014/main" val="46353490"/>
                    </a:ext>
                  </a:extLst>
                </a:gridCol>
                <a:gridCol w="464688">
                  <a:extLst>
                    <a:ext uri="{9D8B030D-6E8A-4147-A177-3AD203B41FA5}">
                      <a16:colId xmlns:a16="http://schemas.microsoft.com/office/drawing/2014/main" val="3415791210"/>
                    </a:ext>
                  </a:extLst>
                </a:gridCol>
                <a:gridCol w="208535">
                  <a:extLst>
                    <a:ext uri="{9D8B030D-6E8A-4147-A177-3AD203B41FA5}">
                      <a16:colId xmlns:a16="http://schemas.microsoft.com/office/drawing/2014/main" val="614229588"/>
                    </a:ext>
                  </a:extLst>
                </a:gridCol>
                <a:gridCol w="30657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25018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49824">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spTree>
    <p:extLst>
      <p:ext uri="{BB962C8B-B14F-4D97-AF65-F5344CB8AC3E}">
        <p14:creationId xmlns:p14="http://schemas.microsoft.com/office/powerpoint/2010/main" val="3887046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179" y="156145"/>
            <a:ext cx="5885779" cy="369332"/>
          </a:xfrm>
          <a:prstGeom prst="rect">
            <a:avLst/>
          </a:prstGeom>
        </p:spPr>
        <p:txBody>
          <a:bodyPr wrap="square">
            <a:spAutoFit/>
          </a:bodyPr>
          <a:lstStyle/>
          <a:p>
            <a:r>
              <a:rPr lang="en-IN" dirty="0"/>
              <a:t>Step 13: insert (120):Split </a:t>
            </a:r>
          </a:p>
        </p:txBody>
      </p:sp>
      <p:graphicFrame>
        <p:nvGraphicFramePr>
          <p:cNvPr id="7" name="Table 6"/>
          <p:cNvGraphicFramePr>
            <a:graphicFrameLocks noGrp="1"/>
          </p:cNvGraphicFramePr>
          <p:nvPr>
            <p:extLst>
              <p:ext uri="{D42A27DB-BD31-4B8C-83A1-F6EECF244321}">
                <p14:modId xmlns:p14="http://schemas.microsoft.com/office/powerpoint/2010/main" val="3170911050"/>
              </p:ext>
            </p:extLst>
          </p:nvPr>
        </p:nvGraphicFramePr>
        <p:xfrm>
          <a:off x="4718424" y="418033"/>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75</a:t>
                      </a:r>
                    </a:p>
                  </a:txBody>
                  <a:tcPr/>
                </a:tc>
                <a:tc>
                  <a:txBody>
                    <a:bodyPr/>
                    <a:lstStyle/>
                    <a:p>
                      <a:endParaRPr lang="en-IN"/>
                    </a:p>
                  </a:txBody>
                  <a:tcPr/>
                </a:tc>
                <a:tc>
                  <a:txBody>
                    <a:bodyPr/>
                    <a:lstStyle/>
                    <a:p>
                      <a:r>
                        <a:rPr lang="en-IN" sz="1400" dirty="0"/>
                        <a:t>100</a:t>
                      </a:r>
                    </a:p>
                  </a:txBody>
                  <a:tcPr/>
                </a:tc>
                <a:tc>
                  <a:txBody>
                    <a:bodyPr/>
                    <a:lstStyle/>
                    <a:p>
                      <a:endParaRPr lang="en-IN"/>
                    </a:p>
                  </a:txBody>
                  <a:tcPr/>
                </a:tc>
                <a:tc>
                  <a:txBody>
                    <a:bodyPr/>
                    <a:lstStyle/>
                    <a:p>
                      <a:r>
                        <a:rPr lang="en-IN" sz="1600" dirty="0"/>
                        <a:t>350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8" name="Straight Arrow Connector 7"/>
          <p:cNvCxnSpPr>
            <a:stCxn id="7" idx="1"/>
          </p:cNvCxnSpPr>
          <p:nvPr/>
        </p:nvCxnSpPr>
        <p:spPr>
          <a:xfrm flipH="1">
            <a:off x="2194560" y="603453"/>
            <a:ext cx="2523864" cy="9329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032127" y="754513"/>
            <a:ext cx="521435" cy="7818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728828" y="576100"/>
            <a:ext cx="2904338" cy="9098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289510" y="754513"/>
            <a:ext cx="153040" cy="7818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stretch>
            <a:fillRect/>
          </a:stretch>
        </p:blipFill>
        <p:spPr>
          <a:xfrm>
            <a:off x="808030" y="1536401"/>
            <a:ext cx="1600200" cy="438150"/>
          </a:xfrm>
          <a:prstGeom prst="rect">
            <a:avLst/>
          </a:prstGeom>
        </p:spPr>
      </p:pic>
      <p:pic>
        <p:nvPicPr>
          <p:cNvPr id="16" name="Picture 15"/>
          <p:cNvPicPr>
            <a:picLocks noChangeAspect="1"/>
          </p:cNvPicPr>
          <p:nvPr/>
        </p:nvPicPr>
        <p:blipFill>
          <a:blip r:embed="rId3"/>
          <a:stretch>
            <a:fillRect/>
          </a:stretch>
        </p:blipFill>
        <p:spPr>
          <a:xfrm>
            <a:off x="3769297" y="1537139"/>
            <a:ext cx="1590675" cy="438150"/>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2274277522"/>
              </p:ext>
            </p:extLst>
          </p:nvPr>
        </p:nvGraphicFramePr>
        <p:xfrm>
          <a:off x="9456638" y="1536401"/>
          <a:ext cx="2558234" cy="365760"/>
        </p:xfrm>
        <a:graphic>
          <a:graphicData uri="http://schemas.openxmlformats.org/drawingml/2006/table">
            <a:tbl>
              <a:tblPr firstRow="1" bandRow="1">
                <a:tableStyleId>{616DA210-FB5B-4158-B5E0-FEB733F419BA}</a:tableStyleId>
              </a:tblPr>
              <a:tblGrid>
                <a:gridCol w="208535">
                  <a:extLst>
                    <a:ext uri="{9D8B030D-6E8A-4147-A177-3AD203B41FA5}">
                      <a16:colId xmlns:a16="http://schemas.microsoft.com/office/drawing/2014/main" val="3995642657"/>
                    </a:ext>
                  </a:extLst>
                </a:gridCol>
                <a:gridCol w="494631">
                  <a:extLst>
                    <a:ext uri="{9D8B030D-6E8A-4147-A177-3AD203B41FA5}">
                      <a16:colId xmlns:a16="http://schemas.microsoft.com/office/drawing/2014/main" val="3859980350"/>
                    </a:ext>
                  </a:extLst>
                </a:gridCol>
                <a:gridCol w="208535">
                  <a:extLst>
                    <a:ext uri="{9D8B030D-6E8A-4147-A177-3AD203B41FA5}">
                      <a16:colId xmlns:a16="http://schemas.microsoft.com/office/drawing/2014/main" val="46353490"/>
                    </a:ext>
                  </a:extLst>
                </a:gridCol>
                <a:gridCol w="464688">
                  <a:extLst>
                    <a:ext uri="{9D8B030D-6E8A-4147-A177-3AD203B41FA5}">
                      <a16:colId xmlns:a16="http://schemas.microsoft.com/office/drawing/2014/main" val="3415791210"/>
                    </a:ext>
                  </a:extLst>
                </a:gridCol>
                <a:gridCol w="208535">
                  <a:extLst>
                    <a:ext uri="{9D8B030D-6E8A-4147-A177-3AD203B41FA5}">
                      <a16:colId xmlns:a16="http://schemas.microsoft.com/office/drawing/2014/main" val="614229588"/>
                    </a:ext>
                  </a:extLst>
                </a:gridCol>
                <a:gridCol w="30657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25018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49824">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pic>
        <p:nvPicPr>
          <p:cNvPr id="19" name="Picture 18"/>
          <p:cNvPicPr>
            <a:picLocks noChangeAspect="1"/>
          </p:cNvPicPr>
          <p:nvPr/>
        </p:nvPicPr>
        <p:blipFill>
          <a:blip r:embed="rId4"/>
          <a:stretch>
            <a:fillRect/>
          </a:stretch>
        </p:blipFill>
        <p:spPr>
          <a:xfrm>
            <a:off x="5722379" y="1536401"/>
            <a:ext cx="1685925" cy="419100"/>
          </a:xfrm>
          <a:prstGeom prst="rect">
            <a:avLst/>
          </a:prstGeom>
        </p:spPr>
      </p:pic>
      <p:pic>
        <p:nvPicPr>
          <p:cNvPr id="20" name="Picture 19"/>
          <p:cNvPicPr>
            <a:picLocks noChangeAspect="1"/>
          </p:cNvPicPr>
          <p:nvPr/>
        </p:nvPicPr>
        <p:blipFill>
          <a:blip r:embed="rId5"/>
          <a:stretch>
            <a:fillRect/>
          </a:stretch>
        </p:blipFill>
        <p:spPr>
          <a:xfrm>
            <a:off x="7563883" y="1485918"/>
            <a:ext cx="1666875" cy="466725"/>
          </a:xfrm>
          <a:prstGeom prst="rect">
            <a:avLst/>
          </a:prstGeom>
        </p:spPr>
      </p:pic>
      <p:cxnSp>
        <p:nvCxnSpPr>
          <p:cNvPr id="30" name="Straight Arrow Connector 29"/>
          <p:cNvCxnSpPr/>
          <p:nvPr/>
        </p:nvCxnSpPr>
        <p:spPr>
          <a:xfrm>
            <a:off x="6883567" y="682487"/>
            <a:ext cx="1279633" cy="8539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17908" y="3430568"/>
            <a:ext cx="5885779" cy="369332"/>
          </a:xfrm>
          <a:prstGeom prst="rect">
            <a:avLst/>
          </a:prstGeom>
        </p:spPr>
        <p:txBody>
          <a:bodyPr wrap="square">
            <a:spAutoFit/>
          </a:bodyPr>
          <a:lstStyle/>
          <a:p>
            <a:r>
              <a:rPr lang="en-IN" dirty="0"/>
              <a:t>Step 14: insert (385) </a:t>
            </a:r>
          </a:p>
        </p:txBody>
      </p:sp>
      <p:graphicFrame>
        <p:nvGraphicFramePr>
          <p:cNvPr id="33" name="Table 32"/>
          <p:cNvGraphicFramePr>
            <a:graphicFrameLocks noGrp="1"/>
          </p:cNvGraphicFramePr>
          <p:nvPr>
            <p:extLst>
              <p:ext uri="{D42A27DB-BD31-4B8C-83A1-F6EECF244321}">
                <p14:modId xmlns:p14="http://schemas.microsoft.com/office/powerpoint/2010/main" val="4206422198"/>
              </p:ext>
            </p:extLst>
          </p:nvPr>
        </p:nvGraphicFramePr>
        <p:xfrm>
          <a:off x="2641761" y="3572146"/>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75</a:t>
                      </a:r>
                    </a:p>
                  </a:txBody>
                  <a:tcPr/>
                </a:tc>
                <a:tc>
                  <a:txBody>
                    <a:bodyPr/>
                    <a:lstStyle/>
                    <a:p>
                      <a:endParaRPr lang="en-IN"/>
                    </a:p>
                  </a:txBody>
                  <a:tcPr/>
                </a:tc>
                <a:tc>
                  <a:txBody>
                    <a:bodyPr/>
                    <a:lstStyle/>
                    <a:p>
                      <a:r>
                        <a:rPr lang="en-IN" sz="1400" dirty="0"/>
                        <a:t>100</a:t>
                      </a:r>
                    </a:p>
                  </a:txBody>
                  <a:tcPr/>
                </a:tc>
                <a:tc>
                  <a:txBody>
                    <a:bodyPr/>
                    <a:lstStyle/>
                    <a:p>
                      <a:endParaRPr lang="en-IN"/>
                    </a:p>
                  </a:txBody>
                  <a:tcPr/>
                </a:tc>
                <a:tc>
                  <a:txBody>
                    <a:bodyPr/>
                    <a:lstStyle/>
                    <a:p>
                      <a:r>
                        <a:rPr lang="en-IN" sz="1600" dirty="0"/>
                        <a:t>350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4" name="Straight Arrow Connector 33"/>
          <p:cNvCxnSpPr/>
          <p:nvPr/>
        </p:nvCxnSpPr>
        <p:spPr>
          <a:xfrm flipH="1">
            <a:off x="207026" y="3781526"/>
            <a:ext cx="2523864" cy="9329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935057" y="3894747"/>
            <a:ext cx="521435" cy="7818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605064" y="3888809"/>
            <a:ext cx="2904338" cy="9098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90732" y="3956910"/>
            <a:ext cx="111021" cy="8689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2"/>
          <a:stretch>
            <a:fillRect/>
          </a:stretch>
        </p:blipFill>
        <p:spPr>
          <a:xfrm>
            <a:off x="-24279" y="4738434"/>
            <a:ext cx="1600200" cy="438150"/>
          </a:xfrm>
          <a:prstGeom prst="rect">
            <a:avLst/>
          </a:prstGeom>
        </p:spPr>
      </p:pic>
      <p:pic>
        <p:nvPicPr>
          <p:cNvPr id="39" name="Picture 38"/>
          <p:cNvPicPr>
            <a:picLocks noChangeAspect="1"/>
          </p:cNvPicPr>
          <p:nvPr/>
        </p:nvPicPr>
        <p:blipFill>
          <a:blip r:embed="rId3"/>
          <a:stretch>
            <a:fillRect/>
          </a:stretch>
        </p:blipFill>
        <p:spPr>
          <a:xfrm>
            <a:off x="2019961" y="4704779"/>
            <a:ext cx="1590675" cy="438150"/>
          </a:xfrm>
          <a:prstGeom prst="rect">
            <a:avLst/>
          </a:prstGeom>
        </p:spPr>
      </p:pic>
      <p:graphicFrame>
        <p:nvGraphicFramePr>
          <p:cNvPr id="40" name="Table 39"/>
          <p:cNvGraphicFramePr>
            <a:graphicFrameLocks noGrp="1"/>
          </p:cNvGraphicFramePr>
          <p:nvPr>
            <p:extLst>
              <p:ext uri="{D42A27DB-BD31-4B8C-83A1-F6EECF244321}">
                <p14:modId xmlns:p14="http://schemas.microsoft.com/office/powerpoint/2010/main" val="3624528498"/>
              </p:ext>
            </p:extLst>
          </p:nvPr>
        </p:nvGraphicFramePr>
        <p:xfrm>
          <a:off x="7408302" y="4760341"/>
          <a:ext cx="3224864" cy="365760"/>
        </p:xfrm>
        <a:graphic>
          <a:graphicData uri="http://schemas.openxmlformats.org/drawingml/2006/table">
            <a:tbl>
              <a:tblPr firstRow="1" bandRow="1">
                <a:tableStyleId>{616DA210-FB5B-4158-B5E0-FEB733F419BA}</a:tableStyleId>
              </a:tblPr>
              <a:tblGrid>
                <a:gridCol w="262875">
                  <a:extLst>
                    <a:ext uri="{9D8B030D-6E8A-4147-A177-3AD203B41FA5}">
                      <a16:colId xmlns:a16="http://schemas.microsoft.com/office/drawing/2014/main" val="3995642657"/>
                    </a:ext>
                  </a:extLst>
                </a:gridCol>
                <a:gridCol w="623523">
                  <a:extLst>
                    <a:ext uri="{9D8B030D-6E8A-4147-A177-3AD203B41FA5}">
                      <a16:colId xmlns:a16="http://schemas.microsoft.com/office/drawing/2014/main" val="3859980350"/>
                    </a:ext>
                  </a:extLst>
                </a:gridCol>
                <a:gridCol w="262875">
                  <a:extLst>
                    <a:ext uri="{9D8B030D-6E8A-4147-A177-3AD203B41FA5}">
                      <a16:colId xmlns:a16="http://schemas.microsoft.com/office/drawing/2014/main" val="46353490"/>
                    </a:ext>
                  </a:extLst>
                </a:gridCol>
                <a:gridCol w="585778">
                  <a:extLst>
                    <a:ext uri="{9D8B030D-6E8A-4147-A177-3AD203B41FA5}">
                      <a16:colId xmlns:a16="http://schemas.microsoft.com/office/drawing/2014/main" val="3415791210"/>
                    </a:ext>
                  </a:extLst>
                </a:gridCol>
                <a:gridCol w="262875">
                  <a:extLst>
                    <a:ext uri="{9D8B030D-6E8A-4147-A177-3AD203B41FA5}">
                      <a16:colId xmlns:a16="http://schemas.microsoft.com/office/drawing/2014/main" val="614229588"/>
                    </a:ext>
                  </a:extLst>
                </a:gridCol>
                <a:gridCol w="421366">
                  <a:extLst>
                    <a:ext uri="{9D8B030D-6E8A-4147-A177-3AD203B41FA5}">
                      <a16:colId xmlns:a16="http://schemas.microsoft.com/office/drawing/2014/main" val="928181124"/>
                    </a:ext>
                  </a:extLst>
                </a:gridCol>
                <a:gridCol w="227645">
                  <a:extLst>
                    <a:ext uri="{9D8B030D-6E8A-4147-A177-3AD203B41FA5}">
                      <a16:colId xmlns:a16="http://schemas.microsoft.com/office/drawing/2014/main" val="754182678"/>
                    </a:ext>
                  </a:extLst>
                </a:gridCol>
                <a:gridCol w="350282">
                  <a:extLst>
                    <a:ext uri="{9D8B030D-6E8A-4147-A177-3AD203B41FA5}">
                      <a16:colId xmlns:a16="http://schemas.microsoft.com/office/drawing/2014/main" val="2851357639"/>
                    </a:ext>
                  </a:extLst>
                </a:gridCol>
                <a:gridCol w="227645">
                  <a:extLst>
                    <a:ext uri="{9D8B030D-6E8A-4147-A177-3AD203B41FA5}">
                      <a16:colId xmlns:a16="http://schemas.microsoft.com/office/drawing/2014/main" val="3381507842"/>
                    </a:ext>
                  </a:extLst>
                </a:gridCol>
              </a:tblGrid>
              <a:tr h="349824">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r>
                        <a:rPr lang="en-IN" sz="1200" dirty="0"/>
                        <a:t>385</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pic>
        <p:nvPicPr>
          <p:cNvPr id="41" name="Picture 40"/>
          <p:cNvPicPr>
            <a:picLocks noChangeAspect="1"/>
          </p:cNvPicPr>
          <p:nvPr/>
        </p:nvPicPr>
        <p:blipFill>
          <a:blip r:embed="rId4"/>
          <a:stretch>
            <a:fillRect/>
          </a:stretch>
        </p:blipFill>
        <p:spPr>
          <a:xfrm>
            <a:off x="3711032" y="4738434"/>
            <a:ext cx="1685925" cy="419100"/>
          </a:xfrm>
          <a:prstGeom prst="rect">
            <a:avLst/>
          </a:prstGeom>
        </p:spPr>
      </p:pic>
      <p:pic>
        <p:nvPicPr>
          <p:cNvPr id="42" name="Picture 41"/>
          <p:cNvPicPr>
            <a:picLocks noChangeAspect="1"/>
          </p:cNvPicPr>
          <p:nvPr/>
        </p:nvPicPr>
        <p:blipFill>
          <a:blip r:embed="rId5"/>
          <a:stretch>
            <a:fillRect/>
          </a:stretch>
        </p:blipFill>
        <p:spPr>
          <a:xfrm>
            <a:off x="5572140" y="4694502"/>
            <a:ext cx="1666875" cy="466725"/>
          </a:xfrm>
          <a:prstGeom prst="rect">
            <a:avLst/>
          </a:prstGeom>
        </p:spPr>
      </p:pic>
      <p:cxnSp>
        <p:nvCxnSpPr>
          <p:cNvPr id="43" name="Straight Arrow Connector 42"/>
          <p:cNvCxnSpPr/>
          <p:nvPr/>
        </p:nvCxnSpPr>
        <p:spPr>
          <a:xfrm>
            <a:off x="4913598" y="3850865"/>
            <a:ext cx="1279633" cy="8539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89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452" y="52258"/>
            <a:ext cx="5885779" cy="369332"/>
          </a:xfrm>
          <a:prstGeom prst="rect">
            <a:avLst/>
          </a:prstGeom>
        </p:spPr>
        <p:txBody>
          <a:bodyPr wrap="square">
            <a:spAutoFit/>
          </a:bodyPr>
          <a:lstStyle/>
          <a:p>
            <a:r>
              <a:rPr lang="en-IN" dirty="0"/>
              <a:t>Step 15: insert (390) </a:t>
            </a:r>
          </a:p>
        </p:txBody>
      </p:sp>
      <p:graphicFrame>
        <p:nvGraphicFramePr>
          <p:cNvPr id="5" name="Table 4"/>
          <p:cNvGraphicFramePr>
            <a:graphicFrameLocks noGrp="1"/>
          </p:cNvGraphicFramePr>
          <p:nvPr>
            <p:extLst>
              <p:ext uri="{D42A27DB-BD31-4B8C-83A1-F6EECF244321}">
                <p14:modId xmlns:p14="http://schemas.microsoft.com/office/powerpoint/2010/main" val="254248006"/>
              </p:ext>
            </p:extLst>
          </p:nvPr>
        </p:nvGraphicFramePr>
        <p:xfrm>
          <a:off x="3610636" y="515438"/>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75</a:t>
                      </a:r>
                    </a:p>
                  </a:txBody>
                  <a:tcPr/>
                </a:tc>
                <a:tc>
                  <a:txBody>
                    <a:bodyPr/>
                    <a:lstStyle/>
                    <a:p>
                      <a:endParaRPr lang="en-IN"/>
                    </a:p>
                  </a:txBody>
                  <a:tcPr/>
                </a:tc>
                <a:tc>
                  <a:txBody>
                    <a:bodyPr/>
                    <a:lstStyle/>
                    <a:p>
                      <a:r>
                        <a:rPr lang="en-IN" sz="1400" dirty="0"/>
                        <a:t>100</a:t>
                      </a:r>
                    </a:p>
                  </a:txBody>
                  <a:tcPr/>
                </a:tc>
                <a:tc>
                  <a:txBody>
                    <a:bodyPr/>
                    <a:lstStyle/>
                    <a:p>
                      <a:endParaRPr lang="en-IN"/>
                    </a:p>
                  </a:txBody>
                  <a:tcPr/>
                </a:tc>
                <a:tc>
                  <a:txBody>
                    <a:bodyPr/>
                    <a:lstStyle/>
                    <a:p>
                      <a:r>
                        <a:rPr lang="en-IN" sz="1600" dirty="0"/>
                        <a:t>350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6" name="Straight Arrow Connector 5"/>
          <p:cNvCxnSpPr/>
          <p:nvPr/>
        </p:nvCxnSpPr>
        <p:spPr>
          <a:xfrm flipH="1">
            <a:off x="1187168" y="700858"/>
            <a:ext cx="2523864" cy="9329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287978" y="818263"/>
            <a:ext cx="1218983" cy="8155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567195" y="818263"/>
            <a:ext cx="2904338" cy="9098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126412" y="682856"/>
            <a:ext cx="25402" cy="10118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stretch>
            <a:fillRect/>
          </a:stretch>
        </p:blipFill>
        <p:spPr>
          <a:xfrm>
            <a:off x="2293128" y="1613596"/>
            <a:ext cx="1590675" cy="43815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232245821"/>
              </p:ext>
            </p:extLst>
          </p:nvPr>
        </p:nvGraphicFramePr>
        <p:xfrm>
          <a:off x="7771978" y="1672541"/>
          <a:ext cx="3840901" cy="365760"/>
        </p:xfrm>
        <a:graphic>
          <a:graphicData uri="http://schemas.openxmlformats.org/drawingml/2006/table">
            <a:tbl>
              <a:tblPr firstRow="1" bandRow="1">
                <a:tableStyleId>{616DA210-FB5B-4158-B5E0-FEB733F419BA}</a:tableStyleId>
              </a:tblPr>
              <a:tblGrid>
                <a:gridCol w="313092">
                  <a:extLst>
                    <a:ext uri="{9D8B030D-6E8A-4147-A177-3AD203B41FA5}">
                      <a16:colId xmlns:a16="http://schemas.microsoft.com/office/drawing/2014/main" val="3995642657"/>
                    </a:ext>
                  </a:extLst>
                </a:gridCol>
                <a:gridCol w="742632">
                  <a:extLst>
                    <a:ext uri="{9D8B030D-6E8A-4147-A177-3AD203B41FA5}">
                      <a16:colId xmlns:a16="http://schemas.microsoft.com/office/drawing/2014/main" val="3859980350"/>
                    </a:ext>
                  </a:extLst>
                </a:gridCol>
                <a:gridCol w="313092">
                  <a:extLst>
                    <a:ext uri="{9D8B030D-6E8A-4147-A177-3AD203B41FA5}">
                      <a16:colId xmlns:a16="http://schemas.microsoft.com/office/drawing/2014/main" val="46353490"/>
                    </a:ext>
                  </a:extLst>
                </a:gridCol>
                <a:gridCol w="697677">
                  <a:extLst>
                    <a:ext uri="{9D8B030D-6E8A-4147-A177-3AD203B41FA5}">
                      <a16:colId xmlns:a16="http://schemas.microsoft.com/office/drawing/2014/main" val="3415791210"/>
                    </a:ext>
                  </a:extLst>
                </a:gridCol>
                <a:gridCol w="313092">
                  <a:extLst>
                    <a:ext uri="{9D8B030D-6E8A-4147-A177-3AD203B41FA5}">
                      <a16:colId xmlns:a16="http://schemas.microsoft.com/office/drawing/2014/main" val="614229588"/>
                    </a:ext>
                  </a:extLst>
                </a:gridCol>
                <a:gridCol w="501859">
                  <a:extLst>
                    <a:ext uri="{9D8B030D-6E8A-4147-A177-3AD203B41FA5}">
                      <a16:colId xmlns:a16="http://schemas.microsoft.com/office/drawing/2014/main" val="928181124"/>
                    </a:ext>
                  </a:extLst>
                </a:gridCol>
                <a:gridCol w="271131">
                  <a:extLst>
                    <a:ext uri="{9D8B030D-6E8A-4147-A177-3AD203B41FA5}">
                      <a16:colId xmlns:a16="http://schemas.microsoft.com/office/drawing/2014/main" val="754182678"/>
                    </a:ext>
                  </a:extLst>
                </a:gridCol>
                <a:gridCol w="469633">
                  <a:extLst>
                    <a:ext uri="{9D8B030D-6E8A-4147-A177-3AD203B41FA5}">
                      <a16:colId xmlns:a16="http://schemas.microsoft.com/office/drawing/2014/main" val="2851357639"/>
                    </a:ext>
                  </a:extLst>
                </a:gridCol>
                <a:gridCol w="218693">
                  <a:extLst>
                    <a:ext uri="{9D8B030D-6E8A-4147-A177-3AD203B41FA5}">
                      <a16:colId xmlns:a16="http://schemas.microsoft.com/office/drawing/2014/main" val="3381507842"/>
                    </a:ext>
                  </a:extLst>
                </a:gridCol>
              </a:tblGrid>
              <a:tr h="349824">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r>
                        <a:rPr lang="en-IN" sz="1200" dirty="0"/>
                        <a:t>385</a:t>
                      </a:r>
                    </a:p>
                  </a:txBody>
                  <a:tcPr/>
                </a:tc>
                <a:tc>
                  <a:txBody>
                    <a:bodyPr/>
                    <a:lstStyle/>
                    <a:p>
                      <a:endParaRPr lang="en-IN" dirty="0"/>
                    </a:p>
                  </a:txBody>
                  <a:tcPr/>
                </a:tc>
                <a:tc>
                  <a:txBody>
                    <a:bodyPr/>
                    <a:lstStyle/>
                    <a:p>
                      <a:r>
                        <a:rPr lang="en-IN" sz="1400" dirty="0"/>
                        <a:t>390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pic>
        <p:nvPicPr>
          <p:cNvPr id="12" name="Picture 11"/>
          <p:cNvPicPr>
            <a:picLocks noChangeAspect="1"/>
          </p:cNvPicPr>
          <p:nvPr/>
        </p:nvPicPr>
        <p:blipFill>
          <a:blip r:embed="rId3"/>
          <a:stretch>
            <a:fillRect/>
          </a:stretch>
        </p:blipFill>
        <p:spPr>
          <a:xfrm>
            <a:off x="4024540" y="1694690"/>
            <a:ext cx="1685925" cy="419100"/>
          </a:xfrm>
          <a:prstGeom prst="rect">
            <a:avLst/>
          </a:prstGeom>
        </p:spPr>
      </p:pic>
      <p:pic>
        <p:nvPicPr>
          <p:cNvPr id="13" name="Picture 12"/>
          <p:cNvPicPr>
            <a:picLocks noChangeAspect="1"/>
          </p:cNvPicPr>
          <p:nvPr/>
        </p:nvPicPr>
        <p:blipFill>
          <a:blip r:embed="rId4"/>
          <a:stretch>
            <a:fillRect/>
          </a:stretch>
        </p:blipFill>
        <p:spPr>
          <a:xfrm>
            <a:off x="5984613" y="1639267"/>
            <a:ext cx="1666875" cy="466725"/>
          </a:xfrm>
          <a:prstGeom prst="rect">
            <a:avLst/>
          </a:prstGeom>
        </p:spPr>
      </p:pic>
      <p:cxnSp>
        <p:nvCxnSpPr>
          <p:cNvPr id="14" name="Straight Arrow Connector 13"/>
          <p:cNvCxnSpPr/>
          <p:nvPr/>
        </p:nvCxnSpPr>
        <p:spPr>
          <a:xfrm>
            <a:off x="5822082" y="840776"/>
            <a:ext cx="1279633" cy="8539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5"/>
          <a:stretch>
            <a:fillRect/>
          </a:stretch>
        </p:blipFill>
        <p:spPr>
          <a:xfrm>
            <a:off x="419761" y="1600151"/>
            <a:ext cx="1600200" cy="438150"/>
          </a:xfrm>
          <a:prstGeom prst="rect">
            <a:avLst/>
          </a:prstGeom>
        </p:spPr>
      </p:pic>
      <p:cxnSp>
        <p:nvCxnSpPr>
          <p:cNvPr id="21" name="Straight Arrow Connector 20"/>
          <p:cNvCxnSpPr/>
          <p:nvPr/>
        </p:nvCxnSpPr>
        <p:spPr>
          <a:xfrm flipH="1">
            <a:off x="1327905" y="3952311"/>
            <a:ext cx="527021" cy="1164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620229" y="3972059"/>
            <a:ext cx="203954" cy="11839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566852" y="3793739"/>
            <a:ext cx="1541185" cy="13843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303915" y="3952311"/>
            <a:ext cx="905698" cy="11846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2"/>
          <a:stretch>
            <a:fillRect/>
          </a:stretch>
        </p:blipFill>
        <p:spPr>
          <a:xfrm>
            <a:off x="1762731" y="5136983"/>
            <a:ext cx="1590675" cy="438150"/>
          </a:xfrm>
          <a:prstGeom prst="rect">
            <a:avLst/>
          </a:prstGeom>
        </p:spPr>
      </p:pic>
      <p:pic>
        <p:nvPicPr>
          <p:cNvPr id="27" name="Picture 26"/>
          <p:cNvPicPr>
            <a:picLocks noChangeAspect="1"/>
          </p:cNvPicPr>
          <p:nvPr/>
        </p:nvPicPr>
        <p:blipFill>
          <a:blip r:embed="rId3"/>
          <a:stretch>
            <a:fillRect/>
          </a:stretch>
        </p:blipFill>
        <p:spPr>
          <a:xfrm>
            <a:off x="3473896" y="5178119"/>
            <a:ext cx="1685925" cy="419100"/>
          </a:xfrm>
          <a:prstGeom prst="rect">
            <a:avLst/>
          </a:prstGeom>
        </p:spPr>
      </p:pic>
      <p:pic>
        <p:nvPicPr>
          <p:cNvPr id="28" name="Picture 27"/>
          <p:cNvPicPr>
            <a:picLocks noChangeAspect="1"/>
          </p:cNvPicPr>
          <p:nvPr/>
        </p:nvPicPr>
        <p:blipFill>
          <a:blip r:embed="rId4"/>
          <a:stretch>
            <a:fillRect/>
          </a:stretch>
        </p:blipFill>
        <p:spPr>
          <a:xfrm>
            <a:off x="5229642" y="5122695"/>
            <a:ext cx="1666875" cy="466725"/>
          </a:xfrm>
          <a:prstGeom prst="rect">
            <a:avLst/>
          </a:prstGeom>
        </p:spPr>
      </p:pic>
      <p:cxnSp>
        <p:nvCxnSpPr>
          <p:cNvPr id="29" name="Straight Arrow Connector 28"/>
          <p:cNvCxnSpPr/>
          <p:nvPr/>
        </p:nvCxnSpPr>
        <p:spPr>
          <a:xfrm flipH="1">
            <a:off x="5909269" y="3793739"/>
            <a:ext cx="1272153" cy="13622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5"/>
          <a:stretch>
            <a:fillRect/>
          </a:stretch>
        </p:blipFill>
        <p:spPr>
          <a:xfrm>
            <a:off x="0" y="5119775"/>
            <a:ext cx="1600200" cy="438150"/>
          </a:xfrm>
          <a:prstGeom prst="rect">
            <a:avLst/>
          </a:prstGeom>
        </p:spPr>
      </p:pic>
      <p:sp>
        <p:nvSpPr>
          <p:cNvPr id="31" name="Rectangle 30"/>
          <p:cNvSpPr/>
          <p:nvPr/>
        </p:nvSpPr>
        <p:spPr>
          <a:xfrm>
            <a:off x="23490" y="2206064"/>
            <a:ext cx="5885779" cy="369332"/>
          </a:xfrm>
          <a:prstGeom prst="rect">
            <a:avLst/>
          </a:prstGeom>
        </p:spPr>
        <p:txBody>
          <a:bodyPr wrap="square">
            <a:spAutoFit/>
          </a:bodyPr>
          <a:lstStyle/>
          <a:p>
            <a:r>
              <a:rPr lang="en-IN" dirty="0"/>
              <a:t>Step 16: insert (380): Split at 2 levels </a:t>
            </a:r>
          </a:p>
        </p:txBody>
      </p:sp>
      <p:pic>
        <p:nvPicPr>
          <p:cNvPr id="36" name="Picture 35"/>
          <p:cNvPicPr>
            <a:picLocks noChangeAspect="1"/>
          </p:cNvPicPr>
          <p:nvPr/>
        </p:nvPicPr>
        <p:blipFill>
          <a:blip r:embed="rId6"/>
          <a:stretch>
            <a:fillRect/>
          </a:stretch>
        </p:blipFill>
        <p:spPr>
          <a:xfrm>
            <a:off x="7025668" y="5154658"/>
            <a:ext cx="2457450" cy="466725"/>
          </a:xfrm>
          <a:prstGeom prst="rect">
            <a:avLst/>
          </a:prstGeom>
        </p:spPr>
      </p:pic>
      <p:pic>
        <p:nvPicPr>
          <p:cNvPr id="37" name="Picture 36"/>
          <p:cNvPicPr>
            <a:picLocks noChangeAspect="1"/>
          </p:cNvPicPr>
          <p:nvPr/>
        </p:nvPicPr>
        <p:blipFill>
          <a:blip r:embed="rId7"/>
          <a:stretch>
            <a:fillRect/>
          </a:stretch>
        </p:blipFill>
        <p:spPr>
          <a:xfrm>
            <a:off x="9741421" y="5178326"/>
            <a:ext cx="1885950" cy="447675"/>
          </a:xfrm>
          <a:prstGeom prst="rect">
            <a:avLst/>
          </a:prstGeom>
        </p:spPr>
      </p:pic>
      <p:cxnSp>
        <p:nvCxnSpPr>
          <p:cNvPr id="44" name="Straight Arrow Connector 43"/>
          <p:cNvCxnSpPr/>
          <p:nvPr/>
        </p:nvCxnSpPr>
        <p:spPr>
          <a:xfrm>
            <a:off x="7884384" y="3715554"/>
            <a:ext cx="18354" cy="1518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483118" y="4151688"/>
            <a:ext cx="2311164" cy="646331"/>
          </a:xfrm>
          <a:prstGeom prst="rect">
            <a:avLst/>
          </a:prstGeom>
          <a:noFill/>
        </p:spPr>
        <p:txBody>
          <a:bodyPr wrap="square" rtlCol="0">
            <a:spAutoFit/>
          </a:bodyPr>
          <a:lstStyle/>
          <a:p>
            <a:r>
              <a:rPr lang="en-IN" dirty="0"/>
              <a:t>Split and send 380 to parent</a:t>
            </a:r>
          </a:p>
        </p:txBody>
      </p:sp>
      <p:sp>
        <p:nvSpPr>
          <p:cNvPr id="47" name="TextBox 46"/>
          <p:cNvSpPr txBox="1"/>
          <p:nvPr/>
        </p:nvSpPr>
        <p:spPr>
          <a:xfrm>
            <a:off x="8315951" y="2767101"/>
            <a:ext cx="2311164" cy="646331"/>
          </a:xfrm>
          <a:prstGeom prst="rect">
            <a:avLst/>
          </a:prstGeom>
          <a:noFill/>
        </p:spPr>
        <p:txBody>
          <a:bodyPr wrap="square" rtlCol="0">
            <a:spAutoFit/>
          </a:bodyPr>
          <a:lstStyle/>
          <a:p>
            <a:r>
              <a:rPr lang="en-IN" dirty="0"/>
              <a:t>Split and send 380 to parent</a:t>
            </a:r>
          </a:p>
        </p:txBody>
      </p:sp>
      <p:cxnSp>
        <p:nvCxnSpPr>
          <p:cNvPr id="49" name="Straight Arrow Connector 48"/>
          <p:cNvCxnSpPr/>
          <p:nvPr/>
        </p:nvCxnSpPr>
        <p:spPr>
          <a:xfrm flipH="1">
            <a:off x="3224039" y="2575396"/>
            <a:ext cx="1739847" cy="9592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710465" y="2660186"/>
            <a:ext cx="1470957" cy="7001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p:nvPicPr>
        <p:blipFill>
          <a:blip r:embed="rId8"/>
          <a:stretch>
            <a:fillRect/>
          </a:stretch>
        </p:blipFill>
        <p:spPr>
          <a:xfrm>
            <a:off x="1784581" y="3534622"/>
            <a:ext cx="1704975" cy="485775"/>
          </a:xfrm>
          <a:prstGeom prst="rect">
            <a:avLst/>
          </a:prstGeom>
        </p:spPr>
      </p:pic>
      <p:pic>
        <p:nvPicPr>
          <p:cNvPr id="2" name="Picture 1"/>
          <p:cNvPicPr>
            <a:picLocks noChangeAspect="1"/>
          </p:cNvPicPr>
          <p:nvPr/>
        </p:nvPicPr>
        <p:blipFill>
          <a:blip r:embed="rId9"/>
          <a:stretch>
            <a:fillRect/>
          </a:stretch>
        </p:blipFill>
        <p:spPr>
          <a:xfrm>
            <a:off x="4852135" y="2238373"/>
            <a:ext cx="1114425" cy="447675"/>
          </a:xfrm>
          <a:prstGeom prst="rect">
            <a:avLst/>
          </a:prstGeom>
        </p:spPr>
      </p:pic>
      <p:pic>
        <p:nvPicPr>
          <p:cNvPr id="3" name="Picture 2"/>
          <p:cNvPicPr>
            <a:picLocks noChangeAspect="1"/>
          </p:cNvPicPr>
          <p:nvPr/>
        </p:nvPicPr>
        <p:blipFill>
          <a:blip r:embed="rId10"/>
          <a:stretch>
            <a:fillRect/>
          </a:stretch>
        </p:blipFill>
        <p:spPr>
          <a:xfrm>
            <a:off x="6945423" y="3355382"/>
            <a:ext cx="1800225" cy="438150"/>
          </a:xfrm>
          <a:prstGeom prst="rect">
            <a:avLst/>
          </a:prstGeom>
        </p:spPr>
      </p:pic>
    </p:spTree>
    <p:extLst>
      <p:ext uri="{BB962C8B-B14F-4D97-AF65-F5344CB8AC3E}">
        <p14:creationId xmlns:p14="http://schemas.microsoft.com/office/powerpoint/2010/main" val="23454887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
            <a:ext cx="10515600" cy="600891"/>
          </a:xfrm>
        </p:spPr>
        <p:txBody>
          <a:bodyPr>
            <a:noAutofit/>
          </a:bodyPr>
          <a:lstStyle/>
          <a:p>
            <a:r>
              <a:rPr lang="en-IN" sz="2800" b="1" dirty="0"/>
              <a:t>Deleting an Element From a B-Tree</a:t>
            </a:r>
            <a:br>
              <a:rPr lang="en-IN" sz="2800" b="1" dirty="0"/>
            </a:br>
            <a:endParaRPr lang="en-IN" sz="2800" dirty="0"/>
          </a:p>
        </p:txBody>
      </p:sp>
      <p:sp>
        <p:nvSpPr>
          <p:cNvPr id="3" name="Content Placeholder 2"/>
          <p:cNvSpPr>
            <a:spLocks noGrp="1"/>
          </p:cNvSpPr>
          <p:nvPr>
            <p:ph idx="1"/>
          </p:nvPr>
        </p:nvSpPr>
        <p:spPr>
          <a:xfrm>
            <a:off x="838200" y="692331"/>
            <a:ext cx="10515600" cy="5393191"/>
          </a:xfrm>
        </p:spPr>
        <p:txBody>
          <a:bodyPr/>
          <a:lstStyle/>
          <a:p>
            <a:r>
              <a:rPr lang="en-IN" dirty="0"/>
              <a:t>Deletion is divided into two cases:</a:t>
            </a:r>
          </a:p>
          <a:p>
            <a:pPr marL="514350" indent="-514350">
              <a:buAutoNum type="arabicPeriod"/>
            </a:pPr>
            <a:r>
              <a:rPr lang="en-IN" dirty="0"/>
              <a:t>The element to be deleted is in a leaf node</a:t>
            </a:r>
          </a:p>
          <a:p>
            <a:pPr marL="514350" indent="-514350">
              <a:buAutoNum type="arabicPeriod"/>
            </a:pPr>
            <a:r>
              <a:rPr lang="en-IN" dirty="0"/>
              <a:t>The element to be deleted is in a non leaf node</a:t>
            </a:r>
          </a:p>
          <a:p>
            <a:pPr marL="0" indent="0">
              <a:buNone/>
            </a:pPr>
            <a:r>
              <a:rPr lang="en-IN" dirty="0"/>
              <a:t>Case 1:</a:t>
            </a:r>
          </a:p>
        </p:txBody>
      </p:sp>
      <p:sp>
        <p:nvSpPr>
          <p:cNvPr id="5" name="TextBox 4"/>
          <p:cNvSpPr txBox="1"/>
          <p:nvPr/>
        </p:nvSpPr>
        <p:spPr>
          <a:xfrm>
            <a:off x="722811" y="2669202"/>
            <a:ext cx="11469189" cy="2862322"/>
          </a:xfrm>
          <a:prstGeom prst="rect">
            <a:avLst/>
          </a:prstGeom>
          <a:noFill/>
        </p:spPr>
        <p:txBody>
          <a:bodyPr wrap="square" rtlCol="0">
            <a:spAutoFit/>
          </a:bodyPr>
          <a:lstStyle/>
          <a:p>
            <a:r>
              <a:rPr lang="en-IN" dirty="0"/>
              <a:t>To delete value X from a B-tree, starting at a leaf node, there are 2 steps:</a:t>
            </a:r>
          </a:p>
          <a:p>
            <a:endParaRPr lang="en-IN" dirty="0"/>
          </a:p>
          <a:p>
            <a:r>
              <a:rPr lang="en-IN" dirty="0"/>
              <a:t>1.Remove X from the current node. Being a leaf node there are no subtrees to worry about.</a:t>
            </a:r>
          </a:p>
          <a:p>
            <a:r>
              <a:rPr lang="en-IN" dirty="0"/>
              <a:t>2.Removing X might cause the node containing it to have </a:t>
            </a:r>
            <a:r>
              <a:rPr lang="en-IN" i="1" dirty="0"/>
              <a:t>too few</a:t>
            </a:r>
            <a:r>
              <a:rPr lang="en-IN" dirty="0"/>
              <a:t> </a:t>
            </a:r>
          </a:p>
          <a:p>
            <a:endParaRPr lang="en-IN" dirty="0"/>
          </a:p>
          <a:p>
            <a:r>
              <a:rPr lang="en-IN" dirty="0"/>
              <a:t>If underflow does not occur, then we are finished the deletion process. If it does occur, it must be fixed. </a:t>
            </a:r>
          </a:p>
          <a:p>
            <a:endParaRPr lang="en-IN" dirty="0"/>
          </a:p>
          <a:p>
            <a:endParaRPr lang="en-IN" dirty="0"/>
          </a:p>
          <a:p>
            <a:endParaRPr lang="en-IN" dirty="0"/>
          </a:p>
          <a:p>
            <a:r>
              <a:rPr lang="en-IN" b="1" dirty="0"/>
              <a:t>NOTE: After deleting an element from B tree, the resultant tree must stratify B-tree Properties</a:t>
            </a:r>
          </a:p>
        </p:txBody>
      </p:sp>
    </p:spTree>
    <p:extLst>
      <p:ext uri="{BB962C8B-B14F-4D97-AF65-F5344CB8AC3E}">
        <p14:creationId xmlns:p14="http://schemas.microsoft.com/office/powerpoint/2010/main" val="28923920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964" y="75968"/>
            <a:ext cx="10515600" cy="444772"/>
          </a:xfrm>
        </p:spPr>
        <p:txBody>
          <a:bodyPr>
            <a:normAutofit/>
          </a:bodyPr>
          <a:lstStyle/>
          <a:p>
            <a:r>
              <a:rPr lang="en-IN" sz="1800" b="1" dirty="0"/>
              <a:t>Example 1: </a:t>
            </a:r>
            <a:r>
              <a:rPr lang="en-IN" sz="1800" dirty="0"/>
              <a:t>Let us take as a specific example, deleting 6 from this B-tree (of degree 5):</a:t>
            </a:r>
            <a:endParaRPr lang="en-IN" sz="1800" b="1" dirty="0"/>
          </a:p>
        </p:txBody>
      </p:sp>
      <p:graphicFrame>
        <p:nvGraphicFramePr>
          <p:cNvPr id="5" name="Table 4"/>
          <p:cNvGraphicFramePr>
            <a:graphicFrameLocks noGrp="1"/>
          </p:cNvGraphicFramePr>
          <p:nvPr>
            <p:extLst>
              <p:ext uri="{D42A27DB-BD31-4B8C-83A1-F6EECF244321}">
                <p14:modId xmlns:p14="http://schemas.microsoft.com/office/powerpoint/2010/main" val="761481962"/>
              </p:ext>
            </p:extLst>
          </p:nvPr>
        </p:nvGraphicFramePr>
        <p:xfrm>
          <a:off x="4536417" y="520740"/>
          <a:ext cx="2581032"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98621">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74491">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8245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8407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a:t>
                      </a:r>
                    </a:p>
                  </a:txBody>
                  <a:tcPr/>
                </a:tc>
                <a:tc>
                  <a:txBody>
                    <a:bodyPr/>
                    <a:lstStyle/>
                    <a:p>
                      <a:endParaRPr lang="en-IN" dirty="0"/>
                    </a:p>
                  </a:txBody>
                  <a:tcPr/>
                </a:tc>
                <a:tc>
                  <a:txBody>
                    <a:bodyPr/>
                    <a:lstStyle/>
                    <a:p>
                      <a:r>
                        <a:rPr lang="en-IN" sz="1400" dirty="0"/>
                        <a:t>10</a:t>
                      </a:r>
                    </a:p>
                  </a:txBody>
                  <a:tcPr/>
                </a:tc>
                <a:tc>
                  <a:txBody>
                    <a:bodyPr/>
                    <a:lstStyle/>
                    <a:p>
                      <a:endParaRPr lang="en-IN" dirty="0"/>
                    </a:p>
                  </a:txBody>
                  <a:tcPr/>
                </a:tc>
                <a:tc>
                  <a:txBody>
                    <a:bodyPr/>
                    <a:lstStyle/>
                    <a:p>
                      <a:r>
                        <a:rPr lang="en-IN" sz="1400" dirty="0"/>
                        <a:t>50</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46701025"/>
              </p:ext>
            </p:extLst>
          </p:nvPr>
        </p:nvGraphicFramePr>
        <p:xfrm>
          <a:off x="292401" y="1474861"/>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a:t>
                      </a:r>
                    </a:p>
                  </a:txBody>
                  <a:tcPr/>
                </a:tc>
                <a:tc>
                  <a:txBody>
                    <a:bodyPr/>
                    <a:lstStyle/>
                    <a:p>
                      <a:endParaRPr lang="en-IN" dirty="0"/>
                    </a:p>
                  </a:txBody>
                  <a:tcPr/>
                </a:tc>
                <a:tc>
                  <a:txBody>
                    <a:bodyPr/>
                    <a:lstStyle/>
                    <a:p>
                      <a:r>
                        <a:rPr lang="en-IN" sz="1400" dirty="0"/>
                        <a:t>3</a:t>
                      </a:r>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36922356"/>
              </p:ext>
            </p:extLst>
          </p:nvPr>
        </p:nvGraphicFramePr>
        <p:xfrm>
          <a:off x="8556836" y="1474861"/>
          <a:ext cx="3029916" cy="370840"/>
        </p:xfrm>
        <a:graphic>
          <a:graphicData uri="http://schemas.openxmlformats.org/drawingml/2006/table">
            <a:tbl>
              <a:tblPr firstRow="1" bandRow="1">
                <a:tableStyleId>{616DA210-FB5B-4158-B5E0-FEB733F419BA}</a:tableStyleId>
              </a:tblPr>
              <a:tblGrid>
                <a:gridCol w="260190">
                  <a:extLst>
                    <a:ext uri="{9D8B030D-6E8A-4147-A177-3AD203B41FA5}">
                      <a16:colId xmlns:a16="http://schemas.microsoft.com/office/drawing/2014/main" val="3995642657"/>
                    </a:ext>
                  </a:extLst>
                </a:gridCol>
                <a:gridCol w="447641">
                  <a:extLst>
                    <a:ext uri="{9D8B030D-6E8A-4147-A177-3AD203B41FA5}">
                      <a16:colId xmlns:a16="http://schemas.microsoft.com/office/drawing/2014/main" val="3859980350"/>
                    </a:ext>
                  </a:extLst>
                </a:gridCol>
                <a:gridCol w="260190">
                  <a:extLst>
                    <a:ext uri="{9D8B030D-6E8A-4147-A177-3AD203B41FA5}">
                      <a16:colId xmlns:a16="http://schemas.microsoft.com/office/drawing/2014/main" val="46353490"/>
                    </a:ext>
                  </a:extLst>
                </a:gridCol>
                <a:gridCol w="420544">
                  <a:extLst>
                    <a:ext uri="{9D8B030D-6E8A-4147-A177-3AD203B41FA5}">
                      <a16:colId xmlns:a16="http://schemas.microsoft.com/office/drawing/2014/main" val="3415791210"/>
                    </a:ext>
                  </a:extLst>
                </a:gridCol>
                <a:gridCol w="260190">
                  <a:extLst>
                    <a:ext uri="{9D8B030D-6E8A-4147-A177-3AD203B41FA5}">
                      <a16:colId xmlns:a16="http://schemas.microsoft.com/office/drawing/2014/main" val="614229588"/>
                    </a:ext>
                  </a:extLst>
                </a:gridCol>
                <a:gridCol w="429481">
                  <a:extLst>
                    <a:ext uri="{9D8B030D-6E8A-4147-A177-3AD203B41FA5}">
                      <a16:colId xmlns:a16="http://schemas.microsoft.com/office/drawing/2014/main" val="928181124"/>
                    </a:ext>
                  </a:extLst>
                </a:gridCol>
                <a:gridCol w="260190">
                  <a:extLst>
                    <a:ext uri="{9D8B030D-6E8A-4147-A177-3AD203B41FA5}">
                      <a16:colId xmlns:a16="http://schemas.microsoft.com/office/drawing/2014/main" val="754182678"/>
                    </a:ext>
                  </a:extLst>
                </a:gridCol>
                <a:gridCol w="431300">
                  <a:extLst>
                    <a:ext uri="{9D8B030D-6E8A-4147-A177-3AD203B41FA5}">
                      <a16:colId xmlns:a16="http://schemas.microsoft.com/office/drawing/2014/main" val="2851357639"/>
                    </a:ext>
                  </a:extLst>
                </a:gridCol>
                <a:gridCol w="26019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55</a:t>
                      </a:r>
                    </a:p>
                  </a:txBody>
                  <a:tcPr/>
                </a:tc>
                <a:tc>
                  <a:txBody>
                    <a:bodyPr/>
                    <a:lstStyle/>
                    <a:p>
                      <a:endParaRPr lang="en-IN" dirty="0"/>
                    </a:p>
                  </a:txBody>
                  <a:tcPr/>
                </a:tc>
                <a:tc>
                  <a:txBody>
                    <a:bodyPr/>
                    <a:lstStyle/>
                    <a:p>
                      <a:r>
                        <a:rPr lang="en-IN" sz="1400" dirty="0"/>
                        <a:t>66</a:t>
                      </a:r>
                    </a:p>
                  </a:txBody>
                  <a:tcPr/>
                </a:tc>
                <a:tc>
                  <a:txBody>
                    <a:bodyPr/>
                    <a:lstStyle/>
                    <a:p>
                      <a:endParaRPr lang="en-IN"/>
                    </a:p>
                  </a:txBody>
                  <a:tcPr/>
                </a:tc>
                <a:tc>
                  <a:txBody>
                    <a:bodyPr/>
                    <a:lstStyle/>
                    <a:p>
                      <a:r>
                        <a:rPr lang="en-IN" sz="1400" dirty="0"/>
                        <a:t>68</a:t>
                      </a:r>
                    </a:p>
                  </a:txBody>
                  <a:tcPr/>
                </a:tc>
                <a:tc>
                  <a:txBody>
                    <a:bodyPr/>
                    <a:lstStyle/>
                    <a:p>
                      <a:endParaRPr lang="en-IN"/>
                    </a:p>
                  </a:txBody>
                  <a:tcPr/>
                </a:tc>
                <a:tc>
                  <a:txBody>
                    <a:bodyPr/>
                    <a:lstStyle/>
                    <a:p>
                      <a:r>
                        <a:rPr lang="en-IN" sz="1600" dirty="0"/>
                        <a:t>70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79389914"/>
              </p:ext>
            </p:extLst>
          </p:nvPr>
        </p:nvGraphicFramePr>
        <p:xfrm>
          <a:off x="2809928" y="1489382"/>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6</a:t>
                      </a:r>
                    </a:p>
                  </a:txBody>
                  <a:tcPr/>
                </a:tc>
                <a:tc>
                  <a:txBody>
                    <a:bodyPr/>
                    <a:lstStyle/>
                    <a:p>
                      <a:endParaRPr lang="en-IN" dirty="0"/>
                    </a:p>
                  </a:txBody>
                  <a:tcPr/>
                </a:tc>
                <a:tc>
                  <a:txBody>
                    <a:bodyPr/>
                    <a:lstStyle/>
                    <a:p>
                      <a:r>
                        <a:rPr lang="en-IN" sz="1400" dirty="0"/>
                        <a:t>7</a:t>
                      </a:r>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89270051"/>
              </p:ext>
            </p:extLst>
          </p:nvPr>
        </p:nvGraphicFramePr>
        <p:xfrm>
          <a:off x="5521581" y="1489382"/>
          <a:ext cx="2853528" cy="370840"/>
        </p:xfrm>
        <a:graphic>
          <a:graphicData uri="http://schemas.openxmlformats.org/drawingml/2006/table">
            <a:tbl>
              <a:tblPr firstRow="1" bandRow="1">
                <a:tableStyleId>{616DA210-FB5B-4158-B5E0-FEB733F419BA}</a:tableStyleId>
              </a:tblPr>
              <a:tblGrid>
                <a:gridCol w="245043">
                  <a:extLst>
                    <a:ext uri="{9D8B030D-6E8A-4147-A177-3AD203B41FA5}">
                      <a16:colId xmlns:a16="http://schemas.microsoft.com/office/drawing/2014/main" val="3995642657"/>
                    </a:ext>
                  </a:extLst>
                </a:gridCol>
                <a:gridCol w="421581">
                  <a:extLst>
                    <a:ext uri="{9D8B030D-6E8A-4147-A177-3AD203B41FA5}">
                      <a16:colId xmlns:a16="http://schemas.microsoft.com/office/drawing/2014/main" val="3859980350"/>
                    </a:ext>
                  </a:extLst>
                </a:gridCol>
                <a:gridCol w="245043">
                  <a:extLst>
                    <a:ext uri="{9D8B030D-6E8A-4147-A177-3AD203B41FA5}">
                      <a16:colId xmlns:a16="http://schemas.microsoft.com/office/drawing/2014/main" val="46353490"/>
                    </a:ext>
                  </a:extLst>
                </a:gridCol>
                <a:gridCol w="396062">
                  <a:extLst>
                    <a:ext uri="{9D8B030D-6E8A-4147-A177-3AD203B41FA5}">
                      <a16:colId xmlns:a16="http://schemas.microsoft.com/office/drawing/2014/main" val="3415791210"/>
                    </a:ext>
                  </a:extLst>
                </a:gridCol>
                <a:gridCol w="245043">
                  <a:extLst>
                    <a:ext uri="{9D8B030D-6E8A-4147-A177-3AD203B41FA5}">
                      <a16:colId xmlns:a16="http://schemas.microsoft.com/office/drawing/2014/main" val="614229588"/>
                    </a:ext>
                  </a:extLst>
                </a:gridCol>
                <a:gridCol w="404478">
                  <a:extLst>
                    <a:ext uri="{9D8B030D-6E8A-4147-A177-3AD203B41FA5}">
                      <a16:colId xmlns:a16="http://schemas.microsoft.com/office/drawing/2014/main" val="928181124"/>
                    </a:ext>
                  </a:extLst>
                </a:gridCol>
                <a:gridCol w="245043">
                  <a:extLst>
                    <a:ext uri="{9D8B030D-6E8A-4147-A177-3AD203B41FA5}">
                      <a16:colId xmlns:a16="http://schemas.microsoft.com/office/drawing/2014/main" val="754182678"/>
                    </a:ext>
                  </a:extLst>
                </a:gridCol>
                <a:gridCol w="406192">
                  <a:extLst>
                    <a:ext uri="{9D8B030D-6E8A-4147-A177-3AD203B41FA5}">
                      <a16:colId xmlns:a16="http://schemas.microsoft.com/office/drawing/2014/main" val="2851357639"/>
                    </a:ext>
                  </a:extLst>
                </a:gridCol>
                <a:gridCol w="245043">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17</a:t>
                      </a:r>
                    </a:p>
                  </a:txBody>
                  <a:tcPr/>
                </a:tc>
                <a:tc>
                  <a:txBody>
                    <a:bodyPr/>
                    <a:lstStyle/>
                    <a:p>
                      <a:endParaRPr lang="en-IN" dirty="0"/>
                    </a:p>
                  </a:txBody>
                  <a:tcPr/>
                </a:tc>
                <a:tc>
                  <a:txBody>
                    <a:bodyPr/>
                    <a:lstStyle/>
                    <a:p>
                      <a:r>
                        <a:rPr lang="en-IN" sz="1400" dirty="0"/>
                        <a:t>22</a:t>
                      </a:r>
                    </a:p>
                  </a:txBody>
                  <a:tcPr/>
                </a:tc>
                <a:tc>
                  <a:txBody>
                    <a:bodyPr/>
                    <a:lstStyle/>
                    <a:p>
                      <a:endParaRPr lang="en-IN"/>
                    </a:p>
                  </a:txBody>
                  <a:tcPr/>
                </a:tc>
                <a:tc>
                  <a:txBody>
                    <a:bodyPr/>
                    <a:lstStyle/>
                    <a:p>
                      <a:r>
                        <a:rPr lang="en-IN" sz="1400" dirty="0"/>
                        <a:t>44</a:t>
                      </a:r>
                    </a:p>
                  </a:txBody>
                  <a:tcPr/>
                </a:tc>
                <a:tc>
                  <a:txBody>
                    <a:bodyPr/>
                    <a:lstStyle/>
                    <a:p>
                      <a:endParaRPr lang="en-IN"/>
                    </a:p>
                  </a:txBody>
                  <a:tcPr/>
                </a:tc>
                <a:tc>
                  <a:txBody>
                    <a:bodyPr/>
                    <a:lstStyle/>
                    <a:p>
                      <a:r>
                        <a:rPr lang="en-IN" sz="1600" dirty="0"/>
                        <a:t>45</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10" name="Straight Arrow Connector 9"/>
          <p:cNvCxnSpPr/>
          <p:nvPr/>
        </p:nvCxnSpPr>
        <p:spPr>
          <a:xfrm flipH="1">
            <a:off x="2220686" y="859132"/>
            <a:ext cx="2404746" cy="6157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840481" y="891580"/>
            <a:ext cx="1394870"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a:off x="5826933" y="891580"/>
            <a:ext cx="528078" cy="5212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355011" y="815065"/>
            <a:ext cx="2318726"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82880" y="4484257"/>
            <a:ext cx="11652069" cy="523220"/>
          </a:xfrm>
          <a:prstGeom prst="rect">
            <a:avLst/>
          </a:prstGeom>
        </p:spPr>
        <p:txBody>
          <a:bodyPr wrap="square">
            <a:spAutoFit/>
          </a:bodyPr>
          <a:lstStyle/>
          <a:p>
            <a:r>
              <a:rPr lang="en-IN" sz="1400" dirty="0">
                <a:solidFill>
                  <a:srgbClr val="000000"/>
                </a:solidFill>
                <a:latin typeface="Times New Roman" panose="02020603050405020304" pitchFamily="18" charset="0"/>
              </a:rPr>
              <a:t>Removing 6 causes the node it is in to underflow, as it now contains just 1 value (7). Our strategy for fixing this is to try to `borrow' values from a neighbouring node. After borrowing from the neighbour, the resultant tree is shown below:</a:t>
            </a:r>
            <a:endParaRPr lang="en-IN" sz="1400" dirty="0"/>
          </a:p>
        </p:txBody>
      </p:sp>
      <p:sp>
        <p:nvSpPr>
          <p:cNvPr id="3" name="TextBox 2"/>
          <p:cNvSpPr txBox="1"/>
          <p:nvPr/>
        </p:nvSpPr>
        <p:spPr>
          <a:xfrm>
            <a:off x="3331029" y="2116183"/>
            <a:ext cx="5760720" cy="369332"/>
          </a:xfrm>
          <a:prstGeom prst="rect">
            <a:avLst/>
          </a:prstGeom>
          <a:noFill/>
        </p:spPr>
        <p:txBody>
          <a:bodyPr wrap="square" rtlCol="0">
            <a:spAutoFit/>
          </a:bodyPr>
          <a:lstStyle/>
          <a:p>
            <a:r>
              <a:rPr lang="en-IN" b="1" dirty="0" err="1"/>
              <a:t>Fig.Before</a:t>
            </a:r>
            <a:r>
              <a:rPr lang="en-IN" b="1" dirty="0"/>
              <a:t> Deletion</a:t>
            </a:r>
          </a:p>
        </p:txBody>
      </p:sp>
      <p:sp>
        <p:nvSpPr>
          <p:cNvPr id="4" name="TextBox 3"/>
          <p:cNvSpPr txBox="1"/>
          <p:nvPr/>
        </p:nvSpPr>
        <p:spPr>
          <a:xfrm>
            <a:off x="91440" y="2549017"/>
            <a:ext cx="11743509" cy="369332"/>
          </a:xfrm>
          <a:prstGeom prst="rect">
            <a:avLst/>
          </a:prstGeom>
          <a:noFill/>
        </p:spPr>
        <p:txBody>
          <a:bodyPr wrap="square" rtlCol="0">
            <a:spAutoFit/>
          </a:bodyPr>
          <a:lstStyle/>
          <a:p>
            <a:r>
              <a:rPr lang="en-IN" dirty="0"/>
              <a:t>Here 6 is in the leaf , so simply delete and observe the resultant.</a:t>
            </a:r>
          </a:p>
        </p:txBody>
      </p:sp>
      <p:graphicFrame>
        <p:nvGraphicFramePr>
          <p:cNvPr id="15" name="Table 14"/>
          <p:cNvGraphicFramePr>
            <a:graphicFrameLocks noGrp="1"/>
          </p:cNvGraphicFramePr>
          <p:nvPr>
            <p:extLst>
              <p:ext uri="{D42A27DB-BD31-4B8C-83A1-F6EECF244321}">
                <p14:modId xmlns:p14="http://schemas.microsoft.com/office/powerpoint/2010/main" val="3352106047"/>
              </p:ext>
            </p:extLst>
          </p:nvPr>
        </p:nvGraphicFramePr>
        <p:xfrm>
          <a:off x="4536417" y="3082781"/>
          <a:ext cx="2581032"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98621">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74491">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8245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8407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a:t>
                      </a:r>
                    </a:p>
                  </a:txBody>
                  <a:tcPr/>
                </a:tc>
                <a:tc>
                  <a:txBody>
                    <a:bodyPr/>
                    <a:lstStyle/>
                    <a:p>
                      <a:endParaRPr lang="en-IN" dirty="0"/>
                    </a:p>
                  </a:txBody>
                  <a:tcPr/>
                </a:tc>
                <a:tc>
                  <a:txBody>
                    <a:bodyPr/>
                    <a:lstStyle/>
                    <a:p>
                      <a:r>
                        <a:rPr lang="en-IN" sz="1400" dirty="0"/>
                        <a:t>10</a:t>
                      </a:r>
                    </a:p>
                  </a:txBody>
                  <a:tcPr/>
                </a:tc>
                <a:tc>
                  <a:txBody>
                    <a:bodyPr/>
                    <a:lstStyle/>
                    <a:p>
                      <a:endParaRPr lang="en-IN" dirty="0"/>
                    </a:p>
                  </a:txBody>
                  <a:tcPr/>
                </a:tc>
                <a:tc>
                  <a:txBody>
                    <a:bodyPr/>
                    <a:lstStyle/>
                    <a:p>
                      <a:r>
                        <a:rPr lang="en-IN" sz="1400" dirty="0"/>
                        <a:t>50</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23564488"/>
              </p:ext>
            </p:extLst>
          </p:nvPr>
        </p:nvGraphicFramePr>
        <p:xfrm>
          <a:off x="292401" y="4036902"/>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a:t>
                      </a:r>
                    </a:p>
                  </a:txBody>
                  <a:tcPr/>
                </a:tc>
                <a:tc>
                  <a:txBody>
                    <a:bodyPr/>
                    <a:lstStyle/>
                    <a:p>
                      <a:endParaRPr lang="en-IN" dirty="0"/>
                    </a:p>
                  </a:txBody>
                  <a:tcPr/>
                </a:tc>
                <a:tc>
                  <a:txBody>
                    <a:bodyPr/>
                    <a:lstStyle/>
                    <a:p>
                      <a:r>
                        <a:rPr lang="en-IN" sz="1400" dirty="0"/>
                        <a:t>3</a:t>
                      </a:r>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898922437"/>
              </p:ext>
            </p:extLst>
          </p:nvPr>
        </p:nvGraphicFramePr>
        <p:xfrm>
          <a:off x="8556836" y="4036902"/>
          <a:ext cx="3029916" cy="370840"/>
        </p:xfrm>
        <a:graphic>
          <a:graphicData uri="http://schemas.openxmlformats.org/drawingml/2006/table">
            <a:tbl>
              <a:tblPr firstRow="1" bandRow="1">
                <a:tableStyleId>{616DA210-FB5B-4158-B5E0-FEB733F419BA}</a:tableStyleId>
              </a:tblPr>
              <a:tblGrid>
                <a:gridCol w="260190">
                  <a:extLst>
                    <a:ext uri="{9D8B030D-6E8A-4147-A177-3AD203B41FA5}">
                      <a16:colId xmlns:a16="http://schemas.microsoft.com/office/drawing/2014/main" val="3995642657"/>
                    </a:ext>
                  </a:extLst>
                </a:gridCol>
                <a:gridCol w="447641">
                  <a:extLst>
                    <a:ext uri="{9D8B030D-6E8A-4147-A177-3AD203B41FA5}">
                      <a16:colId xmlns:a16="http://schemas.microsoft.com/office/drawing/2014/main" val="3859980350"/>
                    </a:ext>
                  </a:extLst>
                </a:gridCol>
                <a:gridCol w="260190">
                  <a:extLst>
                    <a:ext uri="{9D8B030D-6E8A-4147-A177-3AD203B41FA5}">
                      <a16:colId xmlns:a16="http://schemas.microsoft.com/office/drawing/2014/main" val="46353490"/>
                    </a:ext>
                  </a:extLst>
                </a:gridCol>
                <a:gridCol w="420544">
                  <a:extLst>
                    <a:ext uri="{9D8B030D-6E8A-4147-A177-3AD203B41FA5}">
                      <a16:colId xmlns:a16="http://schemas.microsoft.com/office/drawing/2014/main" val="3415791210"/>
                    </a:ext>
                  </a:extLst>
                </a:gridCol>
                <a:gridCol w="260190">
                  <a:extLst>
                    <a:ext uri="{9D8B030D-6E8A-4147-A177-3AD203B41FA5}">
                      <a16:colId xmlns:a16="http://schemas.microsoft.com/office/drawing/2014/main" val="614229588"/>
                    </a:ext>
                  </a:extLst>
                </a:gridCol>
                <a:gridCol w="429481">
                  <a:extLst>
                    <a:ext uri="{9D8B030D-6E8A-4147-A177-3AD203B41FA5}">
                      <a16:colId xmlns:a16="http://schemas.microsoft.com/office/drawing/2014/main" val="928181124"/>
                    </a:ext>
                  </a:extLst>
                </a:gridCol>
                <a:gridCol w="260190">
                  <a:extLst>
                    <a:ext uri="{9D8B030D-6E8A-4147-A177-3AD203B41FA5}">
                      <a16:colId xmlns:a16="http://schemas.microsoft.com/office/drawing/2014/main" val="754182678"/>
                    </a:ext>
                  </a:extLst>
                </a:gridCol>
                <a:gridCol w="431300">
                  <a:extLst>
                    <a:ext uri="{9D8B030D-6E8A-4147-A177-3AD203B41FA5}">
                      <a16:colId xmlns:a16="http://schemas.microsoft.com/office/drawing/2014/main" val="2851357639"/>
                    </a:ext>
                  </a:extLst>
                </a:gridCol>
                <a:gridCol w="26019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55</a:t>
                      </a:r>
                    </a:p>
                  </a:txBody>
                  <a:tcPr/>
                </a:tc>
                <a:tc>
                  <a:txBody>
                    <a:bodyPr/>
                    <a:lstStyle/>
                    <a:p>
                      <a:endParaRPr lang="en-IN" dirty="0"/>
                    </a:p>
                  </a:txBody>
                  <a:tcPr/>
                </a:tc>
                <a:tc>
                  <a:txBody>
                    <a:bodyPr/>
                    <a:lstStyle/>
                    <a:p>
                      <a:r>
                        <a:rPr lang="en-IN" sz="1400" dirty="0"/>
                        <a:t>66</a:t>
                      </a:r>
                    </a:p>
                  </a:txBody>
                  <a:tcPr/>
                </a:tc>
                <a:tc>
                  <a:txBody>
                    <a:bodyPr/>
                    <a:lstStyle/>
                    <a:p>
                      <a:endParaRPr lang="en-IN"/>
                    </a:p>
                  </a:txBody>
                  <a:tcPr/>
                </a:tc>
                <a:tc>
                  <a:txBody>
                    <a:bodyPr/>
                    <a:lstStyle/>
                    <a:p>
                      <a:r>
                        <a:rPr lang="en-IN" sz="1400" dirty="0"/>
                        <a:t>68</a:t>
                      </a:r>
                    </a:p>
                  </a:txBody>
                  <a:tcPr/>
                </a:tc>
                <a:tc>
                  <a:txBody>
                    <a:bodyPr/>
                    <a:lstStyle/>
                    <a:p>
                      <a:endParaRPr lang="en-IN"/>
                    </a:p>
                  </a:txBody>
                  <a:tcPr/>
                </a:tc>
                <a:tc>
                  <a:txBody>
                    <a:bodyPr/>
                    <a:lstStyle/>
                    <a:p>
                      <a:r>
                        <a:rPr lang="en-IN" sz="1600" dirty="0"/>
                        <a:t>70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777838584"/>
              </p:ext>
            </p:extLst>
          </p:nvPr>
        </p:nvGraphicFramePr>
        <p:xfrm>
          <a:off x="2809928" y="4051423"/>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7</a:t>
                      </a:r>
                    </a:p>
                  </a:txBody>
                  <a:tcPr/>
                </a:tc>
                <a:tc>
                  <a:txBody>
                    <a:bodyPr/>
                    <a:lstStyle/>
                    <a:p>
                      <a:endParaRPr lang="en-IN" dirty="0"/>
                    </a:p>
                  </a:txBody>
                  <a:tcPr/>
                </a:tc>
                <a:tc>
                  <a:txBody>
                    <a:bodyPr/>
                    <a:lstStyle/>
                    <a:p>
                      <a:endParaRPr lang="en-IN" sz="1400" dirty="0"/>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189951301"/>
              </p:ext>
            </p:extLst>
          </p:nvPr>
        </p:nvGraphicFramePr>
        <p:xfrm>
          <a:off x="5521581" y="4051423"/>
          <a:ext cx="2853528" cy="370840"/>
        </p:xfrm>
        <a:graphic>
          <a:graphicData uri="http://schemas.openxmlformats.org/drawingml/2006/table">
            <a:tbl>
              <a:tblPr firstRow="1" bandRow="1">
                <a:tableStyleId>{616DA210-FB5B-4158-B5E0-FEB733F419BA}</a:tableStyleId>
              </a:tblPr>
              <a:tblGrid>
                <a:gridCol w="245043">
                  <a:extLst>
                    <a:ext uri="{9D8B030D-6E8A-4147-A177-3AD203B41FA5}">
                      <a16:colId xmlns:a16="http://schemas.microsoft.com/office/drawing/2014/main" val="3995642657"/>
                    </a:ext>
                  </a:extLst>
                </a:gridCol>
                <a:gridCol w="421581">
                  <a:extLst>
                    <a:ext uri="{9D8B030D-6E8A-4147-A177-3AD203B41FA5}">
                      <a16:colId xmlns:a16="http://schemas.microsoft.com/office/drawing/2014/main" val="3859980350"/>
                    </a:ext>
                  </a:extLst>
                </a:gridCol>
                <a:gridCol w="245043">
                  <a:extLst>
                    <a:ext uri="{9D8B030D-6E8A-4147-A177-3AD203B41FA5}">
                      <a16:colId xmlns:a16="http://schemas.microsoft.com/office/drawing/2014/main" val="46353490"/>
                    </a:ext>
                  </a:extLst>
                </a:gridCol>
                <a:gridCol w="396062">
                  <a:extLst>
                    <a:ext uri="{9D8B030D-6E8A-4147-A177-3AD203B41FA5}">
                      <a16:colId xmlns:a16="http://schemas.microsoft.com/office/drawing/2014/main" val="3415791210"/>
                    </a:ext>
                  </a:extLst>
                </a:gridCol>
                <a:gridCol w="245043">
                  <a:extLst>
                    <a:ext uri="{9D8B030D-6E8A-4147-A177-3AD203B41FA5}">
                      <a16:colId xmlns:a16="http://schemas.microsoft.com/office/drawing/2014/main" val="614229588"/>
                    </a:ext>
                  </a:extLst>
                </a:gridCol>
                <a:gridCol w="404478">
                  <a:extLst>
                    <a:ext uri="{9D8B030D-6E8A-4147-A177-3AD203B41FA5}">
                      <a16:colId xmlns:a16="http://schemas.microsoft.com/office/drawing/2014/main" val="928181124"/>
                    </a:ext>
                  </a:extLst>
                </a:gridCol>
                <a:gridCol w="245043">
                  <a:extLst>
                    <a:ext uri="{9D8B030D-6E8A-4147-A177-3AD203B41FA5}">
                      <a16:colId xmlns:a16="http://schemas.microsoft.com/office/drawing/2014/main" val="754182678"/>
                    </a:ext>
                  </a:extLst>
                </a:gridCol>
                <a:gridCol w="406192">
                  <a:extLst>
                    <a:ext uri="{9D8B030D-6E8A-4147-A177-3AD203B41FA5}">
                      <a16:colId xmlns:a16="http://schemas.microsoft.com/office/drawing/2014/main" val="2851357639"/>
                    </a:ext>
                  </a:extLst>
                </a:gridCol>
                <a:gridCol w="245043">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17</a:t>
                      </a:r>
                    </a:p>
                  </a:txBody>
                  <a:tcPr/>
                </a:tc>
                <a:tc>
                  <a:txBody>
                    <a:bodyPr/>
                    <a:lstStyle/>
                    <a:p>
                      <a:endParaRPr lang="en-IN" dirty="0"/>
                    </a:p>
                  </a:txBody>
                  <a:tcPr/>
                </a:tc>
                <a:tc>
                  <a:txBody>
                    <a:bodyPr/>
                    <a:lstStyle/>
                    <a:p>
                      <a:r>
                        <a:rPr lang="en-IN" sz="1400" dirty="0"/>
                        <a:t>22</a:t>
                      </a:r>
                    </a:p>
                  </a:txBody>
                  <a:tcPr/>
                </a:tc>
                <a:tc>
                  <a:txBody>
                    <a:bodyPr/>
                    <a:lstStyle/>
                    <a:p>
                      <a:endParaRPr lang="en-IN"/>
                    </a:p>
                  </a:txBody>
                  <a:tcPr/>
                </a:tc>
                <a:tc>
                  <a:txBody>
                    <a:bodyPr/>
                    <a:lstStyle/>
                    <a:p>
                      <a:r>
                        <a:rPr lang="en-IN" sz="1400" dirty="0"/>
                        <a:t>44</a:t>
                      </a:r>
                    </a:p>
                  </a:txBody>
                  <a:tcPr/>
                </a:tc>
                <a:tc>
                  <a:txBody>
                    <a:bodyPr/>
                    <a:lstStyle/>
                    <a:p>
                      <a:endParaRPr lang="en-IN"/>
                    </a:p>
                  </a:txBody>
                  <a:tcPr/>
                </a:tc>
                <a:tc>
                  <a:txBody>
                    <a:bodyPr/>
                    <a:lstStyle/>
                    <a:p>
                      <a:r>
                        <a:rPr lang="en-IN" sz="1600" dirty="0"/>
                        <a:t>45</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21" name="Straight Arrow Connector 20"/>
          <p:cNvCxnSpPr/>
          <p:nvPr/>
        </p:nvCxnSpPr>
        <p:spPr>
          <a:xfrm flipH="1">
            <a:off x="2220686" y="3421173"/>
            <a:ext cx="2404746" cy="6157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840481" y="3453621"/>
            <a:ext cx="1394870"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2"/>
          </p:cNvCxnSpPr>
          <p:nvPr/>
        </p:nvCxnSpPr>
        <p:spPr>
          <a:xfrm>
            <a:off x="5826933" y="3453621"/>
            <a:ext cx="528078" cy="5212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355011" y="3377106"/>
            <a:ext cx="2318726"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2668164251"/>
              </p:ext>
            </p:extLst>
          </p:nvPr>
        </p:nvGraphicFramePr>
        <p:xfrm>
          <a:off x="392550" y="6233060"/>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a:t>
                      </a:r>
                    </a:p>
                  </a:txBody>
                  <a:tcPr/>
                </a:tc>
                <a:tc>
                  <a:txBody>
                    <a:bodyPr/>
                    <a:lstStyle/>
                    <a:p>
                      <a:endParaRPr lang="en-IN" dirty="0"/>
                    </a:p>
                  </a:txBody>
                  <a:tcPr/>
                </a:tc>
                <a:tc>
                  <a:txBody>
                    <a:bodyPr/>
                    <a:lstStyle/>
                    <a:p>
                      <a:r>
                        <a:rPr lang="en-IN" sz="1400" dirty="0"/>
                        <a:t>3</a:t>
                      </a:r>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889208466"/>
              </p:ext>
            </p:extLst>
          </p:nvPr>
        </p:nvGraphicFramePr>
        <p:xfrm>
          <a:off x="8656985" y="6233060"/>
          <a:ext cx="3029916" cy="370840"/>
        </p:xfrm>
        <a:graphic>
          <a:graphicData uri="http://schemas.openxmlformats.org/drawingml/2006/table">
            <a:tbl>
              <a:tblPr firstRow="1" bandRow="1">
                <a:tableStyleId>{616DA210-FB5B-4158-B5E0-FEB733F419BA}</a:tableStyleId>
              </a:tblPr>
              <a:tblGrid>
                <a:gridCol w="260190">
                  <a:extLst>
                    <a:ext uri="{9D8B030D-6E8A-4147-A177-3AD203B41FA5}">
                      <a16:colId xmlns:a16="http://schemas.microsoft.com/office/drawing/2014/main" val="3995642657"/>
                    </a:ext>
                  </a:extLst>
                </a:gridCol>
                <a:gridCol w="447641">
                  <a:extLst>
                    <a:ext uri="{9D8B030D-6E8A-4147-A177-3AD203B41FA5}">
                      <a16:colId xmlns:a16="http://schemas.microsoft.com/office/drawing/2014/main" val="3859980350"/>
                    </a:ext>
                  </a:extLst>
                </a:gridCol>
                <a:gridCol w="260190">
                  <a:extLst>
                    <a:ext uri="{9D8B030D-6E8A-4147-A177-3AD203B41FA5}">
                      <a16:colId xmlns:a16="http://schemas.microsoft.com/office/drawing/2014/main" val="46353490"/>
                    </a:ext>
                  </a:extLst>
                </a:gridCol>
                <a:gridCol w="420544">
                  <a:extLst>
                    <a:ext uri="{9D8B030D-6E8A-4147-A177-3AD203B41FA5}">
                      <a16:colId xmlns:a16="http://schemas.microsoft.com/office/drawing/2014/main" val="3415791210"/>
                    </a:ext>
                  </a:extLst>
                </a:gridCol>
                <a:gridCol w="260190">
                  <a:extLst>
                    <a:ext uri="{9D8B030D-6E8A-4147-A177-3AD203B41FA5}">
                      <a16:colId xmlns:a16="http://schemas.microsoft.com/office/drawing/2014/main" val="614229588"/>
                    </a:ext>
                  </a:extLst>
                </a:gridCol>
                <a:gridCol w="429481">
                  <a:extLst>
                    <a:ext uri="{9D8B030D-6E8A-4147-A177-3AD203B41FA5}">
                      <a16:colId xmlns:a16="http://schemas.microsoft.com/office/drawing/2014/main" val="928181124"/>
                    </a:ext>
                  </a:extLst>
                </a:gridCol>
                <a:gridCol w="260190">
                  <a:extLst>
                    <a:ext uri="{9D8B030D-6E8A-4147-A177-3AD203B41FA5}">
                      <a16:colId xmlns:a16="http://schemas.microsoft.com/office/drawing/2014/main" val="754182678"/>
                    </a:ext>
                  </a:extLst>
                </a:gridCol>
                <a:gridCol w="431300">
                  <a:extLst>
                    <a:ext uri="{9D8B030D-6E8A-4147-A177-3AD203B41FA5}">
                      <a16:colId xmlns:a16="http://schemas.microsoft.com/office/drawing/2014/main" val="2851357639"/>
                    </a:ext>
                  </a:extLst>
                </a:gridCol>
                <a:gridCol w="26019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55</a:t>
                      </a:r>
                    </a:p>
                  </a:txBody>
                  <a:tcPr/>
                </a:tc>
                <a:tc>
                  <a:txBody>
                    <a:bodyPr/>
                    <a:lstStyle/>
                    <a:p>
                      <a:endParaRPr lang="en-IN" dirty="0"/>
                    </a:p>
                  </a:txBody>
                  <a:tcPr/>
                </a:tc>
                <a:tc>
                  <a:txBody>
                    <a:bodyPr/>
                    <a:lstStyle/>
                    <a:p>
                      <a:r>
                        <a:rPr lang="en-IN" sz="1400" dirty="0"/>
                        <a:t>66</a:t>
                      </a:r>
                    </a:p>
                  </a:txBody>
                  <a:tcPr/>
                </a:tc>
                <a:tc>
                  <a:txBody>
                    <a:bodyPr/>
                    <a:lstStyle/>
                    <a:p>
                      <a:endParaRPr lang="en-IN"/>
                    </a:p>
                  </a:txBody>
                  <a:tcPr/>
                </a:tc>
                <a:tc>
                  <a:txBody>
                    <a:bodyPr/>
                    <a:lstStyle/>
                    <a:p>
                      <a:r>
                        <a:rPr lang="en-IN" sz="1400" dirty="0"/>
                        <a:t>68</a:t>
                      </a:r>
                    </a:p>
                  </a:txBody>
                  <a:tcPr/>
                </a:tc>
                <a:tc>
                  <a:txBody>
                    <a:bodyPr/>
                    <a:lstStyle/>
                    <a:p>
                      <a:endParaRPr lang="en-IN"/>
                    </a:p>
                  </a:txBody>
                  <a:tcPr/>
                </a:tc>
                <a:tc>
                  <a:txBody>
                    <a:bodyPr/>
                    <a:lstStyle/>
                    <a:p>
                      <a:r>
                        <a:rPr lang="en-IN" sz="1600" dirty="0"/>
                        <a:t>70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4105042894"/>
              </p:ext>
            </p:extLst>
          </p:nvPr>
        </p:nvGraphicFramePr>
        <p:xfrm>
          <a:off x="2910077" y="6247581"/>
          <a:ext cx="2611502" cy="370840"/>
        </p:xfrm>
        <a:graphic>
          <a:graphicData uri="http://schemas.openxmlformats.org/drawingml/2006/table">
            <a:tbl>
              <a:tblPr firstRow="1" bandRow="1">
                <a:tableStyleId>{616DA210-FB5B-4158-B5E0-FEB733F419BA}</a:tableStyleId>
              </a:tblPr>
              <a:tblGrid>
                <a:gridCol w="224259">
                  <a:extLst>
                    <a:ext uri="{9D8B030D-6E8A-4147-A177-3AD203B41FA5}">
                      <a16:colId xmlns:a16="http://schemas.microsoft.com/office/drawing/2014/main" val="3995642657"/>
                    </a:ext>
                  </a:extLst>
                </a:gridCol>
                <a:gridCol w="235881">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528393">
                  <a:extLst>
                    <a:ext uri="{9D8B030D-6E8A-4147-A177-3AD203B41FA5}">
                      <a16:colId xmlns:a16="http://schemas.microsoft.com/office/drawing/2014/main" val="3415791210"/>
                    </a:ext>
                  </a:extLst>
                </a:gridCol>
                <a:gridCol w="224259">
                  <a:extLst>
                    <a:ext uri="{9D8B030D-6E8A-4147-A177-3AD203B41FA5}">
                      <a16:colId xmlns:a16="http://schemas.microsoft.com/office/drawing/2014/main" val="614229588"/>
                    </a:ext>
                  </a:extLst>
                </a:gridCol>
                <a:gridCol w="370172">
                  <a:extLst>
                    <a:ext uri="{9D8B030D-6E8A-4147-A177-3AD203B41FA5}">
                      <a16:colId xmlns:a16="http://schemas.microsoft.com/office/drawing/2014/main" val="928181124"/>
                    </a:ext>
                  </a:extLst>
                </a:gridCol>
                <a:gridCol w="224259">
                  <a:extLst>
                    <a:ext uri="{9D8B030D-6E8A-4147-A177-3AD203B41FA5}">
                      <a16:colId xmlns:a16="http://schemas.microsoft.com/office/drawing/2014/main" val="754182678"/>
                    </a:ext>
                  </a:extLst>
                </a:gridCol>
                <a:gridCol w="371740">
                  <a:extLst>
                    <a:ext uri="{9D8B030D-6E8A-4147-A177-3AD203B41FA5}">
                      <a16:colId xmlns:a16="http://schemas.microsoft.com/office/drawing/2014/main" val="2851357639"/>
                    </a:ext>
                  </a:extLst>
                </a:gridCol>
                <a:gridCol w="224259">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7</a:t>
                      </a:r>
                    </a:p>
                  </a:txBody>
                  <a:tcPr/>
                </a:tc>
                <a:tc>
                  <a:txBody>
                    <a:bodyPr/>
                    <a:lstStyle/>
                    <a:p>
                      <a:endParaRPr lang="en-IN" dirty="0"/>
                    </a:p>
                  </a:txBody>
                  <a:tcPr/>
                </a:tc>
                <a:tc>
                  <a:txBody>
                    <a:bodyPr/>
                    <a:lstStyle/>
                    <a:p>
                      <a:r>
                        <a:rPr lang="en-IN" sz="1400" dirty="0"/>
                        <a:t>10</a:t>
                      </a:r>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2527432669"/>
              </p:ext>
            </p:extLst>
          </p:nvPr>
        </p:nvGraphicFramePr>
        <p:xfrm>
          <a:off x="5621730" y="6247581"/>
          <a:ext cx="2853528" cy="370840"/>
        </p:xfrm>
        <a:graphic>
          <a:graphicData uri="http://schemas.openxmlformats.org/drawingml/2006/table">
            <a:tbl>
              <a:tblPr firstRow="1" bandRow="1">
                <a:tableStyleId>{616DA210-FB5B-4158-B5E0-FEB733F419BA}</a:tableStyleId>
              </a:tblPr>
              <a:tblGrid>
                <a:gridCol w="245043">
                  <a:extLst>
                    <a:ext uri="{9D8B030D-6E8A-4147-A177-3AD203B41FA5}">
                      <a16:colId xmlns:a16="http://schemas.microsoft.com/office/drawing/2014/main" val="3995642657"/>
                    </a:ext>
                  </a:extLst>
                </a:gridCol>
                <a:gridCol w="421581">
                  <a:extLst>
                    <a:ext uri="{9D8B030D-6E8A-4147-A177-3AD203B41FA5}">
                      <a16:colId xmlns:a16="http://schemas.microsoft.com/office/drawing/2014/main" val="3859980350"/>
                    </a:ext>
                  </a:extLst>
                </a:gridCol>
                <a:gridCol w="245043">
                  <a:extLst>
                    <a:ext uri="{9D8B030D-6E8A-4147-A177-3AD203B41FA5}">
                      <a16:colId xmlns:a16="http://schemas.microsoft.com/office/drawing/2014/main" val="46353490"/>
                    </a:ext>
                  </a:extLst>
                </a:gridCol>
                <a:gridCol w="396062">
                  <a:extLst>
                    <a:ext uri="{9D8B030D-6E8A-4147-A177-3AD203B41FA5}">
                      <a16:colId xmlns:a16="http://schemas.microsoft.com/office/drawing/2014/main" val="3415791210"/>
                    </a:ext>
                  </a:extLst>
                </a:gridCol>
                <a:gridCol w="245043">
                  <a:extLst>
                    <a:ext uri="{9D8B030D-6E8A-4147-A177-3AD203B41FA5}">
                      <a16:colId xmlns:a16="http://schemas.microsoft.com/office/drawing/2014/main" val="614229588"/>
                    </a:ext>
                  </a:extLst>
                </a:gridCol>
                <a:gridCol w="404478">
                  <a:extLst>
                    <a:ext uri="{9D8B030D-6E8A-4147-A177-3AD203B41FA5}">
                      <a16:colId xmlns:a16="http://schemas.microsoft.com/office/drawing/2014/main" val="928181124"/>
                    </a:ext>
                  </a:extLst>
                </a:gridCol>
                <a:gridCol w="245043">
                  <a:extLst>
                    <a:ext uri="{9D8B030D-6E8A-4147-A177-3AD203B41FA5}">
                      <a16:colId xmlns:a16="http://schemas.microsoft.com/office/drawing/2014/main" val="754182678"/>
                    </a:ext>
                  </a:extLst>
                </a:gridCol>
                <a:gridCol w="406192">
                  <a:extLst>
                    <a:ext uri="{9D8B030D-6E8A-4147-A177-3AD203B41FA5}">
                      <a16:colId xmlns:a16="http://schemas.microsoft.com/office/drawing/2014/main" val="2851357639"/>
                    </a:ext>
                  </a:extLst>
                </a:gridCol>
                <a:gridCol w="245043">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22</a:t>
                      </a:r>
                    </a:p>
                  </a:txBody>
                  <a:tcPr/>
                </a:tc>
                <a:tc>
                  <a:txBody>
                    <a:bodyPr/>
                    <a:lstStyle/>
                    <a:p>
                      <a:endParaRPr lang="en-IN" dirty="0"/>
                    </a:p>
                  </a:txBody>
                  <a:tcPr/>
                </a:tc>
                <a:tc>
                  <a:txBody>
                    <a:bodyPr/>
                    <a:lstStyle/>
                    <a:p>
                      <a:r>
                        <a:rPr lang="en-IN" sz="1400" dirty="0"/>
                        <a:t>44</a:t>
                      </a:r>
                    </a:p>
                  </a:txBody>
                  <a:tcPr/>
                </a:tc>
                <a:tc>
                  <a:txBody>
                    <a:bodyPr/>
                    <a:lstStyle/>
                    <a:p>
                      <a:endParaRPr lang="en-IN" dirty="0"/>
                    </a:p>
                  </a:txBody>
                  <a:tcPr/>
                </a:tc>
                <a:tc>
                  <a:txBody>
                    <a:bodyPr/>
                    <a:lstStyle/>
                    <a:p>
                      <a:r>
                        <a:rPr lang="en-IN" sz="1400" dirty="0"/>
                        <a:t>45</a:t>
                      </a:r>
                    </a:p>
                  </a:txBody>
                  <a:tcPr/>
                </a:tc>
                <a:tc>
                  <a:txBody>
                    <a:bodyPr/>
                    <a:lstStyle/>
                    <a:p>
                      <a:endParaRPr lang="en-IN" dirty="0"/>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0" name="Straight Arrow Connector 29"/>
          <p:cNvCxnSpPr/>
          <p:nvPr/>
        </p:nvCxnSpPr>
        <p:spPr>
          <a:xfrm flipH="1">
            <a:off x="2320835" y="5617331"/>
            <a:ext cx="2404746" cy="6157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940630" y="5649779"/>
            <a:ext cx="1394870"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927082" y="5649779"/>
            <a:ext cx="528078" cy="5212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455160" y="5573264"/>
            <a:ext cx="2318726"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549220028"/>
              </p:ext>
            </p:extLst>
          </p:nvPr>
        </p:nvGraphicFramePr>
        <p:xfrm>
          <a:off x="4467462" y="5182044"/>
          <a:ext cx="2581032"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98621">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74491">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8245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8407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a:t>
                      </a:r>
                    </a:p>
                  </a:txBody>
                  <a:tcPr/>
                </a:tc>
                <a:tc>
                  <a:txBody>
                    <a:bodyPr/>
                    <a:lstStyle/>
                    <a:p>
                      <a:endParaRPr lang="en-IN" dirty="0"/>
                    </a:p>
                  </a:txBody>
                  <a:tcPr/>
                </a:tc>
                <a:tc>
                  <a:txBody>
                    <a:bodyPr/>
                    <a:lstStyle/>
                    <a:p>
                      <a:r>
                        <a:rPr lang="en-IN" sz="1400" dirty="0"/>
                        <a:t>17</a:t>
                      </a:r>
                    </a:p>
                  </a:txBody>
                  <a:tcPr/>
                </a:tc>
                <a:tc>
                  <a:txBody>
                    <a:bodyPr/>
                    <a:lstStyle/>
                    <a:p>
                      <a:endParaRPr lang="en-IN" dirty="0"/>
                    </a:p>
                  </a:txBody>
                  <a:tcPr/>
                </a:tc>
                <a:tc>
                  <a:txBody>
                    <a:bodyPr/>
                    <a:lstStyle/>
                    <a:p>
                      <a:r>
                        <a:rPr lang="en-IN" sz="1400" dirty="0"/>
                        <a:t>50</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spTree>
    <p:extLst>
      <p:ext uri="{BB962C8B-B14F-4D97-AF65-F5344CB8AC3E}">
        <p14:creationId xmlns:p14="http://schemas.microsoft.com/office/powerpoint/2010/main" val="2677332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6760" y="179705"/>
            <a:ext cx="10515600" cy="4351338"/>
          </a:xfrm>
        </p:spPr>
        <p:txBody>
          <a:bodyPr>
            <a:normAutofit/>
          </a:bodyPr>
          <a:lstStyle/>
          <a:p>
            <a:r>
              <a:rPr lang="en-IN" sz="2400" b="1" dirty="0"/>
              <a:t>3. Post -Order Traversal ( left - right - root )</a:t>
            </a:r>
          </a:p>
          <a:p>
            <a:r>
              <a:rPr lang="en-IN" sz="2400" b="1" dirty="0"/>
              <a:t> </a:t>
            </a:r>
            <a:r>
              <a:rPr lang="en-IN" sz="2400" dirty="0"/>
              <a:t>In Post-Order traversal, the root node is visited after left child and right child. In this traversal, left child node is visited first, then its right child and then its root node. This is recursively performed until the right most node is visited. STEPS: Step 1: Traverse towards left node recursively Step 2: Traverse towards right node recursively Step 3: Visit root node Example</a:t>
            </a:r>
          </a:p>
        </p:txBody>
      </p:sp>
      <p:pic>
        <p:nvPicPr>
          <p:cNvPr id="2" name="Picture 1"/>
          <p:cNvPicPr>
            <a:picLocks noChangeAspect="1"/>
          </p:cNvPicPr>
          <p:nvPr/>
        </p:nvPicPr>
        <p:blipFill>
          <a:blip r:embed="rId2"/>
          <a:stretch>
            <a:fillRect/>
          </a:stretch>
        </p:blipFill>
        <p:spPr>
          <a:xfrm>
            <a:off x="1006189" y="2856723"/>
            <a:ext cx="3517564" cy="2555344"/>
          </a:xfrm>
          <a:prstGeom prst="rect">
            <a:avLst/>
          </a:prstGeom>
        </p:spPr>
      </p:pic>
      <p:sp>
        <p:nvSpPr>
          <p:cNvPr id="4" name="TextBox 3"/>
          <p:cNvSpPr txBox="1"/>
          <p:nvPr/>
        </p:nvSpPr>
        <p:spPr>
          <a:xfrm>
            <a:off x="4885509" y="2856723"/>
            <a:ext cx="4689565" cy="2308324"/>
          </a:xfrm>
          <a:prstGeom prst="rect">
            <a:avLst/>
          </a:prstGeom>
          <a:noFill/>
        </p:spPr>
        <p:txBody>
          <a:bodyPr wrap="square" rtlCol="0">
            <a:spAutoFit/>
          </a:bodyPr>
          <a:lstStyle/>
          <a:p>
            <a:r>
              <a:rPr lang="en-IN" u="sng" dirty="0"/>
              <a:t>JAVA CODE</a:t>
            </a:r>
          </a:p>
          <a:p>
            <a:r>
              <a:rPr lang="en-IN" dirty="0"/>
              <a:t>void   Post-Order(Root)</a:t>
            </a:r>
          </a:p>
          <a:p>
            <a:r>
              <a:rPr lang="en-IN" dirty="0"/>
              <a:t>{</a:t>
            </a:r>
          </a:p>
          <a:p>
            <a:r>
              <a:rPr lang="en-IN" dirty="0"/>
              <a:t> Post-Order(Root-&gt;left);</a:t>
            </a:r>
          </a:p>
          <a:p>
            <a:r>
              <a:rPr lang="en-IN" dirty="0"/>
              <a:t> Post-Order(Root-right);</a:t>
            </a:r>
          </a:p>
          <a:p>
            <a:r>
              <a:rPr lang="en-IN" dirty="0"/>
              <a:t> </a:t>
            </a:r>
            <a:r>
              <a:rPr lang="en-IN" dirty="0" err="1"/>
              <a:t>System.out.println</a:t>
            </a:r>
            <a:r>
              <a:rPr lang="en-IN" dirty="0"/>
              <a:t>(root);</a:t>
            </a:r>
          </a:p>
          <a:p>
            <a:r>
              <a:rPr lang="en-IN" dirty="0"/>
              <a:t>}</a:t>
            </a:r>
          </a:p>
          <a:p>
            <a:r>
              <a:rPr lang="en-IN" dirty="0"/>
              <a:t>    </a:t>
            </a:r>
          </a:p>
        </p:txBody>
      </p:sp>
    </p:spTree>
    <p:extLst>
      <p:ext uri="{BB962C8B-B14F-4D97-AF65-F5344CB8AC3E}">
        <p14:creationId xmlns:p14="http://schemas.microsoft.com/office/powerpoint/2010/main" val="37540399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964" y="75968"/>
            <a:ext cx="10515600" cy="444772"/>
          </a:xfrm>
        </p:spPr>
        <p:txBody>
          <a:bodyPr>
            <a:normAutofit/>
          </a:bodyPr>
          <a:lstStyle/>
          <a:p>
            <a:r>
              <a:rPr lang="en-IN" sz="1800" b="1" dirty="0"/>
              <a:t>Example 2: </a:t>
            </a:r>
            <a:r>
              <a:rPr lang="en-IN" sz="1800" dirty="0"/>
              <a:t>Let us take as a specific example, deleting 3 from this B-tree (of degree 5):</a:t>
            </a:r>
            <a:endParaRPr lang="en-IN" sz="1800" b="1" dirty="0"/>
          </a:p>
        </p:txBody>
      </p:sp>
      <p:graphicFrame>
        <p:nvGraphicFramePr>
          <p:cNvPr id="5" name="Table 4"/>
          <p:cNvGraphicFramePr>
            <a:graphicFrameLocks noGrp="1"/>
          </p:cNvGraphicFramePr>
          <p:nvPr>
            <p:extLst>
              <p:ext uri="{D42A27DB-BD31-4B8C-83A1-F6EECF244321}">
                <p14:modId xmlns:p14="http://schemas.microsoft.com/office/powerpoint/2010/main" val="761481962"/>
              </p:ext>
            </p:extLst>
          </p:nvPr>
        </p:nvGraphicFramePr>
        <p:xfrm>
          <a:off x="4536417" y="520740"/>
          <a:ext cx="2581032"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98621">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74491">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8245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8407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a:t>
                      </a:r>
                    </a:p>
                  </a:txBody>
                  <a:tcPr/>
                </a:tc>
                <a:tc>
                  <a:txBody>
                    <a:bodyPr/>
                    <a:lstStyle/>
                    <a:p>
                      <a:endParaRPr lang="en-IN" dirty="0"/>
                    </a:p>
                  </a:txBody>
                  <a:tcPr/>
                </a:tc>
                <a:tc>
                  <a:txBody>
                    <a:bodyPr/>
                    <a:lstStyle/>
                    <a:p>
                      <a:r>
                        <a:rPr lang="en-IN" sz="1400" dirty="0"/>
                        <a:t>10</a:t>
                      </a:r>
                    </a:p>
                  </a:txBody>
                  <a:tcPr/>
                </a:tc>
                <a:tc>
                  <a:txBody>
                    <a:bodyPr/>
                    <a:lstStyle/>
                    <a:p>
                      <a:endParaRPr lang="en-IN" dirty="0"/>
                    </a:p>
                  </a:txBody>
                  <a:tcPr/>
                </a:tc>
                <a:tc>
                  <a:txBody>
                    <a:bodyPr/>
                    <a:lstStyle/>
                    <a:p>
                      <a:r>
                        <a:rPr lang="en-IN" sz="1400" dirty="0"/>
                        <a:t>50</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46701025"/>
              </p:ext>
            </p:extLst>
          </p:nvPr>
        </p:nvGraphicFramePr>
        <p:xfrm>
          <a:off x="292401" y="1474861"/>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a:t>
                      </a:r>
                    </a:p>
                  </a:txBody>
                  <a:tcPr/>
                </a:tc>
                <a:tc>
                  <a:txBody>
                    <a:bodyPr/>
                    <a:lstStyle/>
                    <a:p>
                      <a:endParaRPr lang="en-IN" dirty="0"/>
                    </a:p>
                  </a:txBody>
                  <a:tcPr/>
                </a:tc>
                <a:tc>
                  <a:txBody>
                    <a:bodyPr/>
                    <a:lstStyle/>
                    <a:p>
                      <a:r>
                        <a:rPr lang="en-IN" sz="1400" dirty="0"/>
                        <a:t>3</a:t>
                      </a:r>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36922356"/>
              </p:ext>
            </p:extLst>
          </p:nvPr>
        </p:nvGraphicFramePr>
        <p:xfrm>
          <a:off x="8556836" y="1474861"/>
          <a:ext cx="3029916" cy="370840"/>
        </p:xfrm>
        <a:graphic>
          <a:graphicData uri="http://schemas.openxmlformats.org/drawingml/2006/table">
            <a:tbl>
              <a:tblPr firstRow="1" bandRow="1">
                <a:tableStyleId>{616DA210-FB5B-4158-B5E0-FEB733F419BA}</a:tableStyleId>
              </a:tblPr>
              <a:tblGrid>
                <a:gridCol w="260190">
                  <a:extLst>
                    <a:ext uri="{9D8B030D-6E8A-4147-A177-3AD203B41FA5}">
                      <a16:colId xmlns:a16="http://schemas.microsoft.com/office/drawing/2014/main" val="3995642657"/>
                    </a:ext>
                  </a:extLst>
                </a:gridCol>
                <a:gridCol w="447641">
                  <a:extLst>
                    <a:ext uri="{9D8B030D-6E8A-4147-A177-3AD203B41FA5}">
                      <a16:colId xmlns:a16="http://schemas.microsoft.com/office/drawing/2014/main" val="3859980350"/>
                    </a:ext>
                  </a:extLst>
                </a:gridCol>
                <a:gridCol w="260190">
                  <a:extLst>
                    <a:ext uri="{9D8B030D-6E8A-4147-A177-3AD203B41FA5}">
                      <a16:colId xmlns:a16="http://schemas.microsoft.com/office/drawing/2014/main" val="46353490"/>
                    </a:ext>
                  </a:extLst>
                </a:gridCol>
                <a:gridCol w="420544">
                  <a:extLst>
                    <a:ext uri="{9D8B030D-6E8A-4147-A177-3AD203B41FA5}">
                      <a16:colId xmlns:a16="http://schemas.microsoft.com/office/drawing/2014/main" val="3415791210"/>
                    </a:ext>
                  </a:extLst>
                </a:gridCol>
                <a:gridCol w="260190">
                  <a:extLst>
                    <a:ext uri="{9D8B030D-6E8A-4147-A177-3AD203B41FA5}">
                      <a16:colId xmlns:a16="http://schemas.microsoft.com/office/drawing/2014/main" val="614229588"/>
                    </a:ext>
                  </a:extLst>
                </a:gridCol>
                <a:gridCol w="429481">
                  <a:extLst>
                    <a:ext uri="{9D8B030D-6E8A-4147-A177-3AD203B41FA5}">
                      <a16:colId xmlns:a16="http://schemas.microsoft.com/office/drawing/2014/main" val="928181124"/>
                    </a:ext>
                  </a:extLst>
                </a:gridCol>
                <a:gridCol w="260190">
                  <a:extLst>
                    <a:ext uri="{9D8B030D-6E8A-4147-A177-3AD203B41FA5}">
                      <a16:colId xmlns:a16="http://schemas.microsoft.com/office/drawing/2014/main" val="754182678"/>
                    </a:ext>
                  </a:extLst>
                </a:gridCol>
                <a:gridCol w="431300">
                  <a:extLst>
                    <a:ext uri="{9D8B030D-6E8A-4147-A177-3AD203B41FA5}">
                      <a16:colId xmlns:a16="http://schemas.microsoft.com/office/drawing/2014/main" val="2851357639"/>
                    </a:ext>
                  </a:extLst>
                </a:gridCol>
                <a:gridCol w="26019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55</a:t>
                      </a:r>
                    </a:p>
                  </a:txBody>
                  <a:tcPr/>
                </a:tc>
                <a:tc>
                  <a:txBody>
                    <a:bodyPr/>
                    <a:lstStyle/>
                    <a:p>
                      <a:endParaRPr lang="en-IN" dirty="0"/>
                    </a:p>
                  </a:txBody>
                  <a:tcPr/>
                </a:tc>
                <a:tc>
                  <a:txBody>
                    <a:bodyPr/>
                    <a:lstStyle/>
                    <a:p>
                      <a:r>
                        <a:rPr lang="en-IN" sz="1400" dirty="0"/>
                        <a:t>66</a:t>
                      </a:r>
                    </a:p>
                  </a:txBody>
                  <a:tcPr/>
                </a:tc>
                <a:tc>
                  <a:txBody>
                    <a:bodyPr/>
                    <a:lstStyle/>
                    <a:p>
                      <a:endParaRPr lang="en-IN"/>
                    </a:p>
                  </a:txBody>
                  <a:tcPr/>
                </a:tc>
                <a:tc>
                  <a:txBody>
                    <a:bodyPr/>
                    <a:lstStyle/>
                    <a:p>
                      <a:r>
                        <a:rPr lang="en-IN" sz="1400" dirty="0"/>
                        <a:t>68</a:t>
                      </a:r>
                    </a:p>
                  </a:txBody>
                  <a:tcPr/>
                </a:tc>
                <a:tc>
                  <a:txBody>
                    <a:bodyPr/>
                    <a:lstStyle/>
                    <a:p>
                      <a:endParaRPr lang="en-IN"/>
                    </a:p>
                  </a:txBody>
                  <a:tcPr/>
                </a:tc>
                <a:tc>
                  <a:txBody>
                    <a:bodyPr/>
                    <a:lstStyle/>
                    <a:p>
                      <a:r>
                        <a:rPr lang="en-IN" sz="1600" dirty="0"/>
                        <a:t>70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79389914"/>
              </p:ext>
            </p:extLst>
          </p:nvPr>
        </p:nvGraphicFramePr>
        <p:xfrm>
          <a:off x="2809928" y="1489382"/>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6</a:t>
                      </a:r>
                    </a:p>
                  </a:txBody>
                  <a:tcPr/>
                </a:tc>
                <a:tc>
                  <a:txBody>
                    <a:bodyPr/>
                    <a:lstStyle/>
                    <a:p>
                      <a:endParaRPr lang="en-IN" dirty="0"/>
                    </a:p>
                  </a:txBody>
                  <a:tcPr/>
                </a:tc>
                <a:tc>
                  <a:txBody>
                    <a:bodyPr/>
                    <a:lstStyle/>
                    <a:p>
                      <a:r>
                        <a:rPr lang="en-IN" sz="1400" dirty="0"/>
                        <a:t>7</a:t>
                      </a:r>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89270051"/>
              </p:ext>
            </p:extLst>
          </p:nvPr>
        </p:nvGraphicFramePr>
        <p:xfrm>
          <a:off x="5521581" y="1489382"/>
          <a:ext cx="2853528" cy="370840"/>
        </p:xfrm>
        <a:graphic>
          <a:graphicData uri="http://schemas.openxmlformats.org/drawingml/2006/table">
            <a:tbl>
              <a:tblPr firstRow="1" bandRow="1">
                <a:tableStyleId>{616DA210-FB5B-4158-B5E0-FEB733F419BA}</a:tableStyleId>
              </a:tblPr>
              <a:tblGrid>
                <a:gridCol w="245043">
                  <a:extLst>
                    <a:ext uri="{9D8B030D-6E8A-4147-A177-3AD203B41FA5}">
                      <a16:colId xmlns:a16="http://schemas.microsoft.com/office/drawing/2014/main" val="3995642657"/>
                    </a:ext>
                  </a:extLst>
                </a:gridCol>
                <a:gridCol w="421581">
                  <a:extLst>
                    <a:ext uri="{9D8B030D-6E8A-4147-A177-3AD203B41FA5}">
                      <a16:colId xmlns:a16="http://schemas.microsoft.com/office/drawing/2014/main" val="3859980350"/>
                    </a:ext>
                  </a:extLst>
                </a:gridCol>
                <a:gridCol w="245043">
                  <a:extLst>
                    <a:ext uri="{9D8B030D-6E8A-4147-A177-3AD203B41FA5}">
                      <a16:colId xmlns:a16="http://schemas.microsoft.com/office/drawing/2014/main" val="46353490"/>
                    </a:ext>
                  </a:extLst>
                </a:gridCol>
                <a:gridCol w="396062">
                  <a:extLst>
                    <a:ext uri="{9D8B030D-6E8A-4147-A177-3AD203B41FA5}">
                      <a16:colId xmlns:a16="http://schemas.microsoft.com/office/drawing/2014/main" val="3415791210"/>
                    </a:ext>
                  </a:extLst>
                </a:gridCol>
                <a:gridCol w="245043">
                  <a:extLst>
                    <a:ext uri="{9D8B030D-6E8A-4147-A177-3AD203B41FA5}">
                      <a16:colId xmlns:a16="http://schemas.microsoft.com/office/drawing/2014/main" val="614229588"/>
                    </a:ext>
                  </a:extLst>
                </a:gridCol>
                <a:gridCol w="404478">
                  <a:extLst>
                    <a:ext uri="{9D8B030D-6E8A-4147-A177-3AD203B41FA5}">
                      <a16:colId xmlns:a16="http://schemas.microsoft.com/office/drawing/2014/main" val="928181124"/>
                    </a:ext>
                  </a:extLst>
                </a:gridCol>
                <a:gridCol w="245043">
                  <a:extLst>
                    <a:ext uri="{9D8B030D-6E8A-4147-A177-3AD203B41FA5}">
                      <a16:colId xmlns:a16="http://schemas.microsoft.com/office/drawing/2014/main" val="754182678"/>
                    </a:ext>
                  </a:extLst>
                </a:gridCol>
                <a:gridCol w="406192">
                  <a:extLst>
                    <a:ext uri="{9D8B030D-6E8A-4147-A177-3AD203B41FA5}">
                      <a16:colId xmlns:a16="http://schemas.microsoft.com/office/drawing/2014/main" val="2851357639"/>
                    </a:ext>
                  </a:extLst>
                </a:gridCol>
                <a:gridCol w="245043">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17</a:t>
                      </a:r>
                    </a:p>
                  </a:txBody>
                  <a:tcPr/>
                </a:tc>
                <a:tc>
                  <a:txBody>
                    <a:bodyPr/>
                    <a:lstStyle/>
                    <a:p>
                      <a:endParaRPr lang="en-IN" dirty="0"/>
                    </a:p>
                  </a:txBody>
                  <a:tcPr/>
                </a:tc>
                <a:tc>
                  <a:txBody>
                    <a:bodyPr/>
                    <a:lstStyle/>
                    <a:p>
                      <a:r>
                        <a:rPr lang="en-IN" sz="1400" dirty="0"/>
                        <a:t>22</a:t>
                      </a:r>
                    </a:p>
                  </a:txBody>
                  <a:tcPr/>
                </a:tc>
                <a:tc>
                  <a:txBody>
                    <a:bodyPr/>
                    <a:lstStyle/>
                    <a:p>
                      <a:endParaRPr lang="en-IN"/>
                    </a:p>
                  </a:txBody>
                  <a:tcPr/>
                </a:tc>
                <a:tc>
                  <a:txBody>
                    <a:bodyPr/>
                    <a:lstStyle/>
                    <a:p>
                      <a:r>
                        <a:rPr lang="en-IN" sz="1400" dirty="0"/>
                        <a:t>44</a:t>
                      </a:r>
                    </a:p>
                  </a:txBody>
                  <a:tcPr/>
                </a:tc>
                <a:tc>
                  <a:txBody>
                    <a:bodyPr/>
                    <a:lstStyle/>
                    <a:p>
                      <a:endParaRPr lang="en-IN"/>
                    </a:p>
                  </a:txBody>
                  <a:tcPr/>
                </a:tc>
                <a:tc>
                  <a:txBody>
                    <a:bodyPr/>
                    <a:lstStyle/>
                    <a:p>
                      <a:r>
                        <a:rPr lang="en-IN" sz="1600" dirty="0"/>
                        <a:t>45</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10" name="Straight Arrow Connector 9"/>
          <p:cNvCxnSpPr/>
          <p:nvPr/>
        </p:nvCxnSpPr>
        <p:spPr>
          <a:xfrm flipH="1">
            <a:off x="2220686" y="859132"/>
            <a:ext cx="2404746" cy="6157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840481" y="891580"/>
            <a:ext cx="1394870"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a:off x="5826933" y="891580"/>
            <a:ext cx="528078" cy="5212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355011" y="815065"/>
            <a:ext cx="2318726"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82880" y="4484257"/>
            <a:ext cx="11652069" cy="523220"/>
          </a:xfrm>
          <a:prstGeom prst="rect">
            <a:avLst/>
          </a:prstGeom>
        </p:spPr>
        <p:txBody>
          <a:bodyPr wrap="square">
            <a:spAutoFit/>
          </a:bodyPr>
          <a:lstStyle/>
          <a:p>
            <a:r>
              <a:rPr lang="en-IN" sz="1400" dirty="0">
                <a:solidFill>
                  <a:srgbClr val="000000"/>
                </a:solidFill>
                <a:latin typeface="Times New Roman" panose="02020603050405020304" pitchFamily="18" charset="0"/>
              </a:rPr>
              <a:t>Removing 3 causes the node it is in to underflow, as it now contains just 1 value (2). Our strategy for fixing this is to try to `borrow' values from a neighbouring node. However ,sib link too does not have </a:t>
            </a:r>
            <a:r>
              <a:rPr lang="en-IN" sz="1400" dirty="0" err="1">
                <a:solidFill>
                  <a:srgbClr val="000000"/>
                </a:solidFill>
                <a:latin typeface="Times New Roman" panose="02020603050405020304" pitchFamily="18" charset="0"/>
              </a:rPr>
              <a:t>ufficient</a:t>
            </a:r>
            <a:r>
              <a:rPr lang="en-IN" sz="1400" dirty="0">
                <a:solidFill>
                  <a:srgbClr val="000000"/>
                </a:solidFill>
                <a:latin typeface="Times New Roman" panose="02020603050405020304" pitchFamily="18" charset="0"/>
              </a:rPr>
              <a:t> number of  elements .So , follow the combine strategy. The resultant tree is shown below:</a:t>
            </a:r>
            <a:endParaRPr lang="en-IN" sz="1400" dirty="0"/>
          </a:p>
        </p:txBody>
      </p:sp>
      <p:sp>
        <p:nvSpPr>
          <p:cNvPr id="3" name="TextBox 2"/>
          <p:cNvSpPr txBox="1"/>
          <p:nvPr/>
        </p:nvSpPr>
        <p:spPr>
          <a:xfrm>
            <a:off x="3331029" y="2116183"/>
            <a:ext cx="5760720" cy="369332"/>
          </a:xfrm>
          <a:prstGeom prst="rect">
            <a:avLst/>
          </a:prstGeom>
          <a:noFill/>
        </p:spPr>
        <p:txBody>
          <a:bodyPr wrap="square" rtlCol="0">
            <a:spAutoFit/>
          </a:bodyPr>
          <a:lstStyle/>
          <a:p>
            <a:r>
              <a:rPr lang="en-IN" b="1" dirty="0" err="1"/>
              <a:t>Fig.Before</a:t>
            </a:r>
            <a:r>
              <a:rPr lang="en-IN" b="1" dirty="0"/>
              <a:t> Deletion</a:t>
            </a:r>
          </a:p>
        </p:txBody>
      </p:sp>
      <p:sp>
        <p:nvSpPr>
          <p:cNvPr id="4" name="TextBox 3"/>
          <p:cNvSpPr txBox="1"/>
          <p:nvPr/>
        </p:nvSpPr>
        <p:spPr>
          <a:xfrm>
            <a:off x="91440" y="2549017"/>
            <a:ext cx="11743509" cy="369332"/>
          </a:xfrm>
          <a:prstGeom prst="rect">
            <a:avLst/>
          </a:prstGeom>
          <a:noFill/>
        </p:spPr>
        <p:txBody>
          <a:bodyPr wrap="square" rtlCol="0">
            <a:spAutoFit/>
          </a:bodyPr>
          <a:lstStyle/>
          <a:p>
            <a:r>
              <a:rPr lang="en-IN" dirty="0"/>
              <a:t>Here 6 is in the leaf , so simply delete and observe the resultant.</a:t>
            </a:r>
          </a:p>
        </p:txBody>
      </p:sp>
      <p:graphicFrame>
        <p:nvGraphicFramePr>
          <p:cNvPr id="15" name="Table 14"/>
          <p:cNvGraphicFramePr>
            <a:graphicFrameLocks noGrp="1"/>
          </p:cNvGraphicFramePr>
          <p:nvPr>
            <p:extLst>
              <p:ext uri="{D42A27DB-BD31-4B8C-83A1-F6EECF244321}">
                <p14:modId xmlns:p14="http://schemas.microsoft.com/office/powerpoint/2010/main" val="3352106047"/>
              </p:ext>
            </p:extLst>
          </p:nvPr>
        </p:nvGraphicFramePr>
        <p:xfrm>
          <a:off x="4536417" y="3082781"/>
          <a:ext cx="2581032"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98621">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74491">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8245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8407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a:t>
                      </a:r>
                    </a:p>
                  </a:txBody>
                  <a:tcPr/>
                </a:tc>
                <a:tc>
                  <a:txBody>
                    <a:bodyPr/>
                    <a:lstStyle/>
                    <a:p>
                      <a:endParaRPr lang="en-IN" dirty="0"/>
                    </a:p>
                  </a:txBody>
                  <a:tcPr/>
                </a:tc>
                <a:tc>
                  <a:txBody>
                    <a:bodyPr/>
                    <a:lstStyle/>
                    <a:p>
                      <a:r>
                        <a:rPr lang="en-IN" sz="1400" dirty="0"/>
                        <a:t>10</a:t>
                      </a:r>
                    </a:p>
                  </a:txBody>
                  <a:tcPr/>
                </a:tc>
                <a:tc>
                  <a:txBody>
                    <a:bodyPr/>
                    <a:lstStyle/>
                    <a:p>
                      <a:endParaRPr lang="en-IN" dirty="0"/>
                    </a:p>
                  </a:txBody>
                  <a:tcPr/>
                </a:tc>
                <a:tc>
                  <a:txBody>
                    <a:bodyPr/>
                    <a:lstStyle/>
                    <a:p>
                      <a:r>
                        <a:rPr lang="en-IN" sz="1400" dirty="0"/>
                        <a:t>50</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651485087"/>
              </p:ext>
            </p:extLst>
          </p:nvPr>
        </p:nvGraphicFramePr>
        <p:xfrm>
          <a:off x="292401" y="4036902"/>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a:t>
                      </a:r>
                    </a:p>
                  </a:txBody>
                  <a:tcPr/>
                </a:tc>
                <a:tc>
                  <a:txBody>
                    <a:bodyPr/>
                    <a:lstStyle/>
                    <a:p>
                      <a:endParaRPr lang="en-IN" dirty="0"/>
                    </a:p>
                  </a:txBody>
                  <a:tcPr/>
                </a:tc>
                <a:tc>
                  <a:txBody>
                    <a:bodyPr/>
                    <a:lstStyle/>
                    <a:p>
                      <a:endParaRPr lang="en-IN" sz="1400" dirty="0"/>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898922437"/>
              </p:ext>
            </p:extLst>
          </p:nvPr>
        </p:nvGraphicFramePr>
        <p:xfrm>
          <a:off x="8556836" y="4036902"/>
          <a:ext cx="3029916" cy="370840"/>
        </p:xfrm>
        <a:graphic>
          <a:graphicData uri="http://schemas.openxmlformats.org/drawingml/2006/table">
            <a:tbl>
              <a:tblPr firstRow="1" bandRow="1">
                <a:tableStyleId>{616DA210-FB5B-4158-B5E0-FEB733F419BA}</a:tableStyleId>
              </a:tblPr>
              <a:tblGrid>
                <a:gridCol w="260190">
                  <a:extLst>
                    <a:ext uri="{9D8B030D-6E8A-4147-A177-3AD203B41FA5}">
                      <a16:colId xmlns:a16="http://schemas.microsoft.com/office/drawing/2014/main" val="3995642657"/>
                    </a:ext>
                  </a:extLst>
                </a:gridCol>
                <a:gridCol w="447641">
                  <a:extLst>
                    <a:ext uri="{9D8B030D-6E8A-4147-A177-3AD203B41FA5}">
                      <a16:colId xmlns:a16="http://schemas.microsoft.com/office/drawing/2014/main" val="3859980350"/>
                    </a:ext>
                  </a:extLst>
                </a:gridCol>
                <a:gridCol w="260190">
                  <a:extLst>
                    <a:ext uri="{9D8B030D-6E8A-4147-A177-3AD203B41FA5}">
                      <a16:colId xmlns:a16="http://schemas.microsoft.com/office/drawing/2014/main" val="46353490"/>
                    </a:ext>
                  </a:extLst>
                </a:gridCol>
                <a:gridCol w="420544">
                  <a:extLst>
                    <a:ext uri="{9D8B030D-6E8A-4147-A177-3AD203B41FA5}">
                      <a16:colId xmlns:a16="http://schemas.microsoft.com/office/drawing/2014/main" val="3415791210"/>
                    </a:ext>
                  </a:extLst>
                </a:gridCol>
                <a:gridCol w="260190">
                  <a:extLst>
                    <a:ext uri="{9D8B030D-6E8A-4147-A177-3AD203B41FA5}">
                      <a16:colId xmlns:a16="http://schemas.microsoft.com/office/drawing/2014/main" val="614229588"/>
                    </a:ext>
                  </a:extLst>
                </a:gridCol>
                <a:gridCol w="429481">
                  <a:extLst>
                    <a:ext uri="{9D8B030D-6E8A-4147-A177-3AD203B41FA5}">
                      <a16:colId xmlns:a16="http://schemas.microsoft.com/office/drawing/2014/main" val="928181124"/>
                    </a:ext>
                  </a:extLst>
                </a:gridCol>
                <a:gridCol w="260190">
                  <a:extLst>
                    <a:ext uri="{9D8B030D-6E8A-4147-A177-3AD203B41FA5}">
                      <a16:colId xmlns:a16="http://schemas.microsoft.com/office/drawing/2014/main" val="754182678"/>
                    </a:ext>
                  </a:extLst>
                </a:gridCol>
                <a:gridCol w="431300">
                  <a:extLst>
                    <a:ext uri="{9D8B030D-6E8A-4147-A177-3AD203B41FA5}">
                      <a16:colId xmlns:a16="http://schemas.microsoft.com/office/drawing/2014/main" val="2851357639"/>
                    </a:ext>
                  </a:extLst>
                </a:gridCol>
                <a:gridCol w="26019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55</a:t>
                      </a:r>
                    </a:p>
                  </a:txBody>
                  <a:tcPr/>
                </a:tc>
                <a:tc>
                  <a:txBody>
                    <a:bodyPr/>
                    <a:lstStyle/>
                    <a:p>
                      <a:endParaRPr lang="en-IN" dirty="0"/>
                    </a:p>
                  </a:txBody>
                  <a:tcPr/>
                </a:tc>
                <a:tc>
                  <a:txBody>
                    <a:bodyPr/>
                    <a:lstStyle/>
                    <a:p>
                      <a:r>
                        <a:rPr lang="en-IN" sz="1400" dirty="0"/>
                        <a:t>66</a:t>
                      </a:r>
                    </a:p>
                  </a:txBody>
                  <a:tcPr/>
                </a:tc>
                <a:tc>
                  <a:txBody>
                    <a:bodyPr/>
                    <a:lstStyle/>
                    <a:p>
                      <a:endParaRPr lang="en-IN"/>
                    </a:p>
                  </a:txBody>
                  <a:tcPr/>
                </a:tc>
                <a:tc>
                  <a:txBody>
                    <a:bodyPr/>
                    <a:lstStyle/>
                    <a:p>
                      <a:r>
                        <a:rPr lang="en-IN" sz="1400" dirty="0"/>
                        <a:t>68</a:t>
                      </a:r>
                    </a:p>
                  </a:txBody>
                  <a:tcPr/>
                </a:tc>
                <a:tc>
                  <a:txBody>
                    <a:bodyPr/>
                    <a:lstStyle/>
                    <a:p>
                      <a:endParaRPr lang="en-IN"/>
                    </a:p>
                  </a:txBody>
                  <a:tcPr/>
                </a:tc>
                <a:tc>
                  <a:txBody>
                    <a:bodyPr/>
                    <a:lstStyle/>
                    <a:p>
                      <a:r>
                        <a:rPr lang="en-IN" sz="1600" dirty="0"/>
                        <a:t>70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105772091"/>
              </p:ext>
            </p:extLst>
          </p:nvPr>
        </p:nvGraphicFramePr>
        <p:xfrm>
          <a:off x="2809928" y="4051423"/>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6</a:t>
                      </a:r>
                    </a:p>
                  </a:txBody>
                  <a:tcPr/>
                </a:tc>
                <a:tc>
                  <a:txBody>
                    <a:bodyPr/>
                    <a:lstStyle/>
                    <a:p>
                      <a:endParaRPr lang="en-IN" dirty="0"/>
                    </a:p>
                  </a:txBody>
                  <a:tcPr/>
                </a:tc>
                <a:tc>
                  <a:txBody>
                    <a:bodyPr/>
                    <a:lstStyle/>
                    <a:p>
                      <a:r>
                        <a:rPr lang="en-IN" sz="1400" dirty="0"/>
                        <a:t>7</a:t>
                      </a:r>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189951301"/>
              </p:ext>
            </p:extLst>
          </p:nvPr>
        </p:nvGraphicFramePr>
        <p:xfrm>
          <a:off x="5521581" y="4051423"/>
          <a:ext cx="2853528" cy="370840"/>
        </p:xfrm>
        <a:graphic>
          <a:graphicData uri="http://schemas.openxmlformats.org/drawingml/2006/table">
            <a:tbl>
              <a:tblPr firstRow="1" bandRow="1">
                <a:tableStyleId>{616DA210-FB5B-4158-B5E0-FEB733F419BA}</a:tableStyleId>
              </a:tblPr>
              <a:tblGrid>
                <a:gridCol w="245043">
                  <a:extLst>
                    <a:ext uri="{9D8B030D-6E8A-4147-A177-3AD203B41FA5}">
                      <a16:colId xmlns:a16="http://schemas.microsoft.com/office/drawing/2014/main" val="3995642657"/>
                    </a:ext>
                  </a:extLst>
                </a:gridCol>
                <a:gridCol w="421581">
                  <a:extLst>
                    <a:ext uri="{9D8B030D-6E8A-4147-A177-3AD203B41FA5}">
                      <a16:colId xmlns:a16="http://schemas.microsoft.com/office/drawing/2014/main" val="3859980350"/>
                    </a:ext>
                  </a:extLst>
                </a:gridCol>
                <a:gridCol w="245043">
                  <a:extLst>
                    <a:ext uri="{9D8B030D-6E8A-4147-A177-3AD203B41FA5}">
                      <a16:colId xmlns:a16="http://schemas.microsoft.com/office/drawing/2014/main" val="46353490"/>
                    </a:ext>
                  </a:extLst>
                </a:gridCol>
                <a:gridCol w="396062">
                  <a:extLst>
                    <a:ext uri="{9D8B030D-6E8A-4147-A177-3AD203B41FA5}">
                      <a16:colId xmlns:a16="http://schemas.microsoft.com/office/drawing/2014/main" val="3415791210"/>
                    </a:ext>
                  </a:extLst>
                </a:gridCol>
                <a:gridCol w="245043">
                  <a:extLst>
                    <a:ext uri="{9D8B030D-6E8A-4147-A177-3AD203B41FA5}">
                      <a16:colId xmlns:a16="http://schemas.microsoft.com/office/drawing/2014/main" val="614229588"/>
                    </a:ext>
                  </a:extLst>
                </a:gridCol>
                <a:gridCol w="404478">
                  <a:extLst>
                    <a:ext uri="{9D8B030D-6E8A-4147-A177-3AD203B41FA5}">
                      <a16:colId xmlns:a16="http://schemas.microsoft.com/office/drawing/2014/main" val="928181124"/>
                    </a:ext>
                  </a:extLst>
                </a:gridCol>
                <a:gridCol w="245043">
                  <a:extLst>
                    <a:ext uri="{9D8B030D-6E8A-4147-A177-3AD203B41FA5}">
                      <a16:colId xmlns:a16="http://schemas.microsoft.com/office/drawing/2014/main" val="754182678"/>
                    </a:ext>
                  </a:extLst>
                </a:gridCol>
                <a:gridCol w="406192">
                  <a:extLst>
                    <a:ext uri="{9D8B030D-6E8A-4147-A177-3AD203B41FA5}">
                      <a16:colId xmlns:a16="http://schemas.microsoft.com/office/drawing/2014/main" val="2851357639"/>
                    </a:ext>
                  </a:extLst>
                </a:gridCol>
                <a:gridCol w="245043">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17</a:t>
                      </a:r>
                    </a:p>
                  </a:txBody>
                  <a:tcPr/>
                </a:tc>
                <a:tc>
                  <a:txBody>
                    <a:bodyPr/>
                    <a:lstStyle/>
                    <a:p>
                      <a:endParaRPr lang="en-IN" dirty="0"/>
                    </a:p>
                  </a:txBody>
                  <a:tcPr/>
                </a:tc>
                <a:tc>
                  <a:txBody>
                    <a:bodyPr/>
                    <a:lstStyle/>
                    <a:p>
                      <a:r>
                        <a:rPr lang="en-IN" sz="1400" dirty="0"/>
                        <a:t>22</a:t>
                      </a:r>
                    </a:p>
                  </a:txBody>
                  <a:tcPr/>
                </a:tc>
                <a:tc>
                  <a:txBody>
                    <a:bodyPr/>
                    <a:lstStyle/>
                    <a:p>
                      <a:endParaRPr lang="en-IN"/>
                    </a:p>
                  </a:txBody>
                  <a:tcPr/>
                </a:tc>
                <a:tc>
                  <a:txBody>
                    <a:bodyPr/>
                    <a:lstStyle/>
                    <a:p>
                      <a:r>
                        <a:rPr lang="en-IN" sz="1400" dirty="0"/>
                        <a:t>44</a:t>
                      </a:r>
                    </a:p>
                  </a:txBody>
                  <a:tcPr/>
                </a:tc>
                <a:tc>
                  <a:txBody>
                    <a:bodyPr/>
                    <a:lstStyle/>
                    <a:p>
                      <a:endParaRPr lang="en-IN"/>
                    </a:p>
                  </a:txBody>
                  <a:tcPr/>
                </a:tc>
                <a:tc>
                  <a:txBody>
                    <a:bodyPr/>
                    <a:lstStyle/>
                    <a:p>
                      <a:r>
                        <a:rPr lang="en-IN" sz="1600" dirty="0"/>
                        <a:t>45</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21" name="Straight Arrow Connector 20"/>
          <p:cNvCxnSpPr/>
          <p:nvPr/>
        </p:nvCxnSpPr>
        <p:spPr>
          <a:xfrm flipH="1">
            <a:off x="2220686" y="3421173"/>
            <a:ext cx="2404746" cy="6157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840481" y="3453621"/>
            <a:ext cx="1394870"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2"/>
          </p:cNvCxnSpPr>
          <p:nvPr/>
        </p:nvCxnSpPr>
        <p:spPr>
          <a:xfrm>
            <a:off x="5826933" y="3453621"/>
            <a:ext cx="528078" cy="5212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355011" y="3377106"/>
            <a:ext cx="2318726"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4290944096"/>
              </p:ext>
            </p:extLst>
          </p:nvPr>
        </p:nvGraphicFramePr>
        <p:xfrm>
          <a:off x="392550" y="6233060"/>
          <a:ext cx="2820912" cy="370840"/>
        </p:xfrm>
        <a:graphic>
          <a:graphicData uri="http://schemas.openxmlformats.org/drawingml/2006/table">
            <a:tbl>
              <a:tblPr firstRow="1" bandRow="1">
                <a:tableStyleId>{616DA210-FB5B-4158-B5E0-FEB733F419BA}</a:tableStyleId>
              </a:tblPr>
              <a:tblGrid>
                <a:gridCol w="242242">
                  <a:extLst>
                    <a:ext uri="{9D8B030D-6E8A-4147-A177-3AD203B41FA5}">
                      <a16:colId xmlns:a16="http://schemas.microsoft.com/office/drawing/2014/main" val="3995642657"/>
                    </a:ext>
                  </a:extLst>
                </a:gridCol>
                <a:gridCol w="416763">
                  <a:extLst>
                    <a:ext uri="{9D8B030D-6E8A-4147-A177-3AD203B41FA5}">
                      <a16:colId xmlns:a16="http://schemas.microsoft.com/office/drawing/2014/main" val="3859980350"/>
                    </a:ext>
                  </a:extLst>
                </a:gridCol>
                <a:gridCol w="242242">
                  <a:extLst>
                    <a:ext uri="{9D8B030D-6E8A-4147-A177-3AD203B41FA5}">
                      <a16:colId xmlns:a16="http://schemas.microsoft.com/office/drawing/2014/main" val="46353490"/>
                    </a:ext>
                  </a:extLst>
                </a:gridCol>
                <a:gridCol w="391535">
                  <a:extLst>
                    <a:ext uri="{9D8B030D-6E8A-4147-A177-3AD203B41FA5}">
                      <a16:colId xmlns:a16="http://schemas.microsoft.com/office/drawing/2014/main" val="3415791210"/>
                    </a:ext>
                  </a:extLst>
                </a:gridCol>
                <a:gridCol w="242242">
                  <a:extLst>
                    <a:ext uri="{9D8B030D-6E8A-4147-A177-3AD203B41FA5}">
                      <a16:colId xmlns:a16="http://schemas.microsoft.com/office/drawing/2014/main" val="614229588"/>
                    </a:ext>
                  </a:extLst>
                </a:gridCol>
                <a:gridCol w="399855">
                  <a:extLst>
                    <a:ext uri="{9D8B030D-6E8A-4147-A177-3AD203B41FA5}">
                      <a16:colId xmlns:a16="http://schemas.microsoft.com/office/drawing/2014/main" val="928181124"/>
                    </a:ext>
                  </a:extLst>
                </a:gridCol>
                <a:gridCol w="242242">
                  <a:extLst>
                    <a:ext uri="{9D8B030D-6E8A-4147-A177-3AD203B41FA5}">
                      <a16:colId xmlns:a16="http://schemas.microsoft.com/office/drawing/2014/main" val="754182678"/>
                    </a:ext>
                  </a:extLst>
                </a:gridCol>
                <a:gridCol w="401549">
                  <a:extLst>
                    <a:ext uri="{9D8B030D-6E8A-4147-A177-3AD203B41FA5}">
                      <a16:colId xmlns:a16="http://schemas.microsoft.com/office/drawing/2014/main" val="2851357639"/>
                    </a:ext>
                  </a:extLst>
                </a:gridCol>
                <a:gridCol w="242242">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a:t>
                      </a:r>
                    </a:p>
                  </a:txBody>
                  <a:tcPr/>
                </a:tc>
                <a:tc>
                  <a:txBody>
                    <a:bodyPr/>
                    <a:lstStyle/>
                    <a:p>
                      <a:endParaRPr lang="en-IN" dirty="0"/>
                    </a:p>
                  </a:txBody>
                  <a:tcPr/>
                </a:tc>
                <a:tc>
                  <a:txBody>
                    <a:bodyPr/>
                    <a:lstStyle/>
                    <a:p>
                      <a:r>
                        <a:rPr lang="en-IN" sz="1400" dirty="0"/>
                        <a:t>5</a:t>
                      </a:r>
                    </a:p>
                  </a:txBody>
                  <a:tcPr/>
                </a:tc>
                <a:tc>
                  <a:txBody>
                    <a:bodyPr/>
                    <a:lstStyle/>
                    <a:p>
                      <a:endParaRPr lang="en-IN" dirty="0"/>
                    </a:p>
                  </a:txBody>
                  <a:tcPr/>
                </a:tc>
                <a:tc>
                  <a:txBody>
                    <a:bodyPr/>
                    <a:lstStyle/>
                    <a:p>
                      <a:r>
                        <a:rPr lang="en-IN" sz="1400" dirty="0"/>
                        <a:t>7</a:t>
                      </a:r>
                    </a:p>
                  </a:txBody>
                  <a:tcPr/>
                </a:tc>
                <a:tc>
                  <a:txBody>
                    <a:bodyPr/>
                    <a:lstStyle/>
                    <a:p>
                      <a:endParaRPr lang="en-IN" dirty="0"/>
                    </a:p>
                  </a:txBody>
                  <a:tcPr/>
                </a:tc>
                <a:tc>
                  <a:txBody>
                    <a:bodyPr/>
                    <a:lstStyle/>
                    <a:p>
                      <a:r>
                        <a:rPr lang="en-IN" sz="1600" dirty="0"/>
                        <a:t>10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1858373584"/>
              </p:ext>
            </p:extLst>
          </p:nvPr>
        </p:nvGraphicFramePr>
        <p:xfrm>
          <a:off x="7158779" y="6233060"/>
          <a:ext cx="3029916" cy="370840"/>
        </p:xfrm>
        <a:graphic>
          <a:graphicData uri="http://schemas.openxmlformats.org/drawingml/2006/table">
            <a:tbl>
              <a:tblPr firstRow="1" bandRow="1">
                <a:tableStyleId>{616DA210-FB5B-4158-B5E0-FEB733F419BA}</a:tableStyleId>
              </a:tblPr>
              <a:tblGrid>
                <a:gridCol w="260190">
                  <a:extLst>
                    <a:ext uri="{9D8B030D-6E8A-4147-A177-3AD203B41FA5}">
                      <a16:colId xmlns:a16="http://schemas.microsoft.com/office/drawing/2014/main" val="3995642657"/>
                    </a:ext>
                  </a:extLst>
                </a:gridCol>
                <a:gridCol w="447641">
                  <a:extLst>
                    <a:ext uri="{9D8B030D-6E8A-4147-A177-3AD203B41FA5}">
                      <a16:colId xmlns:a16="http://schemas.microsoft.com/office/drawing/2014/main" val="3859980350"/>
                    </a:ext>
                  </a:extLst>
                </a:gridCol>
                <a:gridCol w="260190">
                  <a:extLst>
                    <a:ext uri="{9D8B030D-6E8A-4147-A177-3AD203B41FA5}">
                      <a16:colId xmlns:a16="http://schemas.microsoft.com/office/drawing/2014/main" val="46353490"/>
                    </a:ext>
                  </a:extLst>
                </a:gridCol>
                <a:gridCol w="420544">
                  <a:extLst>
                    <a:ext uri="{9D8B030D-6E8A-4147-A177-3AD203B41FA5}">
                      <a16:colId xmlns:a16="http://schemas.microsoft.com/office/drawing/2014/main" val="3415791210"/>
                    </a:ext>
                  </a:extLst>
                </a:gridCol>
                <a:gridCol w="260190">
                  <a:extLst>
                    <a:ext uri="{9D8B030D-6E8A-4147-A177-3AD203B41FA5}">
                      <a16:colId xmlns:a16="http://schemas.microsoft.com/office/drawing/2014/main" val="614229588"/>
                    </a:ext>
                  </a:extLst>
                </a:gridCol>
                <a:gridCol w="429481">
                  <a:extLst>
                    <a:ext uri="{9D8B030D-6E8A-4147-A177-3AD203B41FA5}">
                      <a16:colId xmlns:a16="http://schemas.microsoft.com/office/drawing/2014/main" val="928181124"/>
                    </a:ext>
                  </a:extLst>
                </a:gridCol>
                <a:gridCol w="260190">
                  <a:extLst>
                    <a:ext uri="{9D8B030D-6E8A-4147-A177-3AD203B41FA5}">
                      <a16:colId xmlns:a16="http://schemas.microsoft.com/office/drawing/2014/main" val="754182678"/>
                    </a:ext>
                  </a:extLst>
                </a:gridCol>
                <a:gridCol w="431300">
                  <a:extLst>
                    <a:ext uri="{9D8B030D-6E8A-4147-A177-3AD203B41FA5}">
                      <a16:colId xmlns:a16="http://schemas.microsoft.com/office/drawing/2014/main" val="2851357639"/>
                    </a:ext>
                  </a:extLst>
                </a:gridCol>
                <a:gridCol w="26019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55</a:t>
                      </a:r>
                    </a:p>
                  </a:txBody>
                  <a:tcPr/>
                </a:tc>
                <a:tc>
                  <a:txBody>
                    <a:bodyPr/>
                    <a:lstStyle/>
                    <a:p>
                      <a:endParaRPr lang="en-IN" dirty="0"/>
                    </a:p>
                  </a:txBody>
                  <a:tcPr/>
                </a:tc>
                <a:tc>
                  <a:txBody>
                    <a:bodyPr/>
                    <a:lstStyle/>
                    <a:p>
                      <a:r>
                        <a:rPr lang="en-IN" sz="1400" dirty="0"/>
                        <a:t>66</a:t>
                      </a:r>
                    </a:p>
                  </a:txBody>
                  <a:tcPr/>
                </a:tc>
                <a:tc>
                  <a:txBody>
                    <a:bodyPr/>
                    <a:lstStyle/>
                    <a:p>
                      <a:endParaRPr lang="en-IN"/>
                    </a:p>
                  </a:txBody>
                  <a:tcPr/>
                </a:tc>
                <a:tc>
                  <a:txBody>
                    <a:bodyPr/>
                    <a:lstStyle/>
                    <a:p>
                      <a:r>
                        <a:rPr lang="en-IN" sz="1400" dirty="0"/>
                        <a:t>68</a:t>
                      </a:r>
                    </a:p>
                  </a:txBody>
                  <a:tcPr/>
                </a:tc>
                <a:tc>
                  <a:txBody>
                    <a:bodyPr/>
                    <a:lstStyle/>
                    <a:p>
                      <a:endParaRPr lang="en-IN"/>
                    </a:p>
                  </a:txBody>
                  <a:tcPr/>
                </a:tc>
                <a:tc>
                  <a:txBody>
                    <a:bodyPr/>
                    <a:lstStyle/>
                    <a:p>
                      <a:r>
                        <a:rPr lang="en-IN" sz="1600" dirty="0"/>
                        <a:t>70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325795973"/>
              </p:ext>
            </p:extLst>
          </p:nvPr>
        </p:nvGraphicFramePr>
        <p:xfrm>
          <a:off x="3908736" y="6255980"/>
          <a:ext cx="2853528" cy="370840"/>
        </p:xfrm>
        <a:graphic>
          <a:graphicData uri="http://schemas.openxmlformats.org/drawingml/2006/table">
            <a:tbl>
              <a:tblPr firstRow="1" bandRow="1">
                <a:tableStyleId>{616DA210-FB5B-4158-B5E0-FEB733F419BA}</a:tableStyleId>
              </a:tblPr>
              <a:tblGrid>
                <a:gridCol w="245043">
                  <a:extLst>
                    <a:ext uri="{9D8B030D-6E8A-4147-A177-3AD203B41FA5}">
                      <a16:colId xmlns:a16="http://schemas.microsoft.com/office/drawing/2014/main" val="3995642657"/>
                    </a:ext>
                  </a:extLst>
                </a:gridCol>
                <a:gridCol w="421581">
                  <a:extLst>
                    <a:ext uri="{9D8B030D-6E8A-4147-A177-3AD203B41FA5}">
                      <a16:colId xmlns:a16="http://schemas.microsoft.com/office/drawing/2014/main" val="3859980350"/>
                    </a:ext>
                  </a:extLst>
                </a:gridCol>
                <a:gridCol w="245043">
                  <a:extLst>
                    <a:ext uri="{9D8B030D-6E8A-4147-A177-3AD203B41FA5}">
                      <a16:colId xmlns:a16="http://schemas.microsoft.com/office/drawing/2014/main" val="46353490"/>
                    </a:ext>
                  </a:extLst>
                </a:gridCol>
                <a:gridCol w="396062">
                  <a:extLst>
                    <a:ext uri="{9D8B030D-6E8A-4147-A177-3AD203B41FA5}">
                      <a16:colId xmlns:a16="http://schemas.microsoft.com/office/drawing/2014/main" val="3415791210"/>
                    </a:ext>
                  </a:extLst>
                </a:gridCol>
                <a:gridCol w="245043">
                  <a:extLst>
                    <a:ext uri="{9D8B030D-6E8A-4147-A177-3AD203B41FA5}">
                      <a16:colId xmlns:a16="http://schemas.microsoft.com/office/drawing/2014/main" val="614229588"/>
                    </a:ext>
                  </a:extLst>
                </a:gridCol>
                <a:gridCol w="404478">
                  <a:extLst>
                    <a:ext uri="{9D8B030D-6E8A-4147-A177-3AD203B41FA5}">
                      <a16:colId xmlns:a16="http://schemas.microsoft.com/office/drawing/2014/main" val="928181124"/>
                    </a:ext>
                  </a:extLst>
                </a:gridCol>
                <a:gridCol w="245043">
                  <a:extLst>
                    <a:ext uri="{9D8B030D-6E8A-4147-A177-3AD203B41FA5}">
                      <a16:colId xmlns:a16="http://schemas.microsoft.com/office/drawing/2014/main" val="754182678"/>
                    </a:ext>
                  </a:extLst>
                </a:gridCol>
                <a:gridCol w="406192">
                  <a:extLst>
                    <a:ext uri="{9D8B030D-6E8A-4147-A177-3AD203B41FA5}">
                      <a16:colId xmlns:a16="http://schemas.microsoft.com/office/drawing/2014/main" val="2851357639"/>
                    </a:ext>
                  </a:extLst>
                </a:gridCol>
                <a:gridCol w="245043">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22</a:t>
                      </a:r>
                    </a:p>
                  </a:txBody>
                  <a:tcPr/>
                </a:tc>
                <a:tc>
                  <a:txBody>
                    <a:bodyPr/>
                    <a:lstStyle/>
                    <a:p>
                      <a:endParaRPr lang="en-IN" dirty="0"/>
                    </a:p>
                  </a:txBody>
                  <a:tcPr/>
                </a:tc>
                <a:tc>
                  <a:txBody>
                    <a:bodyPr/>
                    <a:lstStyle/>
                    <a:p>
                      <a:r>
                        <a:rPr lang="en-IN" sz="1400" dirty="0"/>
                        <a:t>44</a:t>
                      </a:r>
                    </a:p>
                  </a:txBody>
                  <a:tcPr/>
                </a:tc>
                <a:tc>
                  <a:txBody>
                    <a:bodyPr/>
                    <a:lstStyle/>
                    <a:p>
                      <a:endParaRPr lang="en-IN" dirty="0"/>
                    </a:p>
                  </a:txBody>
                  <a:tcPr/>
                </a:tc>
                <a:tc>
                  <a:txBody>
                    <a:bodyPr/>
                    <a:lstStyle/>
                    <a:p>
                      <a:r>
                        <a:rPr lang="en-IN" sz="1400" dirty="0"/>
                        <a:t>45</a:t>
                      </a:r>
                    </a:p>
                  </a:txBody>
                  <a:tcPr/>
                </a:tc>
                <a:tc>
                  <a:txBody>
                    <a:bodyPr/>
                    <a:lstStyle/>
                    <a:p>
                      <a:endParaRPr lang="en-IN" dirty="0"/>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0" name="Straight Arrow Connector 29"/>
          <p:cNvCxnSpPr/>
          <p:nvPr/>
        </p:nvCxnSpPr>
        <p:spPr>
          <a:xfrm flipH="1">
            <a:off x="2320835" y="5452899"/>
            <a:ext cx="2139835" cy="78016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031390" y="5573264"/>
            <a:ext cx="13600" cy="6597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83311" y="5359625"/>
            <a:ext cx="1935903" cy="896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4218718198"/>
              </p:ext>
            </p:extLst>
          </p:nvPr>
        </p:nvGraphicFramePr>
        <p:xfrm>
          <a:off x="4284617" y="5182044"/>
          <a:ext cx="2763877" cy="370840"/>
        </p:xfrm>
        <a:graphic>
          <a:graphicData uri="http://schemas.openxmlformats.org/drawingml/2006/table">
            <a:tbl>
              <a:tblPr firstRow="1" bandRow="1">
                <a:tableStyleId>{616DA210-FB5B-4158-B5E0-FEB733F419BA}</a:tableStyleId>
              </a:tblPr>
              <a:tblGrid>
                <a:gridCol w="223035">
                  <a:extLst>
                    <a:ext uri="{9D8B030D-6E8A-4147-A177-3AD203B41FA5}">
                      <a16:colId xmlns:a16="http://schemas.microsoft.com/office/drawing/2014/main" val="3995642657"/>
                    </a:ext>
                  </a:extLst>
                </a:gridCol>
                <a:gridCol w="426860">
                  <a:extLst>
                    <a:ext uri="{9D8B030D-6E8A-4147-A177-3AD203B41FA5}">
                      <a16:colId xmlns:a16="http://schemas.microsoft.com/office/drawing/2014/main" val="3859980350"/>
                    </a:ext>
                  </a:extLst>
                </a:gridCol>
                <a:gridCol w="223035">
                  <a:extLst>
                    <a:ext uri="{9D8B030D-6E8A-4147-A177-3AD203B41FA5}">
                      <a16:colId xmlns:a16="http://schemas.microsoft.com/office/drawing/2014/main" val="46353490"/>
                    </a:ext>
                  </a:extLst>
                </a:gridCol>
                <a:gridCol w="401021">
                  <a:extLst>
                    <a:ext uri="{9D8B030D-6E8A-4147-A177-3AD203B41FA5}">
                      <a16:colId xmlns:a16="http://schemas.microsoft.com/office/drawing/2014/main" val="3415791210"/>
                    </a:ext>
                  </a:extLst>
                </a:gridCol>
                <a:gridCol w="223035">
                  <a:extLst>
                    <a:ext uri="{9D8B030D-6E8A-4147-A177-3AD203B41FA5}">
                      <a16:colId xmlns:a16="http://schemas.microsoft.com/office/drawing/2014/main" val="614229588"/>
                    </a:ext>
                  </a:extLst>
                </a:gridCol>
                <a:gridCol w="409543">
                  <a:extLst>
                    <a:ext uri="{9D8B030D-6E8A-4147-A177-3AD203B41FA5}">
                      <a16:colId xmlns:a16="http://schemas.microsoft.com/office/drawing/2014/main" val="928181124"/>
                    </a:ext>
                  </a:extLst>
                </a:gridCol>
                <a:gridCol w="223035">
                  <a:extLst>
                    <a:ext uri="{9D8B030D-6E8A-4147-A177-3AD203B41FA5}">
                      <a16:colId xmlns:a16="http://schemas.microsoft.com/office/drawing/2014/main" val="754182678"/>
                    </a:ext>
                  </a:extLst>
                </a:gridCol>
                <a:gridCol w="411278">
                  <a:extLst>
                    <a:ext uri="{9D8B030D-6E8A-4147-A177-3AD203B41FA5}">
                      <a16:colId xmlns:a16="http://schemas.microsoft.com/office/drawing/2014/main" val="2851357639"/>
                    </a:ext>
                  </a:extLst>
                </a:gridCol>
                <a:gridCol w="223035">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17</a:t>
                      </a:r>
                    </a:p>
                  </a:txBody>
                  <a:tcPr/>
                </a:tc>
                <a:tc>
                  <a:txBody>
                    <a:bodyPr/>
                    <a:lstStyle/>
                    <a:p>
                      <a:endParaRPr lang="en-IN" dirty="0"/>
                    </a:p>
                  </a:txBody>
                  <a:tcPr/>
                </a:tc>
                <a:tc>
                  <a:txBody>
                    <a:bodyPr/>
                    <a:lstStyle/>
                    <a:p>
                      <a:r>
                        <a:rPr lang="en-IN" sz="1400" dirty="0"/>
                        <a:t>50</a:t>
                      </a:r>
                    </a:p>
                  </a:txBody>
                  <a:tcPr/>
                </a:tc>
                <a:tc>
                  <a:txBody>
                    <a:bodyPr/>
                    <a:lstStyle/>
                    <a:p>
                      <a:endParaRPr lang="en-IN" dirty="0"/>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spTree>
    <p:extLst>
      <p:ext uri="{BB962C8B-B14F-4D97-AF65-F5344CB8AC3E}">
        <p14:creationId xmlns:p14="http://schemas.microsoft.com/office/powerpoint/2010/main" val="39716839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509"/>
            <a:ext cx="10515600" cy="5863454"/>
          </a:xfrm>
        </p:spPr>
        <p:txBody>
          <a:bodyPr/>
          <a:lstStyle/>
          <a:p>
            <a:pPr marL="0" indent="0">
              <a:buNone/>
            </a:pPr>
            <a:r>
              <a:rPr lang="en-IN" dirty="0"/>
              <a:t>Case 2:The element to be deleted is in a non leaf node</a:t>
            </a:r>
          </a:p>
          <a:p>
            <a:pPr marL="0" indent="0">
              <a:buNone/>
            </a:pPr>
            <a:r>
              <a:rPr lang="en-IN" sz="2000" dirty="0"/>
              <a:t>Case 2 is transformed into case 1 by replacing deleted element with either largest element in its left sub tree or smallest element in its right sub tree and then the replacing element is deleted from its original position. The replacing element is guaranteed to be in leaf.</a:t>
            </a:r>
          </a:p>
          <a:p>
            <a:pPr marL="0" indent="0">
              <a:buNone/>
            </a:pPr>
            <a:r>
              <a:rPr lang="en-IN" sz="2000" dirty="0"/>
              <a:t>Example :Delete 350 from below tree</a:t>
            </a:r>
          </a:p>
        </p:txBody>
      </p:sp>
      <p:cxnSp>
        <p:nvCxnSpPr>
          <p:cNvPr id="4" name="Straight Arrow Connector 3"/>
          <p:cNvCxnSpPr/>
          <p:nvPr/>
        </p:nvCxnSpPr>
        <p:spPr>
          <a:xfrm flipH="1">
            <a:off x="1327905" y="3952311"/>
            <a:ext cx="527021" cy="1164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620229" y="3972059"/>
            <a:ext cx="203954" cy="11839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566852" y="3793739"/>
            <a:ext cx="1541185" cy="13843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303915" y="3952311"/>
            <a:ext cx="905698" cy="11846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1762731" y="5136983"/>
            <a:ext cx="1590675" cy="438150"/>
          </a:xfrm>
          <a:prstGeom prst="rect">
            <a:avLst/>
          </a:prstGeom>
        </p:spPr>
      </p:pic>
      <p:pic>
        <p:nvPicPr>
          <p:cNvPr id="9" name="Picture 8"/>
          <p:cNvPicPr>
            <a:picLocks noChangeAspect="1"/>
          </p:cNvPicPr>
          <p:nvPr/>
        </p:nvPicPr>
        <p:blipFill>
          <a:blip r:embed="rId3"/>
          <a:stretch>
            <a:fillRect/>
          </a:stretch>
        </p:blipFill>
        <p:spPr>
          <a:xfrm>
            <a:off x="3473896" y="5178119"/>
            <a:ext cx="1685925" cy="419100"/>
          </a:xfrm>
          <a:prstGeom prst="rect">
            <a:avLst/>
          </a:prstGeom>
        </p:spPr>
      </p:pic>
      <p:pic>
        <p:nvPicPr>
          <p:cNvPr id="10" name="Picture 9"/>
          <p:cNvPicPr>
            <a:picLocks noChangeAspect="1"/>
          </p:cNvPicPr>
          <p:nvPr/>
        </p:nvPicPr>
        <p:blipFill>
          <a:blip r:embed="rId4"/>
          <a:stretch>
            <a:fillRect/>
          </a:stretch>
        </p:blipFill>
        <p:spPr>
          <a:xfrm>
            <a:off x="5229642" y="5122695"/>
            <a:ext cx="1666875" cy="466725"/>
          </a:xfrm>
          <a:prstGeom prst="rect">
            <a:avLst/>
          </a:prstGeom>
        </p:spPr>
      </p:pic>
      <p:cxnSp>
        <p:nvCxnSpPr>
          <p:cNvPr id="11" name="Straight Arrow Connector 10"/>
          <p:cNvCxnSpPr/>
          <p:nvPr/>
        </p:nvCxnSpPr>
        <p:spPr>
          <a:xfrm flipH="1">
            <a:off x="5909269" y="3793739"/>
            <a:ext cx="1272153" cy="13622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stretch>
            <a:fillRect/>
          </a:stretch>
        </p:blipFill>
        <p:spPr>
          <a:xfrm>
            <a:off x="7025668" y="5154658"/>
            <a:ext cx="2457450" cy="466725"/>
          </a:xfrm>
          <a:prstGeom prst="rect">
            <a:avLst/>
          </a:prstGeom>
        </p:spPr>
      </p:pic>
      <p:pic>
        <p:nvPicPr>
          <p:cNvPr id="13" name="Picture 12"/>
          <p:cNvPicPr>
            <a:picLocks noChangeAspect="1"/>
          </p:cNvPicPr>
          <p:nvPr/>
        </p:nvPicPr>
        <p:blipFill>
          <a:blip r:embed="rId6"/>
          <a:stretch>
            <a:fillRect/>
          </a:stretch>
        </p:blipFill>
        <p:spPr>
          <a:xfrm>
            <a:off x="9741421" y="5178326"/>
            <a:ext cx="1885950" cy="447675"/>
          </a:xfrm>
          <a:prstGeom prst="rect">
            <a:avLst/>
          </a:prstGeom>
        </p:spPr>
      </p:pic>
      <p:cxnSp>
        <p:nvCxnSpPr>
          <p:cNvPr id="14" name="Straight Arrow Connector 13"/>
          <p:cNvCxnSpPr/>
          <p:nvPr/>
        </p:nvCxnSpPr>
        <p:spPr>
          <a:xfrm>
            <a:off x="7884384" y="3715554"/>
            <a:ext cx="18354" cy="1518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224039" y="2575396"/>
            <a:ext cx="1739847" cy="9592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710465" y="2660186"/>
            <a:ext cx="1470957" cy="7001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7"/>
          <a:stretch>
            <a:fillRect/>
          </a:stretch>
        </p:blipFill>
        <p:spPr>
          <a:xfrm>
            <a:off x="1784581" y="3534622"/>
            <a:ext cx="1704975" cy="485775"/>
          </a:xfrm>
          <a:prstGeom prst="rect">
            <a:avLst/>
          </a:prstGeom>
        </p:spPr>
      </p:pic>
      <p:pic>
        <p:nvPicPr>
          <p:cNvPr id="21" name="Picture 20"/>
          <p:cNvPicPr>
            <a:picLocks noChangeAspect="1"/>
          </p:cNvPicPr>
          <p:nvPr/>
        </p:nvPicPr>
        <p:blipFill>
          <a:blip r:embed="rId8"/>
          <a:stretch>
            <a:fillRect/>
          </a:stretch>
        </p:blipFill>
        <p:spPr>
          <a:xfrm>
            <a:off x="0" y="5119775"/>
            <a:ext cx="1600200" cy="438150"/>
          </a:xfrm>
          <a:prstGeom prst="rect">
            <a:avLst/>
          </a:prstGeom>
        </p:spPr>
      </p:pic>
      <p:sp>
        <p:nvSpPr>
          <p:cNvPr id="22" name="TextBox 21"/>
          <p:cNvSpPr txBox="1"/>
          <p:nvPr/>
        </p:nvSpPr>
        <p:spPr>
          <a:xfrm>
            <a:off x="3353406" y="5826034"/>
            <a:ext cx="5368430" cy="369332"/>
          </a:xfrm>
          <a:prstGeom prst="rect">
            <a:avLst/>
          </a:prstGeom>
          <a:noFill/>
        </p:spPr>
        <p:txBody>
          <a:bodyPr wrap="square" rtlCol="0">
            <a:spAutoFit/>
          </a:bodyPr>
          <a:lstStyle/>
          <a:p>
            <a:r>
              <a:rPr lang="en-IN" dirty="0"/>
              <a:t>Fig a: Before deletion</a:t>
            </a:r>
          </a:p>
        </p:txBody>
      </p:sp>
      <p:pic>
        <p:nvPicPr>
          <p:cNvPr id="23" name="Picture 22"/>
          <p:cNvPicPr>
            <a:picLocks noChangeAspect="1"/>
          </p:cNvPicPr>
          <p:nvPr/>
        </p:nvPicPr>
        <p:blipFill>
          <a:blip r:embed="rId9"/>
          <a:stretch>
            <a:fillRect/>
          </a:stretch>
        </p:blipFill>
        <p:spPr>
          <a:xfrm>
            <a:off x="6921611" y="3337658"/>
            <a:ext cx="1800225" cy="438150"/>
          </a:xfrm>
          <a:prstGeom prst="rect">
            <a:avLst/>
          </a:prstGeom>
        </p:spPr>
      </p:pic>
      <p:pic>
        <p:nvPicPr>
          <p:cNvPr id="24" name="Picture 23"/>
          <p:cNvPicPr>
            <a:picLocks noChangeAspect="1"/>
          </p:cNvPicPr>
          <p:nvPr/>
        </p:nvPicPr>
        <p:blipFill>
          <a:blip r:embed="rId10"/>
          <a:stretch>
            <a:fillRect/>
          </a:stretch>
        </p:blipFill>
        <p:spPr>
          <a:xfrm>
            <a:off x="4828323" y="2225748"/>
            <a:ext cx="1114425" cy="447675"/>
          </a:xfrm>
          <a:prstGeom prst="rect">
            <a:avLst/>
          </a:prstGeom>
        </p:spPr>
      </p:pic>
    </p:spTree>
    <p:extLst>
      <p:ext uri="{BB962C8B-B14F-4D97-AF65-F5344CB8AC3E}">
        <p14:creationId xmlns:p14="http://schemas.microsoft.com/office/powerpoint/2010/main" val="7267303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H="1">
            <a:off x="1327905" y="3952311"/>
            <a:ext cx="527021" cy="1164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620229" y="3972059"/>
            <a:ext cx="203954" cy="11839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566852" y="3793739"/>
            <a:ext cx="1541185" cy="13843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303915" y="3952311"/>
            <a:ext cx="905698" cy="11846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1762731" y="5136983"/>
            <a:ext cx="1590675" cy="438150"/>
          </a:xfrm>
          <a:prstGeom prst="rect">
            <a:avLst/>
          </a:prstGeom>
        </p:spPr>
      </p:pic>
      <p:pic>
        <p:nvPicPr>
          <p:cNvPr id="9" name="Picture 8"/>
          <p:cNvPicPr>
            <a:picLocks noChangeAspect="1"/>
          </p:cNvPicPr>
          <p:nvPr/>
        </p:nvPicPr>
        <p:blipFill>
          <a:blip r:embed="rId3"/>
          <a:stretch>
            <a:fillRect/>
          </a:stretch>
        </p:blipFill>
        <p:spPr>
          <a:xfrm>
            <a:off x="3473896" y="5178119"/>
            <a:ext cx="1685925" cy="419100"/>
          </a:xfrm>
          <a:prstGeom prst="rect">
            <a:avLst/>
          </a:prstGeom>
        </p:spPr>
      </p:pic>
      <p:pic>
        <p:nvPicPr>
          <p:cNvPr id="10" name="Picture 9"/>
          <p:cNvPicPr>
            <a:picLocks noChangeAspect="1"/>
          </p:cNvPicPr>
          <p:nvPr/>
        </p:nvPicPr>
        <p:blipFill>
          <a:blip r:embed="rId4"/>
          <a:stretch>
            <a:fillRect/>
          </a:stretch>
        </p:blipFill>
        <p:spPr>
          <a:xfrm>
            <a:off x="5229642" y="5122695"/>
            <a:ext cx="1666875" cy="466725"/>
          </a:xfrm>
          <a:prstGeom prst="rect">
            <a:avLst/>
          </a:prstGeom>
        </p:spPr>
      </p:pic>
      <p:cxnSp>
        <p:nvCxnSpPr>
          <p:cNvPr id="11" name="Straight Arrow Connector 10"/>
          <p:cNvCxnSpPr/>
          <p:nvPr/>
        </p:nvCxnSpPr>
        <p:spPr>
          <a:xfrm flipH="1">
            <a:off x="5909269" y="3793739"/>
            <a:ext cx="1272153" cy="13622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stretch>
            <a:fillRect/>
          </a:stretch>
        </p:blipFill>
        <p:spPr>
          <a:xfrm>
            <a:off x="7025668" y="5154658"/>
            <a:ext cx="2457450" cy="466725"/>
          </a:xfrm>
          <a:prstGeom prst="rect">
            <a:avLst/>
          </a:prstGeom>
        </p:spPr>
      </p:pic>
      <p:pic>
        <p:nvPicPr>
          <p:cNvPr id="13" name="Picture 12"/>
          <p:cNvPicPr>
            <a:picLocks noChangeAspect="1"/>
          </p:cNvPicPr>
          <p:nvPr/>
        </p:nvPicPr>
        <p:blipFill>
          <a:blip r:embed="rId6"/>
          <a:stretch>
            <a:fillRect/>
          </a:stretch>
        </p:blipFill>
        <p:spPr>
          <a:xfrm>
            <a:off x="9741421" y="5178326"/>
            <a:ext cx="1885950" cy="447675"/>
          </a:xfrm>
          <a:prstGeom prst="rect">
            <a:avLst/>
          </a:prstGeom>
        </p:spPr>
      </p:pic>
      <p:cxnSp>
        <p:nvCxnSpPr>
          <p:cNvPr id="14" name="Straight Arrow Connector 13"/>
          <p:cNvCxnSpPr/>
          <p:nvPr/>
        </p:nvCxnSpPr>
        <p:spPr>
          <a:xfrm>
            <a:off x="7884384" y="3715554"/>
            <a:ext cx="18354" cy="1518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224039" y="2575396"/>
            <a:ext cx="1739847" cy="9592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710465" y="2660186"/>
            <a:ext cx="1470957" cy="7001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7"/>
          <a:stretch>
            <a:fillRect/>
          </a:stretch>
        </p:blipFill>
        <p:spPr>
          <a:xfrm>
            <a:off x="1784581" y="3534622"/>
            <a:ext cx="1704975" cy="485775"/>
          </a:xfrm>
          <a:prstGeom prst="rect">
            <a:avLst/>
          </a:prstGeom>
        </p:spPr>
      </p:pic>
      <p:pic>
        <p:nvPicPr>
          <p:cNvPr id="21" name="Picture 20"/>
          <p:cNvPicPr>
            <a:picLocks noChangeAspect="1"/>
          </p:cNvPicPr>
          <p:nvPr/>
        </p:nvPicPr>
        <p:blipFill>
          <a:blip r:embed="rId8"/>
          <a:stretch>
            <a:fillRect/>
          </a:stretch>
        </p:blipFill>
        <p:spPr>
          <a:xfrm>
            <a:off x="0" y="5119775"/>
            <a:ext cx="1600200" cy="438150"/>
          </a:xfrm>
          <a:prstGeom prst="rect">
            <a:avLst/>
          </a:prstGeom>
        </p:spPr>
      </p:pic>
      <p:sp>
        <p:nvSpPr>
          <p:cNvPr id="22" name="TextBox 21"/>
          <p:cNvSpPr txBox="1"/>
          <p:nvPr/>
        </p:nvSpPr>
        <p:spPr>
          <a:xfrm>
            <a:off x="2637068" y="5668356"/>
            <a:ext cx="7333667" cy="369332"/>
          </a:xfrm>
          <a:prstGeom prst="rect">
            <a:avLst/>
          </a:prstGeom>
          <a:noFill/>
        </p:spPr>
        <p:txBody>
          <a:bodyPr wrap="square" rtlCol="0">
            <a:spAutoFit/>
          </a:bodyPr>
          <a:lstStyle/>
          <a:p>
            <a:r>
              <a:rPr lang="en-IN" dirty="0"/>
              <a:t>Fig a: After replacing 350 with largest element in its left subtree .</a:t>
            </a:r>
          </a:p>
        </p:txBody>
      </p:sp>
      <p:pic>
        <p:nvPicPr>
          <p:cNvPr id="25" name="Picture 24"/>
          <p:cNvPicPr>
            <a:picLocks noChangeAspect="1"/>
          </p:cNvPicPr>
          <p:nvPr/>
        </p:nvPicPr>
        <p:blipFill>
          <a:blip r:embed="rId9"/>
          <a:stretch>
            <a:fillRect/>
          </a:stretch>
        </p:blipFill>
        <p:spPr>
          <a:xfrm>
            <a:off x="6896517" y="3245236"/>
            <a:ext cx="1809750" cy="495300"/>
          </a:xfrm>
          <a:prstGeom prst="rect">
            <a:avLst/>
          </a:prstGeom>
        </p:spPr>
      </p:pic>
      <p:pic>
        <p:nvPicPr>
          <p:cNvPr id="27" name="Picture 26"/>
          <p:cNvPicPr>
            <a:picLocks noChangeAspect="1"/>
          </p:cNvPicPr>
          <p:nvPr/>
        </p:nvPicPr>
        <p:blipFill>
          <a:blip r:embed="rId10"/>
          <a:stretch>
            <a:fillRect/>
          </a:stretch>
        </p:blipFill>
        <p:spPr>
          <a:xfrm>
            <a:off x="4828323" y="2225748"/>
            <a:ext cx="1114425" cy="447675"/>
          </a:xfrm>
          <a:prstGeom prst="rect">
            <a:avLst/>
          </a:prstGeom>
        </p:spPr>
      </p:pic>
    </p:spTree>
    <p:extLst>
      <p:ext uri="{BB962C8B-B14F-4D97-AF65-F5344CB8AC3E}">
        <p14:creationId xmlns:p14="http://schemas.microsoft.com/office/powerpoint/2010/main" val="11372046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H="1">
            <a:off x="1223403" y="2384769"/>
            <a:ext cx="527021" cy="1164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515727" y="2404517"/>
            <a:ext cx="203954" cy="11839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462350" y="2226197"/>
            <a:ext cx="1541185" cy="13843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99413" y="2384769"/>
            <a:ext cx="905698" cy="11846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1658229" y="3569441"/>
            <a:ext cx="1590675" cy="438150"/>
          </a:xfrm>
          <a:prstGeom prst="rect">
            <a:avLst/>
          </a:prstGeom>
        </p:spPr>
      </p:pic>
      <p:pic>
        <p:nvPicPr>
          <p:cNvPr id="9" name="Picture 8"/>
          <p:cNvPicPr>
            <a:picLocks noChangeAspect="1"/>
          </p:cNvPicPr>
          <p:nvPr/>
        </p:nvPicPr>
        <p:blipFill>
          <a:blip r:embed="rId3"/>
          <a:stretch>
            <a:fillRect/>
          </a:stretch>
        </p:blipFill>
        <p:spPr>
          <a:xfrm>
            <a:off x="3369394" y="3610577"/>
            <a:ext cx="1685925" cy="419100"/>
          </a:xfrm>
          <a:prstGeom prst="rect">
            <a:avLst/>
          </a:prstGeom>
        </p:spPr>
      </p:pic>
      <p:cxnSp>
        <p:nvCxnSpPr>
          <p:cNvPr id="11" name="Straight Arrow Connector 10"/>
          <p:cNvCxnSpPr/>
          <p:nvPr/>
        </p:nvCxnSpPr>
        <p:spPr>
          <a:xfrm flipH="1">
            <a:off x="5804767" y="2226197"/>
            <a:ext cx="1272153" cy="13622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6921166" y="3587116"/>
            <a:ext cx="2457450" cy="466725"/>
          </a:xfrm>
          <a:prstGeom prst="rect">
            <a:avLst/>
          </a:prstGeom>
        </p:spPr>
      </p:pic>
      <p:pic>
        <p:nvPicPr>
          <p:cNvPr id="13" name="Picture 12"/>
          <p:cNvPicPr>
            <a:picLocks noChangeAspect="1"/>
          </p:cNvPicPr>
          <p:nvPr/>
        </p:nvPicPr>
        <p:blipFill>
          <a:blip r:embed="rId5"/>
          <a:stretch>
            <a:fillRect/>
          </a:stretch>
        </p:blipFill>
        <p:spPr>
          <a:xfrm>
            <a:off x="9636919" y="3610784"/>
            <a:ext cx="1885950" cy="447675"/>
          </a:xfrm>
          <a:prstGeom prst="rect">
            <a:avLst/>
          </a:prstGeom>
        </p:spPr>
      </p:pic>
      <p:cxnSp>
        <p:nvCxnSpPr>
          <p:cNvPr id="14" name="Straight Arrow Connector 13"/>
          <p:cNvCxnSpPr/>
          <p:nvPr/>
        </p:nvCxnSpPr>
        <p:spPr>
          <a:xfrm>
            <a:off x="7779882" y="2148012"/>
            <a:ext cx="18354" cy="1518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119537" y="1007854"/>
            <a:ext cx="1739847" cy="9592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605963" y="1092644"/>
            <a:ext cx="1470957" cy="7001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6"/>
          <a:stretch>
            <a:fillRect/>
          </a:stretch>
        </p:blipFill>
        <p:spPr>
          <a:xfrm>
            <a:off x="1680079" y="1967080"/>
            <a:ext cx="1704975" cy="485775"/>
          </a:xfrm>
          <a:prstGeom prst="rect">
            <a:avLst/>
          </a:prstGeom>
        </p:spPr>
      </p:pic>
      <p:pic>
        <p:nvPicPr>
          <p:cNvPr id="21" name="Picture 20"/>
          <p:cNvPicPr>
            <a:picLocks noChangeAspect="1"/>
          </p:cNvPicPr>
          <p:nvPr/>
        </p:nvPicPr>
        <p:blipFill>
          <a:blip r:embed="rId7"/>
          <a:stretch>
            <a:fillRect/>
          </a:stretch>
        </p:blipFill>
        <p:spPr>
          <a:xfrm>
            <a:off x="-62461" y="3583586"/>
            <a:ext cx="1600200" cy="438150"/>
          </a:xfrm>
          <a:prstGeom prst="rect">
            <a:avLst/>
          </a:prstGeom>
        </p:spPr>
      </p:pic>
      <p:sp>
        <p:nvSpPr>
          <p:cNvPr id="22" name="TextBox 21"/>
          <p:cNvSpPr txBox="1"/>
          <p:nvPr/>
        </p:nvSpPr>
        <p:spPr>
          <a:xfrm>
            <a:off x="2303252" y="4253334"/>
            <a:ext cx="7333667" cy="369332"/>
          </a:xfrm>
          <a:prstGeom prst="rect">
            <a:avLst/>
          </a:prstGeom>
          <a:noFill/>
        </p:spPr>
        <p:txBody>
          <a:bodyPr wrap="square" rtlCol="0">
            <a:spAutoFit/>
          </a:bodyPr>
          <a:lstStyle/>
          <a:p>
            <a:r>
              <a:rPr lang="en-IN" dirty="0"/>
              <a:t>Fig b: After deleting 120 from its original position. Resultant tree is not B tree</a:t>
            </a:r>
          </a:p>
        </p:txBody>
      </p:sp>
      <p:sp>
        <p:nvSpPr>
          <p:cNvPr id="24" name="TextBox 23"/>
          <p:cNvSpPr txBox="1"/>
          <p:nvPr/>
        </p:nvSpPr>
        <p:spPr>
          <a:xfrm>
            <a:off x="566058" y="148552"/>
            <a:ext cx="11599817" cy="369332"/>
          </a:xfrm>
          <a:prstGeom prst="rect">
            <a:avLst/>
          </a:prstGeom>
          <a:noFill/>
        </p:spPr>
        <p:txBody>
          <a:bodyPr wrap="square" rtlCol="0">
            <a:spAutoFit/>
          </a:bodyPr>
          <a:lstStyle/>
          <a:p>
            <a:r>
              <a:rPr lang="en-IN" dirty="0"/>
              <a:t>Now , delete 120 from its original position. The resultant tree is shown below</a:t>
            </a:r>
          </a:p>
        </p:txBody>
      </p:sp>
      <p:pic>
        <p:nvPicPr>
          <p:cNvPr id="20" name="Picture 19"/>
          <p:cNvPicPr>
            <a:picLocks noChangeAspect="1"/>
          </p:cNvPicPr>
          <p:nvPr/>
        </p:nvPicPr>
        <p:blipFill>
          <a:blip r:embed="rId8"/>
          <a:stretch>
            <a:fillRect/>
          </a:stretch>
        </p:blipFill>
        <p:spPr>
          <a:xfrm>
            <a:off x="5184188" y="3610577"/>
            <a:ext cx="1828800" cy="476250"/>
          </a:xfrm>
          <a:prstGeom prst="rect">
            <a:avLst/>
          </a:prstGeom>
        </p:spPr>
      </p:pic>
      <p:sp>
        <p:nvSpPr>
          <p:cNvPr id="25" name="Right Arrow 24"/>
          <p:cNvSpPr/>
          <p:nvPr/>
        </p:nvSpPr>
        <p:spPr>
          <a:xfrm rot="3326363">
            <a:off x="4963827" y="2907312"/>
            <a:ext cx="548699" cy="7593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p:cNvPicPr>
            <a:picLocks noChangeAspect="1"/>
          </p:cNvPicPr>
          <p:nvPr/>
        </p:nvPicPr>
        <p:blipFill>
          <a:blip r:embed="rId9"/>
          <a:stretch>
            <a:fillRect/>
          </a:stretch>
        </p:blipFill>
        <p:spPr>
          <a:xfrm>
            <a:off x="6875007" y="1777491"/>
            <a:ext cx="1809750" cy="495300"/>
          </a:xfrm>
          <a:prstGeom prst="rect">
            <a:avLst/>
          </a:prstGeom>
        </p:spPr>
      </p:pic>
      <p:pic>
        <p:nvPicPr>
          <p:cNvPr id="27" name="Picture 26"/>
          <p:cNvPicPr>
            <a:picLocks noChangeAspect="1"/>
          </p:cNvPicPr>
          <p:nvPr/>
        </p:nvPicPr>
        <p:blipFill>
          <a:blip r:embed="rId10"/>
          <a:stretch>
            <a:fillRect/>
          </a:stretch>
        </p:blipFill>
        <p:spPr>
          <a:xfrm>
            <a:off x="4796011" y="633894"/>
            <a:ext cx="1114425" cy="447675"/>
          </a:xfrm>
          <a:prstGeom prst="rect">
            <a:avLst/>
          </a:prstGeom>
        </p:spPr>
      </p:pic>
    </p:spTree>
    <p:extLst>
      <p:ext uri="{BB962C8B-B14F-4D97-AF65-F5344CB8AC3E}">
        <p14:creationId xmlns:p14="http://schemas.microsoft.com/office/powerpoint/2010/main" val="37336998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663172" y="3225221"/>
            <a:ext cx="7333667" cy="369332"/>
          </a:xfrm>
          <a:prstGeom prst="rect">
            <a:avLst/>
          </a:prstGeom>
          <a:noFill/>
        </p:spPr>
        <p:txBody>
          <a:bodyPr wrap="square" rtlCol="0">
            <a:spAutoFit/>
          </a:bodyPr>
          <a:lstStyle/>
          <a:p>
            <a:r>
              <a:rPr lang="en-IN" dirty="0"/>
              <a:t>Fig c: After combining at leaf level</a:t>
            </a:r>
          </a:p>
        </p:txBody>
      </p:sp>
      <p:sp>
        <p:nvSpPr>
          <p:cNvPr id="25" name="TextBox 24"/>
          <p:cNvSpPr txBox="1"/>
          <p:nvPr/>
        </p:nvSpPr>
        <p:spPr>
          <a:xfrm>
            <a:off x="323818" y="39582"/>
            <a:ext cx="12035246" cy="523220"/>
          </a:xfrm>
          <a:prstGeom prst="rect">
            <a:avLst/>
          </a:prstGeom>
          <a:noFill/>
        </p:spPr>
        <p:txBody>
          <a:bodyPr wrap="square" rtlCol="0">
            <a:spAutoFit/>
          </a:bodyPr>
          <a:lstStyle/>
          <a:p>
            <a:r>
              <a:rPr lang="en-IN" sz="1400" dirty="0"/>
              <a:t>Observe the previous tree. After deleting 120, the corresponding node suffers from underflow. So, borrow from neighbour. However neighbour does not have sufficient number of elements. Then the solution is combine sib links along with their parent. The resultant tree is shown next. </a:t>
            </a:r>
          </a:p>
        </p:txBody>
      </p:sp>
      <p:pic>
        <p:nvPicPr>
          <p:cNvPr id="31" name="Picture 30"/>
          <p:cNvPicPr>
            <a:picLocks noChangeAspect="1"/>
          </p:cNvPicPr>
          <p:nvPr/>
        </p:nvPicPr>
        <p:blipFill>
          <a:blip r:embed="rId2"/>
          <a:stretch>
            <a:fillRect/>
          </a:stretch>
        </p:blipFill>
        <p:spPr>
          <a:xfrm>
            <a:off x="626576" y="662996"/>
            <a:ext cx="10738110" cy="2562225"/>
          </a:xfrm>
          <a:prstGeom prst="rect">
            <a:avLst/>
          </a:prstGeom>
        </p:spPr>
      </p:pic>
      <p:pic>
        <p:nvPicPr>
          <p:cNvPr id="32" name="Picture 31"/>
          <p:cNvPicPr>
            <a:picLocks noChangeAspect="1"/>
          </p:cNvPicPr>
          <p:nvPr/>
        </p:nvPicPr>
        <p:blipFill>
          <a:blip r:embed="rId3"/>
          <a:stretch>
            <a:fillRect/>
          </a:stretch>
        </p:blipFill>
        <p:spPr>
          <a:xfrm>
            <a:off x="626576" y="3767074"/>
            <a:ext cx="10052413" cy="1847850"/>
          </a:xfrm>
          <a:prstGeom prst="rect">
            <a:avLst/>
          </a:prstGeom>
        </p:spPr>
      </p:pic>
      <p:sp>
        <p:nvSpPr>
          <p:cNvPr id="33" name="TextBox 32"/>
          <p:cNvSpPr txBox="1"/>
          <p:nvPr/>
        </p:nvSpPr>
        <p:spPr>
          <a:xfrm>
            <a:off x="1985948" y="5804679"/>
            <a:ext cx="7333667" cy="369332"/>
          </a:xfrm>
          <a:prstGeom prst="rect">
            <a:avLst/>
          </a:prstGeom>
          <a:noFill/>
        </p:spPr>
        <p:txBody>
          <a:bodyPr wrap="square" rtlCol="0">
            <a:spAutoFit/>
          </a:bodyPr>
          <a:lstStyle/>
          <a:p>
            <a:r>
              <a:rPr lang="en-IN" dirty="0"/>
              <a:t>Fig d: After combining at 2</a:t>
            </a:r>
            <a:r>
              <a:rPr lang="en-IN" baseline="30000" dirty="0"/>
              <a:t>nd</a:t>
            </a:r>
            <a:r>
              <a:rPr lang="en-IN" dirty="0"/>
              <a:t>  level. Final tree</a:t>
            </a:r>
          </a:p>
        </p:txBody>
      </p:sp>
    </p:spTree>
    <p:extLst>
      <p:ext uri="{BB962C8B-B14F-4D97-AF65-F5344CB8AC3E}">
        <p14:creationId xmlns:p14="http://schemas.microsoft.com/office/powerpoint/2010/main" val="10706515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131"/>
            <a:ext cx="10515600" cy="5941832"/>
          </a:xfrm>
        </p:spPr>
        <p:txBody>
          <a:bodyPr/>
          <a:lstStyle/>
          <a:p>
            <a:r>
              <a:rPr lang="en-IN" dirty="0"/>
              <a:t>Note 1: Refer </a:t>
            </a:r>
            <a:r>
              <a:rPr lang="en-IN" dirty="0" err="1"/>
              <a:t>Sahani</a:t>
            </a:r>
            <a:r>
              <a:rPr lang="en-IN" dirty="0"/>
              <a:t>&amp; Good Rich text books to know the applications of various data structures</a:t>
            </a:r>
          </a:p>
          <a:p>
            <a:r>
              <a:rPr lang="en-IN" dirty="0"/>
              <a:t>Note 2: Refer Record for programs</a:t>
            </a:r>
          </a:p>
        </p:txBody>
      </p:sp>
    </p:spTree>
    <p:extLst>
      <p:ext uri="{BB962C8B-B14F-4D97-AF65-F5344CB8AC3E}">
        <p14:creationId xmlns:p14="http://schemas.microsoft.com/office/powerpoint/2010/main" val="921944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3675"/>
            <a:ext cx="10515600" cy="431709"/>
          </a:xfrm>
        </p:spPr>
        <p:txBody>
          <a:bodyPr>
            <a:noAutofit/>
          </a:bodyPr>
          <a:lstStyle/>
          <a:p>
            <a:r>
              <a:rPr lang="en-IN" sz="3200" b="1" u="sng" dirty="0"/>
              <a:t>1.Binary Search Tree</a:t>
            </a:r>
            <a:endParaRPr lang="en-IN" sz="3200" u="sng" dirty="0"/>
          </a:p>
        </p:txBody>
      </p:sp>
      <p:sp>
        <p:nvSpPr>
          <p:cNvPr id="3" name="Content Placeholder 2"/>
          <p:cNvSpPr>
            <a:spLocks noGrp="1"/>
          </p:cNvSpPr>
          <p:nvPr>
            <p:ph idx="1"/>
          </p:nvPr>
        </p:nvSpPr>
        <p:spPr>
          <a:xfrm>
            <a:off x="156753" y="545385"/>
            <a:ext cx="11926389" cy="5803164"/>
          </a:xfrm>
        </p:spPr>
        <p:txBody>
          <a:bodyPr>
            <a:normAutofit/>
          </a:bodyPr>
          <a:lstStyle/>
          <a:p>
            <a:r>
              <a:rPr lang="en-IN" sz="2000" dirty="0"/>
              <a:t>A binary search tree is a binary tree that may be empty. A nonempty binary search tree satisfy the following properties:</a:t>
            </a:r>
          </a:p>
          <a:p>
            <a:pPr marL="0" indent="0">
              <a:buNone/>
            </a:pPr>
            <a:r>
              <a:rPr lang="en-IN" sz="2000" dirty="0"/>
              <a:t>1.Every element has a key , and no two elements have the same key; therefore all key  elements are distinct. </a:t>
            </a:r>
          </a:p>
          <a:p>
            <a:pPr marL="0" indent="0">
              <a:lnSpc>
                <a:spcPct val="100000"/>
              </a:lnSpc>
              <a:spcBef>
                <a:spcPts val="0"/>
              </a:spcBef>
              <a:buNone/>
            </a:pPr>
            <a:r>
              <a:rPr lang="en-IN" sz="2000" dirty="0"/>
              <a:t>2. The keys in the left subtree of the root are smaller than the keys in the root</a:t>
            </a:r>
          </a:p>
          <a:p>
            <a:pPr marL="0" indent="0">
              <a:lnSpc>
                <a:spcPct val="100000"/>
              </a:lnSpc>
              <a:spcBef>
                <a:spcPts val="0"/>
              </a:spcBef>
              <a:buNone/>
            </a:pPr>
            <a:r>
              <a:rPr lang="en-IN" sz="2000" dirty="0"/>
              <a:t>3.The keys in the right subtree of the root are greater than the keys in the root</a:t>
            </a:r>
          </a:p>
          <a:p>
            <a:pPr marL="0" indent="0">
              <a:lnSpc>
                <a:spcPct val="100000"/>
              </a:lnSpc>
              <a:spcBef>
                <a:spcPts val="0"/>
              </a:spcBef>
              <a:buNone/>
            </a:pPr>
            <a:r>
              <a:rPr lang="en-IN" sz="2000" dirty="0"/>
              <a:t>4. The left and right subtree of the root are also subtrees</a:t>
            </a:r>
          </a:p>
          <a:p>
            <a:r>
              <a:rPr lang="en-IN" sz="2000" dirty="0"/>
              <a:t>In a binary search tree, all the nodes in left subtree of any node contains smaller values and all the nodes in right subtree of that contains larger values as shown in following figure...</a:t>
            </a:r>
          </a:p>
        </p:txBody>
      </p:sp>
      <p:pic>
        <p:nvPicPr>
          <p:cNvPr id="1026" name="Picture 2" descr="http://btechsmartclass.com/DS/images/BST%201.png"/>
          <p:cNvPicPr>
            <a:picLocks noChangeAspect="1" noChangeArrowheads="1"/>
          </p:cNvPicPr>
          <p:nvPr/>
        </p:nvPicPr>
        <p:blipFill>
          <a:blip r:embed="rId2">
            <a:clrChange>
              <a:clrFrom>
                <a:srgbClr val="000000">
                  <a:alpha val="0"/>
                </a:srgbClr>
              </a:clrFrom>
              <a:clrTo>
                <a:srgbClr val="000000">
                  <a:alpha val="0"/>
                </a:srgbClr>
              </a:clrTo>
            </a:clrChange>
            <a:biLevel thresh="50000"/>
            <a:extLst>
              <a:ext uri="{28A0092B-C50C-407E-A947-70E740481C1C}">
                <a14:useLocalDpi xmlns:a14="http://schemas.microsoft.com/office/drawing/2010/main" val="0"/>
              </a:ext>
            </a:extLst>
          </a:blip>
          <a:srcRect/>
          <a:stretch>
            <a:fillRect/>
          </a:stretch>
        </p:blipFill>
        <p:spPr bwMode="auto">
          <a:xfrm>
            <a:off x="367937" y="3580420"/>
            <a:ext cx="4898573" cy="266541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7914182" y="3899478"/>
            <a:ext cx="3019425" cy="2181225"/>
          </a:xfrm>
          <a:prstGeom prst="rect">
            <a:avLst/>
          </a:prstGeom>
        </p:spPr>
      </p:pic>
      <p:sp>
        <p:nvSpPr>
          <p:cNvPr id="5" name="TextBox 4"/>
          <p:cNvSpPr txBox="1"/>
          <p:nvPr/>
        </p:nvSpPr>
        <p:spPr>
          <a:xfrm>
            <a:off x="8595355" y="3262301"/>
            <a:ext cx="2338252" cy="369332"/>
          </a:xfrm>
          <a:prstGeom prst="rect">
            <a:avLst/>
          </a:prstGeom>
          <a:noFill/>
        </p:spPr>
        <p:txBody>
          <a:bodyPr wrap="square" rtlCol="0">
            <a:spAutoFit/>
          </a:bodyPr>
          <a:lstStyle/>
          <a:p>
            <a:r>
              <a:rPr lang="en-IN" dirty="0"/>
              <a:t>Example</a:t>
            </a:r>
          </a:p>
        </p:txBody>
      </p:sp>
    </p:spTree>
    <p:extLst>
      <p:ext uri="{BB962C8B-B14F-4D97-AF65-F5344CB8AC3E}">
        <p14:creationId xmlns:p14="http://schemas.microsoft.com/office/powerpoint/2010/main" val="77984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0446" y="352425"/>
            <a:ext cx="10867617" cy="2544286"/>
          </a:xfrm>
          <a:prstGeom prst="rect">
            <a:avLst/>
          </a:prstGeom>
        </p:spPr>
        <p:txBody>
          <a:bodyPr wrap="square">
            <a:spAutoFit/>
          </a:bodyPr>
          <a:lstStyle/>
          <a:p>
            <a:pPr algn="just"/>
            <a:r>
              <a:rPr lang="en-IN" u="sng" dirty="0">
                <a:solidFill>
                  <a:srgbClr val="000000"/>
                </a:solidFill>
                <a:latin typeface="Trebuchet MS" panose="020B0603020202020204" pitchFamily="34" charset="0"/>
              </a:rPr>
              <a:t>Operations on binary search trees:</a:t>
            </a:r>
          </a:p>
          <a:p>
            <a:pPr algn="just"/>
            <a:r>
              <a:rPr lang="en-IN" dirty="0">
                <a:solidFill>
                  <a:srgbClr val="000000"/>
                </a:solidFill>
                <a:latin typeface="Trebuchet MS" panose="020B0603020202020204" pitchFamily="34" charset="0"/>
              </a:rPr>
              <a:t>The following operations are performed on a binary </a:t>
            </a:r>
            <a:r>
              <a:rPr lang="en-IN" dirty="0" err="1">
                <a:solidFill>
                  <a:srgbClr val="000000"/>
                </a:solidFill>
                <a:latin typeface="Trebuchet MS" panose="020B0603020202020204" pitchFamily="34" charset="0"/>
              </a:rPr>
              <a:t>earch</a:t>
            </a:r>
            <a:r>
              <a:rPr lang="en-IN" dirty="0">
                <a:solidFill>
                  <a:srgbClr val="000000"/>
                </a:solidFill>
                <a:latin typeface="Trebuchet MS" panose="020B0603020202020204" pitchFamily="34" charset="0"/>
              </a:rPr>
              <a:t> tree...</a:t>
            </a:r>
          </a:p>
          <a:p>
            <a:pPr>
              <a:buFont typeface="+mj-lt"/>
              <a:buAutoNum type="arabicPeriod"/>
            </a:pPr>
            <a:r>
              <a:rPr lang="en-IN" b="1" dirty="0">
                <a:solidFill>
                  <a:srgbClr val="000000"/>
                </a:solidFill>
                <a:latin typeface="Trebuchet MS" panose="020B0603020202020204" pitchFamily="34" charset="0"/>
              </a:rPr>
              <a:t>Search</a:t>
            </a:r>
          </a:p>
          <a:p>
            <a:pPr>
              <a:buFont typeface="+mj-lt"/>
              <a:buAutoNum type="arabicPeriod"/>
            </a:pPr>
            <a:r>
              <a:rPr lang="en-IN" b="1" dirty="0">
                <a:solidFill>
                  <a:srgbClr val="000000"/>
                </a:solidFill>
                <a:latin typeface="Trebuchet MS" panose="020B0603020202020204" pitchFamily="34" charset="0"/>
              </a:rPr>
              <a:t>Insertion</a:t>
            </a:r>
          </a:p>
          <a:p>
            <a:pPr>
              <a:buFont typeface="+mj-lt"/>
              <a:buAutoNum type="arabicPeriod"/>
            </a:pPr>
            <a:r>
              <a:rPr lang="en-IN" b="1" dirty="0">
                <a:solidFill>
                  <a:srgbClr val="000000"/>
                </a:solidFill>
                <a:latin typeface="Trebuchet MS" panose="020B0603020202020204" pitchFamily="34" charset="0"/>
              </a:rPr>
              <a:t>Deletion</a:t>
            </a:r>
            <a:endParaRPr lang="en-IN" b="1" i="0" dirty="0">
              <a:solidFill>
                <a:srgbClr val="000000"/>
              </a:solidFill>
              <a:effectLst/>
              <a:latin typeface="Trebuchet MS" panose="020B0603020202020204" pitchFamily="34" charset="0"/>
            </a:endParaRPr>
          </a:p>
        </p:txBody>
      </p:sp>
      <p:sp>
        <p:nvSpPr>
          <p:cNvPr id="5" name="Rectangle 4"/>
          <p:cNvSpPr/>
          <p:nvPr/>
        </p:nvSpPr>
        <p:spPr>
          <a:xfrm>
            <a:off x="300446" y="3332255"/>
            <a:ext cx="11612880" cy="1200329"/>
          </a:xfrm>
          <a:prstGeom prst="rect">
            <a:avLst/>
          </a:prstGeom>
        </p:spPr>
        <p:txBody>
          <a:bodyPr wrap="square">
            <a:spAutoFit/>
          </a:bodyPr>
          <a:lstStyle/>
          <a:p>
            <a:r>
              <a:rPr lang="en-IN" b="1" dirty="0">
                <a:solidFill>
                  <a:srgbClr val="000000"/>
                </a:solidFill>
                <a:latin typeface="Open Sans"/>
              </a:rPr>
              <a:t>Time Complexity of search and insertion: </a:t>
            </a:r>
            <a:r>
              <a:rPr lang="en-IN" dirty="0">
                <a:solidFill>
                  <a:srgbClr val="000000"/>
                </a:solidFill>
                <a:latin typeface="Open Sans"/>
              </a:rPr>
              <a:t>The worst case time complexity of search and insert operations is O(h) where h is height of Binary Search Tree. In worst case, we may have to travel from root to the deepest leaf node. The height of a skewed tree may become n and the time complexity of search and insert operation may become O(n).</a:t>
            </a:r>
            <a:endParaRPr lang="en-IN" dirty="0"/>
          </a:p>
        </p:txBody>
      </p:sp>
      <p:sp>
        <p:nvSpPr>
          <p:cNvPr id="6" name="Rectangle 5"/>
          <p:cNvSpPr/>
          <p:nvPr/>
        </p:nvSpPr>
        <p:spPr>
          <a:xfrm>
            <a:off x="300445" y="4968128"/>
            <a:ext cx="11051177" cy="923330"/>
          </a:xfrm>
          <a:prstGeom prst="rect">
            <a:avLst/>
          </a:prstGeom>
        </p:spPr>
        <p:txBody>
          <a:bodyPr wrap="square">
            <a:spAutoFit/>
          </a:bodyPr>
          <a:lstStyle/>
          <a:p>
            <a:r>
              <a:rPr lang="en-IN" b="1" dirty="0">
                <a:solidFill>
                  <a:srgbClr val="000000"/>
                </a:solidFill>
                <a:latin typeface="Open Sans"/>
              </a:rPr>
              <a:t>Time Complexity of deletion:</a:t>
            </a:r>
            <a:r>
              <a:rPr lang="en-IN" dirty="0">
                <a:solidFill>
                  <a:srgbClr val="000000"/>
                </a:solidFill>
                <a:latin typeface="Open Sans"/>
              </a:rPr>
              <a:t> The worst case time complexity of delete operation is O(h) where h is height of Binary Search Tree. In worst case, we may have to travel from root to the deepest leaf node. The height of a skewed tree may become n and the time complexity of delete operation may become O(n)</a:t>
            </a:r>
            <a:endParaRPr lang="en-IN" dirty="0"/>
          </a:p>
        </p:txBody>
      </p:sp>
    </p:spTree>
    <p:extLst>
      <p:ext uri="{BB962C8B-B14F-4D97-AF65-F5344CB8AC3E}">
        <p14:creationId xmlns:p14="http://schemas.microsoft.com/office/powerpoint/2010/main" val="394178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3"/>
            <a:ext cx="10515600" cy="1254668"/>
          </a:xfrm>
        </p:spPr>
        <p:txBody>
          <a:bodyPr>
            <a:noAutofit/>
          </a:bodyPr>
          <a:lstStyle/>
          <a:p>
            <a:r>
              <a:rPr lang="en-IN" sz="2000" b="1" dirty="0"/>
              <a:t>Searching a key</a:t>
            </a:r>
            <a:br>
              <a:rPr lang="en-IN" sz="2000" dirty="0"/>
            </a:br>
            <a:r>
              <a:rPr lang="en-IN" sz="2000" dirty="0"/>
              <a:t>To search a given key in Binary Search Tree, we first compare it with root, if the key is present at root, we return root. If key is greater than root’s key, we recur for right subtree of root node. Otherwise we recur for left subtree.</a:t>
            </a:r>
          </a:p>
        </p:txBody>
      </p:sp>
      <p:sp>
        <p:nvSpPr>
          <p:cNvPr id="3" name="Content Placeholder 2"/>
          <p:cNvSpPr>
            <a:spLocks noGrp="1"/>
          </p:cNvSpPr>
          <p:nvPr>
            <p:ph idx="1"/>
          </p:nvPr>
        </p:nvSpPr>
        <p:spPr>
          <a:xfrm>
            <a:off x="838200" y="1332411"/>
            <a:ext cx="10515600" cy="5303520"/>
          </a:xfrm>
        </p:spPr>
        <p:txBody>
          <a:bodyPr>
            <a:normAutofit fontScale="77500" lnSpcReduction="20000"/>
          </a:bodyPr>
          <a:lstStyle/>
          <a:p>
            <a:pPr marL="0" indent="0">
              <a:buNone/>
            </a:pPr>
            <a:r>
              <a:rPr lang="en-IN" b="1" u="sng" dirty="0"/>
              <a:t>Algorithm for search operation</a:t>
            </a:r>
          </a:p>
          <a:p>
            <a:r>
              <a:rPr lang="en-IN" dirty="0"/>
              <a:t>In a binary search tree, the search operation is performed with </a:t>
            </a:r>
            <a:r>
              <a:rPr lang="en-IN" b="1" dirty="0"/>
              <a:t>O(log n)</a:t>
            </a:r>
            <a:r>
              <a:rPr lang="en-IN" dirty="0"/>
              <a:t> time complexity. The search operation is performed as follows...</a:t>
            </a:r>
          </a:p>
          <a:p>
            <a:r>
              <a:rPr lang="en-IN" b="1" dirty="0"/>
              <a:t>Step 1:</a:t>
            </a:r>
            <a:r>
              <a:rPr lang="en-IN" dirty="0"/>
              <a:t> Read the search element from the user</a:t>
            </a:r>
          </a:p>
          <a:p>
            <a:r>
              <a:rPr lang="en-IN" b="1" dirty="0"/>
              <a:t>Step 2:</a:t>
            </a:r>
            <a:r>
              <a:rPr lang="en-IN" dirty="0"/>
              <a:t> Compare, the search element with the value of root node in the tree.</a:t>
            </a:r>
          </a:p>
          <a:p>
            <a:r>
              <a:rPr lang="en-IN" b="1" dirty="0"/>
              <a:t>Step 3:</a:t>
            </a:r>
            <a:r>
              <a:rPr lang="en-IN" dirty="0"/>
              <a:t> If both are matching, then display "Given node found!!!" and terminate the function</a:t>
            </a:r>
          </a:p>
          <a:p>
            <a:r>
              <a:rPr lang="en-IN" b="1" dirty="0"/>
              <a:t>Step 4:</a:t>
            </a:r>
            <a:r>
              <a:rPr lang="en-IN" dirty="0"/>
              <a:t> If both are not matching, then check whether search element is smaller or larger than that node value.</a:t>
            </a:r>
          </a:p>
          <a:p>
            <a:r>
              <a:rPr lang="en-IN" b="1" dirty="0"/>
              <a:t>Step 5:</a:t>
            </a:r>
            <a:r>
              <a:rPr lang="en-IN" dirty="0"/>
              <a:t> If search element is smaller, then continue the search process in left subtree.</a:t>
            </a:r>
          </a:p>
          <a:p>
            <a:r>
              <a:rPr lang="en-IN" b="1" dirty="0"/>
              <a:t>Step 6:</a:t>
            </a:r>
            <a:r>
              <a:rPr lang="en-IN" dirty="0"/>
              <a:t> If search element is larger, then continue the search process in right subtree.</a:t>
            </a:r>
          </a:p>
          <a:p>
            <a:r>
              <a:rPr lang="en-IN" b="1" dirty="0"/>
              <a:t>Step 7:</a:t>
            </a:r>
            <a:r>
              <a:rPr lang="en-IN" dirty="0"/>
              <a:t> Repeat the same until we found exact element or we completed with a leaf node</a:t>
            </a:r>
          </a:p>
          <a:p>
            <a:r>
              <a:rPr lang="en-IN" b="1" dirty="0"/>
              <a:t>Step 8:</a:t>
            </a:r>
            <a:r>
              <a:rPr lang="en-IN" dirty="0"/>
              <a:t> If we reach to the node with search value, then display "Element is found" and terminate the function.</a:t>
            </a:r>
          </a:p>
          <a:p>
            <a:r>
              <a:rPr lang="en-IN" b="1" dirty="0"/>
              <a:t>Step 9:</a:t>
            </a:r>
            <a:r>
              <a:rPr lang="en-IN" dirty="0"/>
              <a:t> If we reach to a leaf node and it is also not matching, then display "Element not found" and terminate the function.</a:t>
            </a:r>
          </a:p>
          <a:p>
            <a:endParaRPr lang="en-IN" dirty="0"/>
          </a:p>
        </p:txBody>
      </p:sp>
    </p:spTree>
    <p:extLst>
      <p:ext uri="{BB962C8B-B14F-4D97-AF65-F5344CB8AC3E}">
        <p14:creationId xmlns:p14="http://schemas.microsoft.com/office/powerpoint/2010/main" val="3655771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TotalTime>
  <Words>6721</Words>
  <Application>Microsoft Office PowerPoint</Application>
  <PresentationFormat>Widescreen</PresentationFormat>
  <Paragraphs>959</Paragraphs>
  <Slides>65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65</vt:i4>
      </vt:variant>
    </vt:vector>
  </HeadingPairs>
  <TitlesOfParts>
    <vt:vector size="78" baseType="lpstr">
      <vt:lpstr>굴림</vt:lpstr>
      <vt:lpstr>Arial</vt:lpstr>
      <vt:lpstr>Calibri</vt:lpstr>
      <vt:lpstr>Calibri Light</vt:lpstr>
      <vt:lpstr>Consolas</vt:lpstr>
      <vt:lpstr>Courier New</vt:lpstr>
      <vt:lpstr>Open Sans</vt:lpstr>
      <vt:lpstr>Symbol</vt:lpstr>
      <vt:lpstr>Times New Roman</vt:lpstr>
      <vt:lpstr>Trebuchet MS</vt:lpstr>
      <vt:lpstr>verdana</vt:lpstr>
      <vt:lpstr>Wingdings</vt:lpstr>
      <vt:lpstr>Office Theme</vt:lpstr>
      <vt:lpstr>PowerPoint Presentation</vt:lpstr>
      <vt:lpstr>Binary Tree</vt:lpstr>
      <vt:lpstr>PowerPoint Presentation</vt:lpstr>
      <vt:lpstr>Binary Tree Traversals:</vt:lpstr>
      <vt:lpstr>PowerPoint Presentation</vt:lpstr>
      <vt:lpstr>PowerPoint Presentation</vt:lpstr>
      <vt:lpstr>1.Binary Search Tree</vt:lpstr>
      <vt:lpstr>PowerPoint Presentation</vt:lpstr>
      <vt:lpstr>Searching a key To search a given key in Binary Search Tree, we first compare it with root, if the key is present at root, we return root. If key is greater than root’s key, we recur for right subtree of root node. Otherwise we recur for left subtree.</vt:lpstr>
      <vt:lpstr>PowerPoint Presentation</vt:lpstr>
      <vt:lpstr>Insertion of a key into binary search tree  A new key is always inserted at leaf. We start searching a key from root till we hit a leaf node. Once a leaf node is found, the new node is added as a child of the leaf node.</vt:lpstr>
      <vt:lpstr>Example:Before insertion of 135 into binary search tree</vt:lpstr>
      <vt:lpstr>After insertion into BST</vt:lpstr>
      <vt:lpstr>Deletion of node from Binary search tree</vt:lpstr>
      <vt:lpstr>PowerPoint Presentation</vt:lpstr>
      <vt:lpstr>Case 3: Deletion of a node with two children We use the following steps to delete a node with two children from BST... Step 1: Find the node to be deleted using search operation Step 2: If it has two children, then find the largest node in its left subtree (OR) the smallest node in its right subtree. Step 3: Then ,  we replace deleting element with an element  which found in above step. Step 4: Following the replacement, the replacing element is removed from the original node Example:  Suppose we wish to remove an element with key 40 from the tree of the following figure a. Either the largest element in its left subtree or smallest element in its right subtree replace this. If we opt for largest element in its left sub tree , we move the key element with key 35 to the node from which 40 was removed; in addition the  node from which 35 is moved is removed. The resultant tree appears as in the following figure b.    </vt:lpstr>
      <vt:lpstr>2. Balanced Binary Search Trees</vt:lpstr>
      <vt:lpstr>Properties of AVL Tree</vt:lpstr>
      <vt:lpstr>AVL Tree with Balance Factors</vt:lpstr>
      <vt:lpstr>Operations on AVL Trees</vt:lpstr>
      <vt:lpstr>Insertion Operation in AVL Tree In an AVL tree, the insertion operation is performed with O(log n) time complexity. In AVL Tree, new node is always inserted as a leaf node. The insertion operation is performed as follows... </vt:lpstr>
      <vt:lpstr>Inserting into an AVL Search Tree</vt:lpstr>
      <vt:lpstr>Imbalance Types in AVL insertion</vt:lpstr>
      <vt:lpstr>LL Imbalance</vt:lpstr>
      <vt:lpstr>An LL Rotation</vt:lpstr>
      <vt:lpstr>An LR Rotation</vt:lpstr>
      <vt:lpstr>Single and Double Rotations</vt:lpstr>
      <vt:lpstr>LR Rotation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 R0 Rotation</vt:lpstr>
      <vt:lpstr>An R1 Rotation</vt:lpstr>
      <vt:lpstr>An R-1 Rotation</vt:lpstr>
      <vt:lpstr>PowerPoint Presentation</vt:lpstr>
      <vt:lpstr>PowerPoint Presentation</vt:lpstr>
      <vt:lpstr>3.B-Tree</vt:lpstr>
      <vt:lpstr>PowerPoint Presentation</vt:lpstr>
      <vt:lpstr>PowerPoint Presentation</vt:lpstr>
      <vt:lpstr>PowerPoint Presentation</vt:lpstr>
      <vt:lpstr>PowerPoint Presentation</vt:lpstr>
      <vt:lpstr>Example:  Construct B-tree order 5 for the following data 20,40,30,350,75,375,360,80,60,90,70, 100,110 ,120, 385, 390,380 </vt:lpstr>
      <vt:lpstr>PowerPoint Presentation</vt:lpstr>
      <vt:lpstr>PowerPoint Presentation</vt:lpstr>
      <vt:lpstr>PowerPoint Presentation</vt:lpstr>
      <vt:lpstr>PowerPoint Presentation</vt:lpstr>
      <vt:lpstr>PowerPoint Presentation</vt:lpstr>
      <vt:lpstr>Deleting an Element From a B-Tree </vt:lpstr>
      <vt:lpstr>Example 1: Let us take as a specific example, deleting 6 from this B-tree (of degree 5):</vt:lpstr>
      <vt:lpstr>Example 2: Let us take as a specific example, deleting 3 from this B-tree (of degree 5):</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sarada</dc:creator>
  <cp:lastModifiedBy>suraj thammi</cp:lastModifiedBy>
  <cp:revision>214</cp:revision>
  <dcterms:created xsi:type="dcterms:W3CDTF">2018-03-25T01:23:36Z</dcterms:created>
  <dcterms:modified xsi:type="dcterms:W3CDTF">2024-06-02T15:12:53Z</dcterms:modified>
</cp:coreProperties>
</file>