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" r:id="rId2"/>
    <p:sldId id="415" r:id="rId3"/>
    <p:sldId id="417" r:id="rId4"/>
    <p:sldId id="418" r:id="rId5"/>
    <p:sldId id="419" r:id="rId6"/>
    <p:sldId id="420" r:id="rId7"/>
    <p:sldId id="422" r:id="rId8"/>
    <p:sldId id="421" r:id="rId9"/>
    <p:sldId id="423" r:id="rId10"/>
    <p:sldId id="424" r:id="rId11"/>
    <p:sldId id="425" r:id="rId12"/>
    <p:sldId id="426" r:id="rId13"/>
    <p:sldId id="433" r:id="rId14"/>
    <p:sldId id="435" r:id="rId15"/>
    <p:sldId id="437" r:id="rId16"/>
    <p:sldId id="43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32:47.542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0 730,'46'51,"-3"1,-2 2,50 86,-5-6,-30-52,156 204,-205-277,1-1,-1 0,2-1,-1 0,1 0,0-1,15 8,-20-12,0 0,1-1,-1 0,0 0,1 0,-1 0,1-1,-1 0,1 1,-1-2,1 1,-1 0,1-1,-1 0,1 0,-1 0,0-1,0 0,1 1,5-5,5-4,0 0,-1 0,0-2,-1 0,0 0,19-25,57-95,-64 92,0 2,36-41,-37 51,31-51,-41 57,0 1,1 0,2 1,30-29,99-87,-87 78,73-56,46-10,95-77,24-51,-235 198,-41 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46:38.748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0,'450'30,"-400"-25,17 2,115 27,-118-21,1-2,111 3,17 3,123 26,-94-9,162 20,-117-19,-93-11,71 21,-161-26,0-4,131 6,-138-20,-10-2,108 14,-47 4,237 2,369-21,-427 3,-281-2,-1 0,0-2,0 0,0-2,0-1,-1-1,0-1,0-1,-1-1,39-23,-54 28,-1 0,1-1,-2 0,1 0,-1-1,0 0,0 0,0 0,-1-1,-1 0,8-16,-7 10,0 0,-2 0,0-1,0 1,-1 0,0-25,10-98,-8 112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46:42.895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1136,'32'-2,"1"-1,-1-1,61-16,-41 7,279-71,-47 11,461-156,-490 141,95-35,-251 91,166-32,-175 46,0-4,140-53,34-38,-217 95,0 2,78-16,-74 20,-1-1,54-23,-52 11,-11 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46:44.183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11 1,'-4'0,"-1"4,3 18,12 23,3 32,17 29,15 17,14 21,8 7,18 7,4-6,-6-21,-8-28,-13-28,-17-26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46:44.885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10,'5'0,"4"0,2-4,-1-2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46:45.937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1 217,'16'4,"40"-7,40-11,19-12,8-9,-9 0,-20 7,-17 0,-18 0,-19 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46:47.688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26 200,'-1'26,"-8"45,0-4,7-46,-1 8,2 36,1-58,0 0,1-1,0 1,1 0,-1 0,1-1,0 1,1-1,0 1,6 10,-6-14,0 1,0-1,1 0,0 0,-1 0,1-1,0 1,0-1,0 0,1 0,-1 0,1-1,-1 1,1-1,-1 0,1-1,5 1,11 1,1-2,31-2,-28 0,136-4,-158 5,0 0,1 0,-1 0,0 0,0 0,0-1,0 0,0 1,0-1,0 0,0 0,-1-1,1 1,-1-1,0 1,0-1,1 0,-2 1,1-1,0 0,-1 0,3-5,2-9,0 1,-1-1,3-18,-7 30,22-162,-4 22,-19 142,0 1,1 0,-1 0,1 0,-1-1,1 1,0 0,0 0,0 0,0 0,0 0,0 0,1 1,-1-1,1 0,-1 1,1-1,0 1,-1-1,1 1,0 0,0-1,0 1,0 0,0 1,0-1,0 0,1 0,-1 1,0-1,0 1,0 0,1 0,-1 0,0 0,0 0,1 0,2 1,6 2,-1 0,0 0,-1 1,1 0,-1 0,1 1,10 8,14 11,-2 2,0 1,45 50,70 105,-17 13,-135-236,-114-462,115 491,1 2,1 1,0-1,1 1,-2-18,3 25,0 1,0-1,1 0,-1 1,0-1,0 1,1-1,-1 0,1 1,-1-1,1 1,0 0,0-1,-1 1,1 0,0-1,0 1,1 0,-1 0,0 0,0 0,0 0,1 0,-1 0,0 0,1 0,-1 1,1-1,-1 0,1 1,-1-1,1 1,0 0,2-1,4 1,-1 0,1 0,-1 1,1 0,-1 0,0 1,1 0,-1 0,0 1,0 0,11 6,2 3,-1 1,29 24,121 126,-87-79,58 55,-91-88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46:48.966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0 835,'11'-1,"-1"0,1-1,-1 0,0 0,0-1,0 0,10-6,-12 6,225-100,-46 19,278-131,-225 121,-54 24,208-112,-358 166,68-20,-67 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46:51.432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1173,'22'-9,"0"1,1 1,0 1,0 1,1 1,26-1,6-2,286-54,12-3,-195 45,116-21,-144 9,240-46,-272 63,631-102,-534 79,203-66,442-152,-616 185,-70 19,-35 12,197-93,-291 119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46:53.734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2392,'3'2,"0"-1,0 1,0-1,0 1,0-1,1 0,-1 0,0 0,1-1,-1 1,1-1,-1 1,6-2,-1 2,8-1,0-1,0 0,0-1,-1-1,1 0,19-7,94-41,-64 23,315-102,22-10,-35-15,178-71,893-228,-599 208,-669 179,-94 35,106-29,320-57,26-8,-466 111,322-92,-51 8,-63 22,-95 18,316-91,-430 139,-32 6,34-11,-29 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46:57.229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1185,'0'2,"0"0,1 1,-1-1,1 0,0 0,0 0,-1 0,1-1,1 1,-1 0,0 0,0 0,1-1,-1 1,0-1,1 1,0-1,-1 0,1 1,0-1,0 0,0 0,0 0,0 0,0-1,3 2,7 2,1-1,-1 0,15 1,-25-4,31 4,1-3,0 0,66-9,102-29,238-79,-157 39,-179 49,-28 6,1 3,85-8,174-15,-265 33,79-19,-1-5,215-80,-135 45,-90 28,-55 19,114-14,24-4,128-55,-296 81,11-4,2 2,0 3,103-5,128 19,251-10,-202-32,-148 2,306-44,-462 78,-1 1,0-2,49-12,-52 8,47-4,-55 10,1-2,-1-1,30-10,100-39,-125 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34:19.917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2,'206'-1,"224"2,-256 12,33 0,-162-12,49-2,147 20,-96-3,256-2,-368-14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50:16.107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50:17.145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50:23.412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1 202,'0'-1,"1"-1,-1 0,1 0,0 1,-1-1,1 1,0-1,0 1,0-1,0 1,1 0,-1-1,0 1,0 0,4-2,22-16,-9 11,-1 1,1 0,0 1,0 1,24-3,40-12,-48 9,0 2,1 1,0 1,69-3,-71 8,0-3,50-12,-46 9,59-7,-11 11,97 7,-83 9,31 1,-69-9,-1 2,62 14,-51-4,-35-7,0-1,54 4,37-1,35 2,-136-12,-1 1,0 0,0 2,41 12,-36-8,1-1,1-2,54 3,97-10,-70 0,1573 2,-1621-5,-39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50:41.005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0 200,'832'0,"-626"-13,-17 0,-97 13,-42 2,1-3,92-14,-62 1,2 3,140 0,1431 13,-1075-2,-559-2,0 0,0-1,0-1,26-9,-20 6,48-8,199-12,-100 2,-112 14,99-6,421 17,-254 2,-275 1,1 3,100 23,-128-24,61 18,-53-13,1-2,66 8,-11-13,72 8,-111-5,72-1,-96-6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37:51.717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37:52.434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37:53.120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37:54.175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46:15.921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46:18.306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23,'1468'0,"-1361"2,1 6,158 30,184 62,-155-35,-222-49,-33-9,0-1,0-1,1-3,-1-1,60-7,-70 2,-1-1,-1-2,1 0,-1-2,-1-2,0 0,0-2,29-18,-9 0,78-68,-84 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8T06:46:28.241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404 2251,'1264'0,"-1237"2,0 1,0 2,-1 0,48 17,-38-11,62 11,19 3,-28-5,-11-5,0 1,1-4,127 5,-206-17,112-1,154 19,-156-1,-2 0,203 6,-282-23,-3-2,1 2,-1 1,0 1,1 1,-1 1,35 11,-35-8,0 0,1-2,0 0,34 0,-10-4,67-7,-95 3,-1-1,0-1,0-1,0 0,-1-2,0-1,0-1,-1 0,0-2,-1 0,-1-1,0-1,17-16,136-167,-159 182,0-1,-1 0,-1-1,-1 0,0-1,-2 1,0-2,0 1,-2-1,0 0,2-24,3-44,5 1,27-96,-34 156,-1-1,-1 0,-1 0,-2 0,-1-1,-2-53,-1 73,-1-1,-1 0,1 1,-1 0,-1 0,1 0,-1 0,-1 0,1 1,-2-1,1 1,-1 1,1-1,-10-7,-9-7,-2 1,-43-27,-355-177,401 213,-152-63,34 16,27 7,-3 4,-171-44,190 70,-1 4,-193-9,-392 28,233 0,402-3,0 2,0 3,0 1,-80 20,122-22,0 0,-1 0,1 0,1 1,-1 0,1 0,-1 1,1 0,0 0,-8 10,-1 3,1 1,-13 25,17-27,-1 0,0-1,-1 0,-19 18,-11 2,-66 42,17-13,-214 207,274-245,0-1,-55 33,46-32,-47 39,65-48,2 2,0 0,1 1,1 1,2 1,0 0,-18 37,31-54,-4 5,1 0,1 1,0-1,1 1,0 0,1 1,0-1,1 1,-1 17,3-27,1 1,0-1,0 0,0 1,0-1,1 0,0 0,-1 0,1 0,0 0,0-1,0 1,1 0,-1-1,1 0,-1 0,1 1,0-1,0-1,5 4,6 2,-1-1,1 0,20 5,149 29,-79-19,-34 0,-50-13,1-2,25 5,238 50,-196-38,2-4,135 11,-177-28,-18-2,0 2,1 1,-1 1,36 10,-13 0,109 12,-96-17,-16 1,0 2,65 25,-74-22,-1-2,2-2,0-1,56 5,-6-14,-58-2,1 1,52 9,429 100,-454-95,0-4,78 5,-49-7,232 0,-221-9,-84 0,0-1,0 0,1-1,-2-1,1-1,0 0,16-9,-5 1,-1-1,0-2,30-23,-34 18,0 0,-1-2,-2-1,27-38,-4 6,-4 11,31-42,-64 77,-1 0,0 0,-1-1,0 0,0-1,-1 1,3-14,-6 20,18-84,-4-1,5-112,11-268,-27 426,3-13,-3 0,-6-111,1 151,-2 1,0-1,-1 1,0 0,-1 0,-1 0,-1 1,0 0,-1 0,-1 1,0 0,0 0,-2 1,-18-18,-5 3,-1 2,-1 1,-1 2,-76-34,84 42,-247-103,81 38,96 39,-2 5,-155-36,204 64,0 2,-1 3,-100 6,49 0,13-3,-143 5,173-1,-111 23,77-4,2 3,1 5,-101 48,-137 68,203-93,-340 136,435-178,-34 11,-84 18,116-33,12 0,1 0,-1 1,2 2,0 0,0 1,1 1,-25 22,-48 30,23-21,2 3,-120 110,179-149,1-1,-1 2,1-1,1 1,0 0,0 0,1 1,0-1,1 1,-5 16,4-7,2 0,0 0,1 0,1 38,2-51,8 180,-6-158,2 0,1 0,1-1,16 40,-6-29,1-1,2-1,2-1,30 38,-11-11,-30-44,1 0,22 27,-28-39,0-1,0 0,0 1,1-2,-1 1,1-1,0 0,0-1,1 1,13 3,125 28,38 12,-184-47,165 48,-134-41,-1-1,1-2,49 0,1395-8,-1389 4,-52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D0CF-432B-4B55-9F7C-804A794F2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F8616-BCB0-47F9-B1DF-121E437E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345D-2CA0-4E2B-B2AA-C29E99B8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3EA0-468B-4380-B382-9C285EAAB95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2E378-E1FA-451B-86CA-25B1B261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49D79-D270-4DAE-BD30-56E5ED59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A91-E3C0-4F1D-A28B-F79FA82BE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4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57FF-CAAE-4A64-A86B-E9357FC4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A8B70-1C1F-4353-BE69-06F9EBBC4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BC04-0449-4D17-B42C-209EDA01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3EA0-468B-4380-B382-9C285EAAB95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3D59-07F9-44E7-BA1C-E3A64BEF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DEC40-60E0-4BC5-A660-8CFC9A03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A91-E3C0-4F1D-A28B-F79FA82BE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23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B77A2-D2E3-4E03-BA0D-4AE63E1C3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8ED6E-59D3-49D7-A49A-27ACBA6B1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F6CD-E649-4B44-9FD1-71B81B5A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3EA0-468B-4380-B382-9C285EAAB95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DFE56-5C0A-4259-9062-F27B587C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4DFC-7618-4CA9-B63A-2CA56420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A91-E3C0-4F1D-A28B-F79FA82BE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84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FBA8-9192-46AD-B57D-23680378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724D-4526-4562-86AF-7FD211A5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C6E9-86DA-4FCB-92FF-18E81FA1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3EA0-468B-4380-B382-9C285EAAB95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63FE5-9629-42E7-A72D-BE3C0708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5A6ED-79D5-4C86-9694-5DAA7A02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A91-E3C0-4F1D-A28B-F79FA82BE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36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A277-9D73-4E48-9928-359B1767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B542D-E7C8-4599-93EE-929F68029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FCF3-6B06-4BCD-A074-A7616D9F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3EA0-468B-4380-B382-9C285EAAB95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13C8-2048-4DE3-A603-C2E37526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F8A1-88AA-4F0D-831C-4F3E3F85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A91-E3C0-4F1D-A28B-F79FA82BE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96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691E-6A06-4FBB-B7F2-0EC5869E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D6D4A-F980-4524-A6C5-7054EA220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EC824-62FA-4C7F-BE51-ECFD0E0AD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D3837-5785-4C62-812A-61AE138A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3EA0-468B-4380-B382-9C285EAAB95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06D0B-51CB-4167-93A1-36F8348A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C20CB-CC72-46F3-80BF-620D5C4D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A91-E3C0-4F1D-A28B-F79FA82BE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9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7308-969E-472F-ADE5-D59AD050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AF43E-028B-4C9F-AD9F-A286D6E6C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445FC-04D8-442D-813A-4BC7FA82C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3CAEF-D000-4F9B-B88E-C2E36C00F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BA9C5-0F18-485E-B475-CD4ABCEA6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6C81B-4D28-49BC-BD90-D2886244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3EA0-468B-4380-B382-9C285EAAB95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85EA6-EB83-4744-AF07-9CCA5297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EFC90-19A4-4DD4-A7A0-70FD6070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A91-E3C0-4F1D-A28B-F79FA82BE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71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4D6C-85CE-42F8-8162-7E74B942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A5562-0AD6-478D-9594-1169DBA9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3EA0-468B-4380-B382-9C285EAAB95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7514E-F5B6-4590-B50C-4B830296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2487E-E88B-4F6B-BBDC-1078782D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A91-E3C0-4F1D-A28B-F79FA82BE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3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779E0-CE68-48DB-8BA8-3C74C0F6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3EA0-468B-4380-B382-9C285EAAB95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BDB2A-2770-4F1C-9608-56FB4009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A7CF5-7D97-4257-9CBC-0AC756FF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A91-E3C0-4F1D-A28B-F79FA82BE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83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AF2B-D1DF-409B-8A17-3F4FFAF6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97DF-4B1C-43D0-B43E-6195B853A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FE2B3-6C93-433C-AA52-FD208B287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18F82-CBFC-441C-83CE-DF5B09BD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3EA0-468B-4380-B382-9C285EAAB95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2F785-B690-4B09-94C5-8512E7D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42D6A-819F-4541-9101-FEBE8FCC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A91-E3C0-4F1D-A28B-F79FA82BE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41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6ABD-EBDA-40AC-A9AB-D90C8DE9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50FEC-4207-4C04-905A-4EA6584C0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8944-9722-41E5-9049-A9AE251C1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0B7A4-C7EC-48A9-980D-EAB37BB0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3EA0-468B-4380-B382-9C285EAAB95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9F291-499D-4143-BECA-DAAF1195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B6308-06CA-4A01-BB48-1E32EE8C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A91-E3C0-4F1D-A28B-F79FA82BE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60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D784B-8BEE-4DAE-98D2-745B4440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24A7B-E357-4D77-8144-8890943B2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A01A6-6B09-42B0-9D9E-C8ED32E0D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23EA0-468B-4380-B382-9C285EAAB95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67472-0EEC-4A7F-8B78-DAE708C36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91FB4-0680-4E10-9C16-67A6742AD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7EA91-E3C0-4F1D-A28B-F79FA82BE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67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7.png"/><Relationship Id="rId18" Type="http://schemas.openxmlformats.org/officeDocument/2006/relationships/customXml" Target="../ink/ink15.xml"/><Relationship Id="rId26" Type="http://schemas.openxmlformats.org/officeDocument/2006/relationships/customXml" Target="../ink/ink19.xml"/><Relationship Id="rId3" Type="http://schemas.openxmlformats.org/officeDocument/2006/relationships/image" Target="../media/image12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12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customXml" Target="../ink/ink7.xml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1" Type="http://schemas.openxmlformats.org/officeDocument/2006/relationships/image" Target="../media/image16.png"/><Relationship Id="rId24" Type="http://schemas.openxmlformats.org/officeDocument/2006/relationships/customXml" Target="../ink/ink18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11.xml"/><Relationship Id="rId19" Type="http://schemas.openxmlformats.org/officeDocument/2006/relationships/image" Target="../media/image20.png"/><Relationship Id="rId4" Type="http://schemas.openxmlformats.org/officeDocument/2006/relationships/customXml" Target="../ink/ink8.xml"/><Relationship Id="rId9" Type="http://schemas.openxmlformats.org/officeDocument/2006/relationships/image" Target="../media/image15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customXml" Target="../ink/ink23.xm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customXml" Target="../ink/ink22.xml"/><Relationship Id="rId4" Type="http://schemas.openxmlformats.org/officeDocument/2006/relationships/customXml" Target="../ink/ink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DBF3D3-343A-48B0-A9F4-BEBBCF06950B}"/>
              </a:ext>
            </a:extLst>
          </p:cNvPr>
          <p:cNvSpPr/>
          <p:nvPr/>
        </p:nvSpPr>
        <p:spPr>
          <a:xfrm>
            <a:off x="476277" y="3497049"/>
            <a:ext cx="781801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For example, the results of a classroom test could be represented as a dictionary with pupil's names as keys and their scores as the values: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F66CD7-B81E-40E7-AB0B-6D825772EB01}"/>
              </a:ext>
            </a:extLst>
          </p:cNvPr>
          <p:cNvSpPr/>
          <p:nvPr/>
        </p:nvSpPr>
        <p:spPr>
          <a:xfrm>
            <a:off x="4799857" y="21929"/>
            <a:ext cx="1762149" cy="52322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Dictionary </a:t>
            </a:r>
            <a:endParaRPr lang="en-IN" sz="2800" dirty="0"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1D3BF9-B310-4A59-9AB6-C87D7A3E9F2F}"/>
              </a:ext>
            </a:extLst>
          </p:cNvPr>
          <p:cNvSpPr/>
          <p:nvPr/>
        </p:nvSpPr>
        <p:spPr>
          <a:xfrm>
            <a:off x="411218" y="587192"/>
            <a:ext cx="9514018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Dictionary is an ordered collection of pairs of the form&lt;K,V&gt;  where K is a key and V is a value associated with the Key. No 2 pairs have the same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container for group of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Every element of  a Dictionary is a Key-Value pair, where Key is unique , Value is associated for each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Dictionary is also a Data Structure</a:t>
            </a:r>
          </a:p>
          <a:p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825569-98F7-4CD0-A473-D06E9A7E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602" y="4120741"/>
            <a:ext cx="2999817" cy="28356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EC7A03-498E-496E-8E8A-D3D1014D37DC}"/>
              </a:ext>
            </a:extLst>
          </p:cNvPr>
          <p:cNvSpPr/>
          <p:nvPr/>
        </p:nvSpPr>
        <p:spPr>
          <a:xfrm>
            <a:off x="476277" y="2960841"/>
            <a:ext cx="832149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Consider a case where we need to store grades of students</a:t>
            </a:r>
            <a:endParaRPr lang="en-IN" sz="2000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D14390-B603-469C-BDB1-922CA4AC3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89435"/>
              </p:ext>
            </p:extLst>
          </p:nvPr>
        </p:nvGraphicFramePr>
        <p:xfrm>
          <a:off x="652002" y="4204935"/>
          <a:ext cx="3096344" cy="2395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8172">
                  <a:extLst>
                    <a:ext uri="{9D8B030D-6E8A-4147-A177-3AD203B41FA5}">
                      <a16:colId xmlns:a16="http://schemas.microsoft.com/office/drawing/2014/main" val="3094827972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1797852040"/>
                    </a:ext>
                  </a:extLst>
                </a:gridCol>
              </a:tblGrid>
              <a:tr h="323574">
                <a:tc>
                  <a:txBody>
                    <a:bodyPr/>
                    <a:lstStyle/>
                    <a:p>
                      <a:r>
                        <a:rPr lang="en-US" dirty="0"/>
                        <a:t>'Detra'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90455"/>
                  </a:ext>
                </a:extLst>
              </a:tr>
              <a:tr h="323574">
                <a:tc>
                  <a:txBody>
                    <a:bodyPr/>
                    <a:lstStyle/>
                    <a:p>
                      <a:r>
                        <a:rPr lang="en-US" dirty="0"/>
                        <a:t> 'Nova'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 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228734"/>
                  </a:ext>
                </a:extLst>
              </a:tr>
              <a:tr h="323574">
                <a:tc>
                  <a:txBody>
                    <a:bodyPr/>
                    <a:lstStyle/>
                    <a:p>
                      <a:r>
                        <a:rPr lang="en-US" dirty="0"/>
                        <a:t>'Charlie'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674395"/>
                  </a:ext>
                </a:extLst>
              </a:tr>
              <a:tr h="323574">
                <a:tc>
                  <a:txBody>
                    <a:bodyPr/>
                    <a:lstStyle/>
                    <a:p>
                      <a:r>
                        <a:rPr lang="en-US" dirty="0"/>
                        <a:t> 'Henry'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657954"/>
                  </a:ext>
                </a:extLst>
              </a:tr>
              <a:tr h="323574">
                <a:tc>
                  <a:txBody>
                    <a:bodyPr/>
                    <a:lstStyle/>
                    <a:p>
                      <a:r>
                        <a:rPr lang="en-US" dirty="0"/>
                        <a:t>'Roxanne'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746522"/>
                  </a:ext>
                </a:extLst>
              </a:tr>
              <a:tr h="566254">
                <a:tc>
                  <a:txBody>
                    <a:bodyPr/>
                    <a:lstStyle/>
                    <a:p>
                      <a:r>
                        <a:rPr lang="en-US" dirty="0"/>
                        <a:t>'Elsa'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29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68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6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4F8C1E-718D-42EF-BA57-95A3F7B4C94B}"/>
              </a:ext>
            </a:extLst>
          </p:cNvPr>
          <p:cNvSpPr txBox="1"/>
          <p:nvPr/>
        </p:nvSpPr>
        <p:spPr>
          <a:xfrm>
            <a:off x="435007" y="133165"/>
            <a:ext cx="339127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sz="2000" dirty="0"/>
              <a:t>.Write Sorted Chain class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2A331-4BFB-4ECA-940E-437B252402CE}"/>
              </a:ext>
            </a:extLst>
          </p:cNvPr>
          <p:cNvSpPr txBox="1"/>
          <p:nvPr/>
        </p:nvSpPr>
        <p:spPr>
          <a:xfrm>
            <a:off x="435007" y="1043420"/>
            <a:ext cx="11372294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class </a:t>
            </a:r>
            <a:r>
              <a:rPr lang="en-US" b="1" dirty="0" err="1"/>
              <a:t>Sorted_Chain</a:t>
            </a:r>
            <a:r>
              <a:rPr lang="en-US" b="1" dirty="0"/>
              <a:t>&lt;K  </a:t>
            </a:r>
            <a:r>
              <a:rPr lang="en-US" b="1" dirty="0">
                <a:solidFill>
                  <a:srgbClr val="00B0F0"/>
                </a:solidFill>
              </a:rPr>
              <a:t>extends Comparable</a:t>
            </a:r>
            <a:r>
              <a:rPr lang="en-US" b="1" dirty="0"/>
              <a:t>&lt;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b="1" dirty="0"/>
              <a:t>&gt; </a:t>
            </a:r>
            <a:r>
              <a:rPr lang="en-US" b="1" dirty="0">
                <a:solidFill>
                  <a:srgbClr val="0070C0"/>
                </a:solidFill>
              </a:rPr>
              <a:t>,V</a:t>
            </a:r>
            <a:r>
              <a:rPr lang="en-US" b="1" dirty="0"/>
              <a:t>&gt; implements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Dictionary</a:t>
            </a:r>
            <a:r>
              <a:rPr lang="en-US" b="1" dirty="0">
                <a:solidFill>
                  <a:srgbClr val="FF0000"/>
                </a:solidFill>
              </a:rPr>
              <a:t>&lt;K </a:t>
            </a:r>
            <a:r>
              <a:rPr lang="en-US" b="1" dirty="0">
                <a:solidFill>
                  <a:srgbClr val="0070C0"/>
                </a:solidFill>
              </a:rPr>
              <a:t>, V</a:t>
            </a:r>
            <a:r>
              <a:rPr lang="en-US" b="1" dirty="0">
                <a:solidFill>
                  <a:srgbClr val="FF0000"/>
                </a:solidFill>
              </a:rPr>
              <a:t> &gt;{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</a:t>
            </a:r>
            <a:r>
              <a:rPr lang="en-US" b="1" dirty="0" err="1">
                <a:solidFill>
                  <a:srgbClr val="FF0000"/>
                </a:solidFill>
              </a:rPr>
              <a:t>PairNode</a:t>
            </a:r>
            <a:r>
              <a:rPr lang="en-US" b="1" dirty="0">
                <a:solidFill>
                  <a:srgbClr val="FF0000"/>
                </a:solidFill>
              </a:rPr>
              <a:t>&lt;K,V&gt; </a:t>
            </a:r>
            <a:r>
              <a:rPr lang="en-US" b="1" dirty="0">
                <a:solidFill>
                  <a:srgbClr val="0070C0"/>
                </a:solidFill>
              </a:rPr>
              <a:t>Head;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int </a:t>
            </a:r>
            <a:r>
              <a:rPr lang="en-US" b="1" dirty="0" err="1">
                <a:solidFill>
                  <a:srgbClr val="0070C0"/>
                </a:solidFill>
              </a:rPr>
              <a:t>dsize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public </a:t>
            </a:r>
            <a:r>
              <a:rPr lang="en-US" b="1" dirty="0" err="1">
                <a:solidFill>
                  <a:srgbClr val="FF0000"/>
                </a:solidFill>
              </a:rPr>
              <a:t>boolean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isEmpty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       return Head==null;      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}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public int </a:t>
            </a:r>
            <a:r>
              <a:rPr lang="en-US" b="1" dirty="0">
                <a:solidFill>
                  <a:srgbClr val="0070C0"/>
                </a:solidFill>
              </a:rPr>
              <a:t>size(){ 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return </a:t>
            </a:r>
            <a:r>
              <a:rPr lang="en-US" b="1" dirty="0" err="1">
                <a:solidFill>
                  <a:srgbClr val="FF0000"/>
                </a:solidFill>
              </a:rPr>
              <a:t>dsize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  }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  </a:t>
            </a:r>
            <a:endParaRPr lang="en-I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181776-7086-4CF2-918E-BD85E2282C8F}"/>
                  </a:ext>
                </a:extLst>
              </p14:cNvPr>
              <p14:cNvContentPartPr/>
              <p14:nvPr/>
            </p14:nvContentPartPr>
            <p14:xfrm>
              <a:off x="3062352" y="1228348"/>
              <a:ext cx="873000" cy="57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181776-7086-4CF2-918E-BD85E2282C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3352" y="1219708"/>
                <a:ext cx="890640" cy="59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908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224DDC-B36D-41A3-942F-6E8CEA69FC93}"/>
              </a:ext>
            </a:extLst>
          </p:cNvPr>
          <p:cNvSpPr/>
          <p:nvPr/>
        </p:nvSpPr>
        <p:spPr>
          <a:xfrm>
            <a:off x="17262" y="136944"/>
            <a:ext cx="6200559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public void </a:t>
            </a:r>
            <a:r>
              <a:rPr lang="en-US" b="1" dirty="0">
                <a:solidFill>
                  <a:srgbClr val="0070C0"/>
                </a:solidFill>
              </a:rPr>
              <a:t>insert( </a:t>
            </a:r>
            <a:r>
              <a:rPr lang="en-US" b="1" dirty="0">
                <a:solidFill>
                  <a:srgbClr val="C00000"/>
                </a:solidFill>
              </a:rPr>
              <a:t>Pair&lt;K,V&gt;</a:t>
            </a:r>
            <a:r>
              <a:rPr lang="en-US" b="1" dirty="0">
                <a:solidFill>
                  <a:srgbClr val="0070C0"/>
                </a:solidFill>
              </a:rPr>
              <a:t>  P){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</a:t>
            </a:r>
            <a:r>
              <a:rPr lang="en-US" b="1" dirty="0" err="1">
                <a:solidFill>
                  <a:srgbClr val="0070C0"/>
                </a:solidFill>
              </a:rPr>
              <a:t>PairNode</a:t>
            </a:r>
            <a:r>
              <a:rPr lang="en-US" b="1" dirty="0">
                <a:solidFill>
                  <a:srgbClr val="C00000"/>
                </a:solidFill>
              </a:rPr>
              <a:t>&lt;K,V&gt; </a:t>
            </a:r>
            <a:r>
              <a:rPr lang="en-US" b="1" dirty="0" err="1">
                <a:solidFill>
                  <a:srgbClr val="C00000"/>
                </a:solidFill>
              </a:rPr>
              <a:t>npNode</a:t>
            </a:r>
            <a:r>
              <a:rPr lang="en-US" b="1" dirty="0">
                <a:solidFill>
                  <a:srgbClr val="C00000"/>
                </a:solidFill>
              </a:rPr>
              <a:t>=new </a:t>
            </a:r>
            <a:r>
              <a:rPr lang="en-US" b="1" dirty="0" err="1">
                <a:solidFill>
                  <a:srgbClr val="C00000"/>
                </a:solidFill>
              </a:rPr>
              <a:t>PairNode</a:t>
            </a:r>
            <a:r>
              <a:rPr lang="en-US" b="1" dirty="0">
                <a:solidFill>
                  <a:srgbClr val="C00000"/>
                </a:solidFill>
              </a:rPr>
              <a:t>&lt;K,V&gt;(</a:t>
            </a:r>
            <a:r>
              <a:rPr lang="en-US" b="1" dirty="0" err="1">
                <a:solidFill>
                  <a:srgbClr val="C00000"/>
                </a:solidFill>
              </a:rPr>
              <a:t>P,null</a:t>
            </a:r>
            <a:r>
              <a:rPr lang="en-US" b="1" dirty="0">
                <a:solidFill>
                  <a:srgbClr val="C00000"/>
                </a:solidFill>
              </a:rPr>
              <a:t> );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if(</a:t>
            </a:r>
            <a:r>
              <a:rPr lang="en-US" b="1" dirty="0" err="1">
                <a:solidFill>
                  <a:srgbClr val="0070C0"/>
                </a:solidFill>
              </a:rPr>
              <a:t>isEmpty</a:t>
            </a:r>
            <a:r>
              <a:rPr lang="en-US" b="1" dirty="0">
                <a:solidFill>
                  <a:srgbClr val="0070C0"/>
                </a:solidFill>
              </a:rPr>
              <a:t>()){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        Head=</a:t>
            </a:r>
            <a:r>
              <a:rPr lang="en-US" b="1" dirty="0" err="1">
                <a:solidFill>
                  <a:srgbClr val="0070C0"/>
                </a:solidFill>
              </a:rPr>
              <a:t>npNode</a:t>
            </a:r>
            <a:r>
              <a:rPr lang="en-US" b="1" dirty="0">
                <a:solidFill>
                  <a:srgbClr val="0070C0"/>
                </a:solidFill>
              </a:rPr>
              <a:t>;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          }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else {</a:t>
            </a:r>
          </a:p>
          <a:p>
            <a:r>
              <a:rPr lang="en-US" b="1" dirty="0">
                <a:solidFill>
                  <a:srgbClr val="0070C0"/>
                </a:solidFill>
              </a:rPr>
              <a:t>	if(</a:t>
            </a:r>
            <a:r>
              <a:rPr lang="en-US" b="1" dirty="0" err="1">
                <a:solidFill>
                  <a:srgbClr val="0070C0"/>
                </a:solidFill>
              </a:rPr>
              <a:t>P.Key.compateTo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Head.data.Key</a:t>
            </a:r>
            <a:r>
              <a:rPr lang="en-US" b="1" dirty="0">
                <a:solidFill>
                  <a:srgbClr val="0070C0"/>
                </a:solidFill>
              </a:rPr>
              <a:t>)&lt;0</a:t>
            </a:r>
            <a:r>
              <a:rPr lang="en-US" b="1" dirty="0">
                <a:solidFill>
                  <a:srgbClr val="FF0000"/>
                </a:solidFill>
              </a:rPr>
              <a:t>){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              </a:t>
            </a:r>
            <a:r>
              <a:rPr lang="en-US" b="1" dirty="0" err="1">
                <a:solidFill>
                  <a:srgbClr val="FF0000"/>
                </a:solidFill>
              </a:rPr>
              <a:t>npNode.next</a:t>
            </a:r>
            <a:r>
              <a:rPr lang="en-US" b="1" dirty="0">
                <a:solidFill>
                  <a:srgbClr val="FF0000"/>
                </a:solidFill>
              </a:rPr>
              <a:t>=Head;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                     Head=</a:t>
            </a:r>
            <a:r>
              <a:rPr lang="en-US" b="1" dirty="0" err="1">
                <a:solidFill>
                  <a:srgbClr val="FF0000"/>
                </a:solidFill>
              </a:rPr>
              <a:t>npNode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    }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      else {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                     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                  }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dsize</a:t>
            </a:r>
            <a:r>
              <a:rPr lang="en-US" b="1" dirty="0">
                <a:solidFill>
                  <a:srgbClr val="C00000"/>
                </a:solidFill>
              </a:rPr>
              <a:t>++;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C82A1-87D2-43B9-BDF2-E880E0080D13}"/>
              </a:ext>
            </a:extLst>
          </p:cNvPr>
          <p:cNvSpPr txBox="1"/>
          <p:nvPr/>
        </p:nvSpPr>
        <p:spPr>
          <a:xfrm>
            <a:off x="6596109" y="124287"/>
            <a:ext cx="5471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for insertion: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 Create </a:t>
            </a:r>
            <a:r>
              <a:rPr lang="en-US" dirty="0" err="1">
                <a:sym typeface="Wingdings" panose="05000000000000000000" pitchFamily="2" charset="2"/>
              </a:rPr>
              <a:t>newNode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   If List is empty, Make new node as </a:t>
            </a:r>
            <a:r>
              <a:rPr lang="en-US" dirty="0" err="1">
                <a:sym typeface="Wingdings" panose="05000000000000000000" pitchFamily="2" charset="2"/>
              </a:rPr>
              <a:t>HeadNode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  Else if </a:t>
            </a:r>
            <a:r>
              <a:rPr lang="en-US" dirty="0" err="1">
                <a:sym typeface="Wingdings" panose="05000000000000000000" pitchFamily="2" charset="2"/>
              </a:rPr>
              <a:t>Newnode</a:t>
            </a:r>
            <a:r>
              <a:rPr lang="en-US" dirty="0">
                <a:sym typeface="Wingdings" panose="05000000000000000000" pitchFamily="2" charset="2"/>
              </a:rPr>
              <a:t> key is smaller than </a:t>
            </a:r>
            <a:r>
              <a:rPr lang="en-US" dirty="0" err="1">
                <a:sym typeface="Wingdings" panose="05000000000000000000" pitchFamily="2" charset="2"/>
              </a:rPr>
              <a:t>HeadNode</a:t>
            </a:r>
            <a:r>
              <a:rPr lang="en-US" dirty="0">
                <a:sym typeface="Wingdings" panose="05000000000000000000" pitchFamily="2" charset="2"/>
              </a:rPr>
              <a:t>, </a:t>
            </a:r>
          </a:p>
          <a:p>
            <a:r>
              <a:rPr lang="en-US" dirty="0">
                <a:sym typeface="Wingdings" panose="05000000000000000000" pitchFamily="2" charset="2"/>
              </a:rPr>
              <a:t>         Make </a:t>
            </a:r>
            <a:r>
              <a:rPr lang="en-US" dirty="0" err="1">
                <a:sym typeface="Wingdings" panose="05000000000000000000" pitchFamily="2" charset="2"/>
              </a:rPr>
              <a:t>newnode</a:t>
            </a:r>
            <a:r>
              <a:rPr lang="en-US" dirty="0">
                <a:sym typeface="Wingdings" panose="05000000000000000000" pitchFamily="2" charset="2"/>
              </a:rPr>
              <a:t> as </a:t>
            </a:r>
            <a:r>
              <a:rPr lang="en-US" dirty="0" err="1">
                <a:sym typeface="Wingdings" panose="05000000000000000000" pitchFamily="2" charset="2"/>
              </a:rPr>
              <a:t>headnode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   Otherwise , find appropriate node based on key </a:t>
            </a:r>
          </a:p>
          <a:p>
            <a:r>
              <a:rPr lang="en-US" dirty="0">
                <a:sym typeface="Wingdings" panose="05000000000000000000" pitchFamily="2" charset="2"/>
              </a:rPr>
              <a:t>        and place </a:t>
            </a:r>
            <a:r>
              <a:rPr lang="en-US" dirty="0" err="1">
                <a:sym typeface="Wingdings" panose="05000000000000000000" pitchFamily="2" charset="2"/>
              </a:rPr>
              <a:t>newNode</a:t>
            </a:r>
            <a:r>
              <a:rPr lang="en-US" dirty="0">
                <a:sym typeface="Wingdings" panose="05000000000000000000" pitchFamily="2" charset="2"/>
              </a:rPr>
              <a:t> after that</a:t>
            </a:r>
            <a:endParaRPr lang="en-IN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44C33C1-534A-4893-9D66-6A2C26857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699792"/>
              </p:ext>
            </p:extLst>
          </p:nvPr>
        </p:nvGraphicFramePr>
        <p:xfrm>
          <a:off x="9143506" y="3916153"/>
          <a:ext cx="23003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5j3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Akhila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sp>
        <p:nvSpPr>
          <p:cNvPr id="10" name="Arrow: Bent-Up 9">
            <a:extLst>
              <a:ext uri="{FF2B5EF4-FFF2-40B4-BE49-F238E27FC236}">
                <a16:creationId xmlns:a16="http://schemas.microsoft.com/office/drawing/2014/main" id="{04F74AFA-E02B-43AD-A501-411EF8004831}"/>
              </a:ext>
            </a:extLst>
          </p:cNvPr>
          <p:cNvSpPr/>
          <p:nvPr/>
        </p:nvSpPr>
        <p:spPr>
          <a:xfrm rot="5400000">
            <a:off x="8456968" y="2693317"/>
            <a:ext cx="443881" cy="6204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B038C-6668-4050-BB3E-86879F7A4E9A}"/>
              </a:ext>
            </a:extLst>
          </p:cNvPr>
          <p:cNvSpPr txBox="1"/>
          <p:nvPr/>
        </p:nvSpPr>
        <p:spPr>
          <a:xfrm>
            <a:off x="8174608" y="3518571"/>
            <a:ext cx="162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npNode</a:t>
            </a:r>
            <a:endParaRPr lang="en-IN" dirty="0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427296F4-06EE-4163-894D-0EEA1DE6C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03176"/>
              </p:ext>
            </p:extLst>
          </p:nvPr>
        </p:nvGraphicFramePr>
        <p:xfrm>
          <a:off x="7107314" y="5416237"/>
          <a:ext cx="23003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5j3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Akhila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CF998552-93B5-4ACC-94C6-A2AE91CC6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62260"/>
              </p:ext>
            </p:extLst>
          </p:nvPr>
        </p:nvGraphicFramePr>
        <p:xfrm>
          <a:off x="9751133" y="5947901"/>
          <a:ext cx="23003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5j1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Aditi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AA6664-68DB-4A80-9CE3-281C1AEA3083}"/>
              </a:ext>
            </a:extLst>
          </p:cNvPr>
          <p:cNvCxnSpPr>
            <a:cxnSpLocks/>
          </p:cNvCxnSpPr>
          <p:nvPr/>
        </p:nvCxnSpPr>
        <p:spPr>
          <a:xfrm>
            <a:off x="9041413" y="6188789"/>
            <a:ext cx="7181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511B77C7-5F6F-4673-A8F7-E1A335865DD3}"/>
              </a:ext>
            </a:extLst>
          </p:cNvPr>
          <p:cNvSpPr/>
          <p:nvPr/>
        </p:nvSpPr>
        <p:spPr>
          <a:xfrm rot="5159214">
            <a:off x="6711442" y="5206431"/>
            <a:ext cx="413433" cy="50337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CAC830-0E94-4CE3-8FB4-5EB6B8BAD806}"/>
              </a:ext>
            </a:extLst>
          </p:cNvPr>
          <p:cNvSpPr txBox="1"/>
          <p:nvPr/>
        </p:nvSpPr>
        <p:spPr>
          <a:xfrm>
            <a:off x="8101367" y="2440806"/>
            <a:ext cx="8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7EB53-C8B7-4B1B-B596-578AD5FECA23}"/>
              </a:ext>
            </a:extLst>
          </p:cNvPr>
          <p:cNvSpPr txBox="1"/>
          <p:nvPr/>
        </p:nvSpPr>
        <p:spPr>
          <a:xfrm>
            <a:off x="9033029" y="2902998"/>
            <a:ext cx="119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  <a:endParaRPr lang="en-IN" dirty="0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D3FE43BB-DA6F-40CE-827F-2324E7AC92CE}"/>
              </a:ext>
            </a:extLst>
          </p:cNvPr>
          <p:cNvSpPr/>
          <p:nvPr/>
        </p:nvSpPr>
        <p:spPr>
          <a:xfrm rot="5400000">
            <a:off x="8621698" y="3771369"/>
            <a:ext cx="443881" cy="6204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C49C52-93B8-4B03-8AD5-17E32C9D656A}"/>
              </a:ext>
            </a:extLst>
          </p:cNvPr>
          <p:cNvSpPr txBox="1"/>
          <p:nvPr/>
        </p:nvSpPr>
        <p:spPr>
          <a:xfrm>
            <a:off x="6312023" y="2625472"/>
            <a:ext cx="13138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Case 1: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7235FA-550D-43C3-B1DA-82210BEB0C19}"/>
              </a:ext>
            </a:extLst>
          </p:cNvPr>
          <p:cNvSpPr txBox="1"/>
          <p:nvPr/>
        </p:nvSpPr>
        <p:spPr>
          <a:xfrm>
            <a:off x="6217821" y="4616068"/>
            <a:ext cx="13138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Case 2: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F65330-783F-4293-90EA-5A0224057206}"/>
              </a:ext>
            </a:extLst>
          </p:cNvPr>
          <p:cNvSpPr txBox="1"/>
          <p:nvPr/>
        </p:nvSpPr>
        <p:spPr>
          <a:xfrm>
            <a:off x="8034291" y="6133321"/>
            <a:ext cx="9548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npNode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C9523A-7E4B-457D-BE1E-D3AA7FBCBE65}"/>
              </a:ext>
            </a:extLst>
          </p:cNvPr>
          <p:cNvSpPr txBox="1"/>
          <p:nvPr/>
        </p:nvSpPr>
        <p:spPr>
          <a:xfrm>
            <a:off x="9751133" y="3509399"/>
            <a:ext cx="6497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BE36B0-6335-4EDE-97B1-E5493A1FDCB0}"/>
              </a:ext>
            </a:extLst>
          </p:cNvPr>
          <p:cNvSpPr txBox="1"/>
          <p:nvPr/>
        </p:nvSpPr>
        <p:spPr>
          <a:xfrm>
            <a:off x="7849710" y="5033396"/>
            <a:ext cx="6497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FD73BE-8817-4448-875C-D5A4F19EDCDA}"/>
              </a:ext>
            </a:extLst>
          </p:cNvPr>
          <p:cNvSpPr txBox="1"/>
          <p:nvPr/>
        </p:nvSpPr>
        <p:spPr>
          <a:xfrm>
            <a:off x="10400929" y="5578569"/>
            <a:ext cx="6497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  <a:endParaRPr lang="en-IN" dirty="0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0CD8146E-FA0E-4216-882F-A9A8935AC2BD}"/>
              </a:ext>
            </a:extLst>
          </p:cNvPr>
          <p:cNvSpPr/>
          <p:nvPr/>
        </p:nvSpPr>
        <p:spPr>
          <a:xfrm rot="5400000">
            <a:off x="8322710" y="3482632"/>
            <a:ext cx="445944" cy="13919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72ABE-9E44-499D-B3DA-E300C473A5F0}"/>
              </a:ext>
            </a:extLst>
          </p:cNvPr>
          <p:cNvSpPr txBox="1"/>
          <p:nvPr/>
        </p:nvSpPr>
        <p:spPr>
          <a:xfrm>
            <a:off x="7331230" y="3636207"/>
            <a:ext cx="8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27BAF-C9CE-42C9-B472-FBCFD9CA68C0}"/>
              </a:ext>
            </a:extLst>
          </p:cNvPr>
          <p:cNvSpPr txBox="1"/>
          <p:nvPr/>
        </p:nvSpPr>
        <p:spPr>
          <a:xfrm>
            <a:off x="6523362" y="4915663"/>
            <a:ext cx="8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B64165E2-64D1-4F51-B363-58913677F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13878"/>
              </p:ext>
            </p:extLst>
          </p:nvPr>
        </p:nvGraphicFramePr>
        <p:xfrm>
          <a:off x="5445957" y="6088263"/>
          <a:ext cx="2300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5j3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Akhila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FE946300-04DE-4391-A82D-08096D8A0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21892"/>
              </p:ext>
            </p:extLst>
          </p:nvPr>
        </p:nvGraphicFramePr>
        <p:xfrm>
          <a:off x="2784383" y="6116893"/>
          <a:ext cx="230030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621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58915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5j1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Aditi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7E83F956-0CC6-4792-BA7B-A88B885CA049}"/>
              </a:ext>
            </a:extLst>
          </p:cNvPr>
          <p:cNvSpPr/>
          <p:nvPr/>
        </p:nvSpPr>
        <p:spPr>
          <a:xfrm rot="5400000">
            <a:off x="1834889" y="5407684"/>
            <a:ext cx="413433" cy="1505281"/>
          </a:xfrm>
          <a:prstGeom prst="bentUpArrow">
            <a:avLst>
              <a:gd name="adj1" fmla="val 50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193A61-FF36-44B6-A95D-5D460E7AE4B4}"/>
              </a:ext>
            </a:extLst>
          </p:cNvPr>
          <p:cNvSpPr txBox="1"/>
          <p:nvPr/>
        </p:nvSpPr>
        <p:spPr>
          <a:xfrm>
            <a:off x="3434179" y="5493561"/>
            <a:ext cx="6497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E0A994-60B7-45A6-B9E5-7AE51AAF6E9F}"/>
              </a:ext>
            </a:extLst>
          </p:cNvPr>
          <p:cNvSpPr txBox="1"/>
          <p:nvPr/>
        </p:nvSpPr>
        <p:spPr>
          <a:xfrm>
            <a:off x="482725" y="5195292"/>
            <a:ext cx="8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F4B966-EF3E-406F-894D-61E2D7578FC2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838330" y="6271143"/>
            <a:ext cx="607627" cy="180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198C55-3A94-4787-A133-A653C3D2C7B4}"/>
                  </a:ext>
                </a:extLst>
              </p14:cNvPr>
              <p14:cNvContentPartPr/>
              <p14:nvPr/>
            </p14:nvContentPartPr>
            <p14:xfrm>
              <a:off x="2068392" y="709228"/>
              <a:ext cx="711720" cy="27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198C55-3A94-4787-A133-A653C3D2C7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59392" y="700588"/>
                <a:ext cx="729360" cy="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66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7C82A1-87D2-43B9-BDF2-E880E0080D13}"/>
              </a:ext>
            </a:extLst>
          </p:cNvPr>
          <p:cNvSpPr txBox="1"/>
          <p:nvPr/>
        </p:nvSpPr>
        <p:spPr>
          <a:xfrm>
            <a:off x="6596109" y="124287"/>
            <a:ext cx="5471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for insertion: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 Create </a:t>
            </a:r>
            <a:r>
              <a:rPr lang="en-US" dirty="0" err="1">
                <a:sym typeface="Wingdings" panose="05000000000000000000" pitchFamily="2" charset="2"/>
              </a:rPr>
              <a:t>newNode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   If List is empty, Make new node as </a:t>
            </a:r>
            <a:r>
              <a:rPr lang="en-US" dirty="0" err="1">
                <a:sym typeface="Wingdings" panose="05000000000000000000" pitchFamily="2" charset="2"/>
              </a:rPr>
              <a:t>HeadNode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  Else if </a:t>
            </a:r>
            <a:r>
              <a:rPr lang="en-US" dirty="0" err="1">
                <a:sym typeface="Wingdings" panose="05000000000000000000" pitchFamily="2" charset="2"/>
              </a:rPr>
              <a:t>Newnode</a:t>
            </a:r>
            <a:r>
              <a:rPr lang="en-US" dirty="0">
                <a:sym typeface="Wingdings" panose="05000000000000000000" pitchFamily="2" charset="2"/>
              </a:rPr>
              <a:t> key is smaller than </a:t>
            </a:r>
            <a:r>
              <a:rPr lang="en-US" dirty="0" err="1">
                <a:sym typeface="Wingdings" panose="05000000000000000000" pitchFamily="2" charset="2"/>
              </a:rPr>
              <a:t>HeadNode</a:t>
            </a:r>
            <a:r>
              <a:rPr lang="en-US" dirty="0">
                <a:sym typeface="Wingdings" panose="05000000000000000000" pitchFamily="2" charset="2"/>
              </a:rPr>
              <a:t>, </a:t>
            </a:r>
          </a:p>
          <a:p>
            <a:r>
              <a:rPr lang="en-US" dirty="0">
                <a:sym typeface="Wingdings" panose="05000000000000000000" pitchFamily="2" charset="2"/>
              </a:rPr>
              <a:t>         Make </a:t>
            </a:r>
            <a:r>
              <a:rPr lang="en-US" dirty="0" err="1">
                <a:sym typeface="Wingdings" panose="05000000000000000000" pitchFamily="2" charset="2"/>
              </a:rPr>
              <a:t>newnode</a:t>
            </a:r>
            <a:r>
              <a:rPr lang="en-US" dirty="0">
                <a:sym typeface="Wingdings" panose="05000000000000000000" pitchFamily="2" charset="2"/>
              </a:rPr>
              <a:t> as </a:t>
            </a:r>
            <a:r>
              <a:rPr lang="en-US" dirty="0" err="1">
                <a:sym typeface="Wingdings" panose="05000000000000000000" pitchFamily="2" charset="2"/>
              </a:rPr>
              <a:t>headnode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   Otherwise , find appropriate node based on key </a:t>
            </a:r>
          </a:p>
          <a:p>
            <a:r>
              <a:rPr lang="en-US" dirty="0">
                <a:sym typeface="Wingdings" panose="05000000000000000000" pitchFamily="2" charset="2"/>
              </a:rPr>
              <a:t>        and place </a:t>
            </a:r>
            <a:r>
              <a:rPr lang="en-US" dirty="0" err="1">
                <a:sym typeface="Wingdings" panose="05000000000000000000" pitchFamily="2" charset="2"/>
              </a:rPr>
              <a:t>newNode</a:t>
            </a:r>
            <a:r>
              <a:rPr lang="en-US" dirty="0">
                <a:sym typeface="Wingdings" panose="05000000000000000000" pitchFamily="2" charset="2"/>
              </a:rPr>
              <a:t> after that</a:t>
            </a:r>
            <a:endParaRPr lang="en-IN" dirty="0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427296F4-06EE-4163-894D-0EEA1DE6C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35021"/>
              </p:ext>
            </p:extLst>
          </p:nvPr>
        </p:nvGraphicFramePr>
        <p:xfrm>
          <a:off x="7123591" y="3627175"/>
          <a:ext cx="23003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5j1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Aditi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CF998552-93B5-4ACC-94C6-A2AE91CC6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44102"/>
              </p:ext>
            </p:extLst>
          </p:nvPr>
        </p:nvGraphicFramePr>
        <p:xfrm>
          <a:off x="9856312" y="3645597"/>
          <a:ext cx="23003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5j3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Akhila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AA6664-68DB-4A80-9CE3-281C1AEA3083}"/>
              </a:ext>
            </a:extLst>
          </p:cNvPr>
          <p:cNvCxnSpPr>
            <a:cxnSpLocks/>
          </p:cNvCxnSpPr>
          <p:nvPr/>
        </p:nvCxnSpPr>
        <p:spPr>
          <a:xfrm>
            <a:off x="9271494" y="3806534"/>
            <a:ext cx="7181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511B77C7-5F6F-4673-A8F7-E1A335865DD3}"/>
              </a:ext>
            </a:extLst>
          </p:cNvPr>
          <p:cNvSpPr/>
          <p:nvPr/>
        </p:nvSpPr>
        <p:spPr>
          <a:xfrm rot="5400000">
            <a:off x="6591425" y="3417362"/>
            <a:ext cx="443881" cy="6204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5E40E6-0AA7-4F16-981A-28EE9B887177}"/>
              </a:ext>
            </a:extLst>
          </p:cNvPr>
          <p:cNvSpPr txBox="1"/>
          <p:nvPr/>
        </p:nvSpPr>
        <p:spPr>
          <a:xfrm>
            <a:off x="6369729" y="3207584"/>
            <a:ext cx="8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7235FA-550D-43C3-B1DA-82210BEB0C19}"/>
              </a:ext>
            </a:extLst>
          </p:cNvPr>
          <p:cNvSpPr txBox="1"/>
          <p:nvPr/>
        </p:nvSpPr>
        <p:spPr>
          <a:xfrm>
            <a:off x="6286253" y="2546007"/>
            <a:ext cx="13138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Case 3: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BE36B0-6335-4EDE-97B1-E5493A1FDCB0}"/>
              </a:ext>
            </a:extLst>
          </p:cNvPr>
          <p:cNvSpPr txBox="1"/>
          <p:nvPr/>
        </p:nvSpPr>
        <p:spPr>
          <a:xfrm>
            <a:off x="7865987" y="3244334"/>
            <a:ext cx="6497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FD73BE-8817-4448-875C-D5A4F19EDCDA}"/>
              </a:ext>
            </a:extLst>
          </p:cNvPr>
          <p:cNvSpPr txBox="1"/>
          <p:nvPr/>
        </p:nvSpPr>
        <p:spPr>
          <a:xfrm>
            <a:off x="10076774" y="3257843"/>
            <a:ext cx="6497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  <a:endParaRPr lang="en-IN" dirty="0"/>
          </a:p>
        </p:txBody>
      </p:sp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608FB5B0-35DA-4700-A685-04747E65C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3303"/>
              </p:ext>
            </p:extLst>
          </p:nvPr>
        </p:nvGraphicFramePr>
        <p:xfrm>
          <a:off x="7556009" y="4825568"/>
          <a:ext cx="229610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814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1094443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502852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67012">
                <a:tc>
                  <a:txBody>
                    <a:bodyPr/>
                    <a:lstStyle/>
                    <a:p>
                      <a:r>
                        <a:rPr lang="en-US" dirty="0"/>
                        <a:t>5R9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kALYANI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F3AF30-D6EF-4096-A34A-5C36771494DE}"/>
              </a:ext>
            </a:extLst>
          </p:cNvPr>
          <p:cNvCxnSpPr/>
          <p:nvPr/>
        </p:nvCxnSpPr>
        <p:spPr>
          <a:xfrm>
            <a:off x="11567604" y="3812595"/>
            <a:ext cx="0" cy="6127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22A1DC-CF82-45F4-BDC7-77A0F9D858FD}"/>
              </a:ext>
            </a:extLst>
          </p:cNvPr>
          <p:cNvCxnSpPr/>
          <p:nvPr/>
        </p:nvCxnSpPr>
        <p:spPr>
          <a:xfrm flipH="1">
            <a:off x="7123591" y="4385569"/>
            <a:ext cx="447064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895589-872A-4328-B56B-D7AC53DA5F73}"/>
              </a:ext>
            </a:extLst>
          </p:cNvPr>
          <p:cNvCxnSpPr>
            <a:cxnSpLocks/>
          </p:cNvCxnSpPr>
          <p:nvPr/>
        </p:nvCxnSpPr>
        <p:spPr>
          <a:xfrm>
            <a:off x="7123591" y="4425390"/>
            <a:ext cx="0" cy="585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358D28-B505-4AF5-9C69-D55D5E7B717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23591" y="5010988"/>
            <a:ext cx="432418" cy="2717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1F9980-98B3-465C-AB31-F3470BE500BD}"/>
              </a:ext>
            </a:extLst>
          </p:cNvPr>
          <p:cNvSpPr txBox="1"/>
          <p:nvPr/>
        </p:nvSpPr>
        <p:spPr>
          <a:xfrm>
            <a:off x="7743427" y="4457215"/>
            <a:ext cx="6497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3000</a:t>
            </a:r>
            <a:endParaRPr lang="en-IN" dirty="0"/>
          </a:p>
        </p:txBody>
      </p:sp>
      <p:graphicFrame>
        <p:nvGraphicFramePr>
          <p:cNvPr id="37" name="Table 6">
            <a:extLst>
              <a:ext uri="{FF2B5EF4-FFF2-40B4-BE49-F238E27FC236}">
                <a16:creationId xmlns:a16="http://schemas.microsoft.com/office/drawing/2014/main" id="{2D9186C5-DAA2-455B-984C-966EC6472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031508"/>
              </p:ext>
            </p:extLst>
          </p:nvPr>
        </p:nvGraphicFramePr>
        <p:xfrm>
          <a:off x="9938183" y="4844489"/>
          <a:ext cx="21295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244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78890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624396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5u9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Sravani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B639C5D-8914-4584-926B-E8B1DD5DE1DC}"/>
              </a:ext>
            </a:extLst>
          </p:cNvPr>
          <p:cNvSpPr txBox="1"/>
          <p:nvPr/>
        </p:nvSpPr>
        <p:spPr>
          <a:xfrm>
            <a:off x="10353151" y="4422746"/>
            <a:ext cx="10184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15000</a:t>
            </a:r>
            <a:endParaRPr lang="en-IN" dirty="0"/>
          </a:p>
        </p:txBody>
      </p:sp>
      <p:graphicFrame>
        <p:nvGraphicFramePr>
          <p:cNvPr id="43" name="Table 6">
            <a:extLst>
              <a:ext uri="{FF2B5EF4-FFF2-40B4-BE49-F238E27FC236}">
                <a16:creationId xmlns:a16="http://schemas.microsoft.com/office/drawing/2014/main" id="{8C9B3824-6EA3-4AF1-BAE2-0B6EAB1E9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10223"/>
              </p:ext>
            </p:extLst>
          </p:nvPr>
        </p:nvGraphicFramePr>
        <p:xfrm>
          <a:off x="7600147" y="6061044"/>
          <a:ext cx="3195099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419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1574123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64855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67012">
                <a:tc>
                  <a:txBody>
                    <a:bodyPr/>
                    <a:lstStyle/>
                    <a:p>
                      <a:r>
                        <a:rPr lang="en-US" dirty="0"/>
                        <a:t>5U7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Shivani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7ADFCB2F-80F0-4D8E-AA7B-9707E3869911}"/>
              </a:ext>
            </a:extLst>
          </p:cNvPr>
          <p:cNvSpPr txBox="1"/>
          <p:nvPr/>
        </p:nvSpPr>
        <p:spPr>
          <a:xfrm>
            <a:off x="8190885" y="5678894"/>
            <a:ext cx="10184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25000</a:t>
            </a:r>
            <a:endParaRPr lang="en-IN" dirty="0"/>
          </a:p>
        </p:txBody>
      </p:sp>
      <p:sp>
        <p:nvSpPr>
          <p:cNvPr id="45" name="Arrow: Bent-Up 44">
            <a:extLst>
              <a:ext uri="{FF2B5EF4-FFF2-40B4-BE49-F238E27FC236}">
                <a16:creationId xmlns:a16="http://schemas.microsoft.com/office/drawing/2014/main" id="{1F702045-9315-4A08-BFD8-2AE55F4368D7}"/>
              </a:ext>
            </a:extLst>
          </p:cNvPr>
          <p:cNvSpPr/>
          <p:nvPr/>
        </p:nvSpPr>
        <p:spPr>
          <a:xfrm rot="5400000">
            <a:off x="7101952" y="5895891"/>
            <a:ext cx="443881" cy="6204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1266B3-FD35-4E1C-862C-8F7639665EE1}"/>
              </a:ext>
            </a:extLst>
          </p:cNvPr>
          <p:cNvSpPr txBox="1"/>
          <p:nvPr/>
        </p:nvSpPr>
        <p:spPr>
          <a:xfrm>
            <a:off x="6525333" y="5695517"/>
            <a:ext cx="110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npnode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00903B-0B29-4183-8D5A-FA86A766B7F7}"/>
              </a:ext>
            </a:extLst>
          </p:cNvPr>
          <p:cNvCxnSpPr>
            <a:cxnSpLocks/>
          </p:cNvCxnSpPr>
          <p:nvPr/>
        </p:nvCxnSpPr>
        <p:spPr>
          <a:xfrm flipV="1">
            <a:off x="9873449" y="3970884"/>
            <a:ext cx="281992" cy="15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70B7-9CA7-4FC4-8AF2-130C3B91C10A}"/>
              </a:ext>
            </a:extLst>
          </p:cNvPr>
          <p:cNvSpPr/>
          <p:nvPr/>
        </p:nvSpPr>
        <p:spPr>
          <a:xfrm>
            <a:off x="-60976" y="0"/>
            <a:ext cx="6386815" cy="6740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public void </a:t>
            </a:r>
            <a:r>
              <a:rPr lang="en-US" b="1" dirty="0">
                <a:solidFill>
                  <a:srgbClr val="0070C0"/>
                </a:solidFill>
              </a:rPr>
              <a:t>insert( </a:t>
            </a:r>
            <a:r>
              <a:rPr lang="en-US" b="1" dirty="0">
                <a:solidFill>
                  <a:srgbClr val="C00000"/>
                </a:solidFill>
              </a:rPr>
              <a:t>Pair&lt;K,V&gt;</a:t>
            </a:r>
            <a:r>
              <a:rPr lang="en-US" b="1" dirty="0">
                <a:solidFill>
                  <a:srgbClr val="0070C0"/>
                </a:solidFill>
              </a:rPr>
              <a:t>  P){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</a:t>
            </a:r>
            <a:r>
              <a:rPr lang="en-US" b="1" dirty="0" err="1">
                <a:solidFill>
                  <a:srgbClr val="0070C0"/>
                </a:solidFill>
              </a:rPr>
              <a:t>PairNode</a:t>
            </a:r>
            <a:r>
              <a:rPr lang="en-US" b="1" dirty="0">
                <a:solidFill>
                  <a:srgbClr val="C00000"/>
                </a:solidFill>
              </a:rPr>
              <a:t>&lt;K,V&gt; </a:t>
            </a:r>
            <a:r>
              <a:rPr lang="en-US" b="1" dirty="0" err="1">
                <a:solidFill>
                  <a:srgbClr val="C00000"/>
                </a:solidFill>
              </a:rPr>
              <a:t>npNode</a:t>
            </a:r>
            <a:r>
              <a:rPr lang="en-US" b="1" dirty="0">
                <a:solidFill>
                  <a:srgbClr val="C00000"/>
                </a:solidFill>
              </a:rPr>
              <a:t>=new </a:t>
            </a:r>
            <a:r>
              <a:rPr lang="en-US" b="1" dirty="0" err="1">
                <a:solidFill>
                  <a:srgbClr val="C00000"/>
                </a:solidFill>
              </a:rPr>
              <a:t>PairNode</a:t>
            </a:r>
            <a:r>
              <a:rPr lang="en-US" b="1" dirty="0">
                <a:solidFill>
                  <a:srgbClr val="C00000"/>
                </a:solidFill>
              </a:rPr>
              <a:t>&lt;K,V&gt;(</a:t>
            </a:r>
            <a:r>
              <a:rPr lang="en-US" b="1" dirty="0" err="1">
                <a:solidFill>
                  <a:srgbClr val="C00000"/>
                </a:solidFill>
              </a:rPr>
              <a:t>P,null</a:t>
            </a:r>
            <a:r>
              <a:rPr lang="en-US" b="1" dirty="0">
                <a:solidFill>
                  <a:srgbClr val="C00000"/>
                </a:solidFill>
              </a:rPr>
              <a:t> );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    </a:t>
            </a:r>
            <a:r>
              <a:rPr lang="en-US" b="1" dirty="0" err="1">
                <a:solidFill>
                  <a:srgbClr val="C00000"/>
                </a:solidFill>
              </a:rPr>
              <a:t>PairNode</a:t>
            </a:r>
            <a:r>
              <a:rPr lang="en-US" b="1" dirty="0">
                <a:solidFill>
                  <a:srgbClr val="C00000"/>
                </a:solidFill>
              </a:rPr>
              <a:t>&lt;K,V&gt; </a:t>
            </a:r>
            <a:r>
              <a:rPr lang="en-US" b="1" dirty="0" err="1">
                <a:solidFill>
                  <a:srgbClr val="C00000"/>
                </a:solidFill>
              </a:rPr>
              <a:t>prev</a:t>
            </a:r>
            <a:r>
              <a:rPr lang="en-US" b="1" dirty="0">
                <a:solidFill>
                  <a:srgbClr val="C00000"/>
                </a:solidFill>
              </a:rPr>
              <a:t>=null;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    </a:t>
            </a:r>
            <a:r>
              <a:rPr lang="en-US" b="1" dirty="0" err="1">
                <a:solidFill>
                  <a:srgbClr val="C00000"/>
                </a:solidFill>
              </a:rPr>
              <a:t>PairNode</a:t>
            </a:r>
            <a:r>
              <a:rPr lang="en-US" b="1" dirty="0">
                <a:solidFill>
                  <a:srgbClr val="C00000"/>
                </a:solidFill>
              </a:rPr>
              <a:t>&lt;K,V&gt; temp=Head;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if(</a:t>
            </a:r>
            <a:r>
              <a:rPr lang="en-US" b="1" dirty="0" err="1">
                <a:solidFill>
                  <a:srgbClr val="0070C0"/>
                </a:solidFill>
              </a:rPr>
              <a:t>isEmpty</a:t>
            </a:r>
            <a:r>
              <a:rPr lang="en-US" b="1" dirty="0">
                <a:solidFill>
                  <a:srgbClr val="0070C0"/>
                </a:solidFill>
              </a:rPr>
              <a:t>()){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        Head=</a:t>
            </a:r>
            <a:r>
              <a:rPr lang="en-US" b="1" dirty="0" err="1">
                <a:solidFill>
                  <a:srgbClr val="0070C0"/>
                </a:solidFill>
              </a:rPr>
              <a:t>npNode</a:t>
            </a:r>
            <a:r>
              <a:rPr lang="en-US" b="1" dirty="0">
                <a:solidFill>
                  <a:srgbClr val="0070C0"/>
                </a:solidFill>
              </a:rPr>
              <a:t>;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          }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else {</a:t>
            </a:r>
          </a:p>
          <a:p>
            <a:r>
              <a:rPr lang="en-US" b="1" dirty="0">
                <a:solidFill>
                  <a:srgbClr val="0070C0"/>
                </a:solidFill>
              </a:rPr>
              <a:t>	if(</a:t>
            </a:r>
            <a:r>
              <a:rPr lang="en-US" b="1" dirty="0" err="1">
                <a:solidFill>
                  <a:srgbClr val="0070C0"/>
                </a:solidFill>
              </a:rPr>
              <a:t>P.Key.compateTo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Head.data.Key</a:t>
            </a:r>
            <a:r>
              <a:rPr lang="en-US" b="1" dirty="0">
                <a:solidFill>
                  <a:srgbClr val="0070C0"/>
                </a:solidFill>
              </a:rPr>
              <a:t>)&lt;0</a:t>
            </a:r>
            <a:r>
              <a:rPr lang="en-US" b="1" dirty="0">
                <a:solidFill>
                  <a:srgbClr val="FF0000"/>
                </a:solidFill>
              </a:rPr>
              <a:t>){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              </a:t>
            </a:r>
            <a:r>
              <a:rPr lang="en-US" b="1" dirty="0" err="1">
                <a:solidFill>
                  <a:srgbClr val="FF0000"/>
                </a:solidFill>
              </a:rPr>
              <a:t>npNode.next</a:t>
            </a:r>
            <a:r>
              <a:rPr lang="en-US" b="1" dirty="0">
                <a:solidFill>
                  <a:srgbClr val="FF0000"/>
                </a:solidFill>
              </a:rPr>
              <a:t>=Head;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                     Head=</a:t>
            </a:r>
            <a:r>
              <a:rPr lang="en-US" b="1" dirty="0" err="1">
                <a:solidFill>
                  <a:srgbClr val="FF0000"/>
                </a:solidFill>
              </a:rPr>
              <a:t>npNode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    }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      else {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                     while(temp!=null &amp;&amp; </a:t>
            </a:r>
            <a:r>
              <a:rPr lang="en-US" b="1" dirty="0" err="1">
                <a:solidFill>
                  <a:srgbClr val="0070C0"/>
                </a:solidFill>
              </a:rPr>
              <a:t>P.Key.compareTo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temp.data.Key</a:t>
            </a:r>
            <a:r>
              <a:rPr lang="en-US" b="1" dirty="0">
                <a:solidFill>
                  <a:srgbClr val="0070C0"/>
                </a:solidFill>
              </a:rPr>
              <a:t>)&gt;0){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                                      </a:t>
            </a:r>
            <a:r>
              <a:rPr lang="en-US" b="1" dirty="0" err="1">
                <a:solidFill>
                  <a:srgbClr val="0070C0"/>
                </a:solidFill>
              </a:rPr>
              <a:t>prev</a:t>
            </a:r>
            <a:r>
              <a:rPr lang="en-US" b="1" dirty="0">
                <a:solidFill>
                  <a:srgbClr val="0070C0"/>
                </a:solidFill>
              </a:rPr>
              <a:t>=temp;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                                     temp=</a:t>
            </a:r>
            <a:r>
              <a:rPr lang="en-US" b="1" dirty="0" err="1">
                <a:solidFill>
                  <a:srgbClr val="0070C0"/>
                </a:solidFill>
              </a:rPr>
              <a:t>temp.next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                     }</a:t>
            </a:r>
          </a:p>
          <a:p>
            <a:r>
              <a:rPr lang="en-US" b="1" dirty="0">
                <a:solidFill>
                  <a:srgbClr val="0070C0"/>
                </a:solidFill>
              </a:rPr>
              <a:t>		</a:t>
            </a:r>
            <a:r>
              <a:rPr lang="en-US" b="1" dirty="0" err="1">
                <a:solidFill>
                  <a:srgbClr val="0070C0"/>
                </a:solidFill>
              </a:rPr>
              <a:t>npNode.next</a:t>
            </a:r>
            <a:r>
              <a:rPr lang="en-US" b="1" dirty="0">
                <a:solidFill>
                  <a:srgbClr val="0070C0"/>
                </a:solidFill>
              </a:rPr>
              <a:t>=Temp;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                        </a:t>
            </a:r>
            <a:r>
              <a:rPr lang="en-US" b="1" dirty="0" err="1">
                <a:solidFill>
                  <a:srgbClr val="0070C0"/>
                </a:solidFill>
              </a:rPr>
              <a:t>prev.next</a:t>
            </a:r>
            <a:r>
              <a:rPr lang="en-US" b="1" dirty="0">
                <a:solidFill>
                  <a:srgbClr val="0070C0"/>
                </a:solidFill>
              </a:rPr>
              <a:t>=</a:t>
            </a:r>
            <a:r>
              <a:rPr lang="en-US" b="1" dirty="0" err="1">
                <a:solidFill>
                  <a:srgbClr val="0070C0"/>
                </a:solidFill>
              </a:rPr>
              <a:t>npNode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                  }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dsize</a:t>
            </a:r>
            <a:r>
              <a:rPr lang="en-US" b="1" dirty="0">
                <a:solidFill>
                  <a:srgbClr val="C00000"/>
                </a:solidFill>
              </a:rPr>
              <a:t>++;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304389-7C19-4BD7-9B99-94BCDBB3C20D}"/>
              </a:ext>
            </a:extLst>
          </p:cNvPr>
          <p:cNvSpPr txBox="1"/>
          <p:nvPr/>
        </p:nvSpPr>
        <p:spPr>
          <a:xfrm>
            <a:off x="10044099" y="5139223"/>
            <a:ext cx="104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2BD94C-04B0-4912-A56D-99794194E8FF}"/>
              </a:ext>
            </a:extLst>
          </p:cNvPr>
          <p:cNvSpPr txBox="1"/>
          <p:nvPr/>
        </p:nvSpPr>
        <p:spPr>
          <a:xfrm>
            <a:off x="7412024" y="5130643"/>
            <a:ext cx="104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E994A8-80AA-4BA4-B88A-209FC9B5BEEC}"/>
                  </a:ext>
                </a:extLst>
              </p14:cNvPr>
              <p14:cNvContentPartPr/>
              <p14:nvPr/>
            </p14:nvContentPartPr>
            <p14:xfrm>
              <a:off x="4243512" y="386150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E994A8-80AA-4BA4-B88A-209FC9B5BE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4512" y="38525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401D4E-B584-4619-8074-E81F89F4440D}"/>
                  </a:ext>
                </a:extLst>
              </p14:cNvPr>
              <p14:cNvContentPartPr/>
              <p14:nvPr/>
            </p14:nvContentPartPr>
            <p14:xfrm>
              <a:off x="4056672" y="432302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401D4E-B584-4619-8074-E81F89F444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8032" y="43143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1BB964-72E5-4BA1-A22D-B8330F320A7E}"/>
                  </a:ext>
                </a:extLst>
              </p14:cNvPr>
              <p14:cNvContentPartPr/>
              <p14:nvPr/>
            </p14:nvContentPartPr>
            <p14:xfrm>
              <a:off x="2663112" y="411890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1BB964-72E5-4BA1-A22D-B8330F320A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4112" y="41099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06C9D9-5EAE-465B-A62D-BD68423045AD}"/>
                  </a:ext>
                </a:extLst>
              </p14:cNvPr>
              <p14:cNvContentPartPr/>
              <p14:nvPr/>
            </p14:nvContentPartPr>
            <p14:xfrm>
              <a:off x="5814552" y="303602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06C9D9-5EAE-465B-A62D-BD68423045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5552" y="3027023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48C330-EBCE-4A56-92BA-B2341A66B514}"/>
              </a:ext>
            </a:extLst>
          </p:cNvPr>
          <p:cNvCxnSpPr>
            <a:cxnSpLocks/>
          </p:cNvCxnSpPr>
          <p:nvPr/>
        </p:nvCxnSpPr>
        <p:spPr>
          <a:xfrm flipV="1">
            <a:off x="9856312" y="5215329"/>
            <a:ext cx="133287" cy="1114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68176A-928C-4006-9EC2-832704CE30BD}"/>
              </a:ext>
            </a:extLst>
          </p:cNvPr>
          <p:cNvCxnSpPr>
            <a:cxnSpLocks/>
          </p:cNvCxnSpPr>
          <p:nvPr/>
        </p:nvCxnSpPr>
        <p:spPr>
          <a:xfrm flipH="1">
            <a:off x="7556010" y="4844489"/>
            <a:ext cx="1863693" cy="12165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1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7BB1140-3CAA-4C8B-8740-5D8A9030BFB7}"/>
              </a:ext>
            </a:extLst>
          </p:cNvPr>
          <p:cNvSpPr txBox="1"/>
          <p:nvPr/>
        </p:nvSpPr>
        <p:spPr>
          <a:xfrm>
            <a:off x="11371554" y="6079446"/>
            <a:ext cx="71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9370A8-9170-47E4-95A9-EE8E892D6B07}"/>
              </a:ext>
            </a:extLst>
          </p:cNvPr>
          <p:cNvSpPr/>
          <p:nvPr/>
        </p:nvSpPr>
        <p:spPr>
          <a:xfrm>
            <a:off x="597148" y="341336"/>
            <a:ext cx="5197381" cy="67403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public void display( ){</a:t>
            </a: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PairNode</a:t>
            </a:r>
            <a:r>
              <a:rPr lang="en-US" b="1" dirty="0">
                <a:solidFill>
                  <a:srgbClr val="C00000"/>
                </a:solidFill>
              </a:rPr>
              <a:t>&lt;K,V&gt; temp;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 if(</a:t>
            </a:r>
            <a:r>
              <a:rPr lang="en-US" b="1" dirty="0" err="1">
                <a:solidFill>
                  <a:srgbClr val="C00000"/>
                </a:solidFill>
              </a:rPr>
              <a:t>isEmpty</a:t>
            </a:r>
            <a:r>
              <a:rPr lang="en-US" b="1" dirty="0">
                <a:solidFill>
                  <a:srgbClr val="C00000"/>
                </a:solidFill>
              </a:rPr>
              <a:t>())</a:t>
            </a: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System.out.println</a:t>
            </a:r>
            <a:r>
              <a:rPr lang="en-US" b="1" dirty="0">
                <a:solidFill>
                  <a:srgbClr val="0070C0"/>
                </a:solidFill>
              </a:rPr>
              <a:t>(“empty”); return;</a:t>
            </a:r>
          </a:p>
          <a:p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7030A0"/>
                </a:solidFill>
              </a:rPr>
              <a:t> }</a:t>
            </a:r>
          </a:p>
          <a:p>
            <a:r>
              <a:rPr lang="en-US" b="1" dirty="0">
                <a:solidFill>
                  <a:srgbClr val="7030A0"/>
                </a:solidFill>
              </a:rPr>
              <a:t>temp=Head;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(“</a:t>
            </a:r>
            <a:r>
              <a:rPr lang="en-US" b="1" dirty="0" err="1">
                <a:solidFill>
                  <a:srgbClr val="7030A0"/>
                </a:solidFill>
              </a:rPr>
              <a:t>Elelements</a:t>
            </a:r>
            <a:r>
              <a:rPr lang="en-US" b="1" dirty="0">
                <a:solidFill>
                  <a:srgbClr val="7030A0"/>
                </a:solidFill>
              </a:rPr>
              <a:t> of sorted chain :”);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while(temp!=null){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temp.data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temp=</a:t>
            </a:r>
            <a:r>
              <a:rPr lang="en-US" b="1" dirty="0" err="1">
                <a:solidFill>
                  <a:srgbClr val="7030A0"/>
                </a:solidFill>
              </a:rPr>
              <a:t>temp.next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 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</p:txBody>
      </p: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14881DB4-7AA3-4A0F-9048-6CD32D3DF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837731"/>
              </p:ext>
            </p:extLst>
          </p:nvPr>
        </p:nvGraphicFramePr>
        <p:xfrm>
          <a:off x="7123591" y="3627175"/>
          <a:ext cx="23003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5j1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Aditi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B4CC9668-A1CB-4F0D-8C7F-F70773978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20163"/>
              </p:ext>
            </p:extLst>
          </p:nvPr>
        </p:nvGraphicFramePr>
        <p:xfrm>
          <a:off x="9856312" y="3645597"/>
          <a:ext cx="23003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5j3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Akhila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F15E73-DE62-44DC-9B62-D51E0FD82641}"/>
              </a:ext>
            </a:extLst>
          </p:cNvPr>
          <p:cNvCxnSpPr>
            <a:cxnSpLocks/>
          </p:cNvCxnSpPr>
          <p:nvPr/>
        </p:nvCxnSpPr>
        <p:spPr>
          <a:xfrm>
            <a:off x="9155344" y="3794593"/>
            <a:ext cx="7181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A37DB994-D34C-4BF7-91A5-D412703BC96D}"/>
              </a:ext>
            </a:extLst>
          </p:cNvPr>
          <p:cNvSpPr/>
          <p:nvPr/>
        </p:nvSpPr>
        <p:spPr>
          <a:xfrm rot="5400000">
            <a:off x="6591425" y="3417362"/>
            <a:ext cx="443881" cy="6204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CA371A-A34D-4102-AF81-1ACFC163A9DF}"/>
              </a:ext>
            </a:extLst>
          </p:cNvPr>
          <p:cNvSpPr txBox="1"/>
          <p:nvPr/>
        </p:nvSpPr>
        <p:spPr>
          <a:xfrm>
            <a:off x="6369729" y="3207584"/>
            <a:ext cx="8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7D989B-C4A3-4F85-BE5D-2944D8341A9C}"/>
              </a:ext>
            </a:extLst>
          </p:cNvPr>
          <p:cNvSpPr txBox="1"/>
          <p:nvPr/>
        </p:nvSpPr>
        <p:spPr>
          <a:xfrm>
            <a:off x="7865987" y="3244334"/>
            <a:ext cx="6497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A2846-302F-4A32-8E3D-681F7532D9B0}"/>
              </a:ext>
            </a:extLst>
          </p:cNvPr>
          <p:cNvSpPr txBox="1"/>
          <p:nvPr/>
        </p:nvSpPr>
        <p:spPr>
          <a:xfrm>
            <a:off x="10076774" y="3257843"/>
            <a:ext cx="6497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  <a:endParaRPr lang="en-IN" dirty="0"/>
          </a:p>
        </p:txBody>
      </p:sp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789113FA-94EE-4482-810F-C3CDA8076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717249"/>
              </p:ext>
            </p:extLst>
          </p:nvPr>
        </p:nvGraphicFramePr>
        <p:xfrm>
          <a:off x="7556010" y="4825568"/>
          <a:ext cx="2067384" cy="367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202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452761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67012">
                <a:tc>
                  <a:txBody>
                    <a:bodyPr/>
                    <a:lstStyle/>
                    <a:p>
                      <a:r>
                        <a:rPr lang="en-US" dirty="0"/>
                        <a:t>5R9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kALYANI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E91EB1-BE74-48FC-9345-9E634C0B9D76}"/>
              </a:ext>
            </a:extLst>
          </p:cNvPr>
          <p:cNvCxnSpPr/>
          <p:nvPr/>
        </p:nvCxnSpPr>
        <p:spPr>
          <a:xfrm>
            <a:off x="11567604" y="3812595"/>
            <a:ext cx="0" cy="6127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789933-0B81-48AF-B600-05749CF04358}"/>
              </a:ext>
            </a:extLst>
          </p:cNvPr>
          <p:cNvCxnSpPr/>
          <p:nvPr/>
        </p:nvCxnSpPr>
        <p:spPr>
          <a:xfrm flipH="1">
            <a:off x="7123591" y="4385569"/>
            <a:ext cx="447064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0A8E1D-1F14-427C-BF14-693F35521771}"/>
              </a:ext>
            </a:extLst>
          </p:cNvPr>
          <p:cNvCxnSpPr>
            <a:cxnSpLocks/>
          </p:cNvCxnSpPr>
          <p:nvPr/>
        </p:nvCxnSpPr>
        <p:spPr>
          <a:xfrm>
            <a:off x="7123591" y="4425390"/>
            <a:ext cx="0" cy="585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FB9614-3F44-431F-9CA5-45530C73A7F0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123591" y="5009074"/>
            <a:ext cx="432419" cy="19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6428B8-2015-49E3-BAE6-8B28371BBD79}"/>
              </a:ext>
            </a:extLst>
          </p:cNvPr>
          <p:cNvSpPr txBox="1"/>
          <p:nvPr/>
        </p:nvSpPr>
        <p:spPr>
          <a:xfrm>
            <a:off x="7743427" y="4457215"/>
            <a:ext cx="6497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3000</a:t>
            </a:r>
            <a:endParaRPr lang="en-IN" dirty="0"/>
          </a:p>
        </p:txBody>
      </p:sp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316A50EF-060D-4A26-A0CA-A59C8AA03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70644"/>
              </p:ext>
            </p:extLst>
          </p:nvPr>
        </p:nvGraphicFramePr>
        <p:xfrm>
          <a:off x="9938183" y="4844489"/>
          <a:ext cx="21295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244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78890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624396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5u9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Sravani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4BD337B-292C-46CA-9B07-1924BC465BD9}"/>
              </a:ext>
            </a:extLst>
          </p:cNvPr>
          <p:cNvSpPr txBox="1"/>
          <p:nvPr/>
        </p:nvSpPr>
        <p:spPr>
          <a:xfrm>
            <a:off x="10353151" y="4422746"/>
            <a:ext cx="10184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15000</a:t>
            </a:r>
            <a:endParaRPr lang="en-IN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0BCD86-89C2-4B12-A688-2DF67689CDAB}"/>
              </a:ext>
            </a:extLst>
          </p:cNvPr>
          <p:cNvCxnSpPr>
            <a:cxnSpLocks/>
          </p:cNvCxnSpPr>
          <p:nvPr/>
        </p:nvCxnSpPr>
        <p:spPr>
          <a:xfrm flipV="1">
            <a:off x="11818641" y="5575955"/>
            <a:ext cx="527482" cy="25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286124-9A8A-41E7-A89A-ECA66F1D7EA0}"/>
              </a:ext>
            </a:extLst>
          </p:cNvPr>
          <p:cNvSpPr txBox="1"/>
          <p:nvPr/>
        </p:nvSpPr>
        <p:spPr>
          <a:xfrm>
            <a:off x="9423894" y="5678894"/>
            <a:ext cx="249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62A83D-C9B0-4A2A-9014-FC0DC7544978}"/>
              </a:ext>
            </a:extLst>
          </p:cNvPr>
          <p:cNvCxnSpPr>
            <a:cxnSpLocks/>
          </p:cNvCxnSpPr>
          <p:nvPr/>
        </p:nvCxnSpPr>
        <p:spPr>
          <a:xfrm>
            <a:off x="9264341" y="5009074"/>
            <a:ext cx="7181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EFF04EF-CC3D-4B57-9ED6-77EA9B299734}"/>
              </a:ext>
            </a:extLst>
          </p:cNvPr>
          <p:cNvSpPr txBox="1"/>
          <p:nvPr/>
        </p:nvSpPr>
        <p:spPr>
          <a:xfrm>
            <a:off x="6596109" y="124287"/>
            <a:ext cx="5471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for display: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 Check for empty</a:t>
            </a:r>
          </a:p>
          <a:p>
            <a:r>
              <a:rPr lang="en-US" dirty="0">
                <a:sym typeface="Wingdings" panose="05000000000000000000" pitchFamily="2" charset="2"/>
              </a:rPr>
              <a:t>     If List is empty, Display appropriate message and </a:t>
            </a:r>
          </a:p>
          <a:p>
            <a:r>
              <a:rPr lang="en-US" dirty="0">
                <a:sym typeface="Wingdings" panose="05000000000000000000" pitchFamily="2" charset="2"/>
              </a:rPr>
              <a:t>        return</a:t>
            </a:r>
          </a:p>
          <a:p>
            <a:r>
              <a:rPr lang="en-US" dirty="0">
                <a:sym typeface="Wingdings" panose="05000000000000000000" pitchFamily="2" charset="2"/>
              </a:rPr>
              <a:t>    Else declare and initialize temp node and apply </a:t>
            </a:r>
          </a:p>
          <a:p>
            <a:r>
              <a:rPr lang="en-US" dirty="0">
                <a:sym typeface="Wingdings" panose="05000000000000000000" pitchFamily="2" charset="2"/>
              </a:rPr>
              <a:t>       traversing till the last node</a:t>
            </a:r>
          </a:p>
          <a:p>
            <a:r>
              <a:rPr lang="en-US" dirty="0">
                <a:sym typeface="Wingdings" panose="05000000000000000000" pitchFamily="2" charset="2"/>
              </a:rPr>
              <a:t> 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ABFBF3-5657-47A2-A69B-A85FBF40753B}"/>
              </a:ext>
            </a:extLst>
          </p:cNvPr>
          <p:cNvGrpSpPr/>
          <p:nvPr/>
        </p:nvGrpSpPr>
        <p:grpSpPr>
          <a:xfrm>
            <a:off x="1233552" y="2864730"/>
            <a:ext cx="3117240" cy="919080"/>
            <a:chOff x="1233552" y="2864730"/>
            <a:chExt cx="3117240" cy="91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0C44643-0E28-42FE-8A40-77665ED434B5}"/>
                    </a:ext>
                  </a:extLst>
                </p14:cNvPr>
                <p14:cNvContentPartPr/>
                <p14:nvPr/>
              </p14:nvContentPartPr>
              <p14:xfrm>
                <a:off x="2334432" y="328449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0C44643-0E28-42FE-8A40-77665ED434B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25792" y="32758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3F23E2-CE20-4631-872F-E2D13BDB973A}"/>
                    </a:ext>
                  </a:extLst>
                </p14:cNvPr>
                <p14:cNvContentPartPr/>
                <p14:nvPr/>
              </p14:nvContentPartPr>
              <p14:xfrm>
                <a:off x="1233552" y="3152010"/>
                <a:ext cx="1282680" cy="98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3F23E2-CE20-4631-872F-E2D13BDB973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912" y="3143370"/>
                  <a:ext cx="13003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2D62128-0DEC-4758-B4BF-D5C8B6CC255E}"/>
                    </a:ext>
                  </a:extLst>
                </p14:cNvPr>
                <p14:cNvContentPartPr/>
                <p14:nvPr/>
              </p14:nvContentPartPr>
              <p14:xfrm>
                <a:off x="2624232" y="2864730"/>
                <a:ext cx="1726560" cy="919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2D62128-0DEC-4758-B4BF-D5C8B6CC25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15232" y="2856090"/>
                  <a:ext cx="1744200" cy="9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D6BE42-5884-413E-932C-60D9D0FDF463}"/>
                  </a:ext>
                </a:extLst>
              </p14:cNvPr>
              <p14:cNvContentPartPr/>
              <p14:nvPr/>
            </p14:nvContentPartPr>
            <p14:xfrm>
              <a:off x="949512" y="3923850"/>
              <a:ext cx="1987200" cy="169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D6BE42-5884-413E-932C-60D9D0FDF4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0872" y="3914850"/>
                <a:ext cx="200484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7CE3438-7C54-431B-8B3D-4AA115CC7438}"/>
              </a:ext>
            </a:extLst>
          </p:cNvPr>
          <p:cNvGrpSpPr/>
          <p:nvPr/>
        </p:nvGrpSpPr>
        <p:grpSpPr>
          <a:xfrm>
            <a:off x="6006072" y="3941130"/>
            <a:ext cx="1456560" cy="491760"/>
            <a:chOff x="6006072" y="3941130"/>
            <a:chExt cx="1456560" cy="49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811C2CF-B067-4DF4-A74D-E6608454035D}"/>
                    </a:ext>
                  </a:extLst>
                </p14:cNvPr>
                <p14:cNvContentPartPr/>
                <p14:nvPr/>
              </p14:nvContentPartPr>
              <p14:xfrm>
                <a:off x="6107592" y="3941130"/>
                <a:ext cx="1355040" cy="408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811C2CF-B067-4DF4-A74D-E660845403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98952" y="3932490"/>
                  <a:ext cx="13726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0B85F30-773C-446B-9249-A248FEE65B6A}"/>
                    </a:ext>
                  </a:extLst>
                </p14:cNvPr>
                <p14:cNvContentPartPr/>
                <p14:nvPr/>
              </p14:nvContentPartPr>
              <p14:xfrm>
                <a:off x="6006072" y="3950130"/>
                <a:ext cx="239040" cy="482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0B85F30-773C-446B-9249-A248FEE65B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97072" y="3941490"/>
                  <a:ext cx="25668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58A661-A462-463B-B297-3F929EDC2EC0}"/>
                    </a:ext>
                  </a:extLst>
                </p14:cNvPr>
                <p14:cNvContentPartPr/>
                <p14:nvPr/>
              </p14:nvContentPartPr>
              <p14:xfrm>
                <a:off x="6285072" y="4168650"/>
                <a:ext cx="12600" cy="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58A661-A462-463B-B297-3F929EDC2E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76072" y="4159650"/>
                  <a:ext cx="30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2DFB36-D667-4977-B10D-466399FD8853}"/>
                    </a:ext>
                  </a:extLst>
                </p14:cNvPr>
                <p14:cNvContentPartPr/>
                <p14:nvPr/>
              </p14:nvContentPartPr>
              <p14:xfrm>
                <a:off x="6071952" y="4094130"/>
                <a:ext cx="285120" cy="7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2DFB36-D667-4977-B10D-466399FD88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63312" y="4085490"/>
                  <a:ext cx="3027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B91C6F-59F5-49EF-AB0F-5205F014191E}"/>
                    </a:ext>
                  </a:extLst>
                </p14:cNvPr>
                <p14:cNvContentPartPr/>
                <p14:nvPr/>
              </p14:nvContentPartPr>
              <p14:xfrm>
                <a:off x="6364632" y="4020690"/>
                <a:ext cx="591120" cy="238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B91C6F-59F5-49EF-AB0F-5205F01419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55992" y="4011690"/>
                  <a:ext cx="608760" cy="25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7A9A76-7501-4B66-9D03-46E484D225E2}"/>
                  </a:ext>
                </a:extLst>
              </p14:cNvPr>
              <p14:cNvContentPartPr/>
              <p14:nvPr/>
            </p14:nvContentPartPr>
            <p14:xfrm>
              <a:off x="9356952" y="3960570"/>
              <a:ext cx="713520" cy="300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7A9A76-7501-4B66-9D03-46E484D225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47952" y="3951570"/>
                <a:ext cx="731160" cy="31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477C190-EB9E-4CCA-B7B7-82CE43C9CCFB}"/>
              </a:ext>
            </a:extLst>
          </p:cNvPr>
          <p:cNvGrpSpPr/>
          <p:nvPr/>
        </p:nvGrpSpPr>
        <p:grpSpPr>
          <a:xfrm>
            <a:off x="6240432" y="5152890"/>
            <a:ext cx="4126680" cy="924480"/>
            <a:chOff x="6240432" y="5152890"/>
            <a:chExt cx="4126680" cy="9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DF7339E-2FE1-4A21-8AE7-7953343FE616}"/>
                    </a:ext>
                  </a:extLst>
                </p14:cNvPr>
                <p14:cNvContentPartPr/>
                <p14:nvPr/>
              </p14:nvContentPartPr>
              <p14:xfrm>
                <a:off x="6240432" y="5152890"/>
                <a:ext cx="1794240" cy="422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DF7339E-2FE1-4A21-8AE7-7953343FE6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31792" y="5143890"/>
                  <a:ext cx="18118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F4655FC-61E0-4743-9A17-EE697328445C}"/>
                    </a:ext>
                  </a:extLst>
                </p14:cNvPr>
                <p14:cNvContentPartPr/>
                <p14:nvPr/>
              </p14:nvContentPartPr>
              <p14:xfrm>
                <a:off x="7589712" y="5211210"/>
                <a:ext cx="2777400" cy="866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F4655FC-61E0-4743-9A17-EE69732844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81072" y="5202570"/>
                  <a:ext cx="2795040" cy="88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2DF0C3E-069A-499E-A271-FEE141BD7E7D}"/>
                  </a:ext>
                </a:extLst>
              </p14:cNvPr>
              <p14:cNvContentPartPr/>
              <p14:nvPr/>
            </p14:nvContentPartPr>
            <p14:xfrm>
              <a:off x="7261392" y="6142530"/>
              <a:ext cx="2504880" cy="449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2DF0C3E-069A-499E-A271-FEE141BD7E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52752" y="6133890"/>
                <a:ext cx="2522520" cy="46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40B7B1-A9E9-4BEF-816B-BA5245F187E6}"/>
              </a:ext>
            </a:extLst>
          </p:cNvPr>
          <p:cNvSpPr/>
          <p:nvPr/>
        </p:nvSpPr>
        <p:spPr>
          <a:xfrm>
            <a:off x="39951" y="242565"/>
            <a:ext cx="11521611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public Pair&lt;K,V&gt; find(K Key){</a:t>
            </a:r>
          </a:p>
          <a:p>
            <a:r>
              <a:rPr lang="en-IN" dirty="0"/>
              <a:t>         Pair&lt;K,V&gt; T=null;</a:t>
            </a:r>
          </a:p>
          <a:p>
            <a:r>
              <a:rPr lang="en-IN" dirty="0"/>
              <a:t>		 </a:t>
            </a:r>
            <a:r>
              <a:rPr lang="en-IN" dirty="0" err="1"/>
              <a:t>PairNode</a:t>
            </a:r>
            <a:r>
              <a:rPr lang="en-IN" dirty="0"/>
              <a:t>&lt;K,V&gt; temp=Head;</a:t>
            </a:r>
          </a:p>
          <a:p>
            <a:r>
              <a:rPr lang="en-IN" dirty="0"/>
              <a:t>		 </a:t>
            </a:r>
          </a:p>
          <a:p>
            <a:r>
              <a:rPr lang="en-IN" dirty="0"/>
              <a:t>		       </a:t>
            </a:r>
          </a:p>
          <a:p>
            <a:r>
              <a:rPr lang="en-IN" dirty="0"/>
              <a:t>				 while(temp !=null &amp;&amp;    </a:t>
            </a:r>
            <a:r>
              <a:rPr lang="en-IN" b="1" dirty="0" err="1">
                <a:solidFill>
                  <a:srgbClr val="FF0000"/>
                </a:solidFill>
              </a:rPr>
              <a:t>Key.compareTo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IN" b="1" dirty="0" err="1">
                <a:solidFill>
                  <a:srgbClr val="FF0000"/>
                </a:solidFill>
              </a:rPr>
              <a:t>temp.data.Key</a:t>
            </a:r>
            <a:r>
              <a:rPr lang="en-IN" b="1" dirty="0">
                <a:solidFill>
                  <a:srgbClr val="FF0000"/>
                </a:solidFill>
              </a:rPr>
              <a:t> )&gt;0</a:t>
            </a:r>
            <a:r>
              <a:rPr lang="en-IN" dirty="0"/>
              <a:t>){   temp=</a:t>
            </a:r>
            <a:r>
              <a:rPr lang="en-IN" dirty="0" err="1"/>
              <a:t>temp.next</a:t>
            </a:r>
            <a:r>
              <a:rPr lang="en-IN" dirty="0"/>
              <a:t>;}</a:t>
            </a:r>
          </a:p>
          <a:p>
            <a:r>
              <a:rPr lang="en-IN" dirty="0"/>
              <a:t>                                                                       if(temp!=null)     if( </a:t>
            </a:r>
            <a:r>
              <a:rPr lang="en-IN" dirty="0" err="1"/>
              <a:t>Key.equals</a:t>
            </a:r>
            <a:r>
              <a:rPr lang="en-IN" dirty="0"/>
              <a:t>(</a:t>
            </a:r>
            <a:r>
              <a:rPr lang="en-IN" dirty="0" err="1"/>
              <a:t>temp.data.Key</a:t>
            </a:r>
            <a:r>
              <a:rPr lang="en-IN" dirty="0"/>
              <a:t>)){</a:t>
            </a:r>
          </a:p>
          <a:p>
            <a:r>
              <a:rPr lang="en-IN" dirty="0"/>
              <a:t>                                                                                                            T=</a:t>
            </a:r>
            <a:r>
              <a:rPr lang="en-IN" dirty="0" err="1"/>
              <a:t>temp.data</a:t>
            </a:r>
            <a:r>
              <a:rPr lang="en-IN" dirty="0"/>
              <a:t>;}</a:t>
            </a:r>
          </a:p>
          <a:p>
            <a:endParaRPr lang="en-IN" dirty="0"/>
          </a:p>
          <a:p>
            <a:r>
              <a:rPr lang="en-IN" dirty="0"/>
              <a:t>   return T;						</a:t>
            </a:r>
          </a:p>
          <a:p>
            <a:r>
              <a:rPr lang="en-IN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6AB5A0-0971-4179-8168-4BE1090F129F}"/>
              </a:ext>
            </a:extLst>
          </p:cNvPr>
          <p:cNvSpPr txBox="1"/>
          <p:nvPr/>
        </p:nvSpPr>
        <p:spPr>
          <a:xfrm>
            <a:off x="9889292" y="5415582"/>
            <a:ext cx="71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  <a:endParaRPr lang="en-IN" dirty="0"/>
          </a:p>
        </p:txBody>
      </p: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0BEDE414-194A-460C-A0A1-6F5BE0FE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61011"/>
              </p:ext>
            </p:extLst>
          </p:nvPr>
        </p:nvGraphicFramePr>
        <p:xfrm>
          <a:off x="7123591" y="3627175"/>
          <a:ext cx="23003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5j1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Aditi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974787D3-5C28-4E4D-898E-B867699C4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70455"/>
              </p:ext>
            </p:extLst>
          </p:nvPr>
        </p:nvGraphicFramePr>
        <p:xfrm>
          <a:off x="9856312" y="3645597"/>
          <a:ext cx="23003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5j3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Akhila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11593D-F703-46ED-9AB2-F658BFE90BB0}"/>
              </a:ext>
            </a:extLst>
          </p:cNvPr>
          <p:cNvCxnSpPr>
            <a:cxnSpLocks/>
          </p:cNvCxnSpPr>
          <p:nvPr/>
        </p:nvCxnSpPr>
        <p:spPr>
          <a:xfrm>
            <a:off x="9155344" y="3794593"/>
            <a:ext cx="7181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A572E5BF-88D0-4917-8FF3-EABFD270F07A}"/>
              </a:ext>
            </a:extLst>
          </p:cNvPr>
          <p:cNvSpPr/>
          <p:nvPr/>
        </p:nvSpPr>
        <p:spPr>
          <a:xfrm rot="5400000">
            <a:off x="6591425" y="3417362"/>
            <a:ext cx="443881" cy="6204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27DF09-6DDB-4FCE-A61A-D4CD429C808E}"/>
              </a:ext>
            </a:extLst>
          </p:cNvPr>
          <p:cNvSpPr txBox="1"/>
          <p:nvPr/>
        </p:nvSpPr>
        <p:spPr>
          <a:xfrm>
            <a:off x="6369729" y="3207584"/>
            <a:ext cx="8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E42FCE-5894-46DF-B142-38DD2CBFBDBD}"/>
              </a:ext>
            </a:extLst>
          </p:cNvPr>
          <p:cNvSpPr txBox="1"/>
          <p:nvPr/>
        </p:nvSpPr>
        <p:spPr>
          <a:xfrm>
            <a:off x="7865987" y="3244334"/>
            <a:ext cx="6497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9D732B-B0B5-4785-9967-B37DC8ED86FC}"/>
              </a:ext>
            </a:extLst>
          </p:cNvPr>
          <p:cNvSpPr txBox="1"/>
          <p:nvPr/>
        </p:nvSpPr>
        <p:spPr>
          <a:xfrm>
            <a:off x="10076774" y="3257843"/>
            <a:ext cx="6497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  <a:endParaRPr lang="en-IN" dirty="0"/>
          </a:p>
        </p:txBody>
      </p: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4C9C5F53-E36D-4B80-8C3F-1F16A958E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17844"/>
              </p:ext>
            </p:extLst>
          </p:nvPr>
        </p:nvGraphicFramePr>
        <p:xfrm>
          <a:off x="7556010" y="4825568"/>
          <a:ext cx="2067384" cy="367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202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452761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67012">
                <a:tc>
                  <a:txBody>
                    <a:bodyPr/>
                    <a:lstStyle/>
                    <a:p>
                      <a:r>
                        <a:rPr lang="en-US" dirty="0"/>
                        <a:t>5R9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kALYANI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14E5B5-E6C0-4313-AC55-1F7939359B71}"/>
              </a:ext>
            </a:extLst>
          </p:cNvPr>
          <p:cNvCxnSpPr/>
          <p:nvPr/>
        </p:nvCxnSpPr>
        <p:spPr>
          <a:xfrm>
            <a:off x="11567604" y="3812595"/>
            <a:ext cx="0" cy="6127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F40887-1FD9-456A-81C2-E85A770F2AB8}"/>
              </a:ext>
            </a:extLst>
          </p:cNvPr>
          <p:cNvCxnSpPr/>
          <p:nvPr/>
        </p:nvCxnSpPr>
        <p:spPr>
          <a:xfrm flipH="1">
            <a:off x="7123591" y="4385569"/>
            <a:ext cx="447064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FCC898-6458-438D-A2A4-93DB614D3E28}"/>
              </a:ext>
            </a:extLst>
          </p:cNvPr>
          <p:cNvCxnSpPr>
            <a:cxnSpLocks/>
          </p:cNvCxnSpPr>
          <p:nvPr/>
        </p:nvCxnSpPr>
        <p:spPr>
          <a:xfrm>
            <a:off x="7123591" y="4425390"/>
            <a:ext cx="0" cy="585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F50E97-04BA-4039-893E-6CAE21EF149D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123591" y="5009074"/>
            <a:ext cx="432419" cy="19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A3F86C-6B4B-4726-9E15-4F1DA3EA02C7}"/>
              </a:ext>
            </a:extLst>
          </p:cNvPr>
          <p:cNvSpPr txBox="1"/>
          <p:nvPr/>
        </p:nvSpPr>
        <p:spPr>
          <a:xfrm>
            <a:off x="7743427" y="4457215"/>
            <a:ext cx="6497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3000</a:t>
            </a:r>
            <a:endParaRPr lang="en-IN" dirty="0"/>
          </a:p>
        </p:txBody>
      </p:sp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46D9E4AF-7B81-461B-B630-31357A6EA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54555"/>
              </p:ext>
            </p:extLst>
          </p:nvPr>
        </p:nvGraphicFramePr>
        <p:xfrm>
          <a:off x="9938183" y="4844489"/>
          <a:ext cx="21295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244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78890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624396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5u9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Sravani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873B076-3B30-4FCE-A95E-04B26A4DACD4}"/>
              </a:ext>
            </a:extLst>
          </p:cNvPr>
          <p:cNvSpPr txBox="1"/>
          <p:nvPr/>
        </p:nvSpPr>
        <p:spPr>
          <a:xfrm>
            <a:off x="10353151" y="4422746"/>
            <a:ext cx="10184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15000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E89A51-1080-42FC-A299-6A5A49C05441}"/>
              </a:ext>
            </a:extLst>
          </p:cNvPr>
          <p:cNvCxnSpPr>
            <a:cxnSpLocks/>
          </p:cNvCxnSpPr>
          <p:nvPr/>
        </p:nvCxnSpPr>
        <p:spPr>
          <a:xfrm flipV="1">
            <a:off x="9549292" y="5250398"/>
            <a:ext cx="527482" cy="25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41BBDD8-59C5-4EC1-B781-BC2BADC0D9C6}"/>
              </a:ext>
            </a:extLst>
          </p:cNvPr>
          <p:cNvSpPr txBox="1"/>
          <p:nvPr/>
        </p:nvSpPr>
        <p:spPr>
          <a:xfrm>
            <a:off x="9423894" y="5678894"/>
            <a:ext cx="249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85BEED-25AA-44C1-9748-A40FB5AB8CA1}"/>
              </a:ext>
            </a:extLst>
          </p:cNvPr>
          <p:cNvCxnSpPr>
            <a:cxnSpLocks/>
          </p:cNvCxnSpPr>
          <p:nvPr/>
        </p:nvCxnSpPr>
        <p:spPr>
          <a:xfrm>
            <a:off x="9264341" y="5009074"/>
            <a:ext cx="7181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02C52AE-991E-47DD-AC92-88C4EC83FADC}"/>
              </a:ext>
            </a:extLst>
          </p:cNvPr>
          <p:cNvSpPr txBox="1"/>
          <p:nvPr/>
        </p:nvSpPr>
        <p:spPr>
          <a:xfrm>
            <a:off x="292963" y="3505646"/>
            <a:ext cx="5862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1: Take temp reference</a:t>
            </a:r>
          </a:p>
          <a:p>
            <a:r>
              <a:rPr lang="en-US" b="1" dirty="0"/>
              <a:t>2. Initialize temp with Head</a:t>
            </a:r>
          </a:p>
          <a:p>
            <a:r>
              <a:rPr lang="en-US" b="1" dirty="0"/>
              <a:t>3. Apply traversing using temp as long as  </a:t>
            </a:r>
            <a:r>
              <a:rPr lang="en-US" b="1" dirty="0">
                <a:solidFill>
                  <a:srgbClr val="0070C0"/>
                </a:solidFill>
              </a:rPr>
              <a:t>Key </a:t>
            </a:r>
            <a:r>
              <a:rPr lang="en-US" b="1" dirty="0">
                <a:solidFill>
                  <a:srgbClr val="FF0000"/>
                </a:solidFill>
              </a:rPr>
              <a:t>to be found </a:t>
            </a:r>
          </a:p>
          <a:p>
            <a:r>
              <a:rPr lang="en-US" b="1" dirty="0">
                <a:solidFill>
                  <a:srgbClr val="FF0000"/>
                </a:solidFill>
              </a:rPr>
              <a:t>   is greater than </a:t>
            </a:r>
            <a:r>
              <a:rPr lang="en-US" b="1" dirty="0">
                <a:solidFill>
                  <a:srgbClr val="7030A0"/>
                </a:solidFill>
              </a:rPr>
              <a:t>temp node </a:t>
            </a:r>
            <a:r>
              <a:rPr lang="en-US" b="1" dirty="0">
                <a:solidFill>
                  <a:srgbClr val="0070C0"/>
                </a:solidFill>
              </a:rPr>
              <a:t>Key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  <a:p>
            <a:r>
              <a:rPr lang="en-US" b="1" dirty="0"/>
              <a:t>4.Once Traverse is done, perform following operations:</a:t>
            </a:r>
          </a:p>
          <a:p>
            <a:r>
              <a:rPr lang="en-US" b="1" dirty="0"/>
              <a:t>     if the temp node key matches to key to found </a:t>
            </a:r>
          </a:p>
          <a:p>
            <a:r>
              <a:rPr lang="en-US" b="1" dirty="0"/>
              <a:t>                then return the concerned pair</a:t>
            </a:r>
          </a:p>
          <a:p>
            <a:r>
              <a:rPr lang="en-US" b="1" dirty="0"/>
              <a:t>      otherwise return null</a:t>
            </a:r>
          </a:p>
          <a:p>
            <a:r>
              <a:rPr lang="en-US" b="1" dirty="0"/>
              <a:t>     </a:t>
            </a:r>
            <a:endParaRPr lang="en-I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255012-7DDA-4282-BDD5-E3078D3173BD}"/>
                  </a:ext>
                </a:extLst>
              </p14:cNvPr>
              <p14:cNvContentPartPr/>
              <p14:nvPr/>
            </p14:nvContentPartPr>
            <p14:xfrm>
              <a:off x="2254512" y="408268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255012-7DDA-4282-BDD5-E3078D3173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5512" y="3992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2D734F-4D9D-44A3-B6C8-86A82DEF8E20}"/>
                  </a:ext>
                </a:extLst>
              </p14:cNvPr>
              <p14:cNvContentPartPr/>
              <p14:nvPr/>
            </p14:nvContentPartPr>
            <p14:xfrm>
              <a:off x="2645472" y="42590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2D734F-4D9D-44A3-B6C8-86A82DEF8E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6472" y="41690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E65CE3-E636-40D8-AAC6-BA20F7E377F8}"/>
                  </a:ext>
                </a:extLst>
              </p14:cNvPr>
              <p14:cNvContentPartPr/>
              <p14:nvPr/>
            </p14:nvContentPartPr>
            <p14:xfrm>
              <a:off x="603192" y="752788"/>
              <a:ext cx="1606680" cy="72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E65CE3-E636-40D8-AAC6-BA20F7E377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4552" y="744148"/>
                <a:ext cx="16243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403DB6-49CA-4899-A0DE-93B3D0E33BED}"/>
                  </a:ext>
                </a:extLst>
              </p14:cNvPr>
              <p14:cNvContentPartPr/>
              <p14:nvPr/>
            </p14:nvContentPartPr>
            <p14:xfrm>
              <a:off x="1997112" y="1019908"/>
              <a:ext cx="2508840" cy="72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403DB6-49CA-4899-A0DE-93B3D0E33B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8112" y="1010908"/>
                <a:ext cx="2526480" cy="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20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790AC-22B2-42E0-B3AD-4B2E1B80FAF2}"/>
              </a:ext>
            </a:extLst>
          </p:cNvPr>
          <p:cNvSpPr/>
          <p:nvPr/>
        </p:nvSpPr>
        <p:spPr>
          <a:xfrm>
            <a:off x="159798" y="183017"/>
            <a:ext cx="7297445" cy="6494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public void delete(K Key){</a:t>
            </a:r>
          </a:p>
          <a:p>
            <a:r>
              <a:rPr lang="en-IN" sz="1600" dirty="0"/>
              <a:t>		</a:t>
            </a:r>
            <a:r>
              <a:rPr lang="en-IN" sz="1600" b="1" dirty="0">
                <a:solidFill>
                  <a:srgbClr val="002060"/>
                </a:solidFill>
              </a:rPr>
              <a:t> </a:t>
            </a:r>
            <a:r>
              <a:rPr lang="en-IN" sz="1600" b="1" dirty="0" err="1">
                <a:solidFill>
                  <a:srgbClr val="002060"/>
                </a:solidFill>
              </a:rPr>
              <a:t>PairNode</a:t>
            </a:r>
            <a:r>
              <a:rPr lang="en-IN" sz="1600" b="1" dirty="0">
                <a:solidFill>
                  <a:srgbClr val="002060"/>
                </a:solidFill>
              </a:rPr>
              <a:t>&lt;K,V&gt; temp=Head;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		 </a:t>
            </a:r>
            <a:r>
              <a:rPr lang="en-IN" sz="1600" b="1" dirty="0" err="1">
                <a:solidFill>
                  <a:srgbClr val="002060"/>
                </a:solidFill>
              </a:rPr>
              <a:t>PairNode</a:t>
            </a:r>
            <a:r>
              <a:rPr lang="en-IN" sz="1600" b="1" dirty="0">
                <a:solidFill>
                  <a:srgbClr val="002060"/>
                </a:solidFill>
              </a:rPr>
              <a:t>&lt;K,V&gt; </a:t>
            </a:r>
            <a:r>
              <a:rPr lang="en-IN" sz="1600" b="1" dirty="0" err="1">
                <a:solidFill>
                  <a:srgbClr val="002060"/>
                </a:solidFill>
              </a:rPr>
              <a:t>prev</a:t>
            </a:r>
            <a:r>
              <a:rPr lang="en-IN" sz="1600" b="1" dirty="0">
                <a:solidFill>
                  <a:srgbClr val="002060"/>
                </a:solidFill>
              </a:rPr>
              <a:t>=null;	</a:t>
            </a:r>
            <a:r>
              <a:rPr lang="en-IN" sz="1600" dirty="0"/>
              <a:t>	       </a:t>
            </a:r>
          </a:p>
          <a:p>
            <a:r>
              <a:rPr lang="en-IN" sz="1600" dirty="0"/>
              <a:t>		</a:t>
            </a:r>
            <a:r>
              <a:rPr lang="en-IN" sz="1600" dirty="0">
                <a:solidFill>
                  <a:srgbClr val="C00000"/>
                </a:solidFill>
              </a:rPr>
              <a:t>while(temp!=null &amp;&amp; </a:t>
            </a:r>
            <a:r>
              <a:rPr lang="en-IN" sz="1600" b="1" dirty="0" err="1">
                <a:solidFill>
                  <a:srgbClr val="C00000"/>
                </a:solidFill>
              </a:rPr>
              <a:t>Key.compareTo</a:t>
            </a:r>
            <a:r>
              <a:rPr lang="en-IN" sz="1600" b="1" dirty="0">
                <a:solidFill>
                  <a:srgbClr val="C00000"/>
                </a:solidFill>
              </a:rPr>
              <a:t>(</a:t>
            </a:r>
            <a:r>
              <a:rPr lang="en-IN" sz="1600" b="1" dirty="0" err="1">
                <a:solidFill>
                  <a:srgbClr val="C00000"/>
                </a:solidFill>
              </a:rPr>
              <a:t>temp.data.Key</a:t>
            </a:r>
            <a:r>
              <a:rPr lang="en-IN" sz="1600" b="1" dirty="0">
                <a:solidFill>
                  <a:srgbClr val="C00000"/>
                </a:solidFill>
              </a:rPr>
              <a:t>)&gt;0</a:t>
            </a:r>
            <a:r>
              <a:rPr lang="en-IN" sz="1600" dirty="0">
                <a:solidFill>
                  <a:srgbClr val="C00000"/>
                </a:solidFill>
              </a:rPr>
              <a:t>){</a:t>
            </a:r>
          </a:p>
          <a:p>
            <a:r>
              <a:rPr lang="en-IN" sz="1600" dirty="0">
                <a:solidFill>
                  <a:srgbClr val="C00000"/>
                </a:solidFill>
              </a:rPr>
              <a:t>                                              </a:t>
            </a:r>
            <a:r>
              <a:rPr lang="en-IN" sz="1600" dirty="0" err="1">
                <a:solidFill>
                  <a:srgbClr val="C00000"/>
                </a:solidFill>
              </a:rPr>
              <a:t>prev</a:t>
            </a:r>
            <a:r>
              <a:rPr lang="en-IN" sz="1600" dirty="0">
                <a:solidFill>
                  <a:srgbClr val="C00000"/>
                </a:solidFill>
              </a:rPr>
              <a:t>=temp;</a:t>
            </a:r>
          </a:p>
          <a:p>
            <a:r>
              <a:rPr lang="en-IN" sz="1600" dirty="0">
                <a:solidFill>
                  <a:srgbClr val="C00000"/>
                </a:solidFill>
              </a:rPr>
              <a:t>                                              temp=</a:t>
            </a:r>
            <a:r>
              <a:rPr lang="en-IN" sz="1600" dirty="0" err="1">
                <a:solidFill>
                  <a:srgbClr val="C00000"/>
                </a:solidFill>
              </a:rPr>
              <a:t>temp.next</a:t>
            </a:r>
            <a:r>
              <a:rPr lang="en-IN" sz="1600" dirty="0">
                <a:solidFill>
                  <a:srgbClr val="C00000"/>
                </a:solidFill>
              </a:rPr>
              <a:t>;</a:t>
            </a:r>
            <a:endParaRPr lang="en-IN" sz="1600" dirty="0"/>
          </a:p>
          <a:p>
            <a:r>
              <a:rPr lang="en-IN" sz="1600" dirty="0"/>
              <a:t>		}                                  </a:t>
            </a:r>
          </a:p>
          <a:p>
            <a:r>
              <a:rPr lang="en-IN" sz="1600" dirty="0"/>
              <a:t>		</a:t>
            </a:r>
            <a:r>
              <a:rPr lang="en-IN" sz="1600" dirty="0">
                <a:solidFill>
                  <a:srgbClr val="C00000"/>
                </a:solidFill>
              </a:rPr>
              <a:t>if(temp==null &amp;&amp; </a:t>
            </a:r>
            <a:r>
              <a:rPr lang="en-IN" sz="1600" dirty="0" err="1">
                <a:solidFill>
                  <a:srgbClr val="C00000"/>
                </a:solidFill>
              </a:rPr>
              <a:t>prev</a:t>
            </a:r>
            <a:r>
              <a:rPr lang="en-IN" sz="1600" dirty="0">
                <a:solidFill>
                  <a:srgbClr val="C00000"/>
                </a:solidFill>
              </a:rPr>
              <a:t>==null){</a:t>
            </a:r>
          </a:p>
          <a:p>
            <a:r>
              <a:rPr lang="en-IN" sz="1600" dirty="0"/>
              <a:t>		             </a:t>
            </a:r>
            <a:r>
              <a:rPr lang="en-IN" sz="1600" dirty="0" err="1"/>
              <a:t>System.out.println</a:t>
            </a:r>
            <a:r>
              <a:rPr lang="en-IN" sz="1600" dirty="0"/>
              <a:t>("DICTIONARY  is EMPTY");</a:t>
            </a:r>
          </a:p>
          <a:p>
            <a:r>
              <a:rPr lang="en-IN" sz="1600" dirty="0"/>
              <a:t>		            return;</a:t>
            </a:r>
          </a:p>
          <a:p>
            <a:r>
              <a:rPr lang="en-IN" sz="1600" dirty="0"/>
              <a:t>		}</a:t>
            </a:r>
          </a:p>
          <a:p>
            <a:r>
              <a:rPr lang="en-IN" sz="1600" dirty="0"/>
              <a:t>                  		</a:t>
            </a:r>
            <a:r>
              <a:rPr lang="en-IN" sz="1600" dirty="0">
                <a:solidFill>
                  <a:srgbClr val="C00000"/>
                </a:solidFill>
              </a:rPr>
              <a:t>if(</a:t>
            </a:r>
            <a:r>
              <a:rPr lang="en-IN" sz="1600" dirty="0" err="1">
                <a:solidFill>
                  <a:srgbClr val="C00000"/>
                </a:solidFill>
              </a:rPr>
              <a:t>temp.data.Key.equals</a:t>
            </a:r>
            <a:r>
              <a:rPr lang="en-IN" sz="1600" dirty="0">
                <a:solidFill>
                  <a:srgbClr val="C00000"/>
                </a:solidFill>
              </a:rPr>
              <a:t>(Key)){</a:t>
            </a:r>
          </a:p>
          <a:p>
            <a:r>
              <a:rPr lang="en-IN" sz="1600" dirty="0"/>
              <a:t>                                                               </a:t>
            </a:r>
            <a:r>
              <a:rPr lang="en-IN" sz="1600" dirty="0" err="1"/>
              <a:t>System.out.println</a:t>
            </a:r>
            <a:r>
              <a:rPr lang="en-IN" sz="1600" dirty="0"/>
              <a:t>(" Deleted Entry is"+ </a:t>
            </a:r>
            <a:r>
              <a:rPr lang="en-IN" sz="1600" dirty="0" err="1"/>
              <a:t>temp.data</a:t>
            </a:r>
            <a:r>
              <a:rPr lang="en-IN" sz="1600" dirty="0"/>
              <a:t>);</a:t>
            </a:r>
          </a:p>
          <a:p>
            <a:r>
              <a:rPr lang="en-IN" sz="1600" dirty="0"/>
              <a:t>			</a:t>
            </a:r>
            <a:endParaRPr lang="en-IN" sz="1600" dirty="0">
              <a:solidFill>
                <a:srgbClr val="FF0000"/>
              </a:solidFill>
            </a:endParaRPr>
          </a:p>
          <a:p>
            <a:r>
              <a:rPr lang="en-IN" sz="1600" dirty="0"/>
              <a:t>                                                             if(</a:t>
            </a:r>
            <a:r>
              <a:rPr lang="en-IN" sz="1600" dirty="0" err="1"/>
              <a:t>Key.equals</a:t>
            </a:r>
            <a:r>
              <a:rPr lang="en-IN" sz="1600" dirty="0"/>
              <a:t>(</a:t>
            </a:r>
            <a:r>
              <a:rPr lang="en-IN" sz="1600" dirty="0" err="1"/>
              <a:t>Head.data.Key</a:t>
            </a:r>
            <a:r>
              <a:rPr lang="en-IN" sz="1600" dirty="0"/>
              <a:t>)){</a:t>
            </a:r>
          </a:p>
          <a:p>
            <a:r>
              <a:rPr lang="en-IN" sz="1600" dirty="0"/>
              <a:t>                                                                              Head =</a:t>
            </a:r>
            <a:r>
              <a:rPr lang="en-IN" sz="1600" dirty="0" err="1"/>
              <a:t>Head.next;dsize</a:t>
            </a:r>
            <a:r>
              <a:rPr lang="en-IN" sz="1600" dirty="0"/>
              <a:t>--;</a:t>
            </a:r>
          </a:p>
          <a:p>
            <a:r>
              <a:rPr lang="en-IN" sz="1600" dirty="0"/>
              <a:t>			}</a:t>
            </a:r>
          </a:p>
          <a:p>
            <a:r>
              <a:rPr lang="en-IN" sz="1600" dirty="0"/>
              <a:t>			else{</a:t>
            </a:r>
          </a:p>
          <a:p>
            <a:r>
              <a:rPr lang="en-IN" sz="1600" dirty="0"/>
              <a:t>			         </a:t>
            </a:r>
            <a:r>
              <a:rPr lang="en-IN" sz="1600" dirty="0" err="1">
                <a:solidFill>
                  <a:srgbClr val="FF0000"/>
                </a:solidFill>
              </a:rPr>
              <a:t>prev.next</a:t>
            </a:r>
            <a:r>
              <a:rPr lang="en-IN" sz="1600" dirty="0">
                <a:solidFill>
                  <a:srgbClr val="FF0000"/>
                </a:solidFill>
              </a:rPr>
              <a:t>= </a:t>
            </a:r>
            <a:r>
              <a:rPr lang="en-IN" sz="1600" dirty="0" err="1">
                <a:solidFill>
                  <a:srgbClr val="FF0000"/>
                </a:solidFill>
              </a:rPr>
              <a:t>temp.next</a:t>
            </a:r>
            <a:r>
              <a:rPr lang="en-IN" sz="1600" dirty="0">
                <a:solidFill>
                  <a:srgbClr val="FF0000"/>
                </a:solidFill>
              </a:rPr>
              <a:t>; </a:t>
            </a:r>
          </a:p>
          <a:p>
            <a:r>
              <a:rPr lang="en-IN" sz="1600" dirty="0">
                <a:solidFill>
                  <a:srgbClr val="FF0000"/>
                </a:solidFill>
              </a:rPr>
              <a:t>				</a:t>
            </a:r>
            <a:r>
              <a:rPr lang="en-IN" sz="1600" dirty="0" err="1"/>
              <a:t>dsize</a:t>
            </a:r>
            <a:r>
              <a:rPr lang="en-IN" sz="1600" dirty="0"/>
              <a:t>--;</a:t>
            </a:r>
          </a:p>
          <a:p>
            <a:r>
              <a:rPr lang="en-IN" sz="1600" dirty="0"/>
              <a:t>			      }     </a:t>
            </a:r>
          </a:p>
          <a:p>
            <a:r>
              <a:rPr lang="en-IN" sz="1600" dirty="0"/>
              <a:t>		else </a:t>
            </a:r>
          </a:p>
          <a:p>
            <a:r>
              <a:rPr lang="en-IN" sz="1600" dirty="0"/>
              <a:t>		       </a:t>
            </a:r>
            <a:r>
              <a:rPr lang="en-IN" sz="1600" dirty="0" err="1"/>
              <a:t>System.out.println</a:t>
            </a:r>
            <a:r>
              <a:rPr lang="en-IN" sz="1600" dirty="0"/>
              <a:t>("Element not found");  	</a:t>
            </a:r>
          </a:p>
          <a:p>
            <a:r>
              <a:rPr lang="en-IN" sz="1600" dirty="0"/>
              <a:t>			temp=null;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prev</a:t>
            </a:r>
            <a:r>
              <a:rPr lang="en-IN" sz="1600" dirty="0"/>
              <a:t>=null; 		}</a:t>
            </a:r>
          </a:p>
          <a:p>
            <a:r>
              <a:rPr lang="en-IN" sz="1600" dirty="0"/>
              <a:t>}	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469BE-38A7-4844-A619-F7222505A5D2}"/>
              </a:ext>
            </a:extLst>
          </p:cNvPr>
          <p:cNvSpPr txBox="1"/>
          <p:nvPr/>
        </p:nvSpPr>
        <p:spPr>
          <a:xfrm>
            <a:off x="8275691" y="5724633"/>
            <a:ext cx="71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  <a:endParaRPr lang="en-IN" dirty="0"/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6F8AB253-E181-4E76-8CD2-D9540C975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6777"/>
              </p:ext>
            </p:extLst>
          </p:nvPr>
        </p:nvGraphicFramePr>
        <p:xfrm>
          <a:off x="7123591" y="3627175"/>
          <a:ext cx="23003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5j1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Aditi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CCAC6E5E-EF45-49AC-B758-43D595343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39214"/>
              </p:ext>
            </p:extLst>
          </p:nvPr>
        </p:nvGraphicFramePr>
        <p:xfrm>
          <a:off x="9856312" y="3645597"/>
          <a:ext cx="23003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5j3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Akhila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A8DB39-347A-4F26-9546-BC327C0A0727}"/>
              </a:ext>
            </a:extLst>
          </p:cNvPr>
          <p:cNvCxnSpPr>
            <a:cxnSpLocks/>
          </p:cNvCxnSpPr>
          <p:nvPr/>
        </p:nvCxnSpPr>
        <p:spPr>
          <a:xfrm>
            <a:off x="9155344" y="3794593"/>
            <a:ext cx="7181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DB2E95DE-D43C-459D-BEC5-0A87CC8BA487}"/>
              </a:ext>
            </a:extLst>
          </p:cNvPr>
          <p:cNvSpPr/>
          <p:nvPr/>
        </p:nvSpPr>
        <p:spPr>
          <a:xfrm rot="5400000">
            <a:off x="9525965" y="3085208"/>
            <a:ext cx="443881" cy="6204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62B14C-7DC2-447F-9E91-6A333959D75B}"/>
              </a:ext>
            </a:extLst>
          </p:cNvPr>
          <p:cNvSpPr txBox="1"/>
          <p:nvPr/>
        </p:nvSpPr>
        <p:spPr>
          <a:xfrm>
            <a:off x="9381016" y="2879400"/>
            <a:ext cx="8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7A52C1-9D5F-4699-8D1E-372735D00DEC}"/>
              </a:ext>
            </a:extLst>
          </p:cNvPr>
          <p:cNvSpPr txBox="1"/>
          <p:nvPr/>
        </p:nvSpPr>
        <p:spPr>
          <a:xfrm>
            <a:off x="7865987" y="3244334"/>
            <a:ext cx="6497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1C14F-C909-410C-8762-90EB34727C25}"/>
              </a:ext>
            </a:extLst>
          </p:cNvPr>
          <p:cNvSpPr txBox="1"/>
          <p:nvPr/>
        </p:nvSpPr>
        <p:spPr>
          <a:xfrm>
            <a:off x="10076774" y="3257843"/>
            <a:ext cx="6497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  <a:endParaRPr lang="en-IN" dirty="0"/>
          </a:p>
        </p:txBody>
      </p:sp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132F260F-4AE8-4DD7-951E-E77C12B59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43335"/>
              </p:ext>
            </p:extLst>
          </p:nvPr>
        </p:nvGraphicFramePr>
        <p:xfrm>
          <a:off x="8090275" y="5802148"/>
          <a:ext cx="298683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034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1423679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654122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67012">
                <a:tc>
                  <a:txBody>
                    <a:bodyPr/>
                    <a:lstStyle/>
                    <a:p>
                      <a:r>
                        <a:rPr lang="en-US" dirty="0"/>
                        <a:t>5R9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kALYANI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EF14F7-20A2-4328-9000-194AB8E59488}"/>
              </a:ext>
            </a:extLst>
          </p:cNvPr>
          <p:cNvCxnSpPr/>
          <p:nvPr/>
        </p:nvCxnSpPr>
        <p:spPr>
          <a:xfrm>
            <a:off x="11567604" y="3812595"/>
            <a:ext cx="0" cy="6127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27DD9D4-E73B-4DB5-B502-290A72A8C996}"/>
              </a:ext>
            </a:extLst>
          </p:cNvPr>
          <p:cNvCxnSpPr>
            <a:cxnSpLocks/>
          </p:cNvCxnSpPr>
          <p:nvPr/>
        </p:nvCxnSpPr>
        <p:spPr>
          <a:xfrm flipH="1">
            <a:off x="8995397" y="4385569"/>
            <a:ext cx="2598841" cy="868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CE24B1-4869-433A-8702-4511582DFE1F}"/>
              </a:ext>
            </a:extLst>
          </p:cNvPr>
          <p:cNvCxnSpPr>
            <a:cxnSpLocks/>
          </p:cNvCxnSpPr>
          <p:nvPr/>
        </p:nvCxnSpPr>
        <p:spPr>
          <a:xfrm flipH="1">
            <a:off x="9016450" y="4472428"/>
            <a:ext cx="31009" cy="7205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5F0281-6492-4829-870B-9B359D2E807E}"/>
              </a:ext>
            </a:extLst>
          </p:cNvPr>
          <p:cNvCxnSpPr>
            <a:cxnSpLocks/>
          </p:cNvCxnSpPr>
          <p:nvPr/>
        </p:nvCxnSpPr>
        <p:spPr>
          <a:xfrm>
            <a:off x="10215516" y="6009178"/>
            <a:ext cx="1503504" cy="226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CDB532D-2EE0-455B-89A6-0CF96D127ED4}"/>
              </a:ext>
            </a:extLst>
          </p:cNvPr>
          <p:cNvSpPr txBox="1"/>
          <p:nvPr/>
        </p:nvSpPr>
        <p:spPr>
          <a:xfrm>
            <a:off x="8653943" y="5745701"/>
            <a:ext cx="6497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3000</a:t>
            </a:r>
            <a:endParaRPr lang="en-IN" dirty="0"/>
          </a:p>
        </p:txBody>
      </p:sp>
      <p:graphicFrame>
        <p:nvGraphicFramePr>
          <p:cNvPr id="38" name="Table 6">
            <a:extLst>
              <a:ext uri="{FF2B5EF4-FFF2-40B4-BE49-F238E27FC236}">
                <a16:creationId xmlns:a16="http://schemas.microsoft.com/office/drawing/2014/main" id="{0BF171BB-690E-4015-8E0F-51EBC6158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70448"/>
              </p:ext>
            </p:extLst>
          </p:nvPr>
        </p:nvGraphicFramePr>
        <p:xfrm>
          <a:off x="9938183" y="4844489"/>
          <a:ext cx="21295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244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78890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624396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5u9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Sravani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C8544693-FD6B-4115-90AB-4F0669BF7026}"/>
              </a:ext>
            </a:extLst>
          </p:cNvPr>
          <p:cNvSpPr txBox="1"/>
          <p:nvPr/>
        </p:nvSpPr>
        <p:spPr>
          <a:xfrm>
            <a:off x="10353151" y="4422746"/>
            <a:ext cx="10184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15000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43DB3-B12D-48AD-8959-F016A3807E4A}"/>
              </a:ext>
            </a:extLst>
          </p:cNvPr>
          <p:cNvCxnSpPr>
            <a:cxnSpLocks/>
          </p:cNvCxnSpPr>
          <p:nvPr/>
        </p:nvCxnSpPr>
        <p:spPr>
          <a:xfrm flipV="1">
            <a:off x="9393995" y="5396862"/>
            <a:ext cx="527482" cy="25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7CC29C9-0B8A-4C4B-A753-9F6CDBCF472E}"/>
              </a:ext>
            </a:extLst>
          </p:cNvPr>
          <p:cNvSpPr txBox="1"/>
          <p:nvPr/>
        </p:nvSpPr>
        <p:spPr>
          <a:xfrm>
            <a:off x="9423894" y="5678894"/>
            <a:ext cx="249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IN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E55E1C-1E9C-4CF3-9708-F66CAF288B1B}"/>
              </a:ext>
            </a:extLst>
          </p:cNvPr>
          <p:cNvCxnSpPr>
            <a:cxnSpLocks/>
          </p:cNvCxnSpPr>
          <p:nvPr/>
        </p:nvCxnSpPr>
        <p:spPr>
          <a:xfrm flipV="1">
            <a:off x="9016450" y="5132879"/>
            <a:ext cx="1063717" cy="20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6696575-CFC6-4E83-8215-DC56E54AA0DC}"/>
              </a:ext>
            </a:extLst>
          </p:cNvPr>
          <p:cNvSpPr txBox="1"/>
          <p:nvPr/>
        </p:nvSpPr>
        <p:spPr>
          <a:xfrm>
            <a:off x="6616892" y="169260"/>
            <a:ext cx="5862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1: Take temp reference</a:t>
            </a:r>
          </a:p>
          <a:p>
            <a:r>
              <a:rPr lang="en-US" b="1" dirty="0"/>
              <a:t>2. Initialize temp with Head</a:t>
            </a:r>
          </a:p>
          <a:p>
            <a:r>
              <a:rPr lang="en-US" b="1" dirty="0"/>
              <a:t>3. Apply traversing using temp as long as  </a:t>
            </a:r>
            <a:r>
              <a:rPr lang="en-US" b="1" dirty="0">
                <a:solidFill>
                  <a:srgbClr val="0070C0"/>
                </a:solidFill>
              </a:rPr>
              <a:t>Key </a:t>
            </a:r>
            <a:r>
              <a:rPr lang="en-US" b="1" dirty="0">
                <a:solidFill>
                  <a:srgbClr val="FF0000"/>
                </a:solidFill>
              </a:rPr>
              <a:t>to be found </a:t>
            </a:r>
          </a:p>
          <a:p>
            <a:r>
              <a:rPr lang="en-US" b="1" dirty="0">
                <a:solidFill>
                  <a:srgbClr val="FF0000"/>
                </a:solidFill>
              </a:rPr>
              <a:t>   is greater than </a:t>
            </a:r>
            <a:r>
              <a:rPr lang="en-US" b="1" dirty="0">
                <a:solidFill>
                  <a:srgbClr val="7030A0"/>
                </a:solidFill>
              </a:rPr>
              <a:t>temp node </a:t>
            </a:r>
            <a:r>
              <a:rPr lang="en-US" b="1" dirty="0">
                <a:solidFill>
                  <a:srgbClr val="0070C0"/>
                </a:solidFill>
              </a:rPr>
              <a:t>Key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  <a:p>
            <a:r>
              <a:rPr lang="en-US" b="1" dirty="0"/>
              <a:t>4.Once Traverse is done, perform following operations:</a:t>
            </a:r>
          </a:p>
          <a:p>
            <a:r>
              <a:rPr lang="en-US" b="1" dirty="0"/>
              <a:t>     if the temp node key matches to key to found </a:t>
            </a:r>
          </a:p>
          <a:p>
            <a:r>
              <a:rPr lang="en-US" b="1" dirty="0"/>
              <a:t>                then delete it</a:t>
            </a:r>
          </a:p>
          <a:p>
            <a:r>
              <a:rPr lang="en-US" b="1" dirty="0"/>
              <a:t>      otherwise display appropriate message and return</a:t>
            </a:r>
          </a:p>
          <a:p>
            <a:r>
              <a:rPr lang="en-US" b="1" dirty="0"/>
              <a:t>     </a:t>
            </a:r>
            <a:endParaRPr lang="en-IN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67625D-B4F3-4C54-B633-9E53A7B83B81}"/>
              </a:ext>
            </a:extLst>
          </p:cNvPr>
          <p:cNvCxnSpPr>
            <a:cxnSpLocks/>
          </p:cNvCxnSpPr>
          <p:nvPr/>
        </p:nvCxnSpPr>
        <p:spPr>
          <a:xfrm flipV="1">
            <a:off x="7477833" y="3993304"/>
            <a:ext cx="527482" cy="25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65BC407-892D-4DE1-AAF4-6CB7A355D56E}"/>
              </a:ext>
            </a:extLst>
          </p:cNvPr>
          <p:cNvSpPr txBox="1"/>
          <p:nvPr/>
        </p:nvSpPr>
        <p:spPr>
          <a:xfrm>
            <a:off x="7121005" y="4325173"/>
            <a:ext cx="71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879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A719C9-206A-45FD-BC2A-6B995A00245C}"/>
              </a:ext>
            </a:extLst>
          </p:cNvPr>
          <p:cNvSpPr/>
          <p:nvPr/>
        </p:nvSpPr>
        <p:spPr>
          <a:xfrm>
            <a:off x="526742" y="0"/>
            <a:ext cx="10605856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SortedChainDriver</a:t>
            </a:r>
            <a:r>
              <a:rPr lang="en-IN" dirty="0"/>
              <a:t>{</a:t>
            </a:r>
          </a:p>
          <a:p>
            <a:r>
              <a:rPr lang="en-IN" dirty="0"/>
              <a:t>	  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r>
              <a:rPr lang="en-IN" dirty="0"/>
              <a:t>		int option;</a:t>
            </a:r>
          </a:p>
          <a:p>
            <a:r>
              <a:rPr lang="en-IN" dirty="0"/>
              <a:t>                                   Integer </a:t>
            </a:r>
            <a:r>
              <a:rPr lang="en-IN" dirty="0" err="1"/>
              <a:t>rno</a:t>
            </a:r>
            <a:r>
              <a:rPr lang="en-IN" dirty="0"/>
              <a:t>;</a:t>
            </a:r>
          </a:p>
          <a:p>
            <a:r>
              <a:rPr lang="en-IN" dirty="0"/>
              <a:t>		String name;</a:t>
            </a:r>
          </a:p>
          <a:p>
            <a:r>
              <a:rPr lang="en-IN" dirty="0"/>
              <a:t>                                   </a:t>
            </a:r>
            <a:r>
              <a:rPr lang="en-IN" dirty="0" err="1"/>
              <a:t>BufferedReader</a:t>
            </a:r>
            <a:r>
              <a:rPr lang="en-IN" dirty="0"/>
              <a:t> </a:t>
            </a:r>
            <a:r>
              <a:rPr lang="en-IN" dirty="0" err="1"/>
              <a:t>br</a:t>
            </a:r>
            <a:r>
              <a:rPr lang="en-IN" dirty="0"/>
              <a:t>=new </a:t>
            </a:r>
            <a:r>
              <a:rPr lang="en-IN" dirty="0" err="1"/>
              <a:t>BufferedRead</a:t>
            </a:r>
            <a:r>
              <a:rPr lang="en-IN" dirty="0"/>
              <a:t>(new </a:t>
            </a:r>
            <a:r>
              <a:rPr lang="en-IN" dirty="0" err="1"/>
              <a:t>InputStreamReader</a:t>
            </a:r>
            <a:r>
              <a:rPr lang="en-IN" dirty="0"/>
              <a:t>(System.in))</a:t>
            </a:r>
          </a:p>
          <a:p>
            <a:r>
              <a:rPr lang="en-IN" dirty="0"/>
              <a:t>		</a:t>
            </a:r>
            <a:r>
              <a:rPr lang="en-IN" dirty="0" err="1"/>
              <a:t>SortedChain</a:t>
            </a:r>
            <a:r>
              <a:rPr lang="en-IN" dirty="0"/>
              <a:t>&lt;Integer, String&gt; Sc=new </a:t>
            </a:r>
            <a:r>
              <a:rPr lang="en-IN" dirty="0" err="1"/>
              <a:t>SortedChain</a:t>
            </a:r>
            <a:r>
              <a:rPr lang="en-IN" dirty="0"/>
              <a:t>&lt;Integer, String&gt;();</a:t>
            </a:r>
          </a:p>
          <a:p>
            <a:r>
              <a:rPr lang="en-IN" dirty="0"/>
              <a:t>		 Pair&lt;Integer, String&gt; P1;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5F959-9417-4408-B806-F9B43E582849}"/>
              </a:ext>
            </a:extLst>
          </p:cNvPr>
          <p:cNvSpPr/>
          <p:nvPr/>
        </p:nvSpPr>
        <p:spPr>
          <a:xfrm>
            <a:off x="526743" y="2337176"/>
            <a:ext cx="7001521" cy="38472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/>
              <a:t>do{</a:t>
            </a:r>
          </a:p>
          <a:p>
            <a:r>
              <a:rPr lang="en-IN" sz="1600" dirty="0"/>
              <a:t>       </a:t>
            </a:r>
            <a:r>
              <a:rPr lang="en-IN" sz="1400" dirty="0" err="1"/>
              <a:t>System.out.println</a:t>
            </a:r>
            <a:r>
              <a:rPr lang="en-IN" sz="1400" dirty="0"/>
              <a:t>(“ SORTED CHAIN DICTIONARY OPERATIONS”);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(“1. INSERT”);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(“2.DELETE”)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(“3.FIND”);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(“4.SIZE”);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(“5.DISPLAY”);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(“ENTER OPERATION NUMBER”);</a:t>
            </a:r>
          </a:p>
          <a:p>
            <a:r>
              <a:rPr lang="en-IN" sz="1400" dirty="0"/>
              <a:t>        option=</a:t>
            </a:r>
            <a:r>
              <a:rPr lang="en-IN" sz="1400" dirty="0" err="1"/>
              <a:t>Integer.parseInt</a:t>
            </a:r>
            <a:r>
              <a:rPr lang="en-IN" sz="1400" dirty="0"/>
              <a:t>(</a:t>
            </a:r>
            <a:r>
              <a:rPr lang="en-IN" sz="1400" dirty="0" err="1"/>
              <a:t>br.readLine</a:t>
            </a:r>
            <a:r>
              <a:rPr lang="en-IN" sz="1400" dirty="0"/>
              <a:t>());</a:t>
            </a:r>
          </a:p>
          <a:p>
            <a:r>
              <a:rPr lang="en-IN" sz="1400" dirty="0"/>
              <a:t>       switch(option){</a:t>
            </a:r>
          </a:p>
          <a:p>
            <a:r>
              <a:rPr lang="en-IN" sz="1400" dirty="0"/>
              <a:t>        case 1:   // insert</a:t>
            </a:r>
          </a:p>
          <a:p>
            <a:r>
              <a:rPr lang="en-IN" sz="1400" dirty="0"/>
              <a:t>           </a:t>
            </a:r>
            <a:r>
              <a:rPr lang="en-IN" sz="1400" dirty="0" err="1"/>
              <a:t>System.o</a:t>
            </a:r>
            <a:r>
              <a:rPr lang="en-IN" sz="1400" dirty="0"/>
              <a:t> </a:t>
            </a:r>
            <a:r>
              <a:rPr lang="en-IN" sz="1400" dirty="0" err="1"/>
              <a:t>ut.println</a:t>
            </a:r>
            <a:r>
              <a:rPr lang="en-IN" sz="1400" dirty="0"/>
              <a:t>(“Enter an entry details ,Key type is integer and value type is </a:t>
            </a:r>
            <a:r>
              <a:rPr lang="en-IN" sz="1400" dirty="0" err="1"/>
              <a:t>Strihg</a:t>
            </a:r>
            <a:r>
              <a:rPr lang="en-IN" sz="1400" dirty="0"/>
              <a:t>”);</a:t>
            </a:r>
          </a:p>
          <a:p>
            <a:r>
              <a:rPr lang="en-IN" sz="1400" dirty="0"/>
              <a:t>           </a:t>
            </a:r>
            <a:r>
              <a:rPr lang="en-IN" sz="1400" dirty="0" err="1"/>
              <a:t>rno</a:t>
            </a:r>
            <a:r>
              <a:rPr lang="en-IN" sz="1400" dirty="0"/>
              <a:t>= </a:t>
            </a:r>
            <a:r>
              <a:rPr lang="en-IN" sz="1400" dirty="0" err="1"/>
              <a:t>Integer.parseInt</a:t>
            </a:r>
            <a:r>
              <a:rPr lang="en-IN" sz="1400" dirty="0"/>
              <a:t>(</a:t>
            </a:r>
            <a:r>
              <a:rPr lang="en-IN" sz="1400" dirty="0" err="1"/>
              <a:t>br.readLine</a:t>
            </a:r>
            <a:r>
              <a:rPr lang="en-IN" sz="1400" dirty="0"/>
              <a:t>());</a:t>
            </a:r>
          </a:p>
          <a:p>
            <a:r>
              <a:rPr lang="en-IN" sz="1400" dirty="0"/>
              <a:t>           name=</a:t>
            </a:r>
            <a:r>
              <a:rPr lang="en-IN" sz="1400" dirty="0" err="1"/>
              <a:t>br.readLine</a:t>
            </a:r>
            <a:r>
              <a:rPr lang="en-IN" sz="1400" dirty="0"/>
              <a:t>();</a:t>
            </a:r>
          </a:p>
          <a:p>
            <a:r>
              <a:rPr lang="en-IN" sz="1400" dirty="0"/>
              <a:t>           P1=new Pair&lt;</a:t>
            </a:r>
            <a:r>
              <a:rPr lang="en-IN" sz="1400" dirty="0" err="1"/>
              <a:t>Integer,String</a:t>
            </a:r>
            <a:r>
              <a:rPr lang="en-IN" sz="1400" dirty="0"/>
              <a:t>&gt;( </a:t>
            </a:r>
            <a:r>
              <a:rPr lang="en-IN" sz="1400" dirty="0" err="1"/>
              <a:t>rno,name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   </a:t>
            </a:r>
            <a:r>
              <a:rPr lang="en-IN" sz="1400" dirty="0" err="1"/>
              <a:t>Sc.insert</a:t>
            </a:r>
            <a:r>
              <a:rPr lang="en-IN" sz="1400" dirty="0"/>
              <a:t>(P1); break;</a:t>
            </a:r>
          </a:p>
          <a:p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6C634-169D-4877-B11C-D35F5248B0C8}"/>
              </a:ext>
            </a:extLst>
          </p:cNvPr>
          <p:cNvSpPr txBox="1"/>
          <p:nvPr/>
        </p:nvSpPr>
        <p:spPr>
          <a:xfrm>
            <a:off x="7528264" y="2056686"/>
            <a:ext cx="4441794" cy="480131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case 2:</a:t>
            </a:r>
          </a:p>
          <a:p>
            <a:r>
              <a:rPr lang="en-US" dirty="0"/>
              <a:t>            SOP(“Enter key”);</a:t>
            </a:r>
          </a:p>
          <a:p>
            <a:r>
              <a:rPr lang="en-US" dirty="0"/>
              <a:t>            </a:t>
            </a:r>
            <a:r>
              <a:rPr lang="en-US" dirty="0" err="1"/>
              <a:t>rno</a:t>
            </a:r>
            <a:r>
              <a:rPr lang="en-US" dirty="0"/>
              <a:t>=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br.readLine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Sc.delete</a:t>
            </a:r>
            <a:r>
              <a:rPr lang="en-US" dirty="0"/>
              <a:t>(</a:t>
            </a:r>
            <a:r>
              <a:rPr lang="en-US" dirty="0" err="1"/>
              <a:t>rno</a:t>
            </a:r>
            <a:r>
              <a:rPr lang="en-US" dirty="0"/>
              <a:t>); break;</a:t>
            </a:r>
          </a:p>
          <a:p>
            <a:r>
              <a:rPr lang="en-US" dirty="0"/>
              <a:t>Case 3:</a:t>
            </a:r>
          </a:p>
          <a:p>
            <a:r>
              <a:rPr lang="en-US" dirty="0"/>
              <a:t>            Pair&lt;</a:t>
            </a:r>
            <a:r>
              <a:rPr lang="en-US" dirty="0" err="1"/>
              <a:t>Integer,String</a:t>
            </a:r>
            <a:r>
              <a:rPr lang="en-US" dirty="0"/>
              <a:t>&gt; e;</a:t>
            </a:r>
          </a:p>
          <a:p>
            <a:r>
              <a:rPr lang="en-US" dirty="0"/>
              <a:t>            SOP(“Enter key”);</a:t>
            </a:r>
          </a:p>
          <a:p>
            <a:r>
              <a:rPr lang="en-US" dirty="0"/>
              <a:t>            </a:t>
            </a:r>
            <a:r>
              <a:rPr lang="en-US" dirty="0" err="1"/>
              <a:t>rno</a:t>
            </a:r>
            <a:r>
              <a:rPr lang="en-US" dirty="0"/>
              <a:t>=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br.readLine</a:t>
            </a:r>
            <a:r>
              <a:rPr lang="en-US" dirty="0"/>
              <a:t>();</a:t>
            </a:r>
          </a:p>
          <a:p>
            <a:r>
              <a:rPr lang="en-US" dirty="0"/>
              <a:t>           e=</a:t>
            </a:r>
            <a:r>
              <a:rPr lang="en-US" dirty="0" err="1"/>
              <a:t>Sc.find</a:t>
            </a:r>
            <a:r>
              <a:rPr lang="en-US" dirty="0"/>
              <a:t>(</a:t>
            </a:r>
            <a:r>
              <a:rPr lang="en-US" dirty="0" err="1"/>
              <a:t>rno</a:t>
            </a:r>
            <a:r>
              <a:rPr lang="en-US" dirty="0"/>
              <a:t>); </a:t>
            </a:r>
          </a:p>
          <a:p>
            <a:r>
              <a:rPr lang="en-IN" dirty="0"/>
              <a:t>           if(e==null){  sop(“       “);  }</a:t>
            </a:r>
          </a:p>
          <a:p>
            <a:r>
              <a:rPr lang="en-IN" dirty="0"/>
              <a:t>          else  {     sop(   )  }</a:t>
            </a:r>
          </a:p>
          <a:p>
            <a:r>
              <a:rPr lang="en-IN" dirty="0"/>
              <a:t>Case 4: sop(</a:t>
            </a:r>
            <a:r>
              <a:rPr lang="en-IN" dirty="0" err="1"/>
              <a:t>Sc.size</a:t>
            </a:r>
            <a:r>
              <a:rPr lang="en-IN" dirty="0"/>
              <a:t>()); break;</a:t>
            </a:r>
          </a:p>
          <a:p>
            <a:r>
              <a:rPr lang="en-IN" dirty="0"/>
              <a:t>Case 5:</a:t>
            </a:r>
          </a:p>
          <a:p>
            <a:r>
              <a:rPr lang="en-IN" dirty="0"/>
              <a:t>              </a:t>
            </a:r>
            <a:r>
              <a:rPr lang="en-IN" dirty="0" err="1"/>
              <a:t>Sc.display</a:t>
            </a:r>
            <a:r>
              <a:rPr lang="en-IN" dirty="0"/>
              <a:t>();break;</a:t>
            </a:r>
          </a:p>
          <a:p>
            <a:r>
              <a:rPr lang="en-IN" dirty="0"/>
              <a:t>Case 6: </a:t>
            </a:r>
            <a:r>
              <a:rPr lang="en-IN" dirty="0" err="1"/>
              <a:t>System.exit</a:t>
            </a:r>
            <a:r>
              <a:rPr lang="en-IN" dirty="0"/>
              <a:t>(0);</a:t>
            </a:r>
          </a:p>
          <a:p>
            <a:r>
              <a:rPr lang="en-IN" dirty="0"/>
              <a:t>}}while(true);</a:t>
            </a:r>
          </a:p>
          <a:p>
            <a:r>
              <a:rPr lang="en-IN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28682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D3535A4-9BCD-44A8-ACA4-7FD973F46E0E}"/>
              </a:ext>
            </a:extLst>
          </p:cNvPr>
          <p:cNvGraphicFramePr>
            <a:graphicFrameLocks noGrp="1"/>
          </p:cNvGraphicFramePr>
          <p:nvPr/>
        </p:nvGraphicFramePr>
        <p:xfrm>
          <a:off x="1933954" y="42973"/>
          <a:ext cx="288032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330157903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122811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6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7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37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8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IN" dirty="0" err="1"/>
                        <a:t>anana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318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2E1D98-50B8-4DD3-A2AB-8800CA0A9F83}"/>
              </a:ext>
            </a:extLst>
          </p:cNvPr>
          <p:cNvSpPr txBox="1"/>
          <p:nvPr/>
        </p:nvSpPr>
        <p:spPr>
          <a:xfrm>
            <a:off x="1954949" y="2784177"/>
            <a:ext cx="26719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Phone Book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BF59CD9-670E-4EBA-BCA3-467A665FEB1E}"/>
              </a:ext>
            </a:extLst>
          </p:cNvPr>
          <p:cNvGraphicFramePr>
            <a:graphicFrameLocks noGrp="1"/>
          </p:cNvGraphicFramePr>
          <p:nvPr/>
        </p:nvGraphicFramePr>
        <p:xfrm>
          <a:off x="1933954" y="3212976"/>
          <a:ext cx="2664296" cy="1854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137862">
                  <a:extLst>
                    <a:ext uri="{9D8B030D-6E8A-4147-A177-3AD203B41FA5}">
                      <a16:colId xmlns:a16="http://schemas.microsoft.com/office/drawing/2014/main" val="575956994"/>
                    </a:ext>
                  </a:extLst>
                </a:gridCol>
                <a:gridCol w="1526434">
                  <a:extLst>
                    <a:ext uri="{9D8B030D-6E8A-4147-A177-3AD203B41FA5}">
                      <a16:colId xmlns:a16="http://schemas.microsoft.com/office/drawing/2014/main" val="188109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6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7387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2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78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jill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90950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98468EF-B00B-4FBE-B404-8569364AE257}"/>
              </a:ext>
            </a:extLst>
          </p:cNvPr>
          <p:cNvGraphicFramePr>
            <a:graphicFrameLocks noGrp="1"/>
          </p:cNvGraphicFramePr>
          <p:nvPr/>
        </p:nvGraphicFramePr>
        <p:xfrm>
          <a:off x="6384032" y="1484784"/>
          <a:ext cx="337449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038733735"/>
                    </a:ext>
                  </a:extLst>
                </a:gridCol>
                <a:gridCol w="1934330">
                  <a:extLst>
                    <a:ext uri="{9D8B030D-6E8A-4147-A177-3AD203B41FA5}">
                      <a16:colId xmlns:a16="http://schemas.microsoft.com/office/drawing/2014/main" val="105737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88743"/>
                  </a:ext>
                </a:extLst>
              </a:tr>
              <a:tr h="133025">
                <a:tc>
                  <a:txBody>
                    <a:bodyPr/>
                    <a:lstStyle/>
                    <a:p>
                      <a:r>
                        <a:rPr lang="en-IN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3434.34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70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Tom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26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Jane Baker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1378.00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9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Tod Hall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99.22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6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Ralph Smith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-19.08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923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ECCB03-65DA-4690-A0F8-C0E3D6C9A7A5}"/>
              </a:ext>
            </a:extLst>
          </p:cNvPr>
          <p:cNvSpPr txBox="1"/>
          <p:nvPr/>
        </p:nvSpPr>
        <p:spPr>
          <a:xfrm>
            <a:off x="7176120" y="1115452"/>
            <a:ext cx="129614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Bank Data</a:t>
            </a:r>
            <a:endParaRPr lang="en-IN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64E2846-43AB-49B4-A8BE-4F9224104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09635"/>
              </p:ext>
            </p:extLst>
          </p:nvPr>
        </p:nvGraphicFramePr>
        <p:xfrm>
          <a:off x="5955930" y="4074076"/>
          <a:ext cx="45680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249">
                  <a:extLst>
                    <a:ext uri="{9D8B030D-6E8A-4147-A177-3AD203B41FA5}">
                      <a16:colId xmlns:a16="http://schemas.microsoft.com/office/drawing/2014/main" val="698524323"/>
                    </a:ext>
                  </a:extLst>
                </a:gridCol>
                <a:gridCol w="3279807">
                  <a:extLst>
                    <a:ext uri="{9D8B030D-6E8A-4147-A177-3AD203B41FA5}">
                      <a16:colId xmlns:a16="http://schemas.microsoft.com/office/drawing/2014/main" val="269450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object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9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501, 9.5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89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---------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13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-----------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51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--------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4950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B421569-1F14-4B5C-8907-0A099BEC13B2}"/>
              </a:ext>
            </a:extLst>
          </p:cNvPr>
          <p:cNvSpPr txBox="1"/>
          <p:nvPr/>
        </p:nvSpPr>
        <p:spPr>
          <a:xfrm>
            <a:off x="7135076" y="3770744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</a:t>
            </a:r>
            <a:r>
              <a:rPr lang="en-US" dirty="0" err="1"/>
              <a:t>Dict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30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34683-711D-4C4A-87E3-CB59FE7261C0}"/>
              </a:ext>
            </a:extLst>
          </p:cNvPr>
          <p:cNvSpPr txBox="1"/>
          <p:nvPr/>
        </p:nvSpPr>
        <p:spPr>
          <a:xfrm>
            <a:off x="1083077" y="239697"/>
            <a:ext cx="616110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Operations on Dictionary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F3129-60F8-41E1-85F3-314DC428A484}"/>
              </a:ext>
            </a:extLst>
          </p:cNvPr>
          <p:cNvSpPr txBox="1"/>
          <p:nvPr/>
        </p:nvSpPr>
        <p:spPr>
          <a:xfrm>
            <a:off x="1083078" y="1109709"/>
            <a:ext cx="34001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insert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delete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find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7030A0"/>
                </a:solidFill>
              </a:rPr>
              <a:t>isEmpty</a:t>
            </a:r>
            <a:endParaRPr lang="en-US" sz="32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display</a:t>
            </a:r>
            <a:endParaRPr lang="en-I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3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D1B6C-ADFD-4CA8-835D-698FB499D816}"/>
              </a:ext>
            </a:extLst>
          </p:cNvPr>
          <p:cNvSpPr txBox="1"/>
          <p:nvPr/>
        </p:nvSpPr>
        <p:spPr>
          <a:xfrm>
            <a:off x="1047565" y="461639"/>
            <a:ext cx="600130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Representation of a Dictionary: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33704-D572-48D2-A718-1AB10E2E4E1E}"/>
              </a:ext>
            </a:extLst>
          </p:cNvPr>
          <p:cNvSpPr txBox="1"/>
          <p:nvPr/>
        </p:nvSpPr>
        <p:spPr>
          <a:xfrm>
            <a:off x="2133600" y="1420426"/>
            <a:ext cx="698376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     Linear List Representation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    Hashing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    Trees: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>
                <a:solidFill>
                  <a:srgbClr val="7030A0"/>
                </a:solidFill>
              </a:rPr>
              <a:t>	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Binary Search Trees</a:t>
            </a:r>
          </a:p>
          <a:p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	 AVL Trees</a:t>
            </a:r>
          </a:p>
          <a:p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	 Red Black Binary Search Trees</a:t>
            </a:r>
          </a:p>
          <a:p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	 B Trees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6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0AD76C-DE86-4E43-942F-DA407593CF78}"/>
              </a:ext>
            </a:extLst>
          </p:cNvPr>
          <p:cNvSpPr txBox="1"/>
          <p:nvPr/>
        </p:nvSpPr>
        <p:spPr>
          <a:xfrm>
            <a:off x="399495" y="204186"/>
            <a:ext cx="347116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Linear List Representation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EA6B4F-3CC3-4566-B76C-C38E8E0E06EE}"/>
              </a:ext>
            </a:extLst>
          </p:cNvPr>
          <p:cNvSpPr txBox="1"/>
          <p:nvPr/>
        </p:nvSpPr>
        <p:spPr>
          <a:xfrm>
            <a:off x="541538" y="825623"/>
            <a:ext cx="11416683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 dictionary can be maintained as order of Key-Value Pairs( where </a:t>
            </a:r>
            <a:r>
              <a:rPr lang="en-US" sz="2000" dirty="0" err="1"/>
              <a:t>KeY</a:t>
            </a:r>
            <a:r>
              <a:rPr lang="en-US" sz="2000" dirty="0"/>
              <a:t>-Value Pairs can be in ascending or descending order based on Keys.</a:t>
            </a:r>
          </a:p>
          <a:p>
            <a:endParaRPr lang="en-US" sz="2000" dirty="0"/>
          </a:p>
          <a:p>
            <a:r>
              <a:rPr lang="en-US" sz="2000" dirty="0"/>
              <a:t>To facilitate this representation, we may implement dictionary as </a:t>
            </a:r>
          </a:p>
          <a:p>
            <a:r>
              <a:rPr lang="en-US" sz="2000" dirty="0"/>
              <a:t>		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 Sorted Array</a:t>
            </a:r>
          </a:p>
          <a:p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		 Sorted Chain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B996F-47E6-42E2-B98F-8E52DABC69FE}"/>
              </a:ext>
            </a:extLst>
          </p:cNvPr>
          <p:cNvSpPr txBox="1"/>
          <p:nvPr/>
        </p:nvSpPr>
        <p:spPr>
          <a:xfrm>
            <a:off x="568170" y="3080551"/>
            <a:ext cx="341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Sorted chain: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FC6AB-18FB-4C2A-A50C-BEC207DF3202}"/>
              </a:ext>
            </a:extLst>
          </p:cNvPr>
          <p:cNvSpPr txBox="1"/>
          <p:nvPr/>
        </p:nvSpPr>
        <p:spPr>
          <a:xfrm>
            <a:off x="568170" y="3693891"/>
            <a:ext cx="1123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is a sequence of Nodes that are arranged w.r.t Key( either in ascending or descending)</a:t>
            </a:r>
          </a:p>
          <a:p>
            <a:r>
              <a:rPr lang="en-US" sz="2000" dirty="0"/>
              <a:t>Each Node holds one Key-Value Pair</a:t>
            </a:r>
            <a:endParaRPr lang="en-IN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1CB776A-7D29-4428-84D2-525FA9715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17385"/>
              </p:ext>
            </p:extLst>
          </p:nvPr>
        </p:nvGraphicFramePr>
        <p:xfrm>
          <a:off x="4420093" y="5145633"/>
          <a:ext cx="23003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78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61BE240C-0372-44A1-BF73-0D73EC39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12234"/>
              </p:ext>
            </p:extLst>
          </p:nvPr>
        </p:nvGraphicFramePr>
        <p:xfrm>
          <a:off x="1277398" y="1630075"/>
          <a:ext cx="23003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5j1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Aditi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0E2602E-26A5-4F0A-805D-E75CB4F64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935689"/>
              </p:ext>
            </p:extLst>
          </p:nvPr>
        </p:nvGraphicFramePr>
        <p:xfrm>
          <a:off x="4295806" y="1630075"/>
          <a:ext cx="23003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5J3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Akhila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3C3795A-0946-4C59-B388-4BBEF70F5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96204"/>
              </p:ext>
            </p:extLst>
          </p:nvPr>
        </p:nvGraphicFramePr>
        <p:xfrm>
          <a:off x="7172171" y="1630075"/>
          <a:ext cx="23003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5r9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Kalyani</a:t>
                      </a:r>
                      <a:endParaRPr lang="en-IN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90EEFB-E887-4785-ABBF-93C5B6D9CFEA}"/>
              </a:ext>
            </a:extLst>
          </p:cNvPr>
          <p:cNvSpPr txBox="1"/>
          <p:nvPr/>
        </p:nvSpPr>
        <p:spPr>
          <a:xfrm>
            <a:off x="1305017" y="142043"/>
            <a:ext cx="5655076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Student Dictionary with Sorted Chain</a:t>
            </a:r>
            <a:endParaRPr lang="en-IN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43D743-3AEA-4DE2-97F9-662BCA1E779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577701" y="1815495"/>
            <a:ext cx="7181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1F898C-4D94-4E92-BED3-BD29ABC323B8}"/>
              </a:ext>
            </a:extLst>
          </p:cNvPr>
          <p:cNvCxnSpPr>
            <a:cxnSpLocks/>
          </p:cNvCxnSpPr>
          <p:nvPr/>
        </p:nvCxnSpPr>
        <p:spPr>
          <a:xfrm>
            <a:off x="6454066" y="1815495"/>
            <a:ext cx="7181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4F55F5-52FA-489C-8F77-0283FF751F96}"/>
              </a:ext>
            </a:extLst>
          </p:cNvPr>
          <p:cNvCxnSpPr/>
          <p:nvPr/>
        </p:nvCxnSpPr>
        <p:spPr>
          <a:xfrm>
            <a:off x="8754369" y="1704513"/>
            <a:ext cx="505041" cy="17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8F8BDD36-6045-4192-8FA0-87038C7D1925}"/>
              </a:ext>
            </a:extLst>
          </p:cNvPr>
          <p:cNvSpPr/>
          <p:nvPr/>
        </p:nvSpPr>
        <p:spPr>
          <a:xfrm rot="5400000">
            <a:off x="745232" y="1349902"/>
            <a:ext cx="443881" cy="6204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9CCA1C-3C2F-4D82-8562-F596F9138BA8}"/>
              </a:ext>
            </a:extLst>
          </p:cNvPr>
          <p:cNvSpPr txBox="1"/>
          <p:nvPr/>
        </p:nvSpPr>
        <p:spPr>
          <a:xfrm>
            <a:off x="168676" y="1074198"/>
            <a:ext cx="8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1B3DFF5C-890B-414D-B39E-0370A70D8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459680"/>
              </p:ext>
            </p:extLst>
          </p:nvPr>
        </p:nvGraphicFramePr>
        <p:xfrm>
          <a:off x="1367654" y="4007083"/>
          <a:ext cx="23003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5j1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Aditi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B0444292-A00B-4A93-8CB8-EA8C105CC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339195"/>
              </p:ext>
            </p:extLst>
          </p:nvPr>
        </p:nvGraphicFramePr>
        <p:xfrm>
          <a:off x="4386062" y="4007083"/>
          <a:ext cx="23003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5J3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Akhila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830127A2-BF3C-4C6B-AC0A-DFC386C96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19758"/>
              </p:ext>
            </p:extLst>
          </p:nvPr>
        </p:nvGraphicFramePr>
        <p:xfrm>
          <a:off x="7262427" y="4007083"/>
          <a:ext cx="23003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5r9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Kalyani</a:t>
                      </a:r>
                      <a:endParaRPr lang="en-IN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53B6D-E4AF-400F-8580-EFBCB3E2381F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3667957" y="4192503"/>
            <a:ext cx="7181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95CCF4-F9A7-4D01-B51D-35792CC9484C}"/>
              </a:ext>
            </a:extLst>
          </p:cNvPr>
          <p:cNvCxnSpPr>
            <a:cxnSpLocks/>
          </p:cNvCxnSpPr>
          <p:nvPr/>
        </p:nvCxnSpPr>
        <p:spPr>
          <a:xfrm>
            <a:off x="6544322" y="4192503"/>
            <a:ext cx="7181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8F80753C-D9FC-4E1A-A157-86976197F344}"/>
              </a:ext>
            </a:extLst>
          </p:cNvPr>
          <p:cNvSpPr/>
          <p:nvPr/>
        </p:nvSpPr>
        <p:spPr>
          <a:xfrm rot="5400000">
            <a:off x="835488" y="3726910"/>
            <a:ext cx="443881" cy="6204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E148BF-CF71-49F5-83C2-EB22E2D018A9}"/>
              </a:ext>
            </a:extLst>
          </p:cNvPr>
          <p:cNvSpPr txBox="1"/>
          <p:nvPr/>
        </p:nvSpPr>
        <p:spPr>
          <a:xfrm>
            <a:off x="258932" y="3451206"/>
            <a:ext cx="8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FC1E04D6-3B8E-4DCF-B95F-3C761E0B0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157530"/>
              </p:ext>
            </p:extLst>
          </p:nvPr>
        </p:nvGraphicFramePr>
        <p:xfrm>
          <a:off x="9891697" y="4053714"/>
          <a:ext cx="23003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035">
                  <a:extLst>
                    <a:ext uri="{9D8B030D-6E8A-4147-A177-3AD203B41FA5}">
                      <a16:colId xmlns:a16="http://schemas.microsoft.com/office/drawing/2014/main" val="3602823107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7324971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54093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5u9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Sravani</a:t>
                      </a:r>
                      <a:endParaRPr lang="en-IN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5089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F5A158-F684-45F6-8EB9-A34578232F15}"/>
              </a:ext>
            </a:extLst>
          </p:cNvPr>
          <p:cNvCxnSpPr>
            <a:cxnSpLocks/>
          </p:cNvCxnSpPr>
          <p:nvPr/>
        </p:nvCxnSpPr>
        <p:spPr>
          <a:xfrm>
            <a:off x="9259410" y="4271676"/>
            <a:ext cx="7181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82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EB8802-7A43-42B4-BAD8-C17C8876D5F6}"/>
              </a:ext>
            </a:extLst>
          </p:cNvPr>
          <p:cNvSpPr txBox="1"/>
          <p:nvPr/>
        </p:nvSpPr>
        <p:spPr>
          <a:xfrm>
            <a:off x="870013" y="408373"/>
            <a:ext cx="251238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Dictionary Interface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7A680-A3CA-4C6D-8B22-0777E69C200E}"/>
              </a:ext>
            </a:extLst>
          </p:cNvPr>
          <p:cNvSpPr txBox="1"/>
          <p:nvPr/>
        </p:nvSpPr>
        <p:spPr>
          <a:xfrm>
            <a:off x="914400" y="1251751"/>
            <a:ext cx="5699464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interface </a:t>
            </a:r>
            <a:r>
              <a:rPr lang="en-US" b="1" dirty="0" err="1">
                <a:solidFill>
                  <a:srgbClr val="FF0000"/>
                </a:solidFill>
              </a:rPr>
              <a:t>DDictionary</a:t>
            </a:r>
            <a:r>
              <a:rPr lang="en-US" b="1" dirty="0">
                <a:solidFill>
                  <a:srgbClr val="FF0000"/>
                </a:solidFill>
              </a:rPr>
              <a:t>&lt;K </a:t>
            </a:r>
            <a:r>
              <a:rPr lang="en-US" b="1" dirty="0">
                <a:solidFill>
                  <a:srgbClr val="0070C0"/>
                </a:solidFill>
              </a:rPr>
              <a:t>extends Comparable&lt;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0070C0"/>
                </a:solidFill>
              </a:rPr>
              <a:t>&gt;, V</a:t>
            </a:r>
            <a:r>
              <a:rPr lang="en-US" b="1" dirty="0">
                <a:solidFill>
                  <a:srgbClr val="FF0000"/>
                </a:solidFill>
              </a:rPr>
              <a:t> &gt;{</a:t>
            </a:r>
          </a:p>
          <a:p>
            <a:endParaRPr lang="en-US" dirty="0"/>
          </a:p>
          <a:p>
            <a:r>
              <a:rPr lang="en-US" dirty="0"/>
              <a:t>	void </a:t>
            </a:r>
            <a:r>
              <a:rPr lang="en-US" b="1" dirty="0">
                <a:solidFill>
                  <a:srgbClr val="7030A0"/>
                </a:solidFill>
              </a:rPr>
              <a:t>insert( Pair&lt;K,V&gt; P);</a:t>
            </a:r>
          </a:p>
          <a:p>
            <a:r>
              <a:rPr lang="en-US" dirty="0"/>
              <a:t>	void </a:t>
            </a:r>
            <a:r>
              <a:rPr lang="en-US" b="1" dirty="0">
                <a:solidFill>
                  <a:srgbClr val="FF0000"/>
                </a:solidFill>
              </a:rPr>
              <a:t>delete(K Key);</a:t>
            </a:r>
          </a:p>
          <a:p>
            <a:r>
              <a:rPr lang="en-US" dirty="0"/>
              <a:t>	Pair&lt;K,V&gt; </a:t>
            </a:r>
            <a:r>
              <a:rPr lang="en-US" b="1" dirty="0">
                <a:solidFill>
                  <a:srgbClr val="7030A0"/>
                </a:solidFill>
              </a:rPr>
              <a:t>find(K Key);</a:t>
            </a:r>
          </a:p>
          <a:p>
            <a:r>
              <a:rPr lang="en-US" dirty="0"/>
              <a:t>	int </a:t>
            </a:r>
            <a:r>
              <a:rPr lang="en-US" b="1" dirty="0">
                <a:solidFill>
                  <a:srgbClr val="C00000"/>
                </a:solidFill>
              </a:rPr>
              <a:t>size();</a:t>
            </a:r>
          </a:p>
          <a:p>
            <a:r>
              <a:rPr lang="en-US" dirty="0"/>
              <a:t>	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b="1" dirty="0" err="1"/>
              <a:t>isEmpty</a:t>
            </a:r>
            <a:r>
              <a:rPr lang="en-US" b="1" dirty="0"/>
              <a:t>();</a:t>
            </a:r>
          </a:p>
          <a:p>
            <a:r>
              <a:rPr lang="en-US" dirty="0"/>
              <a:t>	void </a:t>
            </a:r>
            <a:r>
              <a:rPr lang="en-US" b="1" dirty="0">
                <a:solidFill>
                  <a:srgbClr val="C00000"/>
                </a:solidFill>
              </a:rPr>
              <a:t>display();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74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E7B95-1707-4F74-B627-857FB87C340C}"/>
              </a:ext>
            </a:extLst>
          </p:cNvPr>
          <p:cNvSpPr txBox="1"/>
          <p:nvPr/>
        </p:nvSpPr>
        <p:spPr>
          <a:xfrm>
            <a:off x="772357" y="248575"/>
            <a:ext cx="5397624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Implementation of sorted chain</a:t>
            </a:r>
            <a:endParaRPr lang="en-IN" sz="24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583E1D8-1DAC-4531-BDC0-5FD093C6E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42911"/>
              </p:ext>
            </p:extLst>
          </p:nvPr>
        </p:nvGraphicFramePr>
        <p:xfrm>
          <a:off x="9978500" y="1194969"/>
          <a:ext cx="18554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717">
                  <a:extLst>
                    <a:ext uri="{9D8B030D-6E8A-4147-A177-3AD203B41FA5}">
                      <a16:colId xmlns:a16="http://schemas.microsoft.com/office/drawing/2014/main" val="3434500627"/>
                    </a:ext>
                  </a:extLst>
                </a:gridCol>
                <a:gridCol w="927717">
                  <a:extLst>
                    <a:ext uri="{9D8B030D-6E8A-4147-A177-3AD203B41FA5}">
                      <a16:colId xmlns:a16="http://schemas.microsoft.com/office/drawing/2014/main" val="3220487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6964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21CFE9-68C9-4D15-A805-F6CD8F781144}"/>
              </a:ext>
            </a:extLst>
          </p:cNvPr>
          <p:cNvSpPr txBox="1"/>
          <p:nvPr/>
        </p:nvSpPr>
        <p:spPr>
          <a:xfrm>
            <a:off x="10120543" y="816144"/>
            <a:ext cx="185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value pair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CE561-5FF4-4E0B-BBF1-7DB7F0E6149D}"/>
              </a:ext>
            </a:extLst>
          </p:cNvPr>
          <p:cNvSpPr txBox="1"/>
          <p:nvPr/>
        </p:nvSpPr>
        <p:spPr>
          <a:xfrm>
            <a:off x="772356" y="941033"/>
            <a:ext cx="353331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1.Write class for Key value pair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39B28-933D-440B-88DB-491B7B25E39D}"/>
              </a:ext>
            </a:extLst>
          </p:cNvPr>
          <p:cNvSpPr txBox="1"/>
          <p:nvPr/>
        </p:nvSpPr>
        <p:spPr>
          <a:xfrm>
            <a:off x="772356" y="1518082"/>
            <a:ext cx="6897951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 Pair&lt;K </a:t>
            </a:r>
            <a:r>
              <a:rPr lang="en-US" b="1" dirty="0">
                <a:solidFill>
                  <a:srgbClr val="00B0F0"/>
                </a:solidFill>
              </a:rPr>
              <a:t>extends Comparable</a:t>
            </a:r>
            <a:r>
              <a:rPr lang="en-US" b="1" dirty="0">
                <a:solidFill>
                  <a:srgbClr val="FF0000"/>
                </a:solidFill>
              </a:rPr>
              <a:t>&lt;K&gt;,</a:t>
            </a:r>
            <a:r>
              <a:rPr lang="en-US" b="1" dirty="0">
                <a:solidFill>
                  <a:srgbClr val="0070C0"/>
                </a:solidFill>
              </a:rPr>
              <a:t>V</a:t>
            </a:r>
            <a:r>
              <a:rPr lang="en-US" b="1" dirty="0">
                <a:solidFill>
                  <a:srgbClr val="FF0000"/>
                </a:solidFill>
              </a:rPr>
              <a:t>&gt;{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 K Key;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  V Value;</a:t>
            </a:r>
          </a:p>
          <a:p>
            <a:r>
              <a:rPr lang="en-US" b="1" dirty="0">
                <a:solidFill>
                  <a:srgbClr val="C00000"/>
                </a:solidFill>
              </a:rPr>
              <a:t>	Pair(){}</a:t>
            </a:r>
          </a:p>
          <a:p>
            <a:r>
              <a:rPr lang="en-US" b="1" dirty="0"/>
              <a:t>	Pair(K Key, V value){</a:t>
            </a:r>
          </a:p>
          <a:p>
            <a:r>
              <a:rPr lang="en-US" b="1" dirty="0"/>
              <a:t>                        </a:t>
            </a:r>
            <a:r>
              <a:rPr lang="en-US" b="1" dirty="0" err="1"/>
              <a:t>this.Key</a:t>
            </a:r>
            <a:r>
              <a:rPr lang="en-US" b="1" dirty="0"/>
              <a:t>=Key;</a:t>
            </a:r>
          </a:p>
          <a:p>
            <a:r>
              <a:rPr lang="en-US" b="1" dirty="0"/>
              <a:t>                        </a:t>
            </a:r>
            <a:r>
              <a:rPr lang="en-US" b="1" dirty="0" err="1"/>
              <a:t>this.Value</a:t>
            </a:r>
            <a:r>
              <a:rPr lang="en-US" b="1" dirty="0"/>
              <a:t>=value;  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                @Override</a:t>
            </a:r>
          </a:p>
          <a:p>
            <a:r>
              <a:rPr lang="en-US" b="1" dirty="0"/>
              <a:t>	public </a:t>
            </a:r>
            <a:r>
              <a:rPr lang="en-US" b="1" dirty="0">
                <a:solidFill>
                  <a:srgbClr val="00B0F0"/>
                </a:solidFill>
              </a:rPr>
              <a:t>String </a:t>
            </a:r>
            <a:r>
              <a:rPr lang="en-US" b="1" dirty="0" err="1">
                <a:solidFill>
                  <a:srgbClr val="00B0F0"/>
                </a:solidFill>
              </a:rPr>
              <a:t>toString</a:t>
            </a:r>
            <a:r>
              <a:rPr lang="en-US" b="1" dirty="0">
                <a:solidFill>
                  <a:srgbClr val="00B0F0"/>
                </a:solidFill>
              </a:rPr>
              <a:t>(){</a:t>
            </a:r>
          </a:p>
          <a:p>
            <a:endParaRPr lang="en-US" b="1" dirty="0"/>
          </a:p>
          <a:p>
            <a:r>
              <a:rPr lang="en-US" b="1" dirty="0"/>
              <a:t>		return “ Key  :” + Key+ “</a:t>
            </a:r>
            <a:r>
              <a:rPr lang="en-US" b="1" dirty="0" err="1"/>
              <a:t>Valeue</a:t>
            </a:r>
            <a:r>
              <a:rPr lang="en-US" b="1" dirty="0"/>
              <a:t> “+Value   ;</a:t>
            </a:r>
          </a:p>
          <a:p>
            <a:endParaRPr lang="en-US" dirty="0"/>
          </a:p>
          <a:p>
            <a:r>
              <a:rPr lang="en-US" dirty="0"/>
              <a:t>            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067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DC58F3-7800-4217-8E6F-43687DB69EA9}"/>
              </a:ext>
            </a:extLst>
          </p:cNvPr>
          <p:cNvSpPr/>
          <p:nvPr/>
        </p:nvSpPr>
        <p:spPr>
          <a:xfrm>
            <a:off x="586934" y="243682"/>
            <a:ext cx="407384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2.Write class for Key value pair Node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18451-43B4-413C-A592-0CEF24D5BD8B}"/>
              </a:ext>
            </a:extLst>
          </p:cNvPr>
          <p:cNvSpPr txBox="1"/>
          <p:nvPr/>
        </p:nvSpPr>
        <p:spPr>
          <a:xfrm>
            <a:off x="586934" y="958788"/>
            <a:ext cx="5405493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 </a:t>
            </a:r>
            <a:r>
              <a:rPr lang="en-US" b="1" dirty="0" err="1">
                <a:solidFill>
                  <a:srgbClr val="FF0000"/>
                </a:solidFill>
              </a:rPr>
              <a:t>PairNode</a:t>
            </a:r>
            <a:r>
              <a:rPr lang="en-US" b="1" dirty="0">
                <a:solidFill>
                  <a:srgbClr val="FF0000"/>
                </a:solidFill>
              </a:rPr>
              <a:t>&lt;K </a:t>
            </a:r>
            <a:r>
              <a:rPr lang="en-US" b="1" dirty="0">
                <a:solidFill>
                  <a:srgbClr val="00B0F0"/>
                </a:solidFill>
              </a:rPr>
              <a:t>extends Comparable</a:t>
            </a:r>
            <a:r>
              <a:rPr lang="en-US" b="1" dirty="0">
                <a:solidFill>
                  <a:srgbClr val="FF0000"/>
                </a:solidFill>
              </a:rPr>
              <a:t>&lt;K&gt;, </a:t>
            </a:r>
            <a:r>
              <a:rPr lang="en-US" b="1" dirty="0">
                <a:solidFill>
                  <a:srgbClr val="0070C0"/>
                </a:solidFill>
              </a:rPr>
              <a:t>V&gt;  {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             Pair&lt;K,V&gt;   data;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   </a:t>
            </a:r>
            <a:r>
              <a:rPr lang="en-US" b="1" dirty="0" err="1">
                <a:solidFill>
                  <a:srgbClr val="0070C0"/>
                </a:solidFill>
              </a:rPr>
              <a:t>PairNode</a:t>
            </a:r>
            <a:r>
              <a:rPr lang="en-US" b="1" dirty="0">
                <a:solidFill>
                  <a:srgbClr val="0070C0"/>
                </a:solidFill>
              </a:rPr>
              <a:t>&lt;K,V&gt; next;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</a:t>
            </a:r>
            <a:r>
              <a:rPr lang="en-US" b="1" dirty="0" err="1">
                <a:solidFill>
                  <a:srgbClr val="FF0000"/>
                </a:solidFill>
              </a:rPr>
              <a:t>PairNode</a:t>
            </a:r>
            <a:r>
              <a:rPr lang="en-US" b="1" dirty="0">
                <a:solidFill>
                  <a:srgbClr val="FF0000"/>
                </a:solidFill>
              </a:rPr>
              <a:t>(){}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</a:t>
            </a:r>
            <a:r>
              <a:rPr lang="en-US" b="1" dirty="0" err="1">
                <a:solidFill>
                  <a:srgbClr val="FF0000"/>
                </a:solidFill>
              </a:rPr>
              <a:t>PairNode</a:t>
            </a:r>
            <a:r>
              <a:rPr lang="en-US" b="1" dirty="0">
                <a:solidFill>
                  <a:srgbClr val="FF0000"/>
                </a:solidFill>
              </a:rPr>
              <a:t>( </a:t>
            </a:r>
            <a:r>
              <a:rPr lang="en-US" b="1" dirty="0">
                <a:solidFill>
                  <a:srgbClr val="0070C0"/>
                </a:solidFill>
              </a:rPr>
              <a:t>Pair&lt;K,V&gt; P, </a:t>
            </a:r>
            <a:r>
              <a:rPr lang="en-US" b="1" dirty="0" err="1">
                <a:solidFill>
                  <a:srgbClr val="7030A0"/>
                </a:solidFill>
              </a:rPr>
              <a:t>PairNode</a:t>
            </a:r>
            <a:r>
              <a:rPr lang="en-US" b="1" dirty="0">
                <a:solidFill>
                  <a:srgbClr val="7030A0"/>
                </a:solidFill>
              </a:rPr>
              <a:t>&lt;K,V&gt; next){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                            data=P;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                            </a:t>
            </a:r>
            <a:r>
              <a:rPr lang="en-US" b="1" dirty="0" err="1">
                <a:solidFill>
                  <a:srgbClr val="7030A0"/>
                </a:solidFill>
              </a:rPr>
              <a:t>this.next</a:t>
            </a:r>
            <a:r>
              <a:rPr lang="en-US" b="1" dirty="0">
                <a:solidFill>
                  <a:srgbClr val="7030A0"/>
                </a:solidFill>
              </a:rPr>
              <a:t>=next;</a:t>
            </a:r>
          </a:p>
          <a:p>
            <a:r>
              <a:rPr lang="en-US" b="1" dirty="0">
                <a:solidFill>
                  <a:srgbClr val="7030A0"/>
                </a:solidFill>
              </a:rPr>
              <a:t>   }</a:t>
            </a:r>
            <a:r>
              <a:rPr lang="en-US" b="1" dirty="0">
                <a:solidFill>
                  <a:srgbClr val="0070C0"/>
                </a:solidFill>
              </a:rPr>
              <a:t>  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8039E4B-DD35-48CB-B047-5C2A90443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21318"/>
              </p:ext>
            </p:extLst>
          </p:nvPr>
        </p:nvGraphicFramePr>
        <p:xfrm>
          <a:off x="7696939" y="2060194"/>
          <a:ext cx="3608280" cy="89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253">
                  <a:extLst>
                    <a:ext uri="{9D8B030D-6E8A-4147-A177-3AD203B41FA5}">
                      <a16:colId xmlns:a16="http://schemas.microsoft.com/office/drawing/2014/main" val="680237571"/>
                    </a:ext>
                  </a:extLst>
                </a:gridCol>
                <a:gridCol w="1522027">
                  <a:extLst>
                    <a:ext uri="{9D8B030D-6E8A-4147-A177-3AD203B41FA5}">
                      <a16:colId xmlns:a16="http://schemas.microsoft.com/office/drawing/2014/main" val="620920208"/>
                    </a:ext>
                  </a:extLst>
                </a:gridCol>
              </a:tblGrid>
              <a:tr h="8960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25407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44DAB17-0587-46E5-81C6-1A372E1D4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716" y="2095417"/>
            <a:ext cx="1889924" cy="8256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A5E253-CA55-4E94-B9CC-D9F0FF1BBAA5}"/>
              </a:ext>
            </a:extLst>
          </p:cNvPr>
          <p:cNvSpPr/>
          <p:nvPr/>
        </p:nvSpPr>
        <p:spPr>
          <a:xfrm>
            <a:off x="8730678" y="1506182"/>
            <a:ext cx="1069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PairNode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37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2018</Words>
  <Application>Microsoft Office PowerPoint</Application>
  <PresentationFormat>Widescreen</PresentationFormat>
  <Paragraphs>446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Sarada Chintala</dc:creator>
  <cp:lastModifiedBy>Mrs. S. Suguna Mallika</cp:lastModifiedBy>
  <cp:revision>118</cp:revision>
  <dcterms:created xsi:type="dcterms:W3CDTF">2021-04-25T16:37:11Z</dcterms:created>
  <dcterms:modified xsi:type="dcterms:W3CDTF">2024-03-15T08:20:15Z</dcterms:modified>
</cp:coreProperties>
</file>