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2" r:id="rId16"/>
    <p:sldId id="273" r:id="rId17"/>
    <p:sldId id="274" r:id="rId18"/>
    <p:sldId id="271" r:id="rId19"/>
    <p:sldId id="275" r:id="rId20"/>
    <p:sldId id="276" r:id="rId21"/>
    <p:sldId id="279" r:id="rId22"/>
    <p:sldId id="280" r:id="rId23"/>
    <p:sldId id="277" r:id="rId24"/>
    <p:sldId id="281" r:id="rId25"/>
    <p:sldId id="278" r:id="rId26"/>
    <p:sldId id="283" r:id="rId27"/>
    <p:sldId id="287" r:id="rId28"/>
    <p:sldId id="286" r:id="rId29"/>
    <p:sldId id="282" r:id="rId30"/>
    <p:sldId id="284" r:id="rId31"/>
    <p:sldId id="285" r:id="rId32"/>
    <p:sldId id="288" r:id="rId33"/>
    <p:sldId id="289" r:id="rId34"/>
    <p:sldId id="29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477BE5-FCE5-4B84-AA24-6A999D0D03E2}" type="datetimeFigureOut">
              <a:rPr lang="en-US" smtClean="0"/>
              <a:pPr/>
              <a:t>6/12/2024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9B7AEC-4640-4C94-95CD-E8197BAB59F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B7AEC-4640-4C94-95CD-E8197BAB59FE}"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5806D1F-FC05-4397-8C9E-DA138FA474A1}" type="datetimeFigureOut">
              <a:rPr lang="en-US" smtClean="0"/>
              <a:pPr/>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F8BA7-2B91-4798-BC55-4D73EFDAD9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806D1F-FC05-4397-8C9E-DA138FA474A1}" type="datetimeFigureOut">
              <a:rPr lang="en-US" smtClean="0"/>
              <a:pPr/>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F8BA7-2B91-4798-BC55-4D73EFDAD9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806D1F-FC05-4397-8C9E-DA138FA474A1}" type="datetimeFigureOut">
              <a:rPr lang="en-US" smtClean="0"/>
              <a:pPr/>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F8BA7-2B91-4798-BC55-4D73EFDAD9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806D1F-FC05-4397-8C9E-DA138FA474A1}" type="datetimeFigureOut">
              <a:rPr lang="en-US" smtClean="0"/>
              <a:pPr/>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F8BA7-2B91-4798-BC55-4D73EFDAD9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806D1F-FC05-4397-8C9E-DA138FA474A1}" type="datetimeFigureOut">
              <a:rPr lang="en-US" smtClean="0"/>
              <a:pPr/>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F8BA7-2B91-4798-BC55-4D73EFDAD9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806D1F-FC05-4397-8C9E-DA138FA474A1}" type="datetimeFigureOut">
              <a:rPr lang="en-US" smtClean="0"/>
              <a:pPr/>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BF8BA7-2B91-4798-BC55-4D73EFDAD9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806D1F-FC05-4397-8C9E-DA138FA474A1}" type="datetimeFigureOut">
              <a:rPr lang="en-US" smtClean="0"/>
              <a:pPr/>
              <a:t>6/12/2024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BF8BA7-2B91-4798-BC55-4D73EFDAD9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806D1F-FC05-4397-8C9E-DA138FA474A1}" type="datetimeFigureOut">
              <a:rPr lang="en-US" smtClean="0"/>
              <a:pPr/>
              <a:t>6/12/2024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BF8BA7-2B91-4798-BC55-4D73EFDAD9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806D1F-FC05-4397-8C9E-DA138FA474A1}" type="datetimeFigureOut">
              <a:rPr lang="en-US" smtClean="0"/>
              <a:pPr/>
              <a:t>6/12/2024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BF8BA7-2B91-4798-BC55-4D73EFDAD9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806D1F-FC05-4397-8C9E-DA138FA474A1}" type="datetimeFigureOut">
              <a:rPr lang="en-US" smtClean="0"/>
              <a:pPr/>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BF8BA7-2B91-4798-BC55-4D73EFDAD9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806D1F-FC05-4397-8C9E-DA138FA474A1}" type="datetimeFigureOut">
              <a:rPr lang="en-US" smtClean="0"/>
              <a:pPr/>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BF8BA7-2B91-4798-BC55-4D73EFDAD9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806D1F-FC05-4397-8C9E-DA138FA474A1}" type="datetimeFigureOut">
              <a:rPr lang="en-US" smtClean="0"/>
              <a:pPr/>
              <a:t>6/12/2024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F8BA7-2B91-4798-BC55-4D73EFDAD9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geeksforgeeks.org/modes-of-dma-transfer/"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geeksforgeeks.org/direct-memory-access-with-dma-controller-8257-8237/"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UNIT-4</a:t>
            </a:r>
            <a:endParaRPr lang="en-US" dirty="0"/>
          </a:p>
        </p:txBody>
      </p:sp>
      <p:sp>
        <p:nvSpPr>
          <p:cNvPr id="3" name="Subtitle 2"/>
          <p:cNvSpPr>
            <a:spLocks noGrp="1"/>
          </p:cNvSpPr>
          <p:nvPr>
            <p:ph type="subTitle" idx="1"/>
          </p:nvPr>
        </p:nvSpPr>
        <p:spPr/>
        <p:txBody>
          <a:bodyPr/>
          <a:lstStyle/>
          <a:p>
            <a:r>
              <a:rPr lang="en-US" altLang="ko-KR" dirty="0"/>
              <a:t>PART-1</a:t>
            </a:r>
          </a:p>
          <a:p>
            <a:r>
              <a:rPr lang="en-US" altLang="ko-KR" dirty="0"/>
              <a:t>INPUT-OUTPUT  ORGANIZATION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9" name="Picture 3"/>
          <p:cNvPicPr>
            <a:picLocks noGrp="1" noChangeAspect="1" noChangeArrowheads="1"/>
          </p:cNvPicPr>
          <p:nvPr>
            <p:ph idx="1"/>
          </p:nvPr>
        </p:nvPicPr>
        <p:blipFill>
          <a:blip r:embed="rId2"/>
          <a:srcRect/>
          <a:stretch>
            <a:fillRect/>
          </a:stretch>
        </p:blipFill>
        <p:spPr bwMode="auto">
          <a:xfrm>
            <a:off x="228600" y="152400"/>
            <a:ext cx="8458200" cy="632536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Asynchronous data transfer</a:t>
            </a:r>
            <a:endParaRPr lang="en-US" dirty="0"/>
          </a:p>
        </p:txBody>
      </p:sp>
      <p:sp>
        <p:nvSpPr>
          <p:cNvPr id="3" name="Content Placeholder 2"/>
          <p:cNvSpPr>
            <a:spLocks noGrp="1"/>
          </p:cNvSpPr>
          <p:nvPr>
            <p:ph idx="1"/>
          </p:nvPr>
        </p:nvSpPr>
        <p:spPr/>
        <p:txBody>
          <a:bodyPr/>
          <a:lstStyle/>
          <a:p>
            <a:pPr algn="just">
              <a:buNone/>
            </a:pPr>
            <a:r>
              <a:rPr lang="en-GB" dirty="0"/>
              <a:t>   Asynchronous data transfer enables computers to send and receive data without having to wait for a real-time response.</a:t>
            </a:r>
          </a:p>
          <a:p>
            <a:pPr algn="just">
              <a:buNone/>
            </a:pPr>
            <a:r>
              <a:rPr lang="en-GB" dirty="0"/>
              <a:t>   With this technique, data is conveyed in discrete units known as packets that may be handled separately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928687" y="1295400"/>
            <a:ext cx="7286625" cy="4091781"/>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GB" b="1" dirty="0"/>
              <a:t>Strobe control:</a:t>
            </a:r>
            <a:r>
              <a:rPr lang="en-GB" dirty="0"/>
              <a:t> A strobe pulse is supplied by one unit to indicate to the other unit when the transfer has to occur.</a:t>
            </a:r>
          </a:p>
          <a:p>
            <a:pPr algn="just"/>
            <a:r>
              <a:rPr lang="en-GB" b="1" dirty="0"/>
              <a:t>Handshaking:</a:t>
            </a:r>
            <a:r>
              <a:rPr lang="en-GB" dirty="0"/>
              <a:t> This method is commonly used to accompany each data item being transferred with a control signal that indicates data in the bus. The unit receiving the data item responds with another signal to acknowledge receipt of the data.</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Strobe Control Method</a:t>
            </a:r>
            <a:endParaRPr lang="en-US" dirty="0"/>
          </a:p>
        </p:txBody>
      </p:sp>
      <p:sp>
        <p:nvSpPr>
          <p:cNvPr id="3" name="Content Placeholder 2"/>
          <p:cNvSpPr>
            <a:spLocks noGrp="1"/>
          </p:cNvSpPr>
          <p:nvPr>
            <p:ph idx="1"/>
          </p:nvPr>
        </p:nvSpPr>
        <p:spPr/>
        <p:txBody>
          <a:bodyPr/>
          <a:lstStyle/>
          <a:p>
            <a:pPr>
              <a:buNone/>
            </a:pPr>
            <a:endParaRPr lang="en-GB" dirty="0"/>
          </a:p>
          <a:p>
            <a:r>
              <a:rPr lang="en-GB" dirty="0"/>
              <a:t>The Strobe Control method of asynchronous data transfer employs a </a:t>
            </a:r>
            <a:r>
              <a:rPr lang="en-GB" dirty="0">
                <a:solidFill>
                  <a:srgbClr val="FF0000"/>
                </a:solidFill>
              </a:rPr>
              <a:t>single control line to time each transfer</a:t>
            </a:r>
            <a:r>
              <a:rPr lang="en-GB" dirty="0"/>
              <a:t>.</a:t>
            </a:r>
          </a:p>
          <a:p>
            <a:r>
              <a:rPr lang="en-GB" dirty="0"/>
              <a:t> This control line is also known as a strobe, and it may be achieved either by source or destination, depending on which initiate the transfer</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Grp="1" noChangeAspect="1" noChangeArrowheads="1"/>
          </p:cNvPicPr>
          <p:nvPr>
            <p:ph idx="1"/>
          </p:nvPr>
        </p:nvPicPr>
        <p:blipFill>
          <a:blip r:embed="rId2"/>
          <a:srcRect/>
          <a:stretch>
            <a:fillRect/>
          </a:stretch>
        </p:blipFill>
        <p:spPr bwMode="auto">
          <a:xfrm>
            <a:off x="304801" y="762000"/>
            <a:ext cx="7548562" cy="48768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609600" y="685800"/>
            <a:ext cx="8305800" cy="48006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Handshaking Method</a:t>
            </a:r>
            <a:endParaRPr lang="en-US" dirty="0"/>
          </a:p>
        </p:txBody>
      </p:sp>
      <p:sp>
        <p:nvSpPr>
          <p:cNvPr id="3" name="Content Placeholder 2"/>
          <p:cNvSpPr>
            <a:spLocks noGrp="1"/>
          </p:cNvSpPr>
          <p:nvPr>
            <p:ph idx="1"/>
          </p:nvPr>
        </p:nvSpPr>
        <p:spPr/>
        <p:txBody>
          <a:bodyPr>
            <a:normAutofit fontScale="85000" lnSpcReduction="10000"/>
          </a:bodyPr>
          <a:lstStyle/>
          <a:p>
            <a:pPr algn="just">
              <a:buNone/>
            </a:pPr>
            <a:endParaRPr lang="en-GB" dirty="0"/>
          </a:p>
          <a:p>
            <a:pPr algn="just"/>
            <a:r>
              <a:rPr lang="en-GB" dirty="0"/>
              <a:t>The strobe method has the disadvantage that the </a:t>
            </a:r>
            <a:r>
              <a:rPr lang="en-GB" dirty="0">
                <a:solidFill>
                  <a:srgbClr val="FF0000"/>
                </a:solidFill>
              </a:rPr>
              <a:t>source unit that initiates the transfer has no way of knowing whether the destination has received the data that was placed in the bus.</a:t>
            </a:r>
            <a:r>
              <a:rPr lang="en-GB" dirty="0"/>
              <a:t> Similarly, a destination unit that initiates the transfer has no way of knowing whether the source unit has placed data on the bus.</a:t>
            </a:r>
          </a:p>
          <a:p>
            <a:pPr algn="just"/>
            <a:r>
              <a:rPr lang="en-GB" dirty="0"/>
              <a:t>So this problem is solved by the handshaking method. The handshaking method introduces a second control signal line that replays the unit that initiates the transfer.</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914400" y="685801"/>
            <a:ext cx="7772400" cy="5182394"/>
          </a:xfrm>
          <a:prstGeom prst="rect">
            <a:avLst/>
          </a:prstGeom>
          <a:noFill/>
          <a:ln w="9525">
            <a:noFill/>
            <a:miter lim="800000"/>
            <a:headEnd/>
            <a:tailEnd/>
          </a:ln>
          <a:effectLst/>
        </p:spPr>
      </p:pic>
      <p:sp>
        <p:nvSpPr>
          <p:cNvPr id="5" name="Rectangle 4"/>
          <p:cNvSpPr/>
          <p:nvPr/>
        </p:nvSpPr>
        <p:spPr>
          <a:xfrm>
            <a:off x="1828800" y="152400"/>
            <a:ext cx="5791200" cy="369332"/>
          </a:xfrm>
          <a:prstGeom prst="rect">
            <a:avLst/>
          </a:prstGeom>
        </p:spPr>
        <p:txBody>
          <a:bodyPr wrap="square">
            <a:spAutoFit/>
          </a:bodyPr>
          <a:lstStyle/>
          <a:p>
            <a:r>
              <a:rPr lang="en-US" b="1" dirty="0"/>
              <a:t>Source initiated handshaking</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Destination initiated handshaking</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1219200" y="1371600"/>
            <a:ext cx="6400800" cy="4510881"/>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Topics</a:t>
            </a:r>
            <a:endParaRPr lang="en-US" dirty="0"/>
          </a:p>
        </p:txBody>
      </p:sp>
      <p:sp>
        <p:nvSpPr>
          <p:cNvPr id="3" name="Content Placeholder 2"/>
          <p:cNvSpPr>
            <a:spLocks noGrp="1"/>
          </p:cNvSpPr>
          <p:nvPr>
            <p:ph idx="1"/>
          </p:nvPr>
        </p:nvSpPr>
        <p:spPr/>
        <p:txBody>
          <a:bodyPr>
            <a:normAutofit fontScale="92500" lnSpcReduction="20000"/>
          </a:bodyPr>
          <a:lstStyle/>
          <a:p>
            <a:pPr defTabSz="762000">
              <a:lnSpc>
                <a:spcPct val="85000"/>
              </a:lnSpc>
              <a:buFontTx/>
              <a:buChar char="•"/>
            </a:pPr>
            <a:r>
              <a:rPr lang="en-US" altLang="ko-KR" dirty="0">
                <a:solidFill>
                  <a:schemeClr val="tx1"/>
                </a:solidFill>
              </a:rPr>
              <a:t> Peripheral Devices</a:t>
            </a:r>
          </a:p>
          <a:p>
            <a:pPr defTabSz="762000">
              <a:lnSpc>
                <a:spcPct val="85000"/>
              </a:lnSpc>
            </a:pPr>
            <a:endParaRPr lang="en-US" altLang="ko-KR" dirty="0">
              <a:solidFill>
                <a:schemeClr val="tx1"/>
              </a:solidFill>
            </a:endParaRPr>
          </a:p>
          <a:p>
            <a:pPr defTabSz="762000">
              <a:lnSpc>
                <a:spcPct val="85000"/>
              </a:lnSpc>
              <a:buFontTx/>
              <a:buChar char="•"/>
            </a:pPr>
            <a:r>
              <a:rPr lang="en-US" altLang="ko-KR" dirty="0">
                <a:solidFill>
                  <a:schemeClr val="tx1"/>
                </a:solidFill>
              </a:rPr>
              <a:t> Input-Output Interface</a:t>
            </a:r>
          </a:p>
          <a:p>
            <a:pPr defTabSz="762000">
              <a:lnSpc>
                <a:spcPct val="85000"/>
              </a:lnSpc>
            </a:pPr>
            <a:endParaRPr lang="en-US" altLang="ko-KR" dirty="0">
              <a:solidFill>
                <a:schemeClr val="tx1"/>
              </a:solidFill>
            </a:endParaRPr>
          </a:p>
          <a:p>
            <a:pPr defTabSz="762000">
              <a:lnSpc>
                <a:spcPct val="85000"/>
              </a:lnSpc>
              <a:buFontTx/>
              <a:buChar char="•"/>
            </a:pPr>
            <a:r>
              <a:rPr lang="en-US" altLang="ko-KR" dirty="0">
                <a:solidFill>
                  <a:schemeClr val="tx1"/>
                </a:solidFill>
              </a:rPr>
              <a:t> Asynchronous Data Transfer</a:t>
            </a:r>
          </a:p>
          <a:p>
            <a:pPr defTabSz="762000">
              <a:lnSpc>
                <a:spcPct val="85000"/>
              </a:lnSpc>
            </a:pPr>
            <a:endParaRPr lang="en-US" altLang="ko-KR" dirty="0">
              <a:solidFill>
                <a:schemeClr val="tx1"/>
              </a:solidFill>
            </a:endParaRPr>
          </a:p>
          <a:p>
            <a:pPr defTabSz="762000">
              <a:lnSpc>
                <a:spcPct val="85000"/>
              </a:lnSpc>
              <a:buFontTx/>
              <a:buChar char="•"/>
            </a:pPr>
            <a:r>
              <a:rPr lang="en-US" altLang="ko-KR" dirty="0">
                <a:solidFill>
                  <a:schemeClr val="tx1"/>
                </a:solidFill>
              </a:rPr>
              <a:t> Modes of Transfer</a:t>
            </a:r>
          </a:p>
          <a:p>
            <a:pPr defTabSz="762000">
              <a:lnSpc>
                <a:spcPct val="85000"/>
              </a:lnSpc>
            </a:pPr>
            <a:endParaRPr lang="en-US" altLang="ko-KR" dirty="0">
              <a:solidFill>
                <a:schemeClr val="tx1"/>
              </a:solidFill>
            </a:endParaRPr>
          </a:p>
          <a:p>
            <a:pPr defTabSz="762000">
              <a:lnSpc>
                <a:spcPct val="85000"/>
              </a:lnSpc>
              <a:buFontTx/>
              <a:buChar char="•"/>
            </a:pPr>
            <a:r>
              <a:rPr lang="en-US" altLang="ko-KR" dirty="0">
                <a:solidFill>
                  <a:schemeClr val="tx1"/>
                </a:solidFill>
              </a:rPr>
              <a:t> Priority Interrupt</a:t>
            </a:r>
          </a:p>
          <a:p>
            <a:pPr defTabSz="762000">
              <a:lnSpc>
                <a:spcPct val="85000"/>
              </a:lnSpc>
            </a:pPr>
            <a:endParaRPr lang="en-US" altLang="ko-KR" dirty="0">
              <a:solidFill>
                <a:schemeClr val="tx1"/>
              </a:solidFill>
            </a:endParaRPr>
          </a:p>
          <a:p>
            <a:pPr defTabSz="762000">
              <a:lnSpc>
                <a:spcPct val="85000"/>
              </a:lnSpc>
              <a:buFontTx/>
              <a:buChar char="•"/>
            </a:pPr>
            <a:r>
              <a:rPr lang="en-US" altLang="ko-KR" dirty="0">
                <a:solidFill>
                  <a:schemeClr val="tx1"/>
                </a:solidFill>
              </a:rPr>
              <a:t> Direct Memory Access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MODES OF TRANSFER</a:t>
            </a:r>
          </a:p>
        </p:txBody>
      </p:sp>
      <p:sp>
        <p:nvSpPr>
          <p:cNvPr id="3" name="Content Placeholder 2"/>
          <p:cNvSpPr>
            <a:spLocks noGrp="1"/>
          </p:cNvSpPr>
          <p:nvPr>
            <p:ph idx="1"/>
          </p:nvPr>
        </p:nvSpPr>
        <p:spPr/>
        <p:txBody>
          <a:bodyPr>
            <a:normAutofit lnSpcReduction="10000"/>
          </a:bodyPr>
          <a:lstStyle/>
          <a:p>
            <a:pPr algn="just"/>
            <a:r>
              <a:rPr lang="en-GB" dirty="0"/>
              <a:t>The data transfer can be handled by various modes. </a:t>
            </a:r>
          </a:p>
          <a:p>
            <a:pPr algn="just"/>
            <a:r>
              <a:rPr lang="en-GB" dirty="0"/>
              <a:t>some of the modes use CPU as an intermediate path, others transfer the data directly to and from the memory unit and this can be handled by 3 following ways:</a:t>
            </a:r>
          </a:p>
          <a:p>
            <a:pPr algn="just">
              <a:buNone/>
            </a:pPr>
            <a:r>
              <a:rPr lang="en-GB" b="1" dirty="0"/>
              <a:t> </a:t>
            </a:r>
            <a:r>
              <a:rPr lang="en-GB" b="1" dirty="0" err="1"/>
              <a:t>i</a:t>
            </a:r>
            <a:r>
              <a:rPr lang="en-GB" b="1" dirty="0"/>
              <a:t>. Programmed I/O </a:t>
            </a:r>
          </a:p>
          <a:p>
            <a:pPr algn="just">
              <a:buNone/>
            </a:pPr>
            <a:r>
              <a:rPr lang="en-GB" b="1" dirty="0"/>
              <a:t>ii. Interrupt-Initiated I/O </a:t>
            </a:r>
          </a:p>
          <a:p>
            <a:pPr algn="just">
              <a:buNone/>
            </a:pPr>
            <a:r>
              <a:rPr lang="en-GB" b="1" dirty="0"/>
              <a:t>iii. Direct Memory Access (DMA)</a:t>
            </a:r>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1. Programmed I/O</a:t>
            </a:r>
            <a:br>
              <a:rPr lang="en-GB" b="1" dirty="0"/>
            </a:br>
            <a:endParaRPr lang="en-US" dirty="0"/>
          </a:p>
        </p:txBody>
      </p:sp>
      <p:sp>
        <p:nvSpPr>
          <p:cNvPr id="3" name="Content Placeholder 2"/>
          <p:cNvSpPr>
            <a:spLocks noGrp="1"/>
          </p:cNvSpPr>
          <p:nvPr>
            <p:ph idx="1"/>
          </p:nvPr>
        </p:nvSpPr>
        <p:spPr>
          <a:xfrm>
            <a:off x="457200" y="1143000"/>
            <a:ext cx="8229600" cy="4983163"/>
          </a:xfrm>
        </p:spPr>
        <p:txBody>
          <a:bodyPr>
            <a:normAutofit/>
          </a:bodyPr>
          <a:lstStyle/>
          <a:p>
            <a:pPr algn="just"/>
            <a:r>
              <a:rPr lang="en-GB" dirty="0"/>
              <a:t>	Programmed I/O uses the I/O instructions written in the computer program. </a:t>
            </a:r>
          </a:p>
          <a:p>
            <a:pPr algn="just"/>
            <a:r>
              <a:rPr lang="en-GB" dirty="0"/>
              <a:t>	The instructions in the program initiate every data item transfer. Usually, the data transfer is from a memory and CPU register. </a:t>
            </a:r>
          </a:p>
          <a:p>
            <a:pPr algn="just"/>
            <a:r>
              <a:rPr lang="en-GB" dirty="0"/>
              <a:t>	This case requires constant monitoring by the peripheral device's CPU.</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buNone/>
            </a:pPr>
            <a:r>
              <a:rPr lang="en-GB" b="1" dirty="0"/>
              <a:t>Advantages:</a:t>
            </a:r>
          </a:p>
          <a:p>
            <a:pPr algn="just"/>
            <a:r>
              <a:rPr lang="en-GB" dirty="0"/>
              <a:t>Programmed I/O is simple to implement.</a:t>
            </a:r>
          </a:p>
          <a:p>
            <a:pPr algn="just"/>
            <a:r>
              <a:rPr lang="en-GB" dirty="0"/>
              <a:t>It requires very little hardware support.</a:t>
            </a:r>
          </a:p>
          <a:p>
            <a:pPr algn="just"/>
            <a:r>
              <a:rPr lang="en-GB" dirty="0"/>
              <a:t>CPU checks status bits periodically.</a:t>
            </a:r>
          </a:p>
          <a:p>
            <a:pPr algn="just">
              <a:buNone/>
            </a:pPr>
            <a:r>
              <a:rPr lang="en-GB" b="1" dirty="0"/>
              <a:t>Disadvantages:</a:t>
            </a:r>
          </a:p>
          <a:p>
            <a:r>
              <a:rPr lang="en-GB" dirty="0"/>
              <a:t>The processor has to wait for a long time for the I/O module to be ready for either transmission or reception of data.</a:t>
            </a:r>
          </a:p>
          <a:p>
            <a:pPr algn="just"/>
            <a:r>
              <a:rPr lang="en-GB" dirty="0"/>
              <a:t>The performance of the entire system is severely degraded.</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Programmed I/O</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447800" y="1905000"/>
            <a:ext cx="6353175" cy="313372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Interrupt-initiated I/O</a:t>
            </a:r>
            <a:endParaRPr lang="en-US" dirty="0"/>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pPr>
              <a:buNone/>
            </a:pPr>
            <a:endParaRPr lang="en-GB" b="1" dirty="0"/>
          </a:p>
          <a:p>
            <a:pPr algn="just"/>
            <a:r>
              <a:rPr lang="en-GB" dirty="0"/>
              <a:t>In the above section, we saw that the CPU is kept busy unnecessarily. </a:t>
            </a:r>
          </a:p>
          <a:p>
            <a:pPr algn="just"/>
            <a:r>
              <a:rPr lang="en-GB" dirty="0"/>
              <a:t>We can avoid this situation by using an interrupt-driven method for data transfer. </a:t>
            </a:r>
          </a:p>
          <a:p>
            <a:pPr algn="just"/>
            <a:r>
              <a:rPr lang="en-GB" dirty="0"/>
              <a:t>The interrupt facilities and special commands inform the interface for issuing an interrupt request signal as soon as the data is available from any device. </a:t>
            </a:r>
          </a:p>
          <a:p>
            <a:pPr algn="just"/>
            <a:r>
              <a:rPr lang="en-GB" dirty="0"/>
              <a:t>In the meantime, the CPU can execute other programs, and the interface will keep monitoring the </a:t>
            </a:r>
            <a:r>
              <a:rPr lang="en-GB" dirty="0" err="1"/>
              <a:t>i/O</a:t>
            </a:r>
            <a:r>
              <a:rPr lang="en-GB" dirty="0"/>
              <a:t> device. </a:t>
            </a:r>
          </a:p>
          <a:p>
            <a:pPr algn="just"/>
            <a:r>
              <a:rPr lang="en-GB" dirty="0"/>
              <a:t>Whenever it determines that the device is ready for transferring data interface initiates an interrupt request signal to the CPU. As soon as the CPU detects an external interrupt signal, it stops the program it was already executing, branches to the service program to process the I/O transfer, and returns to the program it was initially running.</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Direct Memory Access (DMA)</a:t>
            </a:r>
            <a:br>
              <a:rPr lang="en-GB" b="1" dirty="0"/>
            </a:b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pPr algn="just"/>
            <a:r>
              <a:rPr lang="en-GB" dirty="0"/>
              <a:t>The data transfer between any fast storage media like a memory unit and a magnetic disk gets limited with the speed of the CPU.</a:t>
            </a:r>
          </a:p>
          <a:p>
            <a:pPr algn="just"/>
            <a:r>
              <a:rPr lang="en-GB" dirty="0"/>
              <a:t> Thus it will be best to allow the peripherals to directly communicate with the storage using the memory buses by removing the intervention of the CPU.</a:t>
            </a:r>
          </a:p>
          <a:p>
            <a:pPr algn="just"/>
            <a:r>
              <a:rPr lang="en-GB" dirty="0"/>
              <a:t> This mode of transfer of data technique is known as </a:t>
            </a:r>
            <a:r>
              <a:rPr lang="en-GB" dirty="0">
                <a:solidFill>
                  <a:srgbClr val="FF0000"/>
                </a:solidFill>
              </a:rPr>
              <a:t>Direct Memory Access (DMA). </a:t>
            </a:r>
          </a:p>
          <a:p>
            <a:pPr algn="just"/>
            <a:r>
              <a:rPr lang="en-GB" dirty="0"/>
              <a:t>During Direct Memory Access, the CPU is idle and has no control over the memory buses. </a:t>
            </a:r>
          </a:p>
          <a:p>
            <a:pPr algn="just"/>
            <a:r>
              <a:rPr lang="en-GB" dirty="0"/>
              <a:t>The DMA controller takes over the buses and directly manages data transfer between the memory unit and I/O devices.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838325" y="2253456"/>
            <a:ext cx="5467350" cy="32194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Modes of Data Transfer in DMA</a:t>
            </a:r>
            <a:br>
              <a:rPr lang="en-GB" b="1" dirty="0"/>
            </a:br>
            <a:endParaRPr lang="en-US" dirty="0"/>
          </a:p>
        </p:txBody>
      </p:sp>
      <p:sp>
        <p:nvSpPr>
          <p:cNvPr id="3" name="Content Placeholder 2"/>
          <p:cNvSpPr>
            <a:spLocks noGrp="1"/>
          </p:cNvSpPr>
          <p:nvPr>
            <p:ph idx="1"/>
          </p:nvPr>
        </p:nvSpPr>
        <p:spPr/>
        <p:txBody>
          <a:bodyPr>
            <a:normAutofit fontScale="92500" lnSpcReduction="20000"/>
          </a:bodyPr>
          <a:lstStyle/>
          <a:p>
            <a:pPr fontAlgn="base">
              <a:buNone/>
            </a:pPr>
            <a:r>
              <a:rPr lang="en-GB" dirty="0"/>
              <a:t>There are 2  </a:t>
            </a:r>
            <a:r>
              <a:rPr lang="en-GB" b="1" dirty="0">
                <a:hlinkClick r:id="rId2"/>
              </a:rPr>
              <a:t>modes of data transfer</a:t>
            </a:r>
            <a:r>
              <a:rPr lang="en-GB" dirty="0"/>
              <a:t> in DMA that are described below.</a:t>
            </a:r>
          </a:p>
          <a:p>
            <a:pPr fontAlgn="base">
              <a:buNone/>
            </a:pPr>
            <a:r>
              <a:rPr lang="en-GB" b="1" dirty="0"/>
              <a:t>Burst Mode:</a:t>
            </a:r>
            <a:r>
              <a:rPr lang="en-GB" dirty="0"/>
              <a:t> In Burst Mode, buses are handed over to the CPU by the DMA if the whole data is completely transferred, not before that.</a:t>
            </a:r>
          </a:p>
          <a:p>
            <a:pPr fontAlgn="base">
              <a:buNone/>
            </a:pPr>
            <a:r>
              <a:rPr lang="en-GB" b="1" dirty="0"/>
              <a:t>Cycle Stealing Mode: </a:t>
            </a:r>
            <a:r>
              <a:rPr lang="en-GB" dirty="0"/>
              <a:t>In Cycle Stealing Mode, buses are handed over to the CPU by the DMA after the transfer of each byte. </a:t>
            </a:r>
          </a:p>
          <a:p>
            <a:pPr fontAlgn="base">
              <a:buNone/>
            </a:pPr>
            <a:r>
              <a:rPr lang="en-GB" dirty="0"/>
              <a:t>    Continuous request for bus control is generated by this Data Transfer Mode. It works more easily for higher-priority tasks.</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DMA Controller</a:t>
            </a:r>
            <a:br>
              <a:rPr lang="en-GB" b="1" dirty="0"/>
            </a:b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pPr algn="just" fontAlgn="base"/>
            <a:r>
              <a:rPr lang="en-GB" u="sng" dirty="0">
                <a:hlinkClick r:id="rId2"/>
              </a:rPr>
              <a:t>Direct Memory Access</a:t>
            </a:r>
            <a:r>
              <a:rPr lang="en-GB" dirty="0"/>
              <a:t> uses hardware for accessing the memory, that hardware is called a DMA Controller. </a:t>
            </a:r>
          </a:p>
          <a:p>
            <a:pPr algn="just" fontAlgn="base"/>
            <a:r>
              <a:rPr lang="en-GB" dirty="0"/>
              <a:t>It has the work of transferring the data between Input Output devices and main memory with very less interaction with the processor. </a:t>
            </a:r>
          </a:p>
          <a:p>
            <a:pPr algn="just" fontAlgn="base"/>
            <a:r>
              <a:rPr lang="en-GB" dirty="0"/>
              <a:t>The direct Memory Access Controller is a control unit, which has the work of transferring data.</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b="1" dirty="0"/>
              <a:t>Bus Request -</a:t>
            </a:r>
            <a:r>
              <a:rPr lang="en-GB" dirty="0"/>
              <a:t> We use bus requests in the DMA controller to ask the CPU to relinquish the control buses.</a:t>
            </a:r>
          </a:p>
          <a:p>
            <a:r>
              <a:rPr lang="en-GB" b="1" dirty="0"/>
              <a:t>Bus Grant - </a:t>
            </a:r>
            <a:r>
              <a:rPr lang="en-GB" dirty="0"/>
              <a:t>CPU activates bus grant to inform the DMA controller that DMA can take control of the control buses. Once the control is taken, it can transfer data in many ways.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Peripheral devices</a:t>
            </a:r>
            <a:endParaRPr lang="en-US" dirty="0"/>
          </a:p>
        </p:txBody>
      </p:sp>
      <p:sp>
        <p:nvSpPr>
          <p:cNvPr id="3" name="Content Placeholder 2"/>
          <p:cNvSpPr>
            <a:spLocks noGrp="1"/>
          </p:cNvSpPr>
          <p:nvPr>
            <p:ph idx="1"/>
          </p:nvPr>
        </p:nvSpPr>
        <p:spPr>
          <a:xfrm>
            <a:off x="457200" y="1600200"/>
            <a:ext cx="7772400" cy="4525963"/>
          </a:xfrm>
        </p:spPr>
        <p:txBody>
          <a:bodyPr>
            <a:normAutofit/>
          </a:bodyPr>
          <a:lstStyle/>
          <a:p>
            <a:pPr>
              <a:buNone/>
            </a:pPr>
            <a:r>
              <a:rPr lang="en-GB" dirty="0"/>
              <a:t>Input or output devices that are connected to computer are called </a:t>
            </a:r>
            <a:r>
              <a:rPr lang="en-GB" b="1" dirty="0"/>
              <a:t>peripheral devices</a:t>
            </a:r>
          </a:p>
          <a:p>
            <a:pPr>
              <a:buNone/>
            </a:pPr>
            <a:r>
              <a:rPr lang="en-GB" dirty="0"/>
              <a:t>There are three types of peripherals:</a:t>
            </a:r>
          </a:p>
          <a:p>
            <a:pPr>
              <a:buNone/>
            </a:pPr>
            <a:r>
              <a:rPr lang="en-GB" b="1" dirty="0"/>
              <a:t>Input peripherals</a:t>
            </a:r>
            <a:r>
              <a:rPr lang="en-GB" dirty="0"/>
              <a:t> </a:t>
            </a:r>
          </a:p>
          <a:p>
            <a:pPr>
              <a:buNone/>
            </a:pPr>
            <a:r>
              <a:rPr lang="en-GB" b="1" dirty="0"/>
              <a:t>Output peripherals</a:t>
            </a:r>
            <a:endParaRPr lang="en-GB" dirty="0"/>
          </a:p>
          <a:p>
            <a:pPr>
              <a:buNone/>
            </a:pPr>
            <a:r>
              <a:rPr lang="en-GB" b="1" dirty="0"/>
              <a:t>Input-Output peripherals</a:t>
            </a:r>
            <a:endParaRPr lang="en-GB"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DMA Controller</a:t>
            </a:r>
            <a:br>
              <a:rPr lang="en-US" b="1" dirty="0"/>
            </a:b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304800" y="1066800"/>
            <a:ext cx="8382000" cy="51054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GB" b="1" dirty="0"/>
              <a:t>Address register – </a:t>
            </a:r>
            <a:r>
              <a:rPr lang="en-GB" dirty="0"/>
              <a:t>It contains the address to specify the desired location in memory.</a:t>
            </a:r>
          </a:p>
          <a:p>
            <a:pPr fontAlgn="base"/>
            <a:r>
              <a:rPr lang="en-GB" b="1" dirty="0"/>
              <a:t>Word count register – </a:t>
            </a:r>
            <a:r>
              <a:rPr lang="en-GB" dirty="0"/>
              <a:t>It contains the number of words to be transferred.</a:t>
            </a:r>
          </a:p>
          <a:p>
            <a:pPr fontAlgn="base"/>
            <a:r>
              <a:rPr lang="en-GB" b="1" dirty="0"/>
              <a:t>Control register – </a:t>
            </a:r>
            <a:r>
              <a:rPr lang="en-GB" dirty="0"/>
              <a:t>It specifies the transfer mode.</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fontScale="90000"/>
          </a:bodyPr>
          <a:lstStyle/>
          <a:p>
            <a:r>
              <a:rPr lang="en-GB" dirty="0"/>
              <a:t>DMA transfer in computer system</a:t>
            </a:r>
            <a:br>
              <a:rPr lang="en-GB" dirty="0"/>
            </a:b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990600" y="1295400"/>
            <a:ext cx="7086600" cy="51054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Unit-4</a:t>
            </a:r>
            <a:br>
              <a:rPr lang="en-GB" dirty="0"/>
            </a:br>
            <a:r>
              <a:rPr lang="en-GB" dirty="0"/>
              <a:t>Part-II</a:t>
            </a:r>
            <a:endParaRPr lang="en-US" dirty="0"/>
          </a:p>
        </p:txBody>
      </p:sp>
      <p:sp>
        <p:nvSpPr>
          <p:cNvPr id="3" name="Content Placeholder 2"/>
          <p:cNvSpPr>
            <a:spLocks noGrp="1"/>
          </p:cNvSpPr>
          <p:nvPr>
            <p:ph idx="1"/>
          </p:nvPr>
        </p:nvSpPr>
        <p:spPr/>
        <p:txBody>
          <a:bodyPr/>
          <a:lstStyle/>
          <a:p>
            <a:pPr>
              <a:buNone/>
            </a:pPr>
            <a:r>
              <a:rPr lang="en-GB" dirty="0"/>
              <a:t>Memory organization</a:t>
            </a:r>
          </a:p>
          <a:p>
            <a:pPr marL="514350" indent="-514350">
              <a:buAutoNum type="arabicPeriod"/>
            </a:pPr>
            <a:r>
              <a:rPr lang="en-US" dirty="0"/>
              <a:t>Memory Hierarchy</a:t>
            </a:r>
          </a:p>
          <a:p>
            <a:pPr marL="514350" indent="-514350">
              <a:buAutoNum type="arabicPeriod"/>
            </a:pPr>
            <a:r>
              <a:rPr lang="en-US" dirty="0"/>
              <a:t>Main Memory</a:t>
            </a:r>
          </a:p>
          <a:p>
            <a:pPr marL="514350" indent="-514350">
              <a:buAutoNum type="arabicPeriod"/>
            </a:pPr>
            <a:r>
              <a:rPr lang="en-US" dirty="0"/>
              <a:t>Auxiliary Memory</a:t>
            </a:r>
          </a:p>
          <a:p>
            <a:pPr marL="514350" indent="-514350">
              <a:buAutoNum type="arabicPeriod"/>
            </a:pPr>
            <a:r>
              <a:rPr lang="en-US" dirty="0"/>
              <a:t>Associative Memory</a:t>
            </a:r>
          </a:p>
          <a:p>
            <a:pPr marL="514350" indent="-514350">
              <a:buAutoNum type="arabicPeriod"/>
            </a:pPr>
            <a:r>
              <a:rPr lang="en-US" dirty="0"/>
              <a:t>Cache Memory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Interface</a:t>
            </a:r>
            <a:br>
              <a:rPr lang="en-GB" dirty="0"/>
            </a:br>
            <a:endParaRPr lang="en-US" dirty="0"/>
          </a:p>
        </p:txBody>
      </p:sp>
      <p:sp>
        <p:nvSpPr>
          <p:cNvPr id="3" name="Content Placeholder 2"/>
          <p:cNvSpPr>
            <a:spLocks noGrp="1"/>
          </p:cNvSpPr>
          <p:nvPr>
            <p:ph idx="1"/>
          </p:nvPr>
        </p:nvSpPr>
        <p:spPr/>
        <p:txBody>
          <a:bodyPr/>
          <a:lstStyle/>
          <a:p>
            <a:r>
              <a:rPr lang="en-GB" dirty="0"/>
              <a:t>Interface is a shared boundary between two separate components of the computer system </a:t>
            </a:r>
            <a:r>
              <a:rPr lang="en-GB" dirty="0">
                <a:solidFill>
                  <a:srgbClr val="FF0000"/>
                </a:solidFill>
              </a:rPr>
              <a:t>which can be used to attach two or more components to the system for communication purposes.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INPUT/OUTPUT  INTERFACE</a:t>
            </a:r>
            <a:endParaRPr lang="en-US" dirty="0"/>
          </a:p>
        </p:txBody>
      </p:sp>
      <p:sp>
        <p:nvSpPr>
          <p:cNvPr id="3" name="Content Placeholder 2"/>
          <p:cNvSpPr>
            <a:spLocks noGrp="1"/>
          </p:cNvSpPr>
          <p:nvPr>
            <p:ph idx="1"/>
          </p:nvPr>
        </p:nvSpPr>
        <p:spPr/>
        <p:txBody>
          <a:bodyPr/>
          <a:lstStyle/>
          <a:p>
            <a:pPr algn="just">
              <a:buNone/>
            </a:pPr>
            <a:r>
              <a:rPr lang="en-US" altLang="ko-KR" dirty="0"/>
              <a:t>	Provides a method for transferring information between internal storage (such as memory and CPU registers) and external I/O devices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Need of interface</a:t>
            </a:r>
            <a:endParaRPr lang="en-US" dirty="0"/>
          </a:p>
        </p:txBody>
      </p:sp>
      <p:sp>
        <p:nvSpPr>
          <p:cNvPr id="3" name="Content Placeholder 2"/>
          <p:cNvSpPr>
            <a:spLocks noGrp="1"/>
          </p:cNvSpPr>
          <p:nvPr>
            <p:ph idx="1"/>
          </p:nvPr>
        </p:nvSpPr>
        <p:spPr/>
        <p:txBody>
          <a:bodyPr/>
          <a:lstStyle/>
          <a:p>
            <a:r>
              <a:rPr lang="en-GB" dirty="0"/>
              <a:t>Speed </a:t>
            </a:r>
          </a:p>
          <a:p>
            <a:r>
              <a:rPr lang="en-GB" dirty="0"/>
              <a:t>Signals</a:t>
            </a:r>
          </a:p>
          <a:p>
            <a:r>
              <a:rPr lang="en-GB" dirty="0"/>
              <a:t>Data formats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I/O Bus and Interface Modules</a:t>
            </a:r>
            <a:br>
              <a:rPr lang="en-GB" dirty="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714500" y="1295400"/>
            <a:ext cx="6896100" cy="4258469"/>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534400" cy="6096000"/>
          </a:xfrm>
        </p:spPr>
        <p:txBody>
          <a:bodyPr>
            <a:normAutofit fontScale="92500" lnSpcReduction="10000"/>
          </a:bodyPr>
          <a:lstStyle/>
          <a:p>
            <a:pPr algn="just">
              <a:buNone/>
            </a:pPr>
            <a:r>
              <a:rPr lang="en-GB" dirty="0"/>
              <a:t>An interface receives any of the following </a:t>
            </a:r>
            <a:r>
              <a:rPr lang="en-GB" b="1" dirty="0"/>
              <a:t>four</a:t>
            </a:r>
            <a:r>
              <a:rPr lang="en-GB" dirty="0"/>
              <a:t> commands −</a:t>
            </a:r>
          </a:p>
          <a:p>
            <a:pPr algn="just"/>
            <a:r>
              <a:rPr lang="en-GB" b="1" dirty="0"/>
              <a:t>Control</a:t>
            </a:r>
            <a:r>
              <a:rPr lang="en-GB" dirty="0"/>
              <a:t> − A command control is given to activate the peripheral and to inform its next task or what to do? </a:t>
            </a:r>
          </a:p>
          <a:p>
            <a:pPr algn="just"/>
            <a:r>
              <a:rPr lang="en-GB" b="1" dirty="0"/>
              <a:t>Status</a:t>
            </a:r>
            <a:r>
              <a:rPr lang="en-GB" dirty="0"/>
              <a:t> − A status command can test multiple test conditions in the interface and the peripheral.</a:t>
            </a:r>
          </a:p>
          <a:p>
            <a:pPr algn="just"/>
            <a:r>
              <a:rPr lang="en-GB" b="1" dirty="0"/>
              <a:t>Data Output</a:t>
            </a:r>
            <a:r>
              <a:rPr lang="en-GB" dirty="0"/>
              <a:t> − sending data from the bus to one of its registers.</a:t>
            </a:r>
          </a:p>
          <a:p>
            <a:pPr algn="just"/>
            <a:r>
              <a:rPr lang="en-GB" b="1" dirty="0"/>
              <a:t>Data Input</a:t>
            </a:r>
            <a:r>
              <a:rPr lang="en-GB" dirty="0"/>
              <a:t> − The data input command is opposite to the data output command. In data input, the interface gets an element of data from the peripheral and places it in its buffer register.</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457200" y="533400"/>
            <a:ext cx="8229600" cy="58674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518</TotalTime>
  <Words>1216</Words>
  <Application>Microsoft Office PowerPoint</Application>
  <PresentationFormat>On-screen Show (4:3)</PresentationFormat>
  <Paragraphs>105</Paragraphs>
  <Slides>34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Office Theme</vt:lpstr>
      <vt:lpstr>UNIT-4</vt:lpstr>
      <vt:lpstr>Topics</vt:lpstr>
      <vt:lpstr>Peripheral devices</vt:lpstr>
      <vt:lpstr>Interface </vt:lpstr>
      <vt:lpstr>INPUT/OUTPUT  INTERFACE</vt:lpstr>
      <vt:lpstr>Need of interface</vt:lpstr>
      <vt:lpstr>I/O Bus and Interface Modules </vt:lpstr>
      <vt:lpstr>PowerPoint Presentation</vt:lpstr>
      <vt:lpstr>PowerPoint Presentation</vt:lpstr>
      <vt:lpstr>PowerPoint Presentation</vt:lpstr>
      <vt:lpstr>Asynchronous data transfer</vt:lpstr>
      <vt:lpstr>PowerPoint Presentation</vt:lpstr>
      <vt:lpstr>PowerPoint Presentation</vt:lpstr>
      <vt:lpstr>Strobe Control Method</vt:lpstr>
      <vt:lpstr>PowerPoint Presentation</vt:lpstr>
      <vt:lpstr>PowerPoint Presentation</vt:lpstr>
      <vt:lpstr>Handshaking Method</vt:lpstr>
      <vt:lpstr>PowerPoint Presentation</vt:lpstr>
      <vt:lpstr>Destination initiated handshaking</vt:lpstr>
      <vt:lpstr>MODES OF TRANSFER</vt:lpstr>
      <vt:lpstr>1. Programmed I/O </vt:lpstr>
      <vt:lpstr>PowerPoint Presentation</vt:lpstr>
      <vt:lpstr>Programmed I/O</vt:lpstr>
      <vt:lpstr>Interrupt-initiated I/O</vt:lpstr>
      <vt:lpstr>Direct Memory Access (DMA) </vt:lpstr>
      <vt:lpstr>PowerPoint Presentation</vt:lpstr>
      <vt:lpstr>Modes of Data Transfer in DMA </vt:lpstr>
      <vt:lpstr>DMA Controller </vt:lpstr>
      <vt:lpstr>PowerPoint Presentation</vt:lpstr>
      <vt:lpstr>DMA Controller </vt:lpstr>
      <vt:lpstr>PowerPoint Presentation</vt:lpstr>
      <vt:lpstr>DMA transfer in computer system </vt:lpstr>
      <vt:lpstr>Unit-4 Part-II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dc:title>
  <dc:creator>103cbsys15</dc:creator>
  <cp:lastModifiedBy>suraj thammi</cp:lastModifiedBy>
  <cp:revision>52</cp:revision>
  <dcterms:created xsi:type="dcterms:W3CDTF">2024-04-30T07:20:48Z</dcterms:created>
  <dcterms:modified xsi:type="dcterms:W3CDTF">2024-06-12T11:58:35Z</dcterms:modified>
</cp:coreProperties>
</file>