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8" r:id="rId50"/>
    <p:sldId id="304" r:id="rId51"/>
    <p:sldId id="305" r:id="rId52"/>
    <p:sldId id="306" r:id="rId53"/>
    <p:sldId id="307" r:id="rId54"/>
    <p:sldId id="309" r:id="rId55"/>
    <p:sldId id="310" r:id="rId56"/>
    <p:sldId id="311" r:id="rId57"/>
    <p:sldId id="312" r:id="rId58"/>
    <p:sldId id="313" r:id="rId59"/>
    <p:sldId id="314" r:id="rId60"/>
    <p:sldId id="316" r:id="rId61"/>
    <p:sldId id="317" r:id="rId62"/>
    <p:sldId id="318" r:id="rId63"/>
    <p:sldId id="315" r:id="rId64"/>
    <p:sldId id="319" r:id="rId65"/>
    <p:sldId id="320" r:id="rId66"/>
    <p:sldId id="321"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8" autoAdjust="0"/>
    <p:restoredTop sz="94660"/>
  </p:normalViewPr>
  <p:slideViewPr>
    <p:cSldViewPr snapToGrid="0">
      <p:cViewPr varScale="1">
        <p:scale>
          <a:sx n="92" d="100"/>
          <a:sy n="92" d="100"/>
        </p:scale>
        <p:origin x="2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2C62-9953-46E4-840A-9A77E6C1F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68D6C6-05D4-421B-A6BB-8516A963C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245FB8-B6FE-4B6C-ADFE-EE66BB5624BF}"/>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5" name="Footer Placeholder 4">
            <a:extLst>
              <a:ext uri="{FF2B5EF4-FFF2-40B4-BE49-F238E27FC236}">
                <a16:creationId xmlns:a16="http://schemas.microsoft.com/office/drawing/2014/main" id="{9DBAD719-724B-4A56-A262-8DA4AECBB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CC2F4-1F8F-4FE5-8207-E7AEEC0562B3}"/>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394578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266A-A956-4E9D-BFDD-BCFB7BF1AF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50BE0-1619-4770-BC65-E9C61514A1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E860C2-8396-4F98-8E45-A4AE39ED4427}"/>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5" name="Footer Placeholder 4">
            <a:extLst>
              <a:ext uri="{FF2B5EF4-FFF2-40B4-BE49-F238E27FC236}">
                <a16:creationId xmlns:a16="http://schemas.microsoft.com/office/drawing/2014/main" id="{F0C5F127-520D-4143-9DB3-1C3FCE29F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5FB18-539D-412B-BD50-7C114AF2CEAB}"/>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291310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BDFC9-DD1D-416C-BB11-9F86001606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FA9BC3-B0E0-464C-967E-DFD2588E49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1134F-C022-44CF-B32F-52E4B486A38A}"/>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5" name="Footer Placeholder 4">
            <a:extLst>
              <a:ext uri="{FF2B5EF4-FFF2-40B4-BE49-F238E27FC236}">
                <a16:creationId xmlns:a16="http://schemas.microsoft.com/office/drawing/2014/main" id="{473F6BC0-A9D7-4DF6-B3C8-EC855793F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8EBA0-7ADF-4DB4-9FFE-7751E75800FE}"/>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55243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6172-6EB1-4C08-A1E3-09C4E9F9BA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9E2DAC-7AFD-498E-B197-5726404789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E82CF6-0676-43CB-A1E6-DFB1B5298325}"/>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5" name="Footer Placeholder 4">
            <a:extLst>
              <a:ext uri="{FF2B5EF4-FFF2-40B4-BE49-F238E27FC236}">
                <a16:creationId xmlns:a16="http://schemas.microsoft.com/office/drawing/2014/main" id="{464C20EA-18E1-410B-B4E1-F427AF35D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F47D7-B3F3-4061-A7A7-87C4B26335D0}"/>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170464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379-6892-4DA1-A446-DBDD361E17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CE3E11-9404-45DF-BAD9-AE055B9B8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E3FF6B-43FC-476E-A99E-5DFE2FBE31B4}"/>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5" name="Footer Placeholder 4">
            <a:extLst>
              <a:ext uri="{FF2B5EF4-FFF2-40B4-BE49-F238E27FC236}">
                <a16:creationId xmlns:a16="http://schemas.microsoft.com/office/drawing/2014/main" id="{BB6CBC29-6370-4CAA-AFA0-A30894583E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0FF0C-7F2A-4CBA-8636-1618FFFA61E7}"/>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252551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0BE1-D732-4219-9167-5BA10829E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E9DCA-B782-41A4-A762-95F75D702D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D43D76-02DD-46D4-B106-66C71BDDE5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478F6B-35A9-4F5C-A510-8DE8A9E03A4F}"/>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6" name="Footer Placeholder 5">
            <a:extLst>
              <a:ext uri="{FF2B5EF4-FFF2-40B4-BE49-F238E27FC236}">
                <a16:creationId xmlns:a16="http://schemas.microsoft.com/office/drawing/2014/main" id="{6DDF902C-DA38-4A6C-BE5F-3B828FC046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35D1C2-21AD-480B-A45D-769FF1C6534B}"/>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22201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6758-76CF-4154-B03F-293684AC1C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D48BE8-41C4-4D70-B734-F9CFA41C8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F1863E-9B64-4C09-A859-D46FE0FC55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04BD38-63F5-4841-9306-E18FBBCD2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AB3C88-29D4-47BA-951F-7AD15214C9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4E202B-8C57-4D07-8555-7178663C1EC9}"/>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8" name="Footer Placeholder 7">
            <a:extLst>
              <a:ext uri="{FF2B5EF4-FFF2-40B4-BE49-F238E27FC236}">
                <a16:creationId xmlns:a16="http://schemas.microsoft.com/office/drawing/2014/main" id="{E0FEDF5F-94A1-479B-B31F-212C73F612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16653E-DA64-4FCB-BB05-D6291A944849}"/>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425148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48AC-87DB-4D32-8BD1-2FE56E0F01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FDC685-E81C-4047-8B9F-89BEBFAAC38E}"/>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4" name="Footer Placeholder 3">
            <a:extLst>
              <a:ext uri="{FF2B5EF4-FFF2-40B4-BE49-F238E27FC236}">
                <a16:creationId xmlns:a16="http://schemas.microsoft.com/office/drawing/2014/main" id="{1CB530E1-05A2-4C5E-89D2-241D65B848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A5C049-6978-44A8-92E9-0DE4D8558744}"/>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281098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21388-CCAC-4B6B-9087-A23D6BD82CB3}"/>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3" name="Footer Placeholder 2">
            <a:extLst>
              <a:ext uri="{FF2B5EF4-FFF2-40B4-BE49-F238E27FC236}">
                <a16:creationId xmlns:a16="http://schemas.microsoft.com/office/drawing/2014/main" id="{0CAE7F7E-13A4-4188-8AFC-8D86227CC7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C9BD3C-DD25-4122-8CFE-C51B520588B1}"/>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236502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EEE0-00E5-45B6-B116-DA4C906AD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FF3643-B3FD-421F-9C43-AE6BD5266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74F75B-D31E-4537-9CBA-B87D4FBDD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8DA745-7A6D-4823-B959-B4B43893337E}"/>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6" name="Footer Placeholder 5">
            <a:extLst>
              <a:ext uri="{FF2B5EF4-FFF2-40B4-BE49-F238E27FC236}">
                <a16:creationId xmlns:a16="http://schemas.microsoft.com/office/drawing/2014/main" id="{7B2D0D89-5B2D-428E-9866-7D4EE4BAF6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66B48C-AF6B-4F96-AB96-C7CAE59082A7}"/>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385301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C4F2-C6A6-40F5-B816-8F24FDC27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DAE09D-344B-43D0-BCCB-7E63491FD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6AAEF1-5593-4BC3-BF88-E1E2DB81C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281E46-D4BF-4000-81FF-7CDD6F876086}"/>
              </a:ext>
            </a:extLst>
          </p:cNvPr>
          <p:cNvSpPr>
            <a:spLocks noGrp="1"/>
          </p:cNvSpPr>
          <p:nvPr>
            <p:ph type="dt" sz="half" idx="10"/>
          </p:nvPr>
        </p:nvSpPr>
        <p:spPr/>
        <p:txBody>
          <a:bodyPr/>
          <a:lstStyle/>
          <a:p>
            <a:fld id="{FB02A613-794E-43BC-8E32-5EA67A064370}" type="datetimeFigureOut">
              <a:rPr lang="en-IN" smtClean="0"/>
              <a:t>27-02-2024</a:t>
            </a:fld>
            <a:endParaRPr lang="en-IN"/>
          </a:p>
        </p:txBody>
      </p:sp>
      <p:sp>
        <p:nvSpPr>
          <p:cNvPr id="6" name="Footer Placeholder 5">
            <a:extLst>
              <a:ext uri="{FF2B5EF4-FFF2-40B4-BE49-F238E27FC236}">
                <a16:creationId xmlns:a16="http://schemas.microsoft.com/office/drawing/2014/main" id="{2FCDEAE8-0D6C-4F4F-A90F-A87BDA2D63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244E8-0673-4D2F-9926-200C8A972DA7}"/>
              </a:ext>
            </a:extLst>
          </p:cNvPr>
          <p:cNvSpPr>
            <a:spLocks noGrp="1"/>
          </p:cNvSpPr>
          <p:nvPr>
            <p:ph type="sldNum" sz="quarter" idx="12"/>
          </p:nvPr>
        </p:nvSpPr>
        <p:spPr/>
        <p:txBody>
          <a:bodyPr/>
          <a:lstStyle/>
          <a:p>
            <a:fld id="{D2871379-667D-44CB-AD24-1B669713C4AC}" type="slidenum">
              <a:rPr lang="en-IN" smtClean="0"/>
              <a:t>‹#›</a:t>
            </a:fld>
            <a:endParaRPr lang="en-IN"/>
          </a:p>
        </p:txBody>
      </p:sp>
    </p:spTree>
    <p:extLst>
      <p:ext uri="{BB962C8B-B14F-4D97-AF65-F5344CB8AC3E}">
        <p14:creationId xmlns:p14="http://schemas.microsoft.com/office/powerpoint/2010/main" val="60500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9B6A6-365C-4BCF-BAB5-72EF3014A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85049-E16F-4261-ABE2-4B6F8856D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92B39-228F-41DF-A399-5E670DB03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2A613-794E-43BC-8E32-5EA67A064370}" type="datetimeFigureOut">
              <a:rPr lang="en-IN" smtClean="0"/>
              <a:t>27-02-2024</a:t>
            </a:fld>
            <a:endParaRPr lang="en-IN"/>
          </a:p>
        </p:txBody>
      </p:sp>
      <p:sp>
        <p:nvSpPr>
          <p:cNvPr id="5" name="Footer Placeholder 4">
            <a:extLst>
              <a:ext uri="{FF2B5EF4-FFF2-40B4-BE49-F238E27FC236}">
                <a16:creationId xmlns:a16="http://schemas.microsoft.com/office/drawing/2014/main" id="{499541D0-51A8-42B7-A1B4-1A7740712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4113BE-3712-40C1-8135-19945EF54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71379-667D-44CB-AD24-1B669713C4AC}" type="slidenum">
              <a:rPr lang="en-IN" smtClean="0"/>
              <a:t>‹#›</a:t>
            </a:fld>
            <a:endParaRPr lang="en-IN"/>
          </a:p>
        </p:txBody>
      </p:sp>
    </p:spTree>
    <p:extLst>
      <p:ext uri="{BB962C8B-B14F-4D97-AF65-F5344CB8AC3E}">
        <p14:creationId xmlns:p14="http://schemas.microsoft.com/office/powerpoint/2010/main" val="65146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operating-system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operating-systems/" TargetMode="External"/><Relationship Id="rId2" Type="http://schemas.openxmlformats.org/officeDocument/2006/relationships/hyperlink" Target="https://www.geeksforgeeks.org/difference-between-multitasking-multithreading-and-multiprocess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difference-between-multiprocessing-and-multiprogramm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difference-between-loosely-coupled-and-tightly-coupled-multiprocessor-syste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geeksforgeeks.org/what-is-an-operating-syste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B239-9347-4907-AF2E-6D7431FA8B36}"/>
              </a:ext>
            </a:extLst>
          </p:cNvPr>
          <p:cNvSpPr>
            <a:spLocks noGrp="1"/>
          </p:cNvSpPr>
          <p:nvPr>
            <p:ph type="ctrTitle"/>
          </p:nvPr>
        </p:nvSpPr>
        <p:spPr>
          <a:xfrm>
            <a:off x="1524000" y="457200"/>
            <a:ext cx="9144000" cy="847165"/>
          </a:xfrm>
        </p:spPr>
        <p:txBody>
          <a:bodyPr>
            <a:normAutofit/>
          </a:bodyPr>
          <a:lstStyle/>
          <a:p>
            <a:pPr>
              <a:lnSpc>
                <a:spcPct val="80000"/>
              </a:lnSpc>
              <a:spcBef>
                <a:spcPts val="1000"/>
              </a:spcBef>
            </a:pPr>
            <a:r>
              <a:rPr lang="en-IN" sz="4400" dirty="0">
                <a:latin typeface="Times New Roman" panose="02020603050405020304" pitchFamily="18" charset="0"/>
                <a:ea typeface="+mn-ea"/>
                <a:cs typeface="Times New Roman" panose="02020603050405020304" pitchFamily="18" charset="0"/>
              </a:rPr>
              <a:t>UNIT-I</a:t>
            </a:r>
          </a:p>
        </p:txBody>
      </p:sp>
      <p:sp>
        <p:nvSpPr>
          <p:cNvPr id="3" name="Subtitle 2">
            <a:extLst>
              <a:ext uri="{FF2B5EF4-FFF2-40B4-BE49-F238E27FC236}">
                <a16:creationId xmlns:a16="http://schemas.microsoft.com/office/drawing/2014/main" id="{5C5A47C1-5CE0-4327-A0F9-D538382D05BE}"/>
              </a:ext>
            </a:extLst>
          </p:cNvPr>
          <p:cNvSpPr>
            <a:spLocks noGrp="1"/>
          </p:cNvSpPr>
          <p:nvPr>
            <p:ph type="subTitle" idx="1"/>
          </p:nvPr>
        </p:nvSpPr>
        <p:spPr>
          <a:xfrm>
            <a:off x="1524000" y="1411941"/>
            <a:ext cx="9144000" cy="4793550"/>
          </a:xfrm>
        </p:spPr>
        <p:txBody>
          <a:bodyPr>
            <a:normAutofit fontScale="92500" lnSpcReduction="10000"/>
          </a:bodyPr>
          <a:lstStyle/>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Operating System – Introduction</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Structures - Simple Batch, </a:t>
            </a:r>
            <a:r>
              <a:rPr lang="en-US" sz="2800" dirty="0" err="1">
                <a:latin typeface="Times New Roman" panose="02020603050405020304" pitchFamily="18" charset="0"/>
                <a:cs typeface="Times New Roman" panose="02020603050405020304" pitchFamily="18" charset="0"/>
              </a:rPr>
              <a:t>Multiprogrammed</a:t>
            </a:r>
            <a:r>
              <a:rPr lang="en-US" sz="2800" dirty="0">
                <a:latin typeface="Times New Roman" panose="02020603050405020304" pitchFamily="18" charset="0"/>
                <a:cs typeface="Times New Roman" panose="02020603050405020304" pitchFamily="18" charset="0"/>
              </a:rPr>
              <a:t>, Time-shared, Personal Computer, Parallel, Distributed Systems, Real-Time Systems</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 components, </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Operating System services</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 Calls.</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Process - Process concepts and scheduling, </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Operations on processes, Cooperating Processes</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Threads. </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Process-related system calls – fork, exit, wait, and exec.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65F5-8E20-4E6C-8DFF-4A53C247B61C}"/>
              </a:ext>
            </a:extLst>
          </p:cNvPr>
          <p:cNvSpPr>
            <a:spLocks noGrp="1"/>
          </p:cNvSpPr>
          <p:nvPr>
            <p:ph type="title"/>
          </p:nvPr>
        </p:nvSpPr>
        <p:spPr>
          <a:xfrm>
            <a:off x="838200" y="182881"/>
            <a:ext cx="10515600" cy="601979"/>
          </a:xfrm>
        </p:spPr>
        <p:txBody>
          <a:bodyPr>
            <a:normAutofit fontScale="90000"/>
          </a:bodyPr>
          <a:lstStyle/>
          <a:p>
            <a:br>
              <a:rPr lang="en-IN" b="1" dirty="0"/>
            </a:br>
            <a:r>
              <a:rPr lang="en-IN" b="1" dirty="0">
                <a:solidFill>
                  <a:srgbClr val="FF0000"/>
                </a:solidFill>
                <a:latin typeface="Times New Roman" panose="02020603050405020304" pitchFamily="18" charset="0"/>
                <a:cs typeface="Times New Roman" panose="02020603050405020304" pitchFamily="18" charset="0"/>
              </a:rPr>
              <a:t>Objectives of Operating Systems</a:t>
            </a:r>
            <a:br>
              <a:rPr lang="en-IN" b="1" dirty="0"/>
            </a:br>
            <a:endParaRPr lang="en-IN" dirty="0"/>
          </a:p>
        </p:txBody>
      </p:sp>
      <p:sp>
        <p:nvSpPr>
          <p:cNvPr id="3" name="Content Placeholder 2">
            <a:extLst>
              <a:ext uri="{FF2B5EF4-FFF2-40B4-BE49-F238E27FC236}">
                <a16:creationId xmlns:a16="http://schemas.microsoft.com/office/drawing/2014/main" id="{08455967-C562-44C5-9A46-25B3827643B6}"/>
              </a:ext>
            </a:extLst>
          </p:cNvPr>
          <p:cNvSpPr>
            <a:spLocks noGrp="1"/>
          </p:cNvSpPr>
          <p:nvPr>
            <p:ph idx="1"/>
          </p:nvPr>
        </p:nvSpPr>
        <p:spPr>
          <a:xfrm>
            <a:off x="838200" y="975360"/>
            <a:ext cx="10515600" cy="5201603"/>
          </a:xfrm>
        </p:spPr>
        <p:txBody>
          <a:bodyPr>
            <a:noAutofit/>
          </a:bodyPr>
          <a:lstStyle/>
          <a:p>
            <a:pPr fontAlgn="base"/>
            <a:r>
              <a:rPr lang="en-US" sz="2700" b="1" dirty="0">
                <a:latin typeface="Times New Roman" panose="02020603050405020304" pitchFamily="18" charset="0"/>
                <a:cs typeface="Times New Roman" panose="02020603050405020304" pitchFamily="18" charset="0"/>
              </a:rPr>
              <a:t>Convenient to use:</a:t>
            </a:r>
            <a:r>
              <a:rPr lang="en-US" sz="2700" dirty="0">
                <a:latin typeface="Times New Roman" panose="02020603050405020304" pitchFamily="18" charset="0"/>
                <a:cs typeface="Times New Roman" panose="02020603050405020304" pitchFamily="18" charset="0"/>
              </a:rPr>
              <a:t> One of the objectives is to make the computer system more convenient to use in an efficient manner.</a:t>
            </a:r>
          </a:p>
          <a:p>
            <a:pPr fontAlgn="base"/>
            <a:r>
              <a:rPr lang="en-US" sz="2700" b="1" dirty="0">
                <a:latin typeface="Times New Roman" panose="02020603050405020304" pitchFamily="18" charset="0"/>
                <a:cs typeface="Times New Roman" panose="02020603050405020304" pitchFamily="18" charset="0"/>
              </a:rPr>
              <a:t>User Friendly:</a:t>
            </a:r>
            <a:r>
              <a:rPr lang="en-US" sz="2700" dirty="0">
                <a:latin typeface="Times New Roman" panose="02020603050405020304" pitchFamily="18" charset="0"/>
                <a:cs typeface="Times New Roman" panose="02020603050405020304" pitchFamily="18" charset="0"/>
              </a:rPr>
              <a:t> To make the computer system more interactive with a more convenient interface for the users.</a:t>
            </a:r>
          </a:p>
          <a:p>
            <a:pPr fontAlgn="base"/>
            <a:r>
              <a:rPr lang="en-US" sz="2700" b="1" dirty="0">
                <a:latin typeface="Times New Roman" panose="02020603050405020304" pitchFamily="18" charset="0"/>
                <a:cs typeface="Times New Roman" panose="02020603050405020304" pitchFamily="18" charset="0"/>
              </a:rPr>
              <a:t>Easy Access:</a:t>
            </a:r>
            <a:r>
              <a:rPr lang="en-US" sz="2700" dirty="0">
                <a:latin typeface="Times New Roman" panose="02020603050405020304" pitchFamily="18" charset="0"/>
                <a:cs typeface="Times New Roman" panose="02020603050405020304" pitchFamily="18" charset="0"/>
              </a:rPr>
              <a:t> To provide easy access to users for using resources by acting as an intermediary between the hardware and its users</a:t>
            </a:r>
            <a:r>
              <a:rPr lang="en-US" sz="2700" b="1" dirty="0">
                <a:latin typeface="Times New Roman" panose="02020603050405020304" pitchFamily="18" charset="0"/>
                <a:cs typeface="Times New Roman" panose="02020603050405020304" pitchFamily="18" charset="0"/>
              </a:rPr>
              <a:t>.</a:t>
            </a:r>
            <a:endParaRPr lang="en-US" sz="2700" dirty="0">
              <a:latin typeface="Times New Roman" panose="02020603050405020304" pitchFamily="18" charset="0"/>
              <a:cs typeface="Times New Roman" panose="02020603050405020304" pitchFamily="18" charset="0"/>
            </a:endParaRPr>
          </a:p>
          <a:p>
            <a:pPr fontAlgn="base"/>
            <a:r>
              <a:rPr lang="en-US" sz="2700" b="1" dirty="0">
                <a:latin typeface="Times New Roman" panose="02020603050405020304" pitchFamily="18" charset="0"/>
                <a:cs typeface="Times New Roman" panose="02020603050405020304" pitchFamily="18" charset="0"/>
              </a:rPr>
              <a:t>Management of Resources: </a:t>
            </a:r>
            <a:r>
              <a:rPr lang="en-US" sz="2700" dirty="0">
                <a:latin typeface="Times New Roman" panose="02020603050405020304" pitchFamily="18" charset="0"/>
                <a:cs typeface="Times New Roman" panose="02020603050405020304" pitchFamily="18" charset="0"/>
              </a:rPr>
              <a:t>For managing the resources of a computer in a better and faster way.</a:t>
            </a:r>
          </a:p>
          <a:p>
            <a:pPr fontAlgn="base"/>
            <a:r>
              <a:rPr lang="en-US" sz="2700" b="1" dirty="0">
                <a:latin typeface="Times New Roman" panose="02020603050405020304" pitchFamily="18" charset="0"/>
                <a:cs typeface="Times New Roman" panose="02020603050405020304" pitchFamily="18" charset="0"/>
              </a:rPr>
              <a:t>Controls and Monitoring:</a:t>
            </a:r>
            <a:r>
              <a:rPr lang="en-US" sz="2700" dirty="0">
                <a:latin typeface="Times New Roman" panose="02020603050405020304" pitchFamily="18" charset="0"/>
                <a:cs typeface="Times New Roman" panose="02020603050405020304" pitchFamily="18" charset="0"/>
              </a:rPr>
              <a:t> By keeping track of who is using which resource, granting resource requests, and mediating conflicting requests from different programs and users.</a:t>
            </a:r>
          </a:p>
          <a:p>
            <a:pPr fontAlgn="base"/>
            <a:r>
              <a:rPr lang="en-US" sz="2700" b="1" dirty="0">
                <a:latin typeface="Times New Roman" panose="02020603050405020304" pitchFamily="18" charset="0"/>
                <a:cs typeface="Times New Roman" panose="02020603050405020304" pitchFamily="18" charset="0"/>
              </a:rPr>
              <a:t>Fair Sharing of Resources:</a:t>
            </a:r>
            <a:r>
              <a:rPr lang="en-US" sz="2700" dirty="0">
                <a:latin typeface="Times New Roman" panose="02020603050405020304" pitchFamily="18" charset="0"/>
                <a:cs typeface="Times New Roman" panose="02020603050405020304" pitchFamily="18" charset="0"/>
              </a:rPr>
              <a:t> Providing efficient and fair sharing of resources between the users and programs.</a:t>
            </a:r>
          </a:p>
          <a:p>
            <a:pPr marL="0" indent="0">
              <a:buNone/>
            </a:pPr>
            <a:endParaRPr lang="en-IN" dirty="0"/>
          </a:p>
        </p:txBody>
      </p:sp>
    </p:spTree>
    <p:extLst>
      <p:ext uri="{BB962C8B-B14F-4D97-AF65-F5344CB8AC3E}">
        <p14:creationId xmlns:p14="http://schemas.microsoft.com/office/powerpoint/2010/main" val="18400696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91FD-C3F9-4896-815B-6B28D4DD40C0}"/>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Wait():</a:t>
            </a:r>
          </a:p>
        </p:txBody>
      </p:sp>
      <p:sp>
        <p:nvSpPr>
          <p:cNvPr id="3" name="Content Placeholder 2">
            <a:extLst>
              <a:ext uri="{FF2B5EF4-FFF2-40B4-BE49-F238E27FC236}">
                <a16:creationId xmlns:a16="http://schemas.microsoft.com/office/drawing/2014/main" id="{647AFDB8-A60C-40A8-AFE4-BB799FEC4E63}"/>
              </a:ext>
            </a:extLst>
          </p:cNvPr>
          <p:cNvSpPr>
            <a:spLocks noGrp="1"/>
          </p:cNvSpPr>
          <p:nvPr>
            <p:ph idx="1"/>
          </p:nvPr>
        </p:nvSpPr>
        <p:spPr/>
        <p:txBody>
          <a:bodyPr/>
          <a:lstStyle/>
          <a:p>
            <a:pPr fontAlgn="base"/>
            <a:r>
              <a:rPr lang="en-US" sz="3000" dirty="0">
                <a:latin typeface="Times New Roman" panose="02020603050405020304" pitchFamily="18" charset="0"/>
                <a:cs typeface="Times New Roman" panose="02020603050405020304" pitchFamily="18" charset="0"/>
              </a:rPr>
              <a:t>A call to wait() blocks the calling process until one of its child processes exits or a signal is received. </a:t>
            </a:r>
          </a:p>
          <a:p>
            <a:pPr fontAlgn="base"/>
            <a:r>
              <a:rPr lang="en-US" sz="3000" dirty="0">
                <a:latin typeface="Times New Roman" panose="02020603050405020304" pitchFamily="18" charset="0"/>
                <a:cs typeface="Times New Roman" panose="02020603050405020304" pitchFamily="18" charset="0"/>
              </a:rPr>
              <a:t>After child process terminates, parent continues its execution after wait system call instruction. </a:t>
            </a:r>
          </a:p>
          <a:p>
            <a:endParaRPr lang="en-IN" dirty="0"/>
          </a:p>
        </p:txBody>
      </p:sp>
    </p:spTree>
    <p:extLst>
      <p:ext uri="{BB962C8B-B14F-4D97-AF65-F5344CB8AC3E}">
        <p14:creationId xmlns:p14="http://schemas.microsoft.com/office/powerpoint/2010/main" val="20418158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DD210-135D-4BC7-874E-90ACC2E91DAF}"/>
              </a:ext>
            </a:extLst>
          </p:cNvPr>
          <p:cNvPicPr>
            <a:picLocks noGrp="1" noChangeAspect="1"/>
          </p:cNvPicPr>
          <p:nvPr>
            <p:ph idx="1"/>
          </p:nvPr>
        </p:nvPicPr>
        <p:blipFill>
          <a:blip r:embed="rId2"/>
          <a:stretch>
            <a:fillRect/>
          </a:stretch>
        </p:blipFill>
        <p:spPr>
          <a:xfrm>
            <a:off x="548641" y="241069"/>
            <a:ext cx="10590414" cy="5612558"/>
          </a:xfrm>
          <a:prstGeom prst="rect">
            <a:avLst/>
          </a:prstGeom>
        </p:spPr>
      </p:pic>
    </p:spTree>
    <p:extLst>
      <p:ext uri="{BB962C8B-B14F-4D97-AF65-F5344CB8AC3E}">
        <p14:creationId xmlns:p14="http://schemas.microsoft.com/office/powerpoint/2010/main" val="39292925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448655-5826-4D31-A89C-D74DAB165B40}"/>
              </a:ext>
            </a:extLst>
          </p:cNvPr>
          <p:cNvPicPr>
            <a:picLocks noGrp="1" noChangeAspect="1"/>
          </p:cNvPicPr>
          <p:nvPr>
            <p:ph idx="1"/>
          </p:nvPr>
        </p:nvPicPr>
        <p:blipFill>
          <a:blip r:embed="rId2"/>
          <a:stretch>
            <a:fillRect/>
          </a:stretch>
        </p:blipFill>
        <p:spPr>
          <a:xfrm>
            <a:off x="1330036" y="872836"/>
            <a:ext cx="8703426" cy="3916362"/>
          </a:xfrm>
          <a:prstGeom prst="rect">
            <a:avLst/>
          </a:prstGeom>
        </p:spPr>
      </p:pic>
    </p:spTree>
    <p:extLst>
      <p:ext uri="{BB962C8B-B14F-4D97-AF65-F5344CB8AC3E}">
        <p14:creationId xmlns:p14="http://schemas.microsoft.com/office/powerpoint/2010/main" val="298298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B1F3-2D69-4072-8966-A231A8763A92}"/>
              </a:ext>
            </a:extLst>
          </p:cNvPr>
          <p:cNvSpPr>
            <a:spLocks noGrp="1"/>
          </p:cNvSpPr>
          <p:nvPr>
            <p:ph type="title"/>
          </p:nvPr>
        </p:nvSpPr>
        <p:spPr>
          <a:xfrm>
            <a:off x="838200" y="365125"/>
            <a:ext cx="10515600" cy="823595"/>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Operating System services</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473C42B-8A74-42B6-8B92-46E7443E1C06}"/>
              </a:ext>
            </a:extLst>
          </p:cNvPr>
          <p:cNvSpPr>
            <a:spLocks noGrp="1"/>
          </p:cNvSpPr>
          <p:nvPr>
            <p:ph idx="1"/>
          </p:nvPr>
        </p:nvSpPr>
        <p:spPr>
          <a:xfrm>
            <a:off x="838200" y="1348740"/>
            <a:ext cx="10515600" cy="4828223"/>
          </a:xfrm>
        </p:spPr>
        <p:txBody>
          <a:bodyPr/>
          <a:lstStyle/>
          <a:p>
            <a:pPr fontAlgn="base"/>
            <a:r>
              <a:rPr lang="en-US" sz="3200" dirty="0">
                <a:latin typeface="Times New Roman" panose="02020603050405020304" pitchFamily="18" charset="0"/>
                <a:cs typeface="Times New Roman" panose="02020603050405020304" pitchFamily="18" charset="0"/>
              </a:rPr>
              <a:t>An Operating System provides services to both the users and to the programs.</a:t>
            </a:r>
          </a:p>
          <a:p>
            <a:pPr fontAlgn="base"/>
            <a:r>
              <a:rPr lang="en-US" sz="3200" dirty="0">
                <a:latin typeface="Times New Roman" panose="02020603050405020304" pitchFamily="18" charset="0"/>
                <a:cs typeface="Times New Roman" panose="02020603050405020304" pitchFamily="18" charset="0"/>
              </a:rPr>
              <a:t>It provides programs an environment to execute.</a:t>
            </a:r>
          </a:p>
          <a:p>
            <a:pPr fontAlgn="base"/>
            <a:r>
              <a:rPr lang="en-US" sz="3200" dirty="0">
                <a:latin typeface="Times New Roman" panose="02020603050405020304" pitchFamily="18" charset="0"/>
                <a:cs typeface="Times New Roman" panose="02020603050405020304" pitchFamily="18" charset="0"/>
              </a:rPr>
              <a:t>It provides users the services to execute the programs in a convenient manner.</a:t>
            </a:r>
          </a:p>
          <a:p>
            <a:pPr marL="0" indent="0">
              <a:buNone/>
            </a:pPr>
            <a:endParaRPr lang="en-IN" dirty="0"/>
          </a:p>
        </p:txBody>
      </p:sp>
    </p:spTree>
    <p:extLst>
      <p:ext uri="{BB962C8B-B14F-4D97-AF65-F5344CB8AC3E}">
        <p14:creationId xmlns:p14="http://schemas.microsoft.com/office/powerpoint/2010/main" val="117413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461ED-8CFF-4FD2-865A-9590183C7F23}"/>
              </a:ext>
            </a:extLst>
          </p:cNvPr>
          <p:cNvSpPr>
            <a:spLocks noGrp="1"/>
          </p:cNvSpPr>
          <p:nvPr>
            <p:ph idx="1"/>
          </p:nvPr>
        </p:nvSpPr>
        <p:spPr>
          <a:xfrm>
            <a:off x="838200" y="556260"/>
            <a:ext cx="10515600" cy="5620703"/>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Following are a few common services provided by an operating system </a:t>
            </a:r>
          </a:p>
          <a:p>
            <a:r>
              <a:rPr lang="en-US" sz="3000" dirty="0">
                <a:latin typeface="Times New Roman" panose="02020603050405020304" pitchFamily="18" charset="0"/>
                <a:cs typeface="Times New Roman" panose="02020603050405020304" pitchFamily="18" charset="0"/>
              </a:rPr>
              <a:t>Program execution</a:t>
            </a:r>
          </a:p>
          <a:p>
            <a:r>
              <a:rPr lang="en-US" sz="3000" dirty="0">
                <a:latin typeface="Times New Roman" panose="02020603050405020304" pitchFamily="18" charset="0"/>
                <a:cs typeface="Times New Roman" panose="02020603050405020304" pitchFamily="18" charset="0"/>
              </a:rPr>
              <a:t>I/O operations</a:t>
            </a:r>
          </a:p>
          <a:p>
            <a:r>
              <a:rPr lang="en-US" sz="3000" dirty="0">
                <a:latin typeface="Times New Roman" panose="02020603050405020304" pitchFamily="18" charset="0"/>
                <a:cs typeface="Times New Roman" panose="02020603050405020304" pitchFamily="18" charset="0"/>
              </a:rPr>
              <a:t>File System manipulation</a:t>
            </a:r>
          </a:p>
          <a:p>
            <a:r>
              <a:rPr lang="en-US" sz="3000" dirty="0">
                <a:latin typeface="Times New Roman" panose="02020603050405020304" pitchFamily="18" charset="0"/>
                <a:cs typeface="Times New Roman" panose="02020603050405020304" pitchFamily="18" charset="0"/>
              </a:rPr>
              <a:t>Communication</a:t>
            </a:r>
          </a:p>
          <a:p>
            <a:r>
              <a:rPr lang="en-US" sz="3000" dirty="0">
                <a:latin typeface="Times New Roman" panose="02020603050405020304" pitchFamily="18" charset="0"/>
                <a:cs typeface="Times New Roman" panose="02020603050405020304" pitchFamily="18" charset="0"/>
              </a:rPr>
              <a:t>Error Detection</a:t>
            </a:r>
          </a:p>
          <a:p>
            <a:r>
              <a:rPr lang="en-US" sz="3000" dirty="0">
                <a:latin typeface="Times New Roman" panose="02020603050405020304" pitchFamily="18" charset="0"/>
                <a:cs typeface="Times New Roman" panose="02020603050405020304" pitchFamily="18" charset="0"/>
              </a:rPr>
              <a:t>Resource Allocation</a:t>
            </a:r>
          </a:p>
          <a:p>
            <a:r>
              <a:rPr lang="en-US" sz="3000" dirty="0">
                <a:latin typeface="Times New Roman" panose="02020603050405020304" pitchFamily="18" charset="0"/>
                <a:cs typeface="Times New Roman" panose="02020603050405020304" pitchFamily="18" charset="0"/>
              </a:rPr>
              <a:t>Protection</a:t>
            </a:r>
          </a:p>
          <a:p>
            <a:endParaRPr lang="en-IN" dirty="0"/>
          </a:p>
        </p:txBody>
      </p:sp>
    </p:spTree>
    <p:extLst>
      <p:ext uri="{BB962C8B-B14F-4D97-AF65-F5344CB8AC3E}">
        <p14:creationId xmlns:p14="http://schemas.microsoft.com/office/powerpoint/2010/main" val="50029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F8A3-0AF2-43DD-8D66-1EF882C32E9E}"/>
              </a:ext>
            </a:extLst>
          </p:cNvPr>
          <p:cNvSpPr>
            <a:spLocks noGrp="1"/>
          </p:cNvSpPr>
          <p:nvPr>
            <p:ph idx="1"/>
          </p:nvPr>
        </p:nvSpPr>
        <p:spPr>
          <a:xfrm>
            <a:off x="838200" y="281940"/>
            <a:ext cx="10515600" cy="5895023"/>
          </a:xfrm>
        </p:spPr>
        <p:txBody>
          <a:bodyPr/>
          <a:lstStyle/>
          <a:p>
            <a:pPr marL="0" indent="0">
              <a:buNone/>
            </a:pPr>
            <a:r>
              <a:rPr lang="en-IN" sz="3000" b="1" dirty="0">
                <a:solidFill>
                  <a:srgbClr val="FF0000"/>
                </a:solidFill>
                <a:latin typeface="Times New Roman" panose="02020603050405020304" pitchFamily="18" charset="0"/>
                <a:cs typeface="Times New Roman" panose="02020603050405020304" pitchFamily="18" charset="0"/>
              </a:rPr>
              <a:t>Program execution</a:t>
            </a:r>
          </a:p>
          <a:p>
            <a:pPr marL="0" indent="0">
              <a:buNone/>
            </a:pPr>
            <a:endParaRPr lang="en-IN"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Loads a program into memory.</a:t>
            </a:r>
          </a:p>
          <a:p>
            <a:r>
              <a:rPr lang="en-US" sz="3000" dirty="0">
                <a:latin typeface="Times New Roman" panose="02020603050405020304" pitchFamily="18" charset="0"/>
                <a:cs typeface="Times New Roman" panose="02020603050405020304" pitchFamily="18" charset="0"/>
              </a:rPr>
              <a:t>Executes the program.</a:t>
            </a:r>
          </a:p>
          <a:p>
            <a:r>
              <a:rPr lang="en-US" sz="3000" dirty="0">
                <a:latin typeface="Times New Roman" panose="02020603050405020304" pitchFamily="18" charset="0"/>
                <a:cs typeface="Times New Roman" panose="02020603050405020304" pitchFamily="18" charset="0"/>
              </a:rPr>
              <a:t>Handles program's execution.</a:t>
            </a:r>
          </a:p>
          <a:p>
            <a:r>
              <a:rPr lang="en-US" sz="3000" dirty="0">
                <a:latin typeface="Times New Roman" panose="02020603050405020304" pitchFamily="18" charset="0"/>
                <a:cs typeface="Times New Roman" panose="02020603050405020304" pitchFamily="18" charset="0"/>
              </a:rPr>
              <a:t>Provides a mechanism for process synchronization.</a:t>
            </a:r>
          </a:p>
          <a:p>
            <a:r>
              <a:rPr lang="en-US" sz="3000" dirty="0">
                <a:latin typeface="Times New Roman" panose="02020603050405020304" pitchFamily="18" charset="0"/>
                <a:cs typeface="Times New Roman" panose="02020603050405020304" pitchFamily="18" charset="0"/>
              </a:rPr>
              <a:t>Provides a mechanism for process communication.</a:t>
            </a:r>
          </a:p>
          <a:p>
            <a:r>
              <a:rPr lang="en-US" sz="3000" dirty="0">
                <a:latin typeface="Times New Roman" panose="02020603050405020304" pitchFamily="18" charset="0"/>
                <a:cs typeface="Times New Roman" panose="02020603050405020304" pitchFamily="18" charset="0"/>
              </a:rPr>
              <a:t>Provides a mechanism for deadlock handling</a:t>
            </a:r>
            <a:r>
              <a:rPr lang="en-US" dirty="0"/>
              <a:t>.</a:t>
            </a:r>
          </a:p>
          <a:p>
            <a:pPr marL="0" indent="0">
              <a:buNone/>
            </a:pPr>
            <a:endParaRPr lang="en-IN" dirty="0"/>
          </a:p>
        </p:txBody>
      </p:sp>
    </p:spTree>
    <p:extLst>
      <p:ext uri="{BB962C8B-B14F-4D97-AF65-F5344CB8AC3E}">
        <p14:creationId xmlns:p14="http://schemas.microsoft.com/office/powerpoint/2010/main" val="152451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F8A3-0AF2-43DD-8D66-1EF882C32E9E}"/>
              </a:ext>
            </a:extLst>
          </p:cNvPr>
          <p:cNvSpPr>
            <a:spLocks noGrp="1"/>
          </p:cNvSpPr>
          <p:nvPr>
            <p:ph idx="1"/>
          </p:nvPr>
        </p:nvSpPr>
        <p:spPr>
          <a:xfrm>
            <a:off x="838200" y="281940"/>
            <a:ext cx="10515600" cy="5895023"/>
          </a:xfrm>
        </p:spPr>
        <p:txBody>
          <a:bodyPr/>
          <a:lstStyle/>
          <a:p>
            <a:pPr marL="0" indent="0" algn="just">
              <a:buNone/>
            </a:pPr>
            <a:r>
              <a:rPr lang="en-IN" b="1" dirty="0">
                <a:solidFill>
                  <a:srgbClr val="FF0000"/>
                </a:solidFill>
              </a:rPr>
              <a:t>I</a:t>
            </a:r>
            <a:r>
              <a:rPr lang="en-IN" sz="3000" b="1" dirty="0">
                <a:solidFill>
                  <a:srgbClr val="FF0000"/>
                </a:solidFill>
                <a:latin typeface="Times New Roman" panose="02020603050405020304" pitchFamily="18" charset="0"/>
                <a:cs typeface="Times New Roman" panose="02020603050405020304" pitchFamily="18" charset="0"/>
              </a:rPr>
              <a:t>/O Operation</a:t>
            </a:r>
          </a:p>
          <a:p>
            <a:pPr algn="just"/>
            <a:r>
              <a:rPr lang="en-US" sz="3000" dirty="0">
                <a:latin typeface="Times New Roman" panose="02020603050405020304" pitchFamily="18" charset="0"/>
                <a:cs typeface="Times New Roman" panose="02020603050405020304" pitchFamily="18" charset="0"/>
              </a:rPr>
              <a:t>An I/O subsystem comprises of I/O devices and their corresponding driver software. Drivers hide the peculiarities of specific hardware devices from the users.</a:t>
            </a:r>
          </a:p>
          <a:p>
            <a:pPr algn="just"/>
            <a:r>
              <a:rPr lang="en-US" sz="3000" dirty="0">
                <a:latin typeface="Times New Roman" panose="02020603050405020304" pitchFamily="18" charset="0"/>
                <a:cs typeface="Times New Roman" panose="02020603050405020304" pitchFamily="18" charset="0"/>
              </a:rPr>
              <a:t>An Operating System manages the communication between user and device drivers.</a:t>
            </a:r>
          </a:p>
          <a:p>
            <a:pPr algn="just"/>
            <a:r>
              <a:rPr lang="en-US" sz="3000" dirty="0">
                <a:latin typeface="Times New Roman" panose="02020603050405020304" pitchFamily="18" charset="0"/>
                <a:cs typeface="Times New Roman" panose="02020603050405020304" pitchFamily="18" charset="0"/>
              </a:rPr>
              <a:t>I/O operation means read or write operation with any file or any specific I/O device.</a:t>
            </a:r>
          </a:p>
          <a:p>
            <a:pPr algn="just"/>
            <a:r>
              <a:rPr lang="en-US" sz="3000" dirty="0">
                <a:latin typeface="Times New Roman" panose="02020603050405020304" pitchFamily="18" charset="0"/>
                <a:cs typeface="Times New Roman" panose="02020603050405020304" pitchFamily="18" charset="0"/>
              </a:rPr>
              <a:t>Operating system provides the access to the required I/O device when required.</a:t>
            </a:r>
          </a:p>
          <a:p>
            <a:pPr algn="just"/>
            <a:endParaRPr lang="en-IN" dirty="0"/>
          </a:p>
        </p:txBody>
      </p:sp>
    </p:spTree>
    <p:extLst>
      <p:ext uri="{BB962C8B-B14F-4D97-AF65-F5344CB8AC3E}">
        <p14:creationId xmlns:p14="http://schemas.microsoft.com/office/powerpoint/2010/main" val="387254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F8A3-0AF2-43DD-8D66-1EF882C32E9E}"/>
              </a:ext>
            </a:extLst>
          </p:cNvPr>
          <p:cNvSpPr>
            <a:spLocks noGrp="1"/>
          </p:cNvSpPr>
          <p:nvPr>
            <p:ph idx="1"/>
          </p:nvPr>
        </p:nvSpPr>
        <p:spPr>
          <a:xfrm>
            <a:off x="838200" y="281940"/>
            <a:ext cx="10515600" cy="5895023"/>
          </a:xfrm>
        </p:spPr>
        <p:txBody>
          <a:bodyPr>
            <a:normAutofit fontScale="85000" lnSpcReduction="10000"/>
          </a:bodyPr>
          <a:lstStyle/>
          <a:p>
            <a:pPr marL="0" indent="0" algn="just">
              <a:buNone/>
            </a:pPr>
            <a:r>
              <a:rPr lang="en-IN" sz="3200" b="1" dirty="0">
                <a:solidFill>
                  <a:srgbClr val="FF0000"/>
                </a:solidFill>
                <a:latin typeface="Times New Roman" panose="02020603050405020304" pitchFamily="18" charset="0"/>
                <a:cs typeface="Times New Roman" panose="02020603050405020304" pitchFamily="18" charset="0"/>
              </a:rPr>
              <a:t>File system manipulation</a:t>
            </a:r>
          </a:p>
          <a:p>
            <a:pPr algn="just"/>
            <a:r>
              <a:rPr lang="en-US" sz="3200" dirty="0">
                <a:latin typeface="Times New Roman" panose="02020603050405020304" pitchFamily="18" charset="0"/>
                <a:cs typeface="Times New Roman" panose="02020603050405020304" pitchFamily="18" charset="0"/>
              </a:rPr>
              <a:t>A file represents a collection of related information. Computers can store files on the disk (secondary storage), for long-term storage purpose. </a:t>
            </a:r>
          </a:p>
          <a:p>
            <a:pPr algn="just"/>
            <a:r>
              <a:rPr lang="en-US" sz="3200" dirty="0">
                <a:latin typeface="Times New Roman" panose="02020603050405020304" pitchFamily="18" charset="0"/>
                <a:cs typeface="Times New Roman" panose="02020603050405020304" pitchFamily="18" charset="0"/>
              </a:rPr>
              <a:t>A file system is normally organized into directories for easy navigation and usage.</a:t>
            </a:r>
          </a:p>
          <a:p>
            <a:pPr algn="just"/>
            <a:r>
              <a:rPr lang="en-US" sz="3200" dirty="0">
                <a:latin typeface="Times New Roman" panose="02020603050405020304" pitchFamily="18" charset="0"/>
                <a:cs typeface="Times New Roman" panose="02020603050405020304" pitchFamily="18" charset="0"/>
              </a:rPr>
              <a:t>Program needs to read a file or write a file.</a:t>
            </a:r>
          </a:p>
          <a:p>
            <a:pPr algn="just"/>
            <a:r>
              <a:rPr lang="en-US" sz="3200" dirty="0">
                <a:latin typeface="Times New Roman" panose="02020603050405020304" pitchFamily="18" charset="0"/>
                <a:cs typeface="Times New Roman" panose="02020603050405020304" pitchFamily="18" charset="0"/>
              </a:rPr>
              <a:t>The operating system gives the permission to the program for operation on file.</a:t>
            </a:r>
          </a:p>
          <a:p>
            <a:pPr algn="just"/>
            <a:r>
              <a:rPr lang="en-US" sz="3200" dirty="0">
                <a:latin typeface="Times New Roman" panose="02020603050405020304" pitchFamily="18" charset="0"/>
                <a:cs typeface="Times New Roman" panose="02020603050405020304" pitchFamily="18" charset="0"/>
              </a:rPr>
              <a:t>Permission varies from read-only, read-write, denied and so on.</a:t>
            </a:r>
          </a:p>
          <a:p>
            <a:pPr algn="just"/>
            <a:r>
              <a:rPr lang="en-US" sz="3200" dirty="0">
                <a:latin typeface="Times New Roman" panose="02020603050405020304" pitchFamily="18" charset="0"/>
                <a:cs typeface="Times New Roman" panose="02020603050405020304" pitchFamily="18" charset="0"/>
              </a:rPr>
              <a:t>Operating System provides an interface to the user to create/delete files.</a:t>
            </a:r>
          </a:p>
          <a:p>
            <a:pPr algn="just"/>
            <a:r>
              <a:rPr lang="en-US" sz="3200" dirty="0">
                <a:latin typeface="Times New Roman" panose="02020603050405020304" pitchFamily="18" charset="0"/>
                <a:cs typeface="Times New Roman" panose="02020603050405020304" pitchFamily="18" charset="0"/>
              </a:rPr>
              <a:t>Operating System provides an interface to the user to create/delete directories.</a:t>
            </a:r>
          </a:p>
          <a:p>
            <a:pPr algn="just"/>
            <a:r>
              <a:rPr lang="en-US" sz="3200" dirty="0">
                <a:latin typeface="Times New Roman" panose="02020603050405020304" pitchFamily="18" charset="0"/>
                <a:cs typeface="Times New Roman" panose="02020603050405020304" pitchFamily="18" charset="0"/>
              </a:rPr>
              <a:t>Operating System provides an interface to create the backup of file system.</a:t>
            </a:r>
          </a:p>
          <a:p>
            <a:pPr marL="0" indent="0" algn="just">
              <a:buNone/>
            </a:pPr>
            <a:endParaRPr lang="en-IN" dirty="0"/>
          </a:p>
        </p:txBody>
      </p:sp>
    </p:spTree>
    <p:extLst>
      <p:ext uri="{BB962C8B-B14F-4D97-AF65-F5344CB8AC3E}">
        <p14:creationId xmlns:p14="http://schemas.microsoft.com/office/powerpoint/2010/main" val="292446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F8A3-0AF2-43DD-8D66-1EF882C32E9E}"/>
              </a:ext>
            </a:extLst>
          </p:cNvPr>
          <p:cNvSpPr>
            <a:spLocks noGrp="1"/>
          </p:cNvSpPr>
          <p:nvPr>
            <p:ph idx="1"/>
          </p:nvPr>
        </p:nvSpPr>
        <p:spPr>
          <a:xfrm>
            <a:off x="464820" y="358140"/>
            <a:ext cx="10515600" cy="5895023"/>
          </a:xfrm>
        </p:spPr>
        <p:txBody>
          <a:bodyPr>
            <a:normAutofit/>
          </a:bodyPr>
          <a:lstStyle/>
          <a:p>
            <a:pPr algn="just">
              <a:lnSpc>
                <a:spcPct val="80000"/>
              </a:lnSpc>
            </a:pPr>
            <a:r>
              <a:rPr lang="en-IN" sz="2700" b="1" dirty="0">
                <a:solidFill>
                  <a:srgbClr val="FF0000"/>
                </a:solidFill>
                <a:latin typeface="Times New Roman" panose="02020603050405020304" pitchFamily="18" charset="0"/>
                <a:cs typeface="Times New Roman" panose="02020603050405020304" pitchFamily="18" charset="0"/>
              </a:rPr>
              <a:t>Communication</a:t>
            </a:r>
          </a:p>
          <a:p>
            <a:pPr algn="just">
              <a:lnSpc>
                <a:spcPct val="80000"/>
              </a:lnSpc>
            </a:pPr>
            <a:r>
              <a:rPr lang="en-US" sz="2700" dirty="0">
                <a:latin typeface="Times New Roman" panose="02020603050405020304" pitchFamily="18" charset="0"/>
                <a:cs typeface="Times New Roman" panose="02020603050405020304" pitchFamily="18" charset="0"/>
              </a:rPr>
              <a:t>Two processes often require data to be transferred between them</a:t>
            </a:r>
          </a:p>
          <a:p>
            <a:pPr algn="just">
              <a:lnSpc>
                <a:spcPct val="80000"/>
              </a:lnSpc>
            </a:pPr>
            <a:r>
              <a:rPr lang="en-US" sz="2700" dirty="0">
                <a:latin typeface="Times New Roman" panose="02020603050405020304" pitchFamily="18" charset="0"/>
                <a:cs typeface="Times New Roman" panose="02020603050405020304" pitchFamily="18" charset="0"/>
              </a:rPr>
              <a:t>Both the processes can be on one computer or on different computers, but are connected through a computer network.</a:t>
            </a:r>
          </a:p>
          <a:p>
            <a:pPr algn="just">
              <a:lnSpc>
                <a:spcPct val="80000"/>
              </a:lnSpc>
            </a:pPr>
            <a:r>
              <a:rPr lang="en-US" sz="2700" dirty="0">
                <a:latin typeface="Times New Roman" panose="02020603050405020304" pitchFamily="18" charset="0"/>
                <a:cs typeface="Times New Roman" panose="02020603050405020304" pitchFamily="18" charset="0"/>
              </a:rPr>
              <a:t>Communication may be implemented by two methods, either by Shared Memory or by Message Passing.</a:t>
            </a:r>
          </a:p>
          <a:p>
            <a:pPr algn="just">
              <a:lnSpc>
                <a:spcPct val="80000"/>
              </a:lnSpc>
            </a:pPr>
            <a:r>
              <a:rPr lang="en-IN" sz="2700" b="1" dirty="0">
                <a:solidFill>
                  <a:srgbClr val="FF0000"/>
                </a:solidFill>
                <a:latin typeface="Times New Roman" panose="02020603050405020304" pitchFamily="18" charset="0"/>
                <a:cs typeface="Times New Roman" panose="02020603050405020304" pitchFamily="18" charset="0"/>
              </a:rPr>
              <a:t>Error Handling:</a:t>
            </a:r>
          </a:p>
          <a:p>
            <a:pPr algn="just">
              <a:lnSpc>
                <a:spcPct val="80000"/>
              </a:lnSpc>
            </a:pPr>
            <a:r>
              <a:rPr lang="en-US" sz="2700" dirty="0">
                <a:latin typeface="Times New Roman" panose="02020603050405020304" pitchFamily="18" charset="0"/>
                <a:cs typeface="Times New Roman" panose="02020603050405020304" pitchFamily="18" charset="0"/>
              </a:rPr>
              <a:t>Errors can occur anytime and anywhere. An error may occur in CPU, in I/O devices or in the memory hardware. </a:t>
            </a:r>
          </a:p>
          <a:p>
            <a:pPr algn="just">
              <a:lnSpc>
                <a:spcPct val="80000"/>
              </a:lnSpc>
            </a:pPr>
            <a:r>
              <a:rPr lang="en-US" sz="2700" dirty="0">
                <a:latin typeface="Times New Roman" panose="02020603050405020304" pitchFamily="18" charset="0"/>
                <a:cs typeface="Times New Roman" panose="02020603050405020304" pitchFamily="18" charset="0"/>
              </a:rPr>
              <a:t>The OS constantly checks for possible errors.</a:t>
            </a:r>
          </a:p>
          <a:p>
            <a:pPr algn="just">
              <a:lnSpc>
                <a:spcPct val="80000"/>
              </a:lnSpc>
            </a:pPr>
            <a:r>
              <a:rPr lang="en-US" sz="2700" dirty="0">
                <a:latin typeface="Times New Roman" panose="02020603050405020304" pitchFamily="18" charset="0"/>
                <a:cs typeface="Times New Roman" panose="02020603050405020304" pitchFamily="18" charset="0"/>
              </a:rPr>
              <a:t>The OS takes an appropriate action to ensure correct and consistent computing.</a:t>
            </a:r>
          </a:p>
          <a:p>
            <a:pPr algn="just">
              <a:lnSpc>
                <a:spcPct val="80000"/>
              </a:lnSpc>
            </a:pPr>
            <a:endParaRPr lang="en-US" sz="2700"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303044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F8A3-0AF2-43DD-8D66-1EF882C32E9E}"/>
              </a:ext>
            </a:extLst>
          </p:cNvPr>
          <p:cNvSpPr>
            <a:spLocks noGrp="1"/>
          </p:cNvSpPr>
          <p:nvPr>
            <p:ph idx="1"/>
          </p:nvPr>
        </p:nvSpPr>
        <p:spPr>
          <a:xfrm>
            <a:off x="838200" y="281940"/>
            <a:ext cx="10515600" cy="6103620"/>
          </a:xfrm>
        </p:spPr>
        <p:txBody>
          <a:bodyPr>
            <a:normAutofit/>
          </a:bodyPr>
          <a:lstStyle/>
          <a:p>
            <a:pPr algn="just"/>
            <a:r>
              <a:rPr lang="en-IN" sz="2700" b="1" dirty="0">
                <a:solidFill>
                  <a:srgbClr val="FF0000"/>
                </a:solidFill>
                <a:latin typeface="Times New Roman" panose="02020603050405020304" pitchFamily="18" charset="0"/>
                <a:cs typeface="Times New Roman" panose="02020603050405020304" pitchFamily="18" charset="0"/>
              </a:rPr>
              <a:t>Resource Management</a:t>
            </a:r>
          </a:p>
          <a:p>
            <a:pPr algn="just"/>
            <a:r>
              <a:rPr lang="en-US" sz="2700" dirty="0">
                <a:latin typeface="Times New Roman" panose="02020603050405020304" pitchFamily="18" charset="0"/>
                <a:cs typeface="Times New Roman" panose="02020603050405020304" pitchFamily="18" charset="0"/>
              </a:rPr>
              <a:t>In case of multi-user or multi-tasking environment, resources such as main memory, CPU cycles and files storage are to be allocated to each user or job. The OS manages all kinds of resources using schedulers.</a:t>
            </a:r>
          </a:p>
          <a:p>
            <a:pPr algn="just"/>
            <a:r>
              <a:rPr lang="en-US" sz="2700" dirty="0">
                <a:latin typeface="Times New Roman" panose="02020603050405020304" pitchFamily="18" charset="0"/>
                <a:cs typeface="Times New Roman" panose="02020603050405020304" pitchFamily="18" charset="0"/>
              </a:rPr>
              <a:t>CPU scheduling algorithms are used for better utilization of CPU.</a:t>
            </a:r>
          </a:p>
          <a:p>
            <a:pPr algn="just"/>
            <a:r>
              <a:rPr lang="en-US" sz="2700" dirty="0">
                <a:latin typeface="Times New Roman" panose="02020603050405020304" pitchFamily="18" charset="0"/>
                <a:cs typeface="Times New Roman" panose="02020603050405020304" pitchFamily="18" charset="0"/>
              </a:rPr>
              <a:t>The OS manages all kinds of resources using schedulers.</a:t>
            </a:r>
          </a:p>
          <a:p>
            <a:pPr algn="just"/>
            <a:r>
              <a:rPr lang="en-US" sz="2700" dirty="0">
                <a:latin typeface="Times New Roman" panose="02020603050405020304" pitchFamily="18" charset="0"/>
                <a:cs typeface="Times New Roman" panose="02020603050405020304" pitchFamily="18" charset="0"/>
              </a:rPr>
              <a:t>CPU scheduling algorithms are used for better utilization of CPU.</a:t>
            </a:r>
          </a:p>
          <a:p>
            <a:pPr algn="just"/>
            <a:r>
              <a:rPr lang="en-IN" sz="2700" b="1" dirty="0">
                <a:solidFill>
                  <a:srgbClr val="FF0000"/>
                </a:solidFill>
                <a:latin typeface="Times New Roman" panose="02020603050405020304" pitchFamily="18" charset="0"/>
                <a:cs typeface="Times New Roman" panose="02020603050405020304" pitchFamily="18" charset="0"/>
              </a:rPr>
              <a:t>Protection:</a:t>
            </a:r>
          </a:p>
          <a:p>
            <a:pPr algn="just"/>
            <a:r>
              <a:rPr lang="en-US" sz="2700" dirty="0">
                <a:latin typeface="Times New Roman" panose="02020603050405020304" pitchFamily="18" charset="0"/>
                <a:cs typeface="Times New Roman" panose="02020603050405020304" pitchFamily="18" charset="0"/>
              </a:rPr>
              <a:t>The OS ensures that all access to system resources is controlled.</a:t>
            </a:r>
          </a:p>
          <a:p>
            <a:pPr algn="just"/>
            <a:r>
              <a:rPr lang="en-US" sz="2700" dirty="0">
                <a:latin typeface="Times New Roman" panose="02020603050405020304" pitchFamily="18" charset="0"/>
                <a:cs typeface="Times New Roman" panose="02020603050405020304" pitchFamily="18" charset="0"/>
              </a:rPr>
              <a:t>The OS ensures that external I/O devices are protected from invalid access attempts.</a:t>
            </a:r>
          </a:p>
          <a:p>
            <a:pPr algn="just"/>
            <a:r>
              <a:rPr lang="en-US" sz="2700" dirty="0">
                <a:latin typeface="Times New Roman" panose="02020603050405020304" pitchFamily="18" charset="0"/>
                <a:cs typeface="Times New Roman" panose="02020603050405020304" pitchFamily="18" charset="0"/>
              </a:rPr>
              <a:t>The OS provides authentication features for each user by means of passwords.</a:t>
            </a:r>
          </a:p>
          <a:p>
            <a:endParaRPr lang="en-US" dirty="0"/>
          </a:p>
          <a:p>
            <a:pPr marL="0" indent="0">
              <a:buNone/>
            </a:pPr>
            <a:endParaRPr lang="en-IN" dirty="0"/>
          </a:p>
        </p:txBody>
      </p:sp>
    </p:spTree>
    <p:extLst>
      <p:ext uri="{BB962C8B-B14F-4D97-AF65-F5344CB8AC3E}">
        <p14:creationId xmlns:p14="http://schemas.microsoft.com/office/powerpoint/2010/main" val="101880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F8A3-0AF2-43DD-8D66-1EF882C32E9E}"/>
              </a:ext>
            </a:extLst>
          </p:cNvPr>
          <p:cNvSpPr>
            <a:spLocks noGrp="1"/>
          </p:cNvSpPr>
          <p:nvPr>
            <p:ph idx="1"/>
          </p:nvPr>
        </p:nvSpPr>
        <p:spPr>
          <a:xfrm>
            <a:off x="838200" y="281940"/>
            <a:ext cx="10515600" cy="5895023"/>
          </a:xfrm>
        </p:spPr>
        <p:txBody>
          <a:bodyPr>
            <a:normAutofit/>
          </a:bodyPr>
          <a:lstStyle/>
          <a:p>
            <a:pPr marL="0" indent="0">
              <a:buNone/>
            </a:pPr>
            <a:r>
              <a:rPr lang="en-IN" sz="3200" b="1" dirty="0">
                <a:solidFill>
                  <a:srgbClr val="FF0000"/>
                </a:solidFill>
                <a:latin typeface="Times New Roman" panose="02020603050405020304" pitchFamily="18" charset="0"/>
                <a:cs typeface="Times New Roman" panose="02020603050405020304" pitchFamily="18" charset="0"/>
              </a:rPr>
              <a:t>Types of Operating Systems</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Batch Operating System</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Multi-Programming Operating System</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Multi-Processing Operating System</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Multi-Tasking Operating System</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Time-Sharing Operating Systems</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Distributed Operating System</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Network Operating System</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Real-Time Operating System</a:t>
            </a:r>
          </a:p>
          <a:p>
            <a:pPr marL="0" indent="0">
              <a:buNone/>
            </a:pPr>
            <a:endParaRPr lang="en-IN" dirty="0"/>
          </a:p>
        </p:txBody>
      </p:sp>
    </p:spTree>
    <p:extLst>
      <p:ext uri="{BB962C8B-B14F-4D97-AF65-F5344CB8AC3E}">
        <p14:creationId xmlns:p14="http://schemas.microsoft.com/office/powerpoint/2010/main" val="55694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11B0-6EA3-4907-A209-B1FD40953B43}"/>
              </a:ext>
            </a:extLst>
          </p:cNvPr>
          <p:cNvSpPr>
            <a:spLocks noGrp="1"/>
          </p:cNvSpPr>
          <p:nvPr>
            <p:ph type="title"/>
          </p:nvPr>
        </p:nvSpPr>
        <p:spPr>
          <a:xfrm>
            <a:off x="838200" y="365126"/>
            <a:ext cx="10515600" cy="840220"/>
          </a:xfrm>
        </p:spPr>
        <p:txBody>
          <a:bodyPr>
            <a:normAutofit fontScale="90000"/>
          </a:bodyPr>
          <a:lstStyle/>
          <a:p>
            <a:br>
              <a:rPr lang="en-IN" dirty="0"/>
            </a:br>
            <a:r>
              <a:rPr lang="en-IN" b="1" dirty="0">
                <a:solidFill>
                  <a:srgbClr val="FF0000"/>
                </a:solidFill>
                <a:latin typeface="Times New Roman" panose="02020603050405020304" pitchFamily="18" charset="0"/>
                <a:cs typeface="Times New Roman" panose="02020603050405020304" pitchFamily="18" charset="0"/>
              </a:rPr>
              <a:t>Batch operating system</a:t>
            </a:r>
            <a:br>
              <a:rPr lang="en-IN" b="1" dirty="0">
                <a:solidFill>
                  <a:srgbClr val="FF0000"/>
                </a:solidFill>
                <a:latin typeface="Times New Roman" panose="02020603050405020304" pitchFamily="18" charset="0"/>
                <a:cs typeface="Times New Roman" panose="02020603050405020304" pitchFamily="18" charset="0"/>
              </a:rPr>
            </a:b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9338D-7533-452E-A448-BD05DDC1CE8B}"/>
              </a:ext>
            </a:extLst>
          </p:cNvPr>
          <p:cNvSpPr>
            <a:spLocks noGrp="1"/>
          </p:cNvSpPr>
          <p:nvPr>
            <p:ph idx="1"/>
          </p:nvPr>
        </p:nvSpPr>
        <p:spPr>
          <a:xfrm>
            <a:off x="838200" y="1427018"/>
            <a:ext cx="10515600" cy="4749945"/>
          </a:xfrm>
        </p:spPr>
        <p:txBody>
          <a:bodyPr>
            <a:normAutofit/>
          </a:bodyPr>
          <a:lstStyle/>
          <a:p>
            <a:pPr algn="just"/>
            <a:r>
              <a:rPr lang="en-US" dirty="0">
                <a:latin typeface="Times New Roman" panose="02020603050405020304" pitchFamily="18" charset="0"/>
                <a:cs typeface="Times New Roman" panose="02020603050405020304" pitchFamily="18" charset="0"/>
              </a:rPr>
              <a:t>The users of a batch operating system do not interact with the computer directly.</a:t>
            </a:r>
          </a:p>
          <a:p>
            <a:pPr algn="just"/>
            <a:r>
              <a:rPr lang="en-US" dirty="0">
                <a:latin typeface="Times New Roman" panose="02020603050405020304" pitchFamily="18" charset="0"/>
                <a:cs typeface="Times New Roman" panose="02020603050405020304" pitchFamily="18" charset="0"/>
              </a:rPr>
              <a:t>Each user prepares his job on an off-line device like punch cards and submits it to the computer operator.</a:t>
            </a:r>
          </a:p>
          <a:p>
            <a:pPr algn="just"/>
            <a:r>
              <a:rPr lang="en-US" dirty="0">
                <a:latin typeface="Times New Roman" panose="02020603050405020304" pitchFamily="18" charset="0"/>
                <a:cs typeface="Times New Roman" panose="02020603050405020304" pitchFamily="18" charset="0"/>
              </a:rPr>
              <a:t>To speed up processing, jobs with similar needs are batched together and run as a group.</a:t>
            </a:r>
          </a:p>
          <a:p>
            <a:pPr algn="just"/>
            <a:r>
              <a:rPr lang="en-US" dirty="0">
                <a:latin typeface="Times New Roman" panose="02020603050405020304" pitchFamily="18" charset="0"/>
                <a:cs typeface="Times New Roman" panose="02020603050405020304" pitchFamily="18" charset="0"/>
              </a:rPr>
              <a:t>The programmers leave their programs with the operator and the operator then sorts the programs with similar requirements into batches.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61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633A49-CDFB-4A1D-9378-6FA193E47C3B}"/>
              </a:ext>
            </a:extLst>
          </p:cNvPr>
          <p:cNvSpPr>
            <a:spLocks noGrp="1"/>
          </p:cNvSpPr>
          <p:nvPr>
            <p:ph idx="1"/>
          </p:nvPr>
        </p:nvSpPr>
        <p:spPr>
          <a:xfrm>
            <a:off x="838200" y="381000"/>
            <a:ext cx="10515600" cy="6134100"/>
          </a:xfrm>
        </p:spPr>
        <p:txBody>
          <a:bodyPr>
            <a:normAutofit/>
          </a:bodyPr>
          <a:lstStyle/>
          <a:p>
            <a:pPr marL="0" indent="0">
              <a:buNone/>
            </a:pPr>
            <a:r>
              <a:rPr lang="en-IN" sz="3000" b="1" dirty="0">
                <a:latin typeface="Times New Roman" panose="02020603050405020304" pitchFamily="18" charset="0"/>
                <a:cs typeface="Times New Roman" panose="02020603050405020304" pitchFamily="18" charset="0"/>
              </a:rPr>
              <a:t>Operating System:</a:t>
            </a:r>
          </a:p>
          <a:p>
            <a:pPr algn="just"/>
            <a:r>
              <a:rPr lang="en-US" sz="3000" dirty="0">
                <a:latin typeface="Times New Roman" panose="02020603050405020304" pitchFamily="18" charset="0"/>
                <a:cs typeface="Times New Roman" panose="02020603050405020304" pitchFamily="18" charset="0"/>
              </a:rPr>
              <a:t>An operating system acts as an interface between the software and different parts of the computer or the computer hardware. </a:t>
            </a:r>
          </a:p>
          <a:p>
            <a:pPr algn="just"/>
            <a:r>
              <a:rPr lang="en-US" sz="3000" dirty="0">
                <a:latin typeface="Times New Roman" panose="02020603050405020304" pitchFamily="18" charset="0"/>
                <a:cs typeface="Times New Roman" panose="02020603050405020304" pitchFamily="18" charset="0"/>
              </a:rPr>
              <a:t>Operating System is a fully integrated set of specialized programs that handle all the operations of the computer.</a:t>
            </a:r>
          </a:p>
          <a:p>
            <a:pPr algn="just"/>
            <a:r>
              <a:rPr lang="en-US" sz="3000" b="1" dirty="0">
                <a:latin typeface="Times New Roman" panose="02020603050405020304" pitchFamily="18" charset="0"/>
                <a:cs typeface="Times New Roman" panose="02020603050405020304" pitchFamily="18" charset="0"/>
              </a:rPr>
              <a:t>Operating System</a:t>
            </a:r>
            <a:r>
              <a:rPr lang="en-US" sz="3000" dirty="0">
                <a:latin typeface="Times New Roman" panose="02020603050405020304" pitchFamily="18" charset="0"/>
                <a:cs typeface="Times New Roman" panose="02020603050405020304" pitchFamily="18" charset="0"/>
              </a:rPr>
              <a:t> lies in the category of system software.</a:t>
            </a:r>
          </a:p>
          <a:p>
            <a:pPr algn="just"/>
            <a:r>
              <a:rPr lang="en-US" sz="3000" dirty="0">
                <a:latin typeface="Times New Roman" panose="02020603050405020304" pitchFamily="18" charset="0"/>
                <a:cs typeface="Times New Roman" panose="02020603050405020304" pitchFamily="18" charset="0"/>
              </a:rPr>
              <a:t> It basically manages all the resources of the computer. </a:t>
            </a:r>
          </a:p>
          <a:p>
            <a:pPr algn="just"/>
            <a:r>
              <a:rPr lang="en-US" sz="3000" dirty="0">
                <a:latin typeface="Times New Roman" panose="02020603050405020304" pitchFamily="18" charset="0"/>
                <a:cs typeface="Times New Roman" panose="02020603050405020304" pitchFamily="18" charset="0"/>
              </a:rPr>
              <a:t>It controls and monitors the execution of all other programs that reside in the computer, which also includes application programs and other system software of the computer. </a:t>
            </a:r>
          </a:p>
          <a:p>
            <a:pPr marL="0" indent="0">
              <a:buNone/>
            </a:pPr>
            <a:endParaRPr lang="en-IN" sz="3000" dirty="0"/>
          </a:p>
        </p:txBody>
      </p:sp>
    </p:spTree>
    <p:extLst>
      <p:ext uri="{BB962C8B-B14F-4D97-AF65-F5344CB8AC3E}">
        <p14:creationId xmlns:p14="http://schemas.microsoft.com/office/powerpoint/2010/main" val="494464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1D2E44-4E9E-478C-B0F2-4821EE6EFD47}"/>
              </a:ext>
            </a:extLst>
          </p:cNvPr>
          <p:cNvPicPr>
            <a:picLocks noGrp="1" noChangeAspect="1"/>
          </p:cNvPicPr>
          <p:nvPr>
            <p:ph idx="1"/>
          </p:nvPr>
        </p:nvPicPr>
        <p:blipFill>
          <a:blip r:embed="rId2"/>
          <a:stretch>
            <a:fillRect/>
          </a:stretch>
        </p:blipFill>
        <p:spPr>
          <a:xfrm>
            <a:off x="756457" y="540328"/>
            <a:ext cx="10731731" cy="5550224"/>
          </a:xfrm>
          <a:prstGeom prst="rect">
            <a:avLst/>
          </a:prstGeom>
        </p:spPr>
      </p:pic>
    </p:spTree>
    <p:extLst>
      <p:ext uri="{BB962C8B-B14F-4D97-AF65-F5344CB8AC3E}">
        <p14:creationId xmlns:p14="http://schemas.microsoft.com/office/powerpoint/2010/main" val="2154411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F8240-29C9-4281-A4AC-991DF6D8C437}"/>
              </a:ext>
            </a:extLst>
          </p:cNvPr>
          <p:cNvSpPr>
            <a:spLocks noGrp="1"/>
          </p:cNvSpPr>
          <p:nvPr>
            <p:ph idx="1"/>
          </p:nvPr>
        </p:nvSpPr>
        <p:spPr>
          <a:xfrm>
            <a:off x="838200" y="207818"/>
            <a:ext cx="10515600" cy="6292735"/>
          </a:xfrm>
        </p:spPr>
        <p:txBody>
          <a:bodyPr>
            <a:normAutofit/>
          </a:bodyPr>
          <a:lstStyle/>
          <a:p>
            <a:pPr marL="0" indent="0" algn="just" fontAlgn="base">
              <a:buNone/>
            </a:pPr>
            <a:r>
              <a:rPr lang="en-US" b="1" dirty="0">
                <a:solidFill>
                  <a:srgbClr val="FF0000"/>
                </a:solidFill>
                <a:latin typeface="Times New Roman" panose="02020603050405020304" pitchFamily="18" charset="0"/>
                <a:cs typeface="Times New Roman" panose="02020603050405020304" pitchFamily="18" charset="0"/>
              </a:rPr>
              <a:t>Advantages of Batch Operating System</a:t>
            </a:r>
          </a:p>
          <a:p>
            <a:pPr algn="just" fontAlgn="base"/>
            <a:r>
              <a:rPr lang="en-US" dirty="0">
                <a:latin typeface="Times New Roman" panose="02020603050405020304" pitchFamily="18" charset="0"/>
                <a:cs typeface="Times New Roman" panose="02020603050405020304" pitchFamily="18" charset="0"/>
              </a:rPr>
              <a:t>It is very difficult to guess or know the time required for any job to complete.</a:t>
            </a:r>
          </a:p>
          <a:p>
            <a:pPr algn="just" fontAlgn="base"/>
            <a:r>
              <a:rPr lang="en-US" dirty="0">
                <a:latin typeface="Times New Roman" panose="02020603050405020304" pitchFamily="18" charset="0"/>
                <a:cs typeface="Times New Roman" panose="02020603050405020304" pitchFamily="18" charset="0"/>
              </a:rPr>
              <a:t>Multiple users can share the batch systems.</a:t>
            </a:r>
          </a:p>
          <a:p>
            <a:pPr algn="just" fontAlgn="base"/>
            <a:r>
              <a:rPr lang="en-US" dirty="0">
                <a:latin typeface="Times New Roman" panose="02020603050405020304" pitchFamily="18" charset="0"/>
                <a:cs typeface="Times New Roman" panose="02020603050405020304" pitchFamily="18" charset="0"/>
              </a:rPr>
              <a:t>The idle time for the batch system is very less.</a:t>
            </a:r>
          </a:p>
          <a:p>
            <a:pPr algn="just" fontAlgn="base"/>
            <a:r>
              <a:rPr lang="en-US" dirty="0">
                <a:latin typeface="Times New Roman" panose="02020603050405020304" pitchFamily="18" charset="0"/>
                <a:cs typeface="Times New Roman" panose="02020603050405020304" pitchFamily="18" charset="0"/>
              </a:rPr>
              <a:t>It is easy to manage large work repeatedly in batch systems.</a:t>
            </a:r>
          </a:p>
          <a:p>
            <a:pPr marL="0" indent="0" algn="just" fontAlgn="base">
              <a:buNone/>
            </a:pPr>
            <a:r>
              <a:rPr lang="en-US" b="1" dirty="0">
                <a:solidFill>
                  <a:srgbClr val="FF0000"/>
                </a:solidFill>
                <a:latin typeface="Times New Roman" panose="02020603050405020304" pitchFamily="18" charset="0"/>
                <a:cs typeface="Times New Roman" panose="02020603050405020304" pitchFamily="18" charset="0"/>
              </a:rPr>
              <a:t>Disadvantages of Batch Operating System</a:t>
            </a:r>
          </a:p>
          <a:p>
            <a:pPr algn="just" fontAlgn="base"/>
            <a:r>
              <a:rPr lang="en-US" dirty="0">
                <a:latin typeface="Times New Roman" panose="02020603050405020304" pitchFamily="18" charset="0"/>
                <a:cs typeface="Times New Roman" panose="02020603050405020304" pitchFamily="18" charset="0"/>
              </a:rPr>
              <a:t>The computer operators should be well known with batch systems.</a:t>
            </a:r>
          </a:p>
          <a:p>
            <a:pPr algn="just" fontAlgn="base"/>
            <a:r>
              <a:rPr lang="en-US" dirty="0">
                <a:latin typeface="Times New Roman" panose="02020603050405020304" pitchFamily="18" charset="0"/>
                <a:cs typeface="Times New Roman" panose="02020603050405020304" pitchFamily="18" charset="0"/>
              </a:rPr>
              <a:t>Batch systems are hard to debug.</a:t>
            </a:r>
          </a:p>
          <a:p>
            <a:pPr algn="just" fontAlgn="base"/>
            <a:r>
              <a:rPr lang="en-US" dirty="0">
                <a:latin typeface="Times New Roman" panose="02020603050405020304" pitchFamily="18" charset="0"/>
                <a:cs typeface="Times New Roman" panose="02020603050405020304" pitchFamily="18" charset="0"/>
              </a:rPr>
              <a:t>It is sometimes costly.</a:t>
            </a:r>
          </a:p>
          <a:p>
            <a:pPr algn="just"/>
            <a:r>
              <a:rPr lang="en-US" dirty="0">
                <a:latin typeface="Times New Roman" panose="02020603050405020304" pitchFamily="18" charset="0"/>
                <a:cs typeface="Times New Roman" panose="02020603050405020304" pitchFamily="18" charset="0"/>
              </a:rPr>
              <a:t>Lack of interaction between the user and job.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Difficult to provide the desired priority.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90190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71AB-BE20-4365-B8B8-7628398E1179}"/>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Multi-Programming Operating System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E1EDF90-E2A7-48A0-ABC8-29F16D731AD9}"/>
              </a:ext>
            </a:extLst>
          </p:cNvPr>
          <p:cNvSpPr>
            <a:spLocks noGrp="1"/>
          </p:cNvSpPr>
          <p:nvPr>
            <p:ph idx="1"/>
          </p:nvPr>
        </p:nvSpPr>
        <p:spPr>
          <a:xfrm>
            <a:off x="838200" y="1593273"/>
            <a:ext cx="10515600" cy="4583690"/>
          </a:xfrm>
        </p:spPr>
        <p:txBody>
          <a:bodyPr>
            <a:normAutofit/>
          </a:bodyPr>
          <a:lstStyle/>
          <a:p>
            <a:pPr algn="just" fontAlgn="base"/>
            <a:r>
              <a:rPr lang="en-US" sz="3200" dirty="0">
                <a:latin typeface="Times New Roman" panose="02020603050405020304" pitchFamily="18" charset="0"/>
                <a:cs typeface="Times New Roman" panose="02020603050405020304" pitchFamily="18" charset="0"/>
              </a:rPr>
              <a:t>Multiprogramming in an operating system as the name suggests multi means more than one and programming means the execution of the program.</a:t>
            </a:r>
          </a:p>
          <a:p>
            <a:pPr algn="just" fontAlgn="base"/>
            <a:r>
              <a:rPr lang="en-US" sz="3200" dirty="0">
                <a:latin typeface="Times New Roman" panose="02020603050405020304" pitchFamily="18" charset="0"/>
                <a:cs typeface="Times New Roman" panose="02020603050405020304" pitchFamily="18" charset="0"/>
              </a:rPr>
              <a:t>when more than one program can execute in an operating system then this is termed a multiprogramming </a:t>
            </a:r>
            <a:r>
              <a:rPr lang="en-US"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operating system</a:t>
            </a:r>
            <a:r>
              <a:rPr lang="en-US" sz="3200" dirty="0">
                <a:latin typeface="Times New Roman" panose="02020603050405020304" pitchFamily="18" charset="0"/>
                <a:cs typeface="Times New Roman" panose="02020603050405020304" pitchFamily="18" charset="0"/>
              </a:rPr>
              <a:t>.</a:t>
            </a:r>
          </a:p>
          <a:p>
            <a:pPr algn="just" fontAlgn="base"/>
            <a:r>
              <a:rPr lang="en-US" sz="3200" dirty="0">
                <a:latin typeface="Times New Roman" panose="02020603050405020304" pitchFamily="18" charset="0"/>
                <a:cs typeface="Times New Roman" panose="02020603050405020304" pitchFamily="18" charset="0"/>
              </a:rPr>
              <a:t>Before the concept of Multiprogramming, computing takes place in other way which does not use the CPU efficiently.</a:t>
            </a:r>
          </a:p>
          <a:p>
            <a:pPr algn="just" fontAlgn="base"/>
            <a:r>
              <a:rPr lang="en-US" sz="3200" dirty="0">
                <a:latin typeface="Times New Roman" panose="02020603050405020304" pitchFamily="18" charset="0"/>
                <a:cs typeface="Times New Roman" panose="02020603050405020304" pitchFamily="18" charset="0"/>
              </a:rPr>
              <a:t>Earlier, CPU executes only one program at a time.</a:t>
            </a:r>
          </a:p>
        </p:txBody>
      </p:sp>
    </p:spTree>
    <p:extLst>
      <p:ext uri="{BB962C8B-B14F-4D97-AF65-F5344CB8AC3E}">
        <p14:creationId xmlns:p14="http://schemas.microsoft.com/office/powerpoint/2010/main" val="4016918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05EC9-378F-4C52-AB65-6A79DC607C70}"/>
              </a:ext>
            </a:extLst>
          </p:cNvPr>
          <p:cNvSpPr>
            <a:spLocks noGrp="1"/>
          </p:cNvSpPr>
          <p:nvPr>
            <p:ph idx="1"/>
          </p:nvPr>
        </p:nvSpPr>
        <p:spPr>
          <a:xfrm>
            <a:off x="671945" y="432262"/>
            <a:ext cx="10515600" cy="6068291"/>
          </a:xfrm>
        </p:spPr>
        <p:txBody>
          <a:bodyPr/>
          <a:lstStyle/>
          <a:p>
            <a:pPr algn="just" fontAlgn="base"/>
            <a:r>
              <a:rPr lang="en-US" sz="3200" dirty="0">
                <a:latin typeface="Times New Roman" panose="02020603050405020304" pitchFamily="18" charset="0"/>
                <a:cs typeface="Times New Roman" panose="02020603050405020304" pitchFamily="18" charset="0"/>
              </a:rPr>
              <a:t>Multiprogramming addresses this issue and solve this issue.</a:t>
            </a:r>
            <a:endParaRPr lang="en-IN" sz="3200" dirty="0">
              <a:latin typeface="Times New Roman" panose="02020603050405020304" pitchFamily="18" charset="0"/>
              <a:cs typeface="Times New Roman" panose="02020603050405020304" pitchFamily="18" charset="0"/>
            </a:endParaRPr>
          </a:p>
          <a:p>
            <a:pPr algn="just" fontAlgn="base"/>
            <a:r>
              <a:rPr lang="en-US" sz="3200" dirty="0">
                <a:latin typeface="Times New Roman" panose="02020603050405020304" pitchFamily="18" charset="0"/>
                <a:cs typeface="Times New Roman" panose="02020603050405020304" pitchFamily="18" charset="0"/>
              </a:rPr>
              <a:t>Multiprogramming was developed in 1950s. It was first used in mainframe computing.</a:t>
            </a:r>
          </a:p>
          <a:p>
            <a:pPr algn="just" fontAlgn="base"/>
            <a:r>
              <a:rPr lang="en-US" sz="3200" dirty="0">
                <a:latin typeface="Times New Roman" panose="02020603050405020304" pitchFamily="18" charset="0"/>
                <a:cs typeface="Times New Roman" panose="02020603050405020304" pitchFamily="18" charset="0"/>
              </a:rPr>
              <a:t>The major task of multiprogramming is to maximize the utilization of resources. </a:t>
            </a:r>
          </a:p>
          <a:p>
            <a:pPr algn="just" fontAlgn="base"/>
            <a:r>
              <a:rPr lang="en-US" sz="3200" dirty="0">
                <a:latin typeface="Times New Roman" panose="02020603050405020304" pitchFamily="18" charset="0"/>
                <a:cs typeface="Times New Roman" panose="02020603050405020304" pitchFamily="18" charset="0"/>
              </a:rPr>
              <a:t>Multiprogramming is broadly classified into two types namely </a:t>
            </a:r>
          </a:p>
          <a:p>
            <a:pPr algn="just" fontAlgn="base"/>
            <a:endParaRPr lang="en-US" sz="3200" dirty="0">
              <a:latin typeface="Times New Roman" panose="02020603050405020304" pitchFamily="18" charset="0"/>
              <a:cs typeface="Times New Roman" panose="02020603050405020304" pitchFamily="18" charset="0"/>
            </a:endParaRPr>
          </a:p>
          <a:p>
            <a:pPr algn="just" fontAlgn="base"/>
            <a:r>
              <a:rPr lang="en-IN" sz="3200" dirty="0">
                <a:latin typeface="Times New Roman" panose="02020603050405020304" pitchFamily="18" charset="0"/>
                <a:cs typeface="Times New Roman" panose="02020603050405020304" pitchFamily="18" charset="0"/>
              </a:rPr>
              <a:t>Multi-user operating system</a:t>
            </a:r>
          </a:p>
          <a:p>
            <a:pPr algn="just" fontAlgn="base"/>
            <a:r>
              <a:rPr lang="en-IN" sz="3200" dirty="0">
                <a:latin typeface="Times New Roman" panose="02020603050405020304" pitchFamily="18" charset="0"/>
                <a:cs typeface="Times New Roman" panose="02020603050405020304" pitchFamily="18" charset="0"/>
              </a:rPr>
              <a:t>Multitasking operating system</a:t>
            </a:r>
          </a:p>
          <a:p>
            <a:pPr fontAlgn="base"/>
            <a:endParaRPr lang="en-IN" dirty="0"/>
          </a:p>
          <a:p>
            <a:endParaRPr lang="en-IN" dirty="0"/>
          </a:p>
        </p:txBody>
      </p:sp>
    </p:spTree>
    <p:extLst>
      <p:ext uri="{BB962C8B-B14F-4D97-AF65-F5344CB8AC3E}">
        <p14:creationId xmlns:p14="http://schemas.microsoft.com/office/powerpoint/2010/main" val="2101402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83A65-0FFB-480E-89CB-AEDD16B017D4}"/>
              </a:ext>
            </a:extLst>
          </p:cNvPr>
          <p:cNvSpPr>
            <a:spLocks noGrp="1"/>
          </p:cNvSpPr>
          <p:nvPr>
            <p:ph idx="1"/>
          </p:nvPr>
        </p:nvSpPr>
        <p:spPr>
          <a:xfrm>
            <a:off x="838200" y="507076"/>
            <a:ext cx="10515600" cy="5669887"/>
          </a:xfrm>
        </p:spPr>
        <p:txBody>
          <a:bodyPr/>
          <a:lstStyle/>
          <a:p>
            <a:pPr algn="just" fontAlgn="base"/>
            <a:r>
              <a:rPr lang="en-US" sz="3200" dirty="0">
                <a:latin typeface="Times New Roman" panose="02020603050405020304" pitchFamily="18" charset="0"/>
                <a:cs typeface="Times New Roman" panose="02020603050405020304" pitchFamily="18" charset="0"/>
              </a:rPr>
              <a:t>Multiuser and Multitasking both are different in every aspect.</a:t>
            </a:r>
          </a:p>
          <a:p>
            <a:pPr algn="just" fontAlgn="base"/>
            <a:r>
              <a:rPr lang="en-US"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Multitasking </a:t>
            </a:r>
            <a:r>
              <a:rPr lang="en-US" sz="3200" dirty="0">
                <a:latin typeface="Times New Roman" panose="02020603050405020304" pitchFamily="18" charset="0"/>
                <a:cs typeface="Times New Roman" panose="02020603050405020304" pitchFamily="18" charset="0"/>
              </a:rPr>
              <a:t>is an </a:t>
            </a:r>
            <a:r>
              <a:rPr lang="en-US" sz="32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operating system</a:t>
            </a:r>
            <a:r>
              <a:rPr lang="en-US" sz="3200" dirty="0">
                <a:latin typeface="Times New Roman" panose="02020603050405020304" pitchFamily="18" charset="0"/>
                <a:cs typeface="Times New Roman" panose="02020603050405020304" pitchFamily="18" charset="0"/>
              </a:rPr>
              <a:t> that allows you to run more than one program simultaneously.</a:t>
            </a:r>
          </a:p>
          <a:p>
            <a:pPr algn="just" fontAlgn="base"/>
            <a:r>
              <a:rPr lang="en-US" sz="3200" dirty="0">
                <a:latin typeface="Times New Roman" panose="02020603050405020304" pitchFamily="18" charset="0"/>
                <a:cs typeface="Times New Roman" panose="02020603050405020304" pitchFamily="18" charset="0"/>
              </a:rPr>
              <a:t>A multi-user operating system allows many users to share processing time on a powerful central computer on different terminals.</a:t>
            </a:r>
          </a:p>
          <a:p>
            <a:pPr algn="just" fontAlgn="base"/>
            <a:r>
              <a:rPr lang="en-US" sz="3200" dirty="0">
                <a:latin typeface="Times New Roman" panose="02020603050405020304" pitchFamily="18" charset="0"/>
                <a:cs typeface="Times New Roman" panose="02020603050405020304" pitchFamily="18" charset="0"/>
              </a:rPr>
              <a:t>The operating system does this by quickly switching between terminals, each receiving a limited amount of CPU time.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78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E960E6-7C05-49F4-8FDF-697E965761AA}"/>
              </a:ext>
            </a:extLst>
          </p:cNvPr>
          <p:cNvSpPr>
            <a:spLocks noGrp="1"/>
          </p:cNvSpPr>
          <p:nvPr>
            <p:ph idx="1"/>
          </p:nvPr>
        </p:nvSpPr>
        <p:spPr>
          <a:xfrm>
            <a:off x="838200" y="282632"/>
            <a:ext cx="10515600" cy="6301047"/>
          </a:xfrm>
        </p:spPr>
        <p:txBody>
          <a:bodyPr>
            <a:normAutofit lnSpcReduction="10000"/>
          </a:bodyPr>
          <a:lstStyle/>
          <a:p>
            <a:pPr marL="0" indent="0" fontAlgn="base">
              <a:buNone/>
            </a:pPr>
            <a:r>
              <a:rPr lang="en-US" b="1" dirty="0">
                <a:solidFill>
                  <a:srgbClr val="FF0000"/>
                </a:solidFill>
                <a:latin typeface="Times New Roman" panose="02020603050405020304" pitchFamily="18" charset="0"/>
                <a:cs typeface="Times New Roman" panose="02020603050405020304" pitchFamily="18" charset="0"/>
              </a:rPr>
              <a:t>Features of Multiprogramming</a:t>
            </a:r>
          </a:p>
          <a:p>
            <a:pPr fontAlgn="base"/>
            <a:r>
              <a:rPr lang="en-US" dirty="0">
                <a:latin typeface="Times New Roman" panose="02020603050405020304" pitchFamily="18" charset="0"/>
                <a:cs typeface="Times New Roman" panose="02020603050405020304" pitchFamily="18" charset="0"/>
              </a:rPr>
              <a:t>Need Single CPU for implementation.</a:t>
            </a:r>
          </a:p>
          <a:p>
            <a:pPr fontAlgn="base"/>
            <a:r>
              <a:rPr lang="en-US" dirty="0">
                <a:latin typeface="Times New Roman" panose="02020603050405020304" pitchFamily="18" charset="0"/>
                <a:cs typeface="Times New Roman" panose="02020603050405020304" pitchFamily="18" charset="0"/>
              </a:rPr>
              <a:t>Context switch between process.</a:t>
            </a:r>
          </a:p>
          <a:p>
            <a:pPr fontAlgn="base"/>
            <a:r>
              <a:rPr lang="en-US" dirty="0">
                <a:latin typeface="Times New Roman" panose="02020603050405020304" pitchFamily="18" charset="0"/>
                <a:cs typeface="Times New Roman" panose="02020603050405020304" pitchFamily="18" charset="0"/>
              </a:rPr>
              <a:t>Switching happens when current process undergoes waiting state.</a:t>
            </a:r>
          </a:p>
          <a:p>
            <a:pPr fontAlgn="base"/>
            <a:r>
              <a:rPr lang="en-US" dirty="0">
                <a:latin typeface="Times New Roman" panose="02020603050405020304" pitchFamily="18" charset="0"/>
                <a:cs typeface="Times New Roman" panose="02020603050405020304" pitchFamily="18" charset="0"/>
              </a:rPr>
              <a:t>CPU idle time is reduced.</a:t>
            </a:r>
          </a:p>
          <a:p>
            <a:pPr fontAlgn="base"/>
            <a:r>
              <a:rPr lang="en-US" dirty="0">
                <a:latin typeface="Times New Roman" panose="02020603050405020304" pitchFamily="18" charset="0"/>
                <a:cs typeface="Times New Roman" panose="02020603050405020304" pitchFamily="18" charset="0"/>
              </a:rPr>
              <a:t>High resource utilization.</a:t>
            </a:r>
          </a:p>
          <a:p>
            <a:pPr fontAlgn="base"/>
            <a:r>
              <a:rPr lang="en-US" dirty="0">
                <a:latin typeface="Times New Roman" panose="02020603050405020304" pitchFamily="18" charset="0"/>
                <a:cs typeface="Times New Roman" panose="02020603050405020304" pitchFamily="18" charset="0"/>
              </a:rPr>
              <a:t>High Performance.</a:t>
            </a:r>
          </a:p>
          <a:p>
            <a:pPr marL="0" indent="0" fontAlgn="base">
              <a:buNone/>
            </a:pPr>
            <a:r>
              <a:rPr lang="en-US" b="1" dirty="0">
                <a:solidFill>
                  <a:srgbClr val="FF0000"/>
                </a:solidFill>
                <a:latin typeface="Times New Roman" panose="02020603050405020304" pitchFamily="18" charset="0"/>
                <a:cs typeface="Times New Roman" panose="02020603050405020304" pitchFamily="18" charset="0"/>
              </a:rPr>
              <a:t>Disadvantages of Multiprogramming</a:t>
            </a:r>
          </a:p>
          <a:p>
            <a:pPr fontAlgn="base"/>
            <a:r>
              <a:rPr lang="en-US" dirty="0">
                <a:latin typeface="Times New Roman" panose="02020603050405020304" pitchFamily="18" charset="0"/>
                <a:cs typeface="Times New Roman" panose="02020603050405020304" pitchFamily="18" charset="0"/>
              </a:rPr>
              <a:t>Prior knowledge of scheduling algorithms is required.</a:t>
            </a:r>
          </a:p>
          <a:p>
            <a:pPr fontAlgn="base"/>
            <a:r>
              <a:rPr lang="en-US" dirty="0">
                <a:latin typeface="Times New Roman" panose="02020603050405020304" pitchFamily="18" charset="0"/>
                <a:cs typeface="Times New Roman" panose="02020603050405020304" pitchFamily="18" charset="0"/>
              </a:rPr>
              <a:t>If it has a large number of jobs, then long-term jobs will have to require a long wait.</a:t>
            </a:r>
          </a:p>
          <a:p>
            <a:pPr fontAlgn="base"/>
            <a:r>
              <a:rPr lang="en-US" dirty="0">
                <a:latin typeface="Times New Roman" panose="02020603050405020304" pitchFamily="18" charset="0"/>
                <a:cs typeface="Times New Roman" panose="02020603050405020304" pitchFamily="18" charset="0"/>
              </a:rPr>
              <a:t>Memory management is needed in the operating system because all types of tasks are stored in the main memory.</a:t>
            </a:r>
          </a:p>
          <a:p>
            <a:pPr marL="0" indent="0">
              <a:buNone/>
            </a:pPr>
            <a:endParaRPr lang="en-IN" dirty="0"/>
          </a:p>
        </p:txBody>
      </p:sp>
    </p:spTree>
    <p:extLst>
      <p:ext uri="{BB962C8B-B14F-4D97-AF65-F5344CB8AC3E}">
        <p14:creationId xmlns:p14="http://schemas.microsoft.com/office/powerpoint/2010/main" val="4075792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1C6E-FC9B-4F39-8970-7E06C5410F45}"/>
              </a:ext>
            </a:extLst>
          </p:cNvPr>
          <p:cNvSpPr>
            <a:spLocks noGrp="1"/>
          </p:cNvSpPr>
          <p:nvPr>
            <p:ph type="title"/>
          </p:nvPr>
        </p:nvSpPr>
        <p:spPr>
          <a:xfrm>
            <a:off x="838200" y="365125"/>
            <a:ext cx="10515600" cy="782031"/>
          </a:xfrm>
        </p:spPr>
        <p:txBody>
          <a:bodyPr>
            <a:normAutofit fontScale="90000"/>
          </a:bodyPr>
          <a:lstStyle/>
          <a:p>
            <a:br>
              <a:rPr lang="en-IN" b="1" dirty="0"/>
            </a:br>
            <a:r>
              <a:rPr lang="en-IN" b="1" dirty="0">
                <a:solidFill>
                  <a:srgbClr val="FF0000"/>
                </a:solidFill>
                <a:latin typeface="Times New Roman" panose="02020603050405020304" pitchFamily="18" charset="0"/>
                <a:cs typeface="Times New Roman" panose="02020603050405020304" pitchFamily="18" charset="0"/>
              </a:rPr>
              <a:t>Multi-Processing Operating System</a:t>
            </a:r>
            <a:br>
              <a:rPr lang="en-IN" b="1" dirty="0"/>
            </a:br>
            <a:endParaRPr lang="en-IN" dirty="0"/>
          </a:p>
        </p:txBody>
      </p:sp>
      <p:sp>
        <p:nvSpPr>
          <p:cNvPr id="3" name="Content Placeholder 2">
            <a:extLst>
              <a:ext uri="{FF2B5EF4-FFF2-40B4-BE49-F238E27FC236}">
                <a16:creationId xmlns:a16="http://schemas.microsoft.com/office/drawing/2014/main" id="{5817997E-E596-4B6A-BE12-14C67F8647A7}"/>
              </a:ext>
            </a:extLst>
          </p:cNvPr>
          <p:cNvSpPr>
            <a:spLocks noGrp="1"/>
          </p:cNvSpPr>
          <p:nvPr>
            <p:ph idx="1"/>
          </p:nvPr>
        </p:nvSpPr>
        <p:spPr>
          <a:xfrm>
            <a:off x="838200" y="1238596"/>
            <a:ext cx="10515600" cy="4938367"/>
          </a:xfrm>
        </p:spPr>
        <p:txBody>
          <a:bodyPr/>
          <a:lstStyle/>
          <a:p>
            <a:pPr fontAlgn="base"/>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Multi-Processing Operating System </a:t>
            </a:r>
            <a:r>
              <a:rPr lang="en-US" dirty="0">
                <a:latin typeface="Times New Roman" panose="02020603050405020304" pitchFamily="18" charset="0"/>
                <a:cs typeface="Times New Roman" panose="02020603050405020304" pitchFamily="18" charset="0"/>
              </a:rPr>
              <a:t>is a type of Operating System in which more than one CPU is used for the execution of resources. It betters the throughput of the System.</a:t>
            </a:r>
          </a:p>
          <a:p>
            <a:endParaRPr lang="en-IN" dirty="0"/>
          </a:p>
        </p:txBody>
      </p:sp>
      <p:pic>
        <p:nvPicPr>
          <p:cNvPr id="4" name="Picture 3">
            <a:extLst>
              <a:ext uri="{FF2B5EF4-FFF2-40B4-BE49-F238E27FC236}">
                <a16:creationId xmlns:a16="http://schemas.microsoft.com/office/drawing/2014/main" id="{DE56734A-F0D0-442A-8448-4DACB5186144}"/>
              </a:ext>
            </a:extLst>
          </p:cNvPr>
          <p:cNvPicPr>
            <a:picLocks noChangeAspect="1"/>
          </p:cNvPicPr>
          <p:nvPr/>
        </p:nvPicPr>
        <p:blipFill>
          <a:blip r:embed="rId3"/>
          <a:stretch>
            <a:fillRect/>
          </a:stretch>
        </p:blipFill>
        <p:spPr>
          <a:xfrm>
            <a:off x="2058075" y="2699415"/>
            <a:ext cx="7410831" cy="3321221"/>
          </a:xfrm>
          <a:prstGeom prst="rect">
            <a:avLst/>
          </a:prstGeom>
        </p:spPr>
      </p:pic>
    </p:spTree>
    <p:extLst>
      <p:ext uri="{BB962C8B-B14F-4D97-AF65-F5344CB8AC3E}">
        <p14:creationId xmlns:p14="http://schemas.microsoft.com/office/powerpoint/2010/main" val="411409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B7E04-20AB-4965-99BE-6F69689CE309}"/>
              </a:ext>
            </a:extLst>
          </p:cNvPr>
          <p:cNvSpPr>
            <a:spLocks noGrp="1"/>
          </p:cNvSpPr>
          <p:nvPr>
            <p:ph idx="1"/>
          </p:nvPr>
        </p:nvSpPr>
        <p:spPr>
          <a:xfrm>
            <a:off x="838200" y="390698"/>
            <a:ext cx="10515600" cy="5786265"/>
          </a:xfrm>
        </p:spPr>
        <p:txBody>
          <a:bodyPr/>
          <a:lstStyle/>
          <a:p>
            <a:pPr fontAlgn="base"/>
            <a:r>
              <a:rPr lang="en-US" b="1" dirty="0">
                <a:solidFill>
                  <a:srgbClr val="FF0000"/>
                </a:solidFill>
                <a:latin typeface="Times New Roman" panose="02020603050405020304" pitchFamily="18" charset="0"/>
                <a:cs typeface="Times New Roman" panose="02020603050405020304" pitchFamily="18" charset="0"/>
              </a:rPr>
              <a:t>Advantages of Multi-Processing Operating System</a:t>
            </a:r>
          </a:p>
          <a:p>
            <a:pPr fontAlgn="base"/>
            <a:r>
              <a:rPr lang="en-US" dirty="0">
                <a:latin typeface="Times New Roman" panose="02020603050405020304" pitchFamily="18" charset="0"/>
                <a:cs typeface="Times New Roman" panose="02020603050405020304" pitchFamily="18" charset="0"/>
              </a:rPr>
              <a:t>It increases the throughput of the system.</a:t>
            </a:r>
          </a:p>
          <a:p>
            <a:pPr fontAlgn="base"/>
            <a:r>
              <a:rPr lang="en-US" dirty="0">
                <a:latin typeface="Times New Roman" panose="02020603050405020304" pitchFamily="18" charset="0"/>
                <a:cs typeface="Times New Roman" panose="02020603050405020304" pitchFamily="18" charset="0"/>
              </a:rPr>
              <a:t>As it has several processors, so, if one processor fails, we can proceed with another processor.</a:t>
            </a:r>
          </a:p>
          <a:p>
            <a:pPr fontAlgn="base"/>
            <a:endParaRPr lang="en-US" dirty="0">
              <a:latin typeface="Times New Roman" panose="02020603050405020304" pitchFamily="18" charset="0"/>
              <a:cs typeface="Times New Roman" panose="02020603050405020304" pitchFamily="18" charset="0"/>
            </a:endParaRPr>
          </a:p>
          <a:p>
            <a:pPr fontAlgn="base"/>
            <a:r>
              <a:rPr lang="en-US" b="1" dirty="0">
                <a:solidFill>
                  <a:srgbClr val="FF0000"/>
                </a:solidFill>
                <a:latin typeface="Times New Roman" panose="02020603050405020304" pitchFamily="18" charset="0"/>
                <a:cs typeface="Times New Roman" panose="02020603050405020304" pitchFamily="18" charset="0"/>
              </a:rPr>
              <a:t>Disadvantages of Multi-Processing Operating System</a:t>
            </a:r>
          </a:p>
          <a:p>
            <a:pPr fontAlgn="base"/>
            <a:r>
              <a:rPr lang="en-US" dirty="0">
                <a:latin typeface="Times New Roman" panose="02020603050405020304" pitchFamily="18" charset="0"/>
                <a:cs typeface="Times New Roman" panose="02020603050405020304" pitchFamily="18" charset="0"/>
              </a:rPr>
              <a:t>Due to the multiple CPU, it can be more complex and somehow difficult to understand.</a:t>
            </a:r>
          </a:p>
          <a:p>
            <a:pPr marL="0" indent="0">
              <a:buNone/>
            </a:pPr>
            <a:endParaRPr lang="en-IN" dirty="0"/>
          </a:p>
        </p:txBody>
      </p:sp>
    </p:spTree>
    <p:extLst>
      <p:ext uri="{BB962C8B-B14F-4D97-AF65-F5344CB8AC3E}">
        <p14:creationId xmlns:p14="http://schemas.microsoft.com/office/powerpoint/2010/main" val="79125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BE89-907A-4D33-A401-D681EE673721}"/>
              </a:ext>
            </a:extLst>
          </p:cNvPr>
          <p:cNvSpPr>
            <a:spLocks noGrp="1"/>
          </p:cNvSpPr>
          <p:nvPr>
            <p:ph type="title"/>
          </p:nvPr>
        </p:nvSpPr>
        <p:spPr>
          <a:xfrm>
            <a:off x="838200" y="365126"/>
            <a:ext cx="10515600" cy="867930"/>
          </a:xfrm>
        </p:spPr>
        <p:txBody>
          <a:bodyPr>
            <a:normAutofit fontScale="90000"/>
          </a:bodyPr>
          <a:lstStyle/>
          <a:p>
            <a:br>
              <a:rPr lang="en-IN" dirty="0"/>
            </a:br>
            <a:r>
              <a:rPr lang="en-IN" b="1" dirty="0">
                <a:solidFill>
                  <a:srgbClr val="FF0000"/>
                </a:solidFill>
                <a:latin typeface="Times New Roman" panose="02020603050405020304" pitchFamily="18" charset="0"/>
                <a:cs typeface="Times New Roman" panose="02020603050405020304" pitchFamily="18" charset="0"/>
              </a:rPr>
              <a:t>Time-sharing operating systems</a:t>
            </a:r>
            <a:br>
              <a:rPr lang="en-IN" dirty="0"/>
            </a:br>
            <a:endParaRPr lang="en-IN" dirty="0"/>
          </a:p>
        </p:txBody>
      </p:sp>
      <p:sp>
        <p:nvSpPr>
          <p:cNvPr id="3" name="Content Placeholder 2">
            <a:extLst>
              <a:ext uri="{FF2B5EF4-FFF2-40B4-BE49-F238E27FC236}">
                <a16:creationId xmlns:a16="http://schemas.microsoft.com/office/drawing/2014/main" id="{DBCB1AF3-EA84-4C4B-A52C-0A623FE379BD}"/>
              </a:ext>
            </a:extLst>
          </p:cNvPr>
          <p:cNvSpPr>
            <a:spLocks noGrp="1"/>
          </p:cNvSpPr>
          <p:nvPr>
            <p:ph idx="1"/>
          </p:nvPr>
        </p:nvSpPr>
        <p:spPr>
          <a:xfrm>
            <a:off x="838200" y="1321723"/>
            <a:ext cx="10515600" cy="5171151"/>
          </a:xfrm>
        </p:spPr>
        <p:txBody>
          <a:bodyPr>
            <a:normAutofit/>
          </a:bodyPr>
          <a:lstStyle/>
          <a:p>
            <a:pPr algn="just"/>
            <a:r>
              <a:rPr lang="en-US" sz="3000" dirty="0">
                <a:latin typeface="Times New Roman" panose="02020603050405020304" pitchFamily="18" charset="0"/>
                <a:cs typeface="Times New Roman" panose="02020603050405020304" pitchFamily="18" charset="0"/>
              </a:rPr>
              <a:t>Time-sharing is a technique which enables many people, located at various terminals, to use a particular computer system at the same time. </a:t>
            </a:r>
          </a:p>
          <a:p>
            <a:pPr algn="just"/>
            <a:r>
              <a:rPr lang="en-US" sz="3000" dirty="0">
                <a:latin typeface="Times New Roman" panose="02020603050405020304" pitchFamily="18" charset="0"/>
                <a:cs typeface="Times New Roman" panose="02020603050405020304" pitchFamily="18" charset="0"/>
              </a:rPr>
              <a:t>Time-sharing or multitasking is a logical extension of multiprogramming. </a:t>
            </a:r>
          </a:p>
          <a:p>
            <a:pPr algn="just"/>
            <a:r>
              <a:rPr lang="en-US" sz="3000" dirty="0">
                <a:latin typeface="Times New Roman" panose="02020603050405020304" pitchFamily="18" charset="0"/>
                <a:cs typeface="Times New Roman" panose="02020603050405020304" pitchFamily="18" charset="0"/>
              </a:rPr>
              <a:t>Processor's time which is shared among multiple users simultaneously is termed as time-sharing.</a:t>
            </a:r>
          </a:p>
          <a:p>
            <a:pPr algn="just"/>
            <a:r>
              <a:rPr lang="en-US" sz="3000" dirty="0">
                <a:latin typeface="Times New Roman" panose="02020603050405020304" pitchFamily="18" charset="0"/>
                <a:cs typeface="Times New Roman" panose="02020603050405020304" pitchFamily="18" charset="0"/>
              </a:rPr>
              <a:t>The objective of the multi programming  is to maximize processor use, whereas in Time-Sharing Systems, the objective is to minimize response time.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251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5C99C-5D0D-4064-B3FC-765EFA9A3B2E}"/>
              </a:ext>
            </a:extLst>
          </p:cNvPr>
          <p:cNvSpPr>
            <a:spLocks noGrp="1"/>
          </p:cNvSpPr>
          <p:nvPr>
            <p:ph idx="1"/>
          </p:nvPr>
        </p:nvSpPr>
        <p:spPr>
          <a:xfrm>
            <a:off x="838200" y="623455"/>
            <a:ext cx="10515600" cy="5553508"/>
          </a:xfrm>
        </p:spPr>
        <p:txBody>
          <a:bodyPr/>
          <a:lstStyle/>
          <a:p>
            <a:r>
              <a:rPr lang="en-US" dirty="0">
                <a:latin typeface="Times New Roman" panose="02020603050405020304" pitchFamily="18" charset="0"/>
                <a:cs typeface="Times New Roman" panose="02020603050405020304" pitchFamily="18" charset="0"/>
              </a:rPr>
              <a:t>Multiple jobs are executed by the CPU by switching between them, but the switches occur so frequently. Thus, the user can receive an immediate response.</a:t>
            </a:r>
          </a:p>
          <a:p>
            <a:pPr marL="0" indent="0">
              <a:buNone/>
            </a:pPr>
            <a:endParaRPr lang="en-IN" dirty="0"/>
          </a:p>
        </p:txBody>
      </p:sp>
      <p:pic>
        <p:nvPicPr>
          <p:cNvPr id="4" name="Picture 3">
            <a:extLst>
              <a:ext uri="{FF2B5EF4-FFF2-40B4-BE49-F238E27FC236}">
                <a16:creationId xmlns:a16="http://schemas.microsoft.com/office/drawing/2014/main" id="{B6E5C853-1458-43CC-8807-079135B4A867}"/>
              </a:ext>
            </a:extLst>
          </p:cNvPr>
          <p:cNvPicPr>
            <a:picLocks noChangeAspect="1"/>
          </p:cNvPicPr>
          <p:nvPr/>
        </p:nvPicPr>
        <p:blipFill>
          <a:blip r:embed="rId2"/>
          <a:stretch>
            <a:fillRect/>
          </a:stretch>
        </p:blipFill>
        <p:spPr>
          <a:xfrm>
            <a:off x="1911663" y="1961631"/>
            <a:ext cx="8795129" cy="4464279"/>
          </a:xfrm>
          <a:prstGeom prst="rect">
            <a:avLst/>
          </a:prstGeom>
        </p:spPr>
      </p:pic>
    </p:spTree>
    <p:extLst>
      <p:ext uri="{BB962C8B-B14F-4D97-AF65-F5344CB8AC3E}">
        <p14:creationId xmlns:p14="http://schemas.microsoft.com/office/powerpoint/2010/main" val="274660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9E80F-64EA-445A-8C88-E88268A108D2}"/>
              </a:ext>
            </a:extLst>
          </p:cNvPr>
          <p:cNvSpPr>
            <a:spLocks noGrp="1"/>
          </p:cNvSpPr>
          <p:nvPr>
            <p:ph idx="1"/>
          </p:nvPr>
        </p:nvSpPr>
        <p:spPr>
          <a:xfrm>
            <a:off x="838200" y="769620"/>
            <a:ext cx="10515600" cy="5407343"/>
          </a:xfrm>
        </p:spPr>
        <p:txBody>
          <a:bodyPr/>
          <a:lstStyle/>
          <a:p>
            <a:r>
              <a:rPr lang="en-US" sz="3000" dirty="0">
                <a:latin typeface="Times New Roman" panose="02020603050405020304" pitchFamily="18" charset="0"/>
                <a:cs typeface="Times New Roman" panose="02020603050405020304" pitchFamily="18" charset="0"/>
              </a:rPr>
              <a:t>An </a:t>
            </a:r>
            <a:r>
              <a:rPr lang="en-US" sz="3000" dirty="0">
                <a:solidFill>
                  <a:srgbClr val="FF0000"/>
                </a:solidFill>
                <a:latin typeface="Times New Roman" panose="02020603050405020304" pitchFamily="18" charset="0"/>
                <a:cs typeface="Times New Roman" panose="02020603050405020304" pitchFamily="18" charset="0"/>
              </a:rPr>
              <a:t>operating system </a:t>
            </a:r>
            <a:r>
              <a:rPr lang="en-US" sz="3000" dirty="0">
                <a:latin typeface="Times New Roman" panose="02020603050405020304" pitchFamily="18" charset="0"/>
                <a:cs typeface="Times New Roman" panose="02020603050405020304" pitchFamily="18" charset="0"/>
              </a:rPr>
              <a:t>is a software which performs all the basic tasks like file management, memory management, process management, handling input and output, and controlling peripheral devices such as disk drives and printers.</a:t>
            </a:r>
          </a:p>
          <a:p>
            <a:pPr marL="0" indent="0">
              <a:buNone/>
            </a:pPr>
            <a:endParaRPr lang="en-US" sz="3000" dirty="0">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Examples of Operating Systems </a:t>
            </a:r>
            <a:r>
              <a:rPr lang="en-US" sz="3000" dirty="0">
                <a:latin typeface="Times New Roman" panose="02020603050405020304" pitchFamily="18" charset="0"/>
                <a:cs typeface="Times New Roman" panose="02020603050405020304" pitchFamily="18" charset="0"/>
              </a:rPr>
              <a:t>are Windows, Linux, Mac OS, etc.</a:t>
            </a:r>
            <a:endParaRPr lang="en-IN" sz="3000" b="1" dirty="0">
              <a:latin typeface="Times New Roman" panose="02020603050405020304" pitchFamily="18"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79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AB10A-6571-41C5-A345-12548DC220C9}"/>
              </a:ext>
            </a:extLst>
          </p:cNvPr>
          <p:cNvSpPr>
            <a:spLocks noGrp="1"/>
          </p:cNvSpPr>
          <p:nvPr>
            <p:ph idx="1"/>
          </p:nvPr>
        </p:nvSpPr>
        <p:spPr>
          <a:xfrm>
            <a:off x="838200" y="490451"/>
            <a:ext cx="10515600" cy="6076604"/>
          </a:xfrm>
        </p:spPr>
        <p:txBody>
          <a:bodyPr>
            <a:normAutofit fontScale="92500"/>
          </a:bodyPr>
          <a:lstStyle/>
          <a:p>
            <a:pPr fontAlgn="base">
              <a:lnSpc>
                <a:spcPct val="100000"/>
              </a:lnSpc>
            </a:pPr>
            <a:r>
              <a:rPr lang="en-US" b="1" dirty="0">
                <a:solidFill>
                  <a:srgbClr val="FF0000"/>
                </a:solidFill>
                <a:latin typeface="Times New Roman" panose="02020603050405020304" pitchFamily="18" charset="0"/>
                <a:cs typeface="Times New Roman" panose="02020603050405020304" pitchFamily="18" charset="0"/>
              </a:rPr>
              <a:t>Advantages of Time-Sharing OS</a:t>
            </a:r>
          </a:p>
          <a:p>
            <a:pPr fontAlgn="base">
              <a:lnSpc>
                <a:spcPct val="100000"/>
              </a:lnSpc>
            </a:pPr>
            <a:r>
              <a:rPr lang="en-US" dirty="0">
                <a:latin typeface="Times New Roman" panose="02020603050405020304" pitchFamily="18" charset="0"/>
                <a:cs typeface="Times New Roman" panose="02020603050405020304" pitchFamily="18" charset="0"/>
              </a:rPr>
              <a:t>Each task gets an equal opportunity.</a:t>
            </a:r>
          </a:p>
          <a:p>
            <a:pPr fontAlgn="base">
              <a:lnSpc>
                <a:spcPct val="100000"/>
              </a:lnSpc>
            </a:pPr>
            <a:r>
              <a:rPr lang="en-US" dirty="0">
                <a:latin typeface="Times New Roman" panose="02020603050405020304" pitchFamily="18" charset="0"/>
                <a:cs typeface="Times New Roman" panose="02020603050405020304" pitchFamily="18" charset="0"/>
              </a:rPr>
              <a:t>Fewer chances of duplication of software.</a:t>
            </a:r>
          </a:p>
          <a:p>
            <a:pPr fontAlgn="base">
              <a:lnSpc>
                <a:spcPct val="100000"/>
              </a:lnSpc>
            </a:pPr>
            <a:r>
              <a:rPr lang="en-US" dirty="0">
                <a:latin typeface="Times New Roman" panose="02020603050405020304" pitchFamily="18" charset="0"/>
                <a:cs typeface="Times New Roman" panose="02020603050405020304" pitchFamily="18" charset="0"/>
              </a:rPr>
              <a:t>CPU idle time can be reduced.</a:t>
            </a:r>
          </a:p>
          <a:p>
            <a:pPr fontAlgn="base">
              <a:lnSpc>
                <a:spcPct val="100000"/>
              </a:lnSpc>
            </a:pPr>
            <a:r>
              <a:rPr lang="en-US" b="1" dirty="0">
                <a:latin typeface="Times New Roman" panose="02020603050405020304" pitchFamily="18" charset="0"/>
                <a:cs typeface="Times New Roman" panose="02020603050405020304" pitchFamily="18" charset="0"/>
              </a:rPr>
              <a:t>Resource Sharing: </a:t>
            </a:r>
            <a:r>
              <a:rPr lang="en-US" dirty="0">
                <a:latin typeface="Times New Roman" panose="02020603050405020304" pitchFamily="18" charset="0"/>
                <a:cs typeface="Times New Roman" panose="02020603050405020304" pitchFamily="18" charset="0"/>
              </a:rPr>
              <a:t>Time-sharing systems allow multiple users to share hardware resources such as the CPU, memory, and peripherals, reducing the cost of hardware and increasing efficiency.</a:t>
            </a:r>
          </a:p>
          <a:p>
            <a:pPr fontAlgn="base">
              <a:lnSpc>
                <a:spcPct val="100000"/>
              </a:lnSpc>
            </a:pPr>
            <a:r>
              <a:rPr lang="en-US" b="1" dirty="0">
                <a:latin typeface="Times New Roman" panose="02020603050405020304" pitchFamily="18" charset="0"/>
                <a:cs typeface="Times New Roman" panose="02020603050405020304" pitchFamily="18" charset="0"/>
              </a:rPr>
              <a:t>Improved Productivity: </a:t>
            </a:r>
            <a:r>
              <a:rPr lang="en-US" dirty="0">
                <a:latin typeface="Times New Roman" panose="02020603050405020304" pitchFamily="18" charset="0"/>
                <a:cs typeface="Times New Roman" panose="02020603050405020304" pitchFamily="18" charset="0"/>
              </a:rPr>
              <a:t>Time-sharing allows users to work concurrently, thereby reducing the waiting time for their turn to use the computer. This increased productivity translates to more work getting done in less time.</a:t>
            </a:r>
          </a:p>
          <a:p>
            <a:pPr fontAlgn="base">
              <a:lnSpc>
                <a:spcPct val="100000"/>
              </a:lnSpc>
            </a:pPr>
            <a:r>
              <a:rPr lang="en-US" b="1" dirty="0">
                <a:latin typeface="Times New Roman" panose="02020603050405020304" pitchFamily="18" charset="0"/>
                <a:cs typeface="Times New Roman" panose="02020603050405020304" pitchFamily="18" charset="0"/>
              </a:rPr>
              <a:t>Improved User Experience: </a:t>
            </a:r>
            <a:r>
              <a:rPr lang="en-US" dirty="0">
                <a:latin typeface="Times New Roman" panose="02020603050405020304" pitchFamily="18" charset="0"/>
                <a:cs typeface="Times New Roman" panose="02020603050405020304" pitchFamily="18" charset="0"/>
              </a:rPr>
              <a:t>Time-sharing provides an interactive environment that allows users to communicate with the computer in real time, providing a better user experience than batch processing.</a:t>
            </a:r>
          </a:p>
          <a:p>
            <a:pPr marL="0" indent="0">
              <a:buNone/>
            </a:pPr>
            <a:endParaRPr lang="en-IN" dirty="0"/>
          </a:p>
        </p:txBody>
      </p:sp>
    </p:spTree>
    <p:extLst>
      <p:ext uri="{BB962C8B-B14F-4D97-AF65-F5344CB8AC3E}">
        <p14:creationId xmlns:p14="http://schemas.microsoft.com/office/powerpoint/2010/main" val="142474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F372E-3142-4D72-A6D1-2D1B381DF2CC}"/>
              </a:ext>
            </a:extLst>
          </p:cNvPr>
          <p:cNvSpPr>
            <a:spLocks noGrp="1"/>
          </p:cNvSpPr>
          <p:nvPr>
            <p:ph idx="1"/>
          </p:nvPr>
        </p:nvSpPr>
        <p:spPr>
          <a:xfrm>
            <a:off x="838200" y="432262"/>
            <a:ext cx="10515600" cy="5744701"/>
          </a:xfrm>
        </p:spPr>
        <p:txBody>
          <a:bodyPr/>
          <a:lstStyle/>
          <a:p>
            <a:pPr marL="0" indent="0" fontAlgn="base">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Disadvantages of Time-Sharing OS</a:t>
            </a:r>
            <a:endParaRPr lang="en-US" sz="2600" b="1" dirty="0">
              <a:solidFill>
                <a:srgbClr val="FF0000"/>
              </a:solidFill>
              <a:latin typeface="Times New Roman" panose="02020603050405020304" pitchFamily="18" charset="0"/>
              <a:cs typeface="Times New Roman" panose="02020603050405020304" pitchFamily="18" charset="0"/>
            </a:endParaRPr>
          </a:p>
          <a:p>
            <a:pPr fontAlgn="base">
              <a:lnSpc>
                <a:spcPct val="100000"/>
              </a:lnSpc>
            </a:pPr>
            <a:r>
              <a:rPr lang="en-US" sz="2600" dirty="0">
                <a:latin typeface="Times New Roman" panose="02020603050405020304" pitchFamily="18" charset="0"/>
                <a:cs typeface="Times New Roman" panose="02020603050405020304" pitchFamily="18" charset="0"/>
              </a:rPr>
              <a:t>Reliability problem.</a:t>
            </a:r>
          </a:p>
          <a:p>
            <a:pPr fontAlgn="base">
              <a:lnSpc>
                <a:spcPct val="100000"/>
              </a:lnSpc>
            </a:pPr>
            <a:r>
              <a:rPr lang="en-US" sz="2600" dirty="0">
                <a:latin typeface="Times New Roman" panose="02020603050405020304" pitchFamily="18" charset="0"/>
                <a:cs typeface="Times New Roman" panose="02020603050405020304" pitchFamily="18" charset="0"/>
              </a:rPr>
              <a:t>One must have to take care of the security and integrity of user programs and data.</a:t>
            </a:r>
          </a:p>
          <a:p>
            <a:pPr fontAlgn="base">
              <a:lnSpc>
                <a:spcPct val="100000"/>
              </a:lnSpc>
            </a:pPr>
            <a:r>
              <a:rPr lang="en-US" sz="2600" dirty="0">
                <a:latin typeface="Times New Roman" panose="02020603050405020304" pitchFamily="18" charset="0"/>
                <a:cs typeface="Times New Roman" panose="02020603050405020304" pitchFamily="18" charset="0"/>
              </a:rPr>
              <a:t>Data communication problem.</a:t>
            </a:r>
          </a:p>
          <a:p>
            <a:pPr marL="0" indent="0">
              <a:buNone/>
            </a:pPr>
            <a:endParaRPr lang="en-IN" dirty="0"/>
          </a:p>
        </p:txBody>
      </p:sp>
    </p:spTree>
    <p:extLst>
      <p:ext uri="{BB962C8B-B14F-4D97-AF65-F5344CB8AC3E}">
        <p14:creationId xmlns:p14="http://schemas.microsoft.com/office/powerpoint/2010/main" val="2221923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BF94-13E2-455D-B97E-A2AC0815623A}"/>
              </a:ext>
            </a:extLst>
          </p:cNvPr>
          <p:cNvSpPr>
            <a:spLocks noGrp="1"/>
          </p:cNvSpPr>
          <p:nvPr>
            <p:ph type="title"/>
          </p:nvPr>
        </p:nvSpPr>
        <p:spPr>
          <a:xfrm>
            <a:off x="838200" y="365126"/>
            <a:ext cx="10515600" cy="831908"/>
          </a:xfrm>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b="1" dirty="0">
                <a:solidFill>
                  <a:srgbClr val="FF0000"/>
                </a:solidFill>
                <a:latin typeface="Times New Roman" panose="02020603050405020304" pitchFamily="18" charset="0"/>
                <a:cs typeface="Times New Roman" panose="02020603050405020304" pitchFamily="18" charset="0"/>
              </a:rPr>
              <a:t>Distributed Operating System</a:t>
            </a:r>
            <a:br>
              <a:rPr lang="en-IN" b="1" dirty="0">
                <a:solidFill>
                  <a:srgbClr val="FF0000"/>
                </a:solidFill>
                <a:latin typeface="Times New Roman" panose="02020603050405020304" pitchFamily="18" charset="0"/>
                <a:cs typeface="Times New Roman" panose="02020603050405020304" pitchFamily="18" charset="0"/>
              </a:rPr>
            </a:br>
            <a:endParaRPr lang="en-IN" b="1" dirty="0">
              <a:solidFill>
                <a:srgbClr val="FF0000"/>
              </a:solidFill>
            </a:endParaRPr>
          </a:p>
        </p:txBody>
      </p:sp>
      <p:sp>
        <p:nvSpPr>
          <p:cNvPr id="3" name="Content Placeholder 2">
            <a:extLst>
              <a:ext uri="{FF2B5EF4-FFF2-40B4-BE49-F238E27FC236}">
                <a16:creationId xmlns:a16="http://schemas.microsoft.com/office/drawing/2014/main" id="{48258F97-5FE6-4289-9DBC-2EB33B1A13EB}"/>
              </a:ext>
            </a:extLst>
          </p:cNvPr>
          <p:cNvSpPr>
            <a:spLocks noGrp="1"/>
          </p:cNvSpPr>
          <p:nvPr>
            <p:ph idx="1"/>
          </p:nvPr>
        </p:nvSpPr>
        <p:spPr>
          <a:xfrm>
            <a:off x="838200" y="1129146"/>
            <a:ext cx="10515600" cy="5047818"/>
          </a:xfrm>
        </p:spPr>
        <p:txBody>
          <a:bodyPr/>
          <a:lstStyle/>
          <a:p>
            <a:pPr fontAlgn="base">
              <a:lnSpc>
                <a:spcPct val="100000"/>
              </a:lnSpc>
            </a:pPr>
            <a:r>
              <a:rPr lang="en-US" sz="3000" dirty="0">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a:t>
            </a:r>
          </a:p>
          <a:p>
            <a:pPr fontAlgn="base">
              <a:lnSpc>
                <a:spcPct val="100000"/>
              </a:lnSpc>
            </a:pPr>
            <a:r>
              <a:rPr lang="en-US" sz="3000" dirty="0">
                <a:latin typeface="Times New Roman" panose="02020603050405020304" pitchFamily="18" charset="0"/>
                <a:cs typeface="Times New Roman" panose="02020603050405020304" pitchFamily="18" charset="0"/>
              </a:rPr>
              <a:t>Various autonomous interconnected computers communicate with each other using a shared communication network.</a:t>
            </a:r>
          </a:p>
          <a:p>
            <a:pPr fontAlgn="base">
              <a:lnSpc>
                <a:spcPct val="100000"/>
              </a:lnSpc>
            </a:pPr>
            <a:r>
              <a:rPr lang="en-US" sz="3000" dirty="0">
                <a:latin typeface="Times New Roman" panose="02020603050405020304" pitchFamily="18" charset="0"/>
                <a:cs typeface="Times New Roman" panose="02020603050405020304" pitchFamily="18" charset="0"/>
              </a:rPr>
              <a:t>Independent systems possess their own memory unit and CPU. </a:t>
            </a:r>
          </a:p>
          <a:p>
            <a:pPr fontAlgn="base">
              <a:lnSpc>
                <a:spcPct val="100000"/>
              </a:lnSpc>
            </a:pPr>
            <a:r>
              <a:rPr lang="en-US" sz="3000" dirty="0">
                <a:latin typeface="Times New Roman" panose="02020603050405020304" pitchFamily="18" charset="0"/>
                <a:cs typeface="Times New Roman" panose="02020603050405020304" pitchFamily="18" charset="0"/>
              </a:rPr>
              <a:t>These are referred to as </a:t>
            </a:r>
            <a:r>
              <a:rPr lang="en-US" sz="3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loosely coupled systems or distributed systems</a:t>
            </a:r>
            <a:r>
              <a:rPr lang="en-US" sz="3000" dirty="0">
                <a:latin typeface="Times New Roman" panose="02020603050405020304" pitchFamily="18" charset="0"/>
                <a:cs typeface="Times New Roman" panose="02020603050405020304" pitchFamily="18" charset="0"/>
              </a:rPr>
              <a:t>. </a:t>
            </a:r>
          </a:p>
          <a:p>
            <a:pPr fontAlgn="base">
              <a:lnSpc>
                <a:spcPct val="100000"/>
              </a:lnSpc>
            </a:pPr>
            <a:r>
              <a:rPr lang="en-US" sz="3000" dirty="0">
                <a:latin typeface="Times New Roman" panose="02020603050405020304" pitchFamily="18" charset="0"/>
                <a:cs typeface="Times New Roman" panose="02020603050405020304" pitchFamily="18" charset="0"/>
              </a:rPr>
              <a:t>These systems’ processors differ in size and function.</a:t>
            </a:r>
          </a:p>
          <a:p>
            <a:pPr marL="0" indent="0">
              <a:buNone/>
            </a:pPr>
            <a:endParaRPr lang="en-IN" dirty="0"/>
          </a:p>
        </p:txBody>
      </p:sp>
    </p:spTree>
    <p:extLst>
      <p:ext uri="{BB962C8B-B14F-4D97-AF65-F5344CB8AC3E}">
        <p14:creationId xmlns:p14="http://schemas.microsoft.com/office/powerpoint/2010/main" val="184545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F19AD-F3C9-49C7-AFA4-18DF48441E58}"/>
              </a:ext>
            </a:extLst>
          </p:cNvPr>
          <p:cNvSpPr>
            <a:spLocks noGrp="1"/>
          </p:cNvSpPr>
          <p:nvPr>
            <p:ph idx="1"/>
          </p:nvPr>
        </p:nvSpPr>
        <p:spPr>
          <a:xfrm>
            <a:off x="838200" y="615142"/>
            <a:ext cx="10515600" cy="5561821"/>
          </a:xfrm>
        </p:spPr>
        <p:txBody>
          <a:bodyPr/>
          <a:lstStyle/>
          <a:p>
            <a:pPr fontAlgn="base">
              <a:lnSpc>
                <a:spcPct val="100000"/>
              </a:lnSpc>
            </a:pPr>
            <a:r>
              <a:rPr lang="en-US" sz="2600" dirty="0">
                <a:latin typeface="Times New Roman" panose="02020603050405020304" pitchFamily="18" charset="0"/>
                <a:cs typeface="Times New Roman" panose="02020603050405020304" pitchFamily="18" charset="0"/>
              </a:rPr>
              <a:t>The major benefit of working with these types of the operating system is that it is always possible that one user can access the files or software which are not actually present on his system but some other system connected within this network </a:t>
            </a:r>
          </a:p>
          <a:p>
            <a:pPr fontAlgn="base">
              <a:lnSpc>
                <a:spcPct val="100000"/>
              </a:lnSpc>
            </a:pPr>
            <a:r>
              <a:rPr lang="en-US" sz="2600" dirty="0">
                <a:latin typeface="Times New Roman" panose="02020603050405020304" pitchFamily="18" charset="0"/>
                <a:cs typeface="Times New Roman" panose="02020603050405020304" pitchFamily="18" charset="0"/>
              </a:rPr>
              <a:t>i.e., remote access is enabled within the devices connected in that network. </a:t>
            </a:r>
            <a:endParaRPr lang="en-IN"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E23C8F-9D05-430A-AF3D-7877CDA5F265}"/>
              </a:ext>
            </a:extLst>
          </p:cNvPr>
          <p:cNvPicPr>
            <a:picLocks noChangeAspect="1"/>
          </p:cNvPicPr>
          <p:nvPr/>
        </p:nvPicPr>
        <p:blipFill>
          <a:blip r:embed="rId2"/>
          <a:stretch>
            <a:fillRect/>
          </a:stretch>
        </p:blipFill>
        <p:spPr>
          <a:xfrm>
            <a:off x="1172691" y="3163209"/>
            <a:ext cx="9874924" cy="3079649"/>
          </a:xfrm>
          <a:prstGeom prst="rect">
            <a:avLst/>
          </a:prstGeom>
        </p:spPr>
      </p:pic>
    </p:spTree>
    <p:extLst>
      <p:ext uri="{BB962C8B-B14F-4D97-AF65-F5344CB8AC3E}">
        <p14:creationId xmlns:p14="http://schemas.microsoft.com/office/powerpoint/2010/main" val="200246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000B6-AA9A-40A9-B2BE-7D8B06CDDF30}"/>
              </a:ext>
            </a:extLst>
          </p:cNvPr>
          <p:cNvSpPr>
            <a:spLocks noGrp="1"/>
          </p:cNvSpPr>
          <p:nvPr>
            <p:ph idx="1"/>
          </p:nvPr>
        </p:nvSpPr>
        <p:spPr>
          <a:xfrm>
            <a:off x="838200" y="307571"/>
            <a:ext cx="10515600" cy="5869392"/>
          </a:xfrm>
        </p:spPr>
        <p:txBody>
          <a:bodyPr>
            <a:normAutofit/>
          </a:bodyPr>
          <a:lstStyle/>
          <a:p>
            <a:pPr fontAlgn="base">
              <a:lnSpc>
                <a:spcPct val="100000"/>
              </a:lnSpc>
            </a:pPr>
            <a:r>
              <a:rPr lang="en-US" sz="2600" b="1" dirty="0">
                <a:solidFill>
                  <a:srgbClr val="FF0000"/>
                </a:solidFill>
                <a:latin typeface="Times New Roman" panose="02020603050405020304" pitchFamily="18" charset="0"/>
                <a:cs typeface="Times New Roman" panose="02020603050405020304" pitchFamily="18" charset="0"/>
              </a:rPr>
              <a:t>Advantages of Distributed Operating System</a:t>
            </a:r>
          </a:p>
          <a:p>
            <a:pPr fontAlgn="base">
              <a:lnSpc>
                <a:spcPct val="100000"/>
              </a:lnSpc>
            </a:pPr>
            <a:r>
              <a:rPr lang="en-US" sz="2600" dirty="0">
                <a:latin typeface="Times New Roman" panose="02020603050405020304" pitchFamily="18" charset="0"/>
                <a:cs typeface="Times New Roman" panose="02020603050405020304" pitchFamily="18" charset="0"/>
              </a:rPr>
              <a:t>Failure of one will not affect the other network communication, as all systems are independent of each other.</a:t>
            </a:r>
          </a:p>
          <a:p>
            <a:pPr fontAlgn="base">
              <a:lnSpc>
                <a:spcPct val="100000"/>
              </a:lnSpc>
            </a:pPr>
            <a:r>
              <a:rPr lang="en-US" sz="2600" dirty="0">
                <a:latin typeface="Times New Roman" panose="02020603050405020304" pitchFamily="18" charset="0"/>
                <a:cs typeface="Times New Roman" panose="02020603050405020304" pitchFamily="18" charset="0"/>
              </a:rPr>
              <a:t>Electronic mail increases the data exchange speed.</a:t>
            </a:r>
          </a:p>
          <a:p>
            <a:pPr fontAlgn="base">
              <a:lnSpc>
                <a:spcPct val="100000"/>
              </a:lnSpc>
            </a:pPr>
            <a:r>
              <a:rPr lang="en-US" sz="2600" dirty="0">
                <a:latin typeface="Times New Roman" panose="02020603050405020304" pitchFamily="18" charset="0"/>
                <a:cs typeface="Times New Roman" panose="02020603050405020304" pitchFamily="18" charset="0"/>
              </a:rPr>
              <a:t>Since resources are being shared, computation is highly fast and durable.</a:t>
            </a:r>
          </a:p>
          <a:p>
            <a:pPr fontAlgn="base">
              <a:lnSpc>
                <a:spcPct val="100000"/>
              </a:lnSpc>
            </a:pPr>
            <a:r>
              <a:rPr lang="en-US" sz="2600" dirty="0">
                <a:latin typeface="Times New Roman" panose="02020603050405020304" pitchFamily="18" charset="0"/>
                <a:cs typeface="Times New Roman" panose="02020603050405020304" pitchFamily="18" charset="0"/>
              </a:rPr>
              <a:t>Load on host computer reduces.</a:t>
            </a:r>
          </a:p>
          <a:p>
            <a:pPr fontAlgn="base">
              <a:lnSpc>
                <a:spcPct val="100000"/>
              </a:lnSpc>
            </a:pPr>
            <a:r>
              <a:rPr lang="en-US" sz="2600" dirty="0">
                <a:latin typeface="Times New Roman" panose="02020603050405020304" pitchFamily="18" charset="0"/>
                <a:cs typeface="Times New Roman" panose="02020603050405020304" pitchFamily="18" charset="0"/>
              </a:rPr>
              <a:t>Delay in data processing reduces.</a:t>
            </a:r>
          </a:p>
          <a:p>
            <a:pPr fontAlgn="base">
              <a:lnSpc>
                <a:spcPct val="100000"/>
              </a:lnSpc>
            </a:pPr>
            <a:r>
              <a:rPr lang="en-US" sz="2600" b="1" dirty="0">
                <a:solidFill>
                  <a:srgbClr val="FF0000"/>
                </a:solidFill>
                <a:latin typeface="Times New Roman" panose="02020603050405020304" pitchFamily="18" charset="0"/>
                <a:cs typeface="Times New Roman" panose="02020603050405020304" pitchFamily="18" charset="0"/>
              </a:rPr>
              <a:t>Disadvantages of Distributed Operating System</a:t>
            </a:r>
          </a:p>
          <a:p>
            <a:pPr fontAlgn="base">
              <a:lnSpc>
                <a:spcPct val="100000"/>
              </a:lnSpc>
            </a:pPr>
            <a:r>
              <a:rPr lang="en-US" sz="2600" dirty="0">
                <a:latin typeface="Times New Roman" panose="02020603050405020304" pitchFamily="18" charset="0"/>
                <a:cs typeface="Times New Roman" panose="02020603050405020304" pitchFamily="18" charset="0"/>
              </a:rPr>
              <a:t>Failure of the main network will stop the entire communication.</a:t>
            </a:r>
          </a:p>
          <a:p>
            <a:pPr fontAlgn="base">
              <a:lnSpc>
                <a:spcPct val="100000"/>
              </a:lnSpc>
            </a:pPr>
            <a:r>
              <a:rPr lang="en-US" sz="2600" dirty="0">
                <a:latin typeface="Times New Roman" panose="02020603050405020304" pitchFamily="18" charset="0"/>
                <a:cs typeface="Times New Roman" panose="02020603050405020304" pitchFamily="18" charset="0"/>
              </a:rPr>
              <a:t>To establish distributed systems the language is used not well-defined yet.</a:t>
            </a:r>
          </a:p>
          <a:p>
            <a:pPr fontAlgn="base">
              <a:lnSpc>
                <a:spcPct val="100000"/>
              </a:lnSpc>
            </a:pPr>
            <a:r>
              <a:rPr lang="en-US" sz="2600" dirty="0">
                <a:latin typeface="Times New Roman" panose="02020603050405020304" pitchFamily="18" charset="0"/>
                <a:cs typeface="Times New Roman" panose="02020603050405020304" pitchFamily="18" charset="0"/>
              </a:rPr>
              <a:t>These types of systems are not readily available as they are very expensive. </a:t>
            </a:r>
          </a:p>
        </p:txBody>
      </p:sp>
    </p:spTree>
    <p:extLst>
      <p:ext uri="{BB962C8B-B14F-4D97-AF65-F5344CB8AC3E}">
        <p14:creationId xmlns:p14="http://schemas.microsoft.com/office/powerpoint/2010/main" val="3784139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8B24-CAC9-4323-9BA8-682545064641}"/>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Network operating System</a:t>
            </a:r>
            <a:br>
              <a:rPr lang="en-IN" dirty="0"/>
            </a:br>
            <a:endParaRPr lang="en-IN" dirty="0"/>
          </a:p>
        </p:txBody>
      </p:sp>
      <p:pic>
        <p:nvPicPr>
          <p:cNvPr id="4" name="Content Placeholder 3">
            <a:extLst>
              <a:ext uri="{FF2B5EF4-FFF2-40B4-BE49-F238E27FC236}">
                <a16:creationId xmlns:a16="http://schemas.microsoft.com/office/drawing/2014/main" id="{F4F1B42A-B95B-49F4-8E03-68EDB8CC3131}"/>
              </a:ext>
            </a:extLst>
          </p:cNvPr>
          <p:cNvPicPr>
            <a:picLocks noGrp="1" noChangeAspect="1"/>
          </p:cNvPicPr>
          <p:nvPr>
            <p:ph idx="1"/>
          </p:nvPr>
        </p:nvPicPr>
        <p:blipFill>
          <a:blip r:embed="rId2"/>
          <a:stretch>
            <a:fillRect/>
          </a:stretch>
        </p:blipFill>
        <p:spPr>
          <a:xfrm>
            <a:off x="1105593" y="1322388"/>
            <a:ext cx="9434945" cy="4854575"/>
          </a:xfrm>
          <a:prstGeom prst="rect">
            <a:avLst/>
          </a:prstGeom>
        </p:spPr>
      </p:pic>
    </p:spTree>
    <p:extLst>
      <p:ext uri="{BB962C8B-B14F-4D97-AF65-F5344CB8AC3E}">
        <p14:creationId xmlns:p14="http://schemas.microsoft.com/office/powerpoint/2010/main" val="2089692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7A9A7-A95F-447D-9DE6-6A4B57735B00}"/>
              </a:ext>
            </a:extLst>
          </p:cNvPr>
          <p:cNvSpPr>
            <a:spLocks noGrp="1"/>
          </p:cNvSpPr>
          <p:nvPr>
            <p:ph idx="1"/>
          </p:nvPr>
        </p:nvSpPr>
        <p:spPr>
          <a:xfrm>
            <a:off x="838200" y="615142"/>
            <a:ext cx="10515600" cy="5561821"/>
          </a:xfrm>
        </p:spPr>
        <p:txBody>
          <a:bodyPr>
            <a:normAutofit/>
          </a:bodyPr>
          <a:lstStyle/>
          <a:p>
            <a:pPr fontAlgn="base">
              <a:lnSpc>
                <a:spcPct val="100000"/>
              </a:lnSpc>
            </a:pPr>
            <a:r>
              <a:rPr lang="en-US" dirty="0">
                <a:latin typeface="Times New Roman" panose="02020603050405020304" pitchFamily="18" charset="0"/>
                <a:cs typeface="Times New Roman" panose="02020603050405020304" pitchFamily="18" charset="0"/>
              </a:rPr>
              <a:t>A Network Operating System runs on a server and provides the server the capability to manage data, users, groups, security, applications, and other networking functions. </a:t>
            </a:r>
          </a:p>
          <a:p>
            <a:pPr fontAlgn="base">
              <a:lnSpc>
                <a:spcPct val="100000"/>
              </a:lnSpc>
            </a:pPr>
            <a:r>
              <a:rPr lang="en-US" dirty="0">
                <a:latin typeface="Times New Roman" panose="02020603050405020304" pitchFamily="18" charset="0"/>
                <a:cs typeface="Times New Roman" panose="02020603050405020304" pitchFamily="18" charset="0"/>
              </a:rPr>
              <a:t>The primary purpose of the network operating system is to allow shared file and printer access among multiple computers in a network, typically a local area network (LAN), a private network or to other networks.</a:t>
            </a:r>
          </a:p>
          <a:p>
            <a:pPr fontAlgn="base">
              <a:lnSpc>
                <a:spcPct val="100000"/>
              </a:lnSpc>
            </a:pPr>
            <a:r>
              <a:rPr lang="en-IN" dirty="0">
                <a:latin typeface="Times New Roman" panose="02020603050405020304" pitchFamily="18" charset="0"/>
                <a:cs typeface="Times New Roman" panose="02020603050405020304" pitchFamily="18" charset="0"/>
              </a:rPr>
              <a:t>Examples of network operating systems include Microsoft Windows Server 2003, Microsoft Windows Server 2008, UNIX, Linux, Mac OS X, Novell NetWare, and BSD.</a:t>
            </a:r>
          </a:p>
        </p:txBody>
      </p:sp>
    </p:spTree>
    <p:extLst>
      <p:ext uri="{BB962C8B-B14F-4D97-AF65-F5344CB8AC3E}">
        <p14:creationId xmlns:p14="http://schemas.microsoft.com/office/powerpoint/2010/main" val="1084206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52114-6EBD-4AA0-B20A-CCDE00D7BFAF}"/>
              </a:ext>
            </a:extLst>
          </p:cNvPr>
          <p:cNvSpPr>
            <a:spLocks noGrp="1"/>
          </p:cNvSpPr>
          <p:nvPr>
            <p:ph idx="1"/>
          </p:nvPr>
        </p:nvSpPr>
        <p:spPr>
          <a:xfrm>
            <a:off x="838200" y="540327"/>
            <a:ext cx="10515600" cy="5636636"/>
          </a:xfrm>
        </p:spPr>
        <p:txBody>
          <a:bodyPr>
            <a:normAutofit lnSpcReduction="10000"/>
          </a:bodyPr>
          <a:lstStyle/>
          <a:p>
            <a:pPr fontAlgn="base">
              <a:lnSpc>
                <a:spcPct val="100000"/>
              </a:lnSpc>
            </a:pPr>
            <a:r>
              <a:rPr lang="en-US" b="1" dirty="0">
                <a:solidFill>
                  <a:srgbClr val="FF0000"/>
                </a:solidFill>
                <a:latin typeface="Times New Roman" panose="02020603050405020304" pitchFamily="18" charset="0"/>
                <a:cs typeface="Times New Roman" panose="02020603050405020304" pitchFamily="18" charset="0"/>
              </a:rPr>
              <a:t>Advantages of Network Operating System </a:t>
            </a:r>
          </a:p>
          <a:p>
            <a:pPr fontAlgn="base">
              <a:lnSpc>
                <a:spcPct val="100000"/>
              </a:lnSpc>
            </a:pPr>
            <a:r>
              <a:rPr lang="en-US" dirty="0">
                <a:latin typeface="Times New Roman" panose="02020603050405020304" pitchFamily="18" charset="0"/>
                <a:cs typeface="Times New Roman" panose="02020603050405020304" pitchFamily="18" charset="0"/>
              </a:rPr>
              <a:t>Highly stable centralized servers.</a:t>
            </a:r>
          </a:p>
          <a:p>
            <a:pPr fontAlgn="base">
              <a:lnSpc>
                <a:spcPct val="100000"/>
              </a:lnSpc>
            </a:pPr>
            <a:r>
              <a:rPr lang="en-US" dirty="0">
                <a:latin typeface="Times New Roman" panose="02020603050405020304" pitchFamily="18" charset="0"/>
                <a:cs typeface="Times New Roman" panose="02020603050405020304" pitchFamily="18" charset="0"/>
              </a:rPr>
              <a:t>Security concerns are handled through servers.</a:t>
            </a:r>
          </a:p>
          <a:p>
            <a:pPr fontAlgn="base">
              <a:lnSpc>
                <a:spcPct val="100000"/>
              </a:lnSpc>
            </a:pPr>
            <a:r>
              <a:rPr lang="en-US" dirty="0">
                <a:latin typeface="Times New Roman" panose="02020603050405020304" pitchFamily="18" charset="0"/>
                <a:cs typeface="Times New Roman" panose="02020603050405020304" pitchFamily="18" charset="0"/>
              </a:rPr>
              <a:t>New technologies and hardware up-gradation are easily integrated into the system.</a:t>
            </a:r>
          </a:p>
          <a:p>
            <a:pPr fontAlgn="base">
              <a:lnSpc>
                <a:spcPct val="100000"/>
              </a:lnSpc>
            </a:pPr>
            <a:r>
              <a:rPr lang="en-US" dirty="0">
                <a:latin typeface="Times New Roman" panose="02020603050405020304" pitchFamily="18" charset="0"/>
                <a:cs typeface="Times New Roman" panose="02020603050405020304" pitchFamily="18" charset="0"/>
              </a:rPr>
              <a:t>Server access is possible remotely from different locations and types of systems.</a:t>
            </a:r>
          </a:p>
          <a:p>
            <a:pPr fontAlgn="base">
              <a:lnSpc>
                <a:spcPct val="100000"/>
              </a:lnSpc>
            </a:pPr>
            <a:r>
              <a:rPr lang="en-US" b="1" dirty="0">
                <a:solidFill>
                  <a:srgbClr val="FF0000"/>
                </a:solidFill>
                <a:latin typeface="Times New Roman" panose="02020603050405020304" pitchFamily="18" charset="0"/>
                <a:cs typeface="Times New Roman" panose="02020603050405020304" pitchFamily="18" charset="0"/>
              </a:rPr>
              <a:t>Disadvantages of Network Operating System</a:t>
            </a:r>
            <a:r>
              <a:rPr lang="en-US" dirty="0">
                <a:latin typeface="Times New Roman" panose="02020603050405020304" pitchFamily="18" charset="0"/>
                <a:cs typeface="Times New Roman" panose="02020603050405020304" pitchFamily="18" charset="0"/>
              </a:rPr>
              <a:t> </a:t>
            </a:r>
          </a:p>
          <a:p>
            <a:pPr fontAlgn="base">
              <a:lnSpc>
                <a:spcPct val="100000"/>
              </a:lnSpc>
            </a:pPr>
            <a:r>
              <a:rPr lang="en-US" dirty="0">
                <a:latin typeface="Times New Roman" panose="02020603050405020304" pitchFamily="18" charset="0"/>
                <a:cs typeface="Times New Roman" panose="02020603050405020304" pitchFamily="18" charset="0"/>
              </a:rPr>
              <a:t>Servers are costly.</a:t>
            </a:r>
          </a:p>
          <a:p>
            <a:pPr fontAlgn="base">
              <a:lnSpc>
                <a:spcPct val="100000"/>
              </a:lnSpc>
            </a:pPr>
            <a:r>
              <a:rPr lang="en-US" dirty="0">
                <a:latin typeface="Times New Roman" panose="02020603050405020304" pitchFamily="18" charset="0"/>
                <a:cs typeface="Times New Roman" panose="02020603050405020304" pitchFamily="18" charset="0"/>
              </a:rPr>
              <a:t>User has to depend on a central location for most operations.</a:t>
            </a:r>
          </a:p>
          <a:p>
            <a:pPr fontAlgn="base">
              <a:lnSpc>
                <a:spcPct val="100000"/>
              </a:lnSpc>
            </a:pPr>
            <a:r>
              <a:rPr lang="en-US" dirty="0">
                <a:latin typeface="Times New Roman" panose="02020603050405020304" pitchFamily="18" charset="0"/>
                <a:cs typeface="Times New Roman" panose="02020603050405020304" pitchFamily="18" charset="0"/>
              </a:rPr>
              <a:t>Maintenance and updates are required regularly.</a:t>
            </a:r>
          </a:p>
          <a:p>
            <a:pPr marL="0" indent="0">
              <a:buNone/>
            </a:pPr>
            <a:endParaRPr lang="en-IN" dirty="0"/>
          </a:p>
        </p:txBody>
      </p:sp>
    </p:spTree>
    <p:extLst>
      <p:ext uri="{BB962C8B-B14F-4D97-AF65-F5344CB8AC3E}">
        <p14:creationId xmlns:p14="http://schemas.microsoft.com/office/powerpoint/2010/main" val="2881645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39B4-56B8-45AE-8892-31E496F0DA36}"/>
              </a:ext>
            </a:extLst>
          </p:cNvPr>
          <p:cNvSpPr>
            <a:spLocks noGrp="1"/>
          </p:cNvSpPr>
          <p:nvPr>
            <p:ph type="title"/>
          </p:nvPr>
        </p:nvSpPr>
        <p:spPr/>
        <p:txBody>
          <a:bodyPr/>
          <a:lstStyle/>
          <a:p>
            <a:r>
              <a:rPr lang="en-IN" sz="4200" b="1" dirty="0">
                <a:solidFill>
                  <a:srgbClr val="FF0000"/>
                </a:solidFill>
                <a:latin typeface="Times New Roman" panose="02020603050405020304" pitchFamily="18" charset="0"/>
                <a:cs typeface="Times New Roman" panose="02020603050405020304" pitchFamily="18" charset="0"/>
              </a:rPr>
              <a:t>Real-Time Operating System</a:t>
            </a:r>
            <a:br>
              <a:rPr lang="en-IN" b="1" dirty="0"/>
            </a:br>
            <a:endParaRPr lang="en-IN" dirty="0"/>
          </a:p>
        </p:txBody>
      </p:sp>
      <p:sp>
        <p:nvSpPr>
          <p:cNvPr id="3" name="Content Placeholder 2">
            <a:extLst>
              <a:ext uri="{FF2B5EF4-FFF2-40B4-BE49-F238E27FC236}">
                <a16:creationId xmlns:a16="http://schemas.microsoft.com/office/drawing/2014/main" id="{484274E7-E709-482C-BEAE-EFA9D502E731}"/>
              </a:ext>
            </a:extLst>
          </p:cNvPr>
          <p:cNvSpPr>
            <a:spLocks noGrp="1"/>
          </p:cNvSpPr>
          <p:nvPr>
            <p:ph idx="1"/>
          </p:nvPr>
        </p:nvSpPr>
        <p:spPr>
          <a:xfrm>
            <a:off x="838200" y="1690687"/>
            <a:ext cx="10515600" cy="4486275"/>
          </a:xfrm>
        </p:spPr>
        <p:txBody>
          <a:bodyPr/>
          <a:lstStyle/>
          <a:p>
            <a:pPr fontAlgn="base">
              <a:lnSpc>
                <a:spcPct val="100000"/>
              </a:lnSpc>
            </a:pPr>
            <a:r>
              <a:rPr lang="en-US" dirty="0">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a:t>
            </a:r>
          </a:p>
          <a:p>
            <a:pPr fontAlgn="base">
              <a:lnSpc>
                <a:spcPct val="100000"/>
              </a:lnSpc>
            </a:pPr>
            <a:r>
              <a:rPr lang="en-US" dirty="0">
                <a:latin typeface="Times New Roman" panose="02020603050405020304" pitchFamily="18" charset="0"/>
                <a:cs typeface="Times New Roman" panose="02020603050405020304" pitchFamily="18" charset="0"/>
              </a:rPr>
              <a:t>Real-time systems are used when there are time requirements that are very strict like missile systems, air traffic control systems, robots, etc. </a:t>
            </a:r>
          </a:p>
          <a:p>
            <a:pPr fontAlgn="base">
              <a:lnSpc>
                <a:spcPct val="100000"/>
              </a:lnSpc>
            </a:pPr>
            <a:r>
              <a:rPr lang="en-US" dirty="0">
                <a:latin typeface="Times New Roman" panose="02020603050405020304" pitchFamily="18" charset="0"/>
                <a:cs typeface="Times New Roman" panose="02020603050405020304" pitchFamily="18" charset="0"/>
              </a:rPr>
              <a:t>Examples of Real-Time Operating Systems are Scientific experiments, medical imaging systems, industrial control systems, weapon systems, robots, air traffic control systems,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266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387A9-393B-4744-BA16-23EED7645A92}"/>
              </a:ext>
            </a:extLst>
          </p:cNvPr>
          <p:cNvSpPr>
            <a:spLocks noGrp="1"/>
          </p:cNvSpPr>
          <p:nvPr>
            <p:ph idx="1"/>
          </p:nvPr>
        </p:nvSpPr>
        <p:spPr>
          <a:xfrm>
            <a:off x="900545" y="627307"/>
            <a:ext cx="10515600" cy="5603385"/>
          </a:xfrm>
        </p:spPr>
        <p:txBody>
          <a:bodyPr/>
          <a:lstStyle/>
          <a:p>
            <a:pPr marL="0" indent="0" fontAlgn="base">
              <a:buNone/>
            </a:pPr>
            <a:r>
              <a:rPr lang="en-US" b="1" dirty="0">
                <a:solidFill>
                  <a:srgbClr val="FF0000"/>
                </a:solidFill>
                <a:latin typeface="Times New Roman" panose="02020603050405020304" pitchFamily="18" charset="0"/>
                <a:cs typeface="Times New Roman" panose="02020603050405020304" pitchFamily="18" charset="0"/>
              </a:rPr>
              <a:t>Types of Real-Time Operating Systems</a:t>
            </a:r>
          </a:p>
          <a:p>
            <a:pPr fontAlgn="base"/>
            <a:r>
              <a:rPr lang="en-US" b="1" dirty="0">
                <a:solidFill>
                  <a:srgbClr val="FF0000"/>
                </a:solidFill>
                <a:latin typeface="Times New Roman" panose="02020603050405020304" pitchFamily="18" charset="0"/>
                <a:cs typeface="Times New Roman" panose="02020603050405020304" pitchFamily="18" charset="0"/>
              </a:rPr>
              <a:t>Hard Real-Time Systems:</a:t>
            </a:r>
          </a:p>
          <a:p>
            <a:pPr fontAlgn="base"/>
            <a:r>
              <a:rPr lang="en-US" dirty="0">
                <a:latin typeface="Times New Roman" panose="02020603050405020304" pitchFamily="18" charset="0"/>
                <a:cs typeface="Times New Roman" panose="02020603050405020304" pitchFamily="18" charset="0"/>
              </a:rPr>
              <a:t>Hard Real-Time OSs are meant for applications where time constraints are very strict and even the shortest possible delay is not acceptable. </a:t>
            </a:r>
          </a:p>
          <a:p>
            <a:pPr fontAlgn="base"/>
            <a:r>
              <a:rPr lang="en-US" dirty="0">
                <a:latin typeface="Times New Roman" panose="02020603050405020304" pitchFamily="18" charset="0"/>
                <a:cs typeface="Times New Roman" panose="02020603050405020304" pitchFamily="18" charset="0"/>
              </a:rPr>
              <a:t>These systems are built for saving life like automatic parachutes or airbags which are required to be readily available in case of an accident. Virtual memory is rarely found in these systems</a:t>
            </a:r>
            <a:r>
              <a:rPr lang="en-US" i="1" dirty="0">
                <a:latin typeface="Times New Roman" panose="02020603050405020304" pitchFamily="18" charset="0"/>
                <a:cs typeface="Times New Roman" panose="02020603050405020304" pitchFamily="18" charset="0"/>
              </a:rPr>
              <a:t>.</a:t>
            </a:r>
          </a:p>
          <a:p>
            <a:pPr marL="0" indent="0" fontAlgn="base">
              <a:buNone/>
            </a:pPr>
            <a:endParaRPr lang="en-US" i="1" dirty="0">
              <a:latin typeface="Times New Roman" panose="02020603050405020304" pitchFamily="18" charset="0"/>
              <a:cs typeface="Times New Roman" panose="02020603050405020304" pitchFamily="18" charset="0"/>
            </a:endParaRPr>
          </a:p>
          <a:p>
            <a:pPr fontAlgn="base"/>
            <a:r>
              <a:rPr lang="en-US" b="1" dirty="0">
                <a:solidFill>
                  <a:srgbClr val="FF0000"/>
                </a:solidFill>
                <a:latin typeface="Times New Roman" panose="02020603050405020304" pitchFamily="18" charset="0"/>
                <a:cs typeface="Times New Roman" panose="02020603050405020304" pitchFamily="18" charset="0"/>
              </a:rPr>
              <a:t>Soft Real-Time Systems: </a:t>
            </a:r>
            <a:br>
              <a:rPr lang="en-US" b="1" dirty="0">
                <a:solidFill>
                  <a:srgbClr val="FF000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These OSs are for applications where time-constraint is less strict.</a:t>
            </a:r>
          </a:p>
          <a:p>
            <a:pPr marL="0" indent="0">
              <a:buNone/>
            </a:pPr>
            <a:endParaRPr lang="en-IN" dirty="0"/>
          </a:p>
        </p:txBody>
      </p:sp>
    </p:spTree>
    <p:extLst>
      <p:ext uri="{BB962C8B-B14F-4D97-AF65-F5344CB8AC3E}">
        <p14:creationId xmlns:p14="http://schemas.microsoft.com/office/powerpoint/2010/main" val="411040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4D032-FF5F-4AC5-94B8-62A797093CB8}"/>
              </a:ext>
            </a:extLst>
          </p:cNvPr>
          <p:cNvSpPr>
            <a:spLocks noGrp="1"/>
          </p:cNvSpPr>
          <p:nvPr>
            <p:ph idx="1"/>
          </p:nvPr>
        </p:nvSpPr>
        <p:spPr>
          <a:xfrm>
            <a:off x="838200" y="647700"/>
            <a:ext cx="10515600" cy="5905500"/>
          </a:xfrm>
        </p:spPr>
        <p:txBody>
          <a:bodyPr>
            <a:normAutofit/>
          </a:bodyPr>
          <a:lstStyle/>
          <a:p>
            <a:pPr marL="0" indent="0">
              <a:buNone/>
            </a:pPr>
            <a:r>
              <a:rPr lang="en-IN" sz="3200" b="1" dirty="0">
                <a:latin typeface="Times New Roman" panose="02020603050405020304" pitchFamily="18" charset="0"/>
                <a:cs typeface="Times New Roman" panose="02020603050405020304" pitchFamily="18" charset="0"/>
              </a:rPr>
              <a:t>Components of a Computer: </a:t>
            </a:r>
          </a:p>
        </p:txBody>
      </p:sp>
      <p:pic>
        <p:nvPicPr>
          <p:cNvPr id="4" name="Picture 3">
            <a:extLst>
              <a:ext uri="{FF2B5EF4-FFF2-40B4-BE49-F238E27FC236}">
                <a16:creationId xmlns:a16="http://schemas.microsoft.com/office/drawing/2014/main" id="{4B661B2B-EE76-4F23-ABF8-5CBD0E97F4E9}"/>
              </a:ext>
            </a:extLst>
          </p:cNvPr>
          <p:cNvPicPr>
            <a:picLocks noChangeAspect="1"/>
          </p:cNvPicPr>
          <p:nvPr/>
        </p:nvPicPr>
        <p:blipFill>
          <a:blip r:embed="rId2"/>
          <a:stretch>
            <a:fillRect/>
          </a:stretch>
        </p:blipFill>
        <p:spPr>
          <a:xfrm>
            <a:off x="1752600" y="1371600"/>
            <a:ext cx="8785859" cy="4480560"/>
          </a:xfrm>
          <a:prstGeom prst="rect">
            <a:avLst/>
          </a:prstGeom>
        </p:spPr>
      </p:pic>
    </p:spTree>
    <p:extLst>
      <p:ext uri="{BB962C8B-B14F-4D97-AF65-F5344CB8AC3E}">
        <p14:creationId xmlns:p14="http://schemas.microsoft.com/office/powerpoint/2010/main" val="1072962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FE7FC3-BDFE-489E-94D7-BF5A8A00BCFA}"/>
              </a:ext>
            </a:extLst>
          </p:cNvPr>
          <p:cNvPicPr>
            <a:picLocks noGrp="1" noChangeAspect="1"/>
          </p:cNvPicPr>
          <p:nvPr>
            <p:ph idx="1"/>
          </p:nvPr>
        </p:nvPicPr>
        <p:blipFill>
          <a:blip r:embed="rId2"/>
          <a:stretch>
            <a:fillRect/>
          </a:stretch>
        </p:blipFill>
        <p:spPr>
          <a:xfrm>
            <a:off x="2329891" y="1022465"/>
            <a:ext cx="7271309" cy="5129559"/>
          </a:xfrm>
          <a:prstGeom prst="rect">
            <a:avLst/>
          </a:prstGeom>
        </p:spPr>
      </p:pic>
    </p:spTree>
    <p:extLst>
      <p:ext uri="{BB962C8B-B14F-4D97-AF65-F5344CB8AC3E}">
        <p14:creationId xmlns:p14="http://schemas.microsoft.com/office/powerpoint/2010/main" val="1659804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B27EA-A821-407E-A0DC-1775A25F4C14}"/>
              </a:ext>
            </a:extLst>
          </p:cNvPr>
          <p:cNvSpPr>
            <a:spLocks noGrp="1"/>
          </p:cNvSpPr>
          <p:nvPr>
            <p:ph idx="1"/>
          </p:nvPr>
        </p:nvSpPr>
        <p:spPr>
          <a:xfrm>
            <a:off x="838200" y="548640"/>
            <a:ext cx="10515600" cy="5628323"/>
          </a:xfrm>
        </p:spPr>
        <p:txBody>
          <a:bodyPr>
            <a:normAutofit lnSpcReduction="10000"/>
          </a:bodyPr>
          <a:lstStyle/>
          <a:p>
            <a:pPr marL="0" indent="0" fontAlgn="base">
              <a:buNone/>
            </a:pPr>
            <a:r>
              <a:rPr lang="en-US" sz="3000" b="1" dirty="0">
                <a:solidFill>
                  <a:srgbClr val="FF0000"/>
                </a:solidFill>
                <a:latin typeface="Times New Roman" panose="02020603050405020304" pitchFamily="18" charset="0"/>
                <a:cs typeface="Times New Roman" panose="02020603050405020304" pitchFamily="18" charset="0"/>
              </a:rPr>
              <a:t>Advantages of RTOS</a:t>
            </a:r>
            <a:endParaRPr lang="en-US" sz="3000" dirty="0">
              <a:solidFill>
                <a:srgbClr val="FF0000"/>
              </a:solidFill>
              <a:latin typeface="Times New Roman" panose="02020603050405020304" pitchFamily="18" charset="0"/>
              <a:cs typeface="Times New Roman" panose="02020603050405020304" pitchFamily="18" charset="0"/>
            </a:endParaRPr>
          </a:p>
          <a:p>
            <a:pPr fontAlgn="base"/>
            <a:r>
              <a:rPr lang="en-US" sz="3000" b="1" dirty="0">
                <a:latin typeface="Times New Roman" panose="02020603050405020304" pitchFamily="18" charset="0"/>
                <a:cs typeface="Times New Roman" panose="02020603050405020304" pitchFamily="18" charset="0"/>
              </a:rPr>
              <a:t>Maximum Consumption:</a:t>
            </a:r>
            <a:r>
              <a:rPr lang="en-US" sz="3000" dirty="0">
                <a:latin typeface="Times New Roman" panose="02020603050405020304" pitchFamily="18" charset="0"/>
                <a:cs typeface="Times New Roman" panose="02020603050405020304" pitchFamily="18" charset="0"/>
              </a:rPr>
              <a:t> Maximum utilization of devices and systems, thus more output from all the resources.</a:t>
            </a:r>
          </a:p>
          <a:p>
            <a:pPr fontAlgn="base"/>
            <a:r>
              <a:rPr lang="en-US" sz="3000" b="1" dirty="0">
                <a:latin typeface="Times New Roman" panose="02020603050405020304" pitchFamily="18" charset="0"/>
                <a:cs typeface="Times New Roman" panose="02020603050405020304" pitchFamily="18" charset="0"/>
              </a:rPr>
              <a:t>Task Shifting:</a:t>
            </a:r>
            <a:r>
              <a:rPr lang="en-US" sz="3000" dirty="0">
                <a:latin typeface="Times New Roman" panose="02020603050405020304" pitchFamily="18" charset="0"/>
                <a:cs typeface="Times New Roman" panose="02020603050405020304" pitchFamily="18" charset="0"/>
              </a:rPr>
              <a:t> The time assigned for shifting tasks in these systems is very less. </a:t>
            </a:r>
          </a:p>
          <a:p>
            <a:pPr fontAlgn="base"/>
            <a:r>
              <a:rPr lang="en-US" sz="3000" b="1" dirty="0">
                <a:latin typeface="Times New Roman" panose="02020603050405020304" pitchFamily="18" charset="0"/>
                <a:cs typeface="Times New Roman" panose="02020603050405020304" pitchFamily="18" charset="0"/>
              </a:rPr>
              <a:t>Focus on Application:</a:t>
            </a:r>
            <a:r>
              <a:rPr lang="en-US" sz="3000" dirty="0">
                <a:latin typeface="Times New Roman" panose="02020603050405020304" pitchFamily="18" charset="0"/>
                <a:cs typeface="Times New Roman" panose="02020603050405020304" pitchFamily="18" charset="0"/>
              </a:rPr>
              <a:t> Focus on running applications and less importance on applications that are in the queue.</a:t>
            </a:r>
          </a:p>
          <a:p>
            <a:pPr fontAlgn="base"/>
            <a:r>
              <a:rPr lang="en-US" sz="3000" dirty="0">
                <a:latin typeface="Times New Roman" panose="02020603050405020304" pitchFamily="18" charset="0"/>
                <a:cs typeface="Times New Roman" panose="02020603050405020304" pitchFamily="18" charset="0"/>
              </a:rPr>
              <a:t>Real-time</a:t>
            </a:r>
            <a:r>
              <a:rPr lang="en-US" sz="3000" b="1" dirty="0">
                <a:latin typeface="Times New Roman" panose="02020603050405020304" pitchFamily="18" charset="0"/>
                <a:cs typeface="Times New Roman" panose="02020603050405020304" pitchFamily="18" charset="0"/>
              </a:rPr>
              <a:t> operating system in </a:t>
            </a:r>
            <a:r>
              <a:rPr lang="en-US" sz="3000" dirty="0">
                <a:latin typeface="Times New Roman" panose="02020603050405020304" pitchFamily="18" charset="0"/>
                <a:cs typeface="Times New Roman" panose="02020603050405020304" pitchFamily="18" charset="0"/>
              </a:rPr>
              <a:t>the </a:t>
            </a:r>
            <a:r>
              <a:rPr lang="en-US" sz="3000" b="1" dirty="0">
                <a:latin typeface="Times New Roman" panose="02020603050405020304" pitchFamily="18" charset="0"/>
                <a:cs typeface="Times New Roman" panose="02020603050405020304" pitchFamily="18" charset="0"/>
              </a:rPr>
              <a:t>embedded system:</a:t>
            </a:r>
            <a:r>
              <a:rPr lang="en-US" sz="3000" dirty="0">
                <a:latin typeface="Times New Roman" panose="02020603050405020304" pitchFamily="18" charset="0"/>
                <a:cs typeface="Times New Roman" panose="02020603050405020304" pitchFamily="18" charset="0"/>
              </a:rPr>
              <a:t> Since the size of programs is small, RTOS can also be used in embedded systems like in transport and others.</a:t>
            </a:r>
          </a:p>
          <a:p>
            <a:pPr fontAlgn="base"/>
            <a:r>
              <a:rPr lang="en-US" sz="3000" b="1" dirty="0">
                <a:latin typeface="Times New Roman" panose="02020603050405020304" pitchFamily="18" charset="0"/>
                <a:cs typeface="Times New Roman" panose="02020603050405020304" pitchFamily="18" charset="0"/>
              </a:rPr>
              <a:t>Error Free:</a:t>
            </a:r>
            <a:r>
              <a:rPr lang="en-US" sz="3000" dirty="0">
                <a:latin typeface="Times New Roman" panose="02020603050405020304" pitchFamily="18" charset="0"/>
                <a:cs typeface="Times New Roman" panose="02020603050405020304" pitchFamily="18" charset="0"/>
              </a:rPr>
              <a:t> These types of systems are error-free.</a:t>
            </a:r>
          </a:p>
          <a:p>
            <a:pPr fontAlgn="base"/>
            <a:r>
              <a:rPr lang="en-US" sz="3000" b="1" dirty="0">
                <a:latin typeface="Times New Roman" panose="02020603050405020304" pitchFamily="18" charset="0"/>
                <a:cs typeface="Times New Roman" panose="02020603050405020304" pitchFamily="18" charset="0"/>
              </a:rPr>
              <a:t>Memory Allocation:</a:t>
            </a:r>
            <a:r>
              <a:rPr lang="en-US" sz="3000" dirty="0">
                <a:latin typeface="Times New Roman" panose="02020603050405020304" pitchFamily="18" charset="0"/>
                <a:cs typeface="Times New Roman" panose="02020603050405020304" pitchFamily="18" charset="0"/>
              </a:rPr>
              <a:t> Memory allocation is best managed in these types of systems.</a:t>
            </a:r>
          </a:p>
          <a:p>
            <a:pPr marL="0" indent="0">
              <a:buNone/>
            </a:pPr>
            <a:endParaRPr lang="en-IN" dirty="0"/>
          </a:p>
        </p:txBody>
      </p:sp>
    </p:spTree>
    <p:extLst>
      <p:ext uri="{BB962C8B-B14F-4D97-AF65-F5344CB8AC3E}">
        <p14:creationId xmlns:p14="http://schemas.microsoft.com/office/powerpoint/2010/main" val="3228417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A9196-EF64-4AC7-92A1-3B358F822012}"/>
              </a:ext>
            </a:extLst>
          </p:cNvPr>
          <p:cNvSpPr>
            <a:spLocks noGrp="1"/>
          </p:cNvSpPr>
          <p:nvPr>
            <p:ph idx="1"/>
          </p:nvPr>
        </p:nvSpPr>
        <p:spPr>
          <a:xfrm>
            <a:off x="838200" y="374073"/>
            <a:ext cx="10515600" cy="5802890"/>
          </a:xfrm>
        </p:spPr>
        <p:txBody>
          <a:bodyPr/>
          <a:lstStyle/>
          <a:p>
            <a:pPr marL="0" indent="0" fontAlgn="base">
              <a:buNone/>
            </a:pPr>
            <a:r>
              <a:rPr lang="en-US" sz="3000" b="1" dirty="0">
                <a:solidFill>
                  <a:srgbClr val="FF0000"/>
                </a:solidFill>
                <a:latin typeface="Times New Roman" panose="02020603050405020304" pitchFamily="18" charset="0"/>
                <a:cs typeface="Times New Roman" panose="02020603050405020304" pitchFamily="18" charset="0"/>
              </a:rPr>
              <a:t>Disadvantages of RTOS</a:t>
            </a:r>
            <a:r>
              <a:rPr lang="en-US" sz="3000" dirty="0">
                <a:latin typeface="Times New Roman" panose="02020603050405020304" pitchFamily="18" charset="0"/>
                <a:cs typeface="Times New Roman" panose="02020603050405020304" pitchFamily="18" charset="0"/>
              </a:rPr>
              <a:t>  </a:t>
            </a:r>
          </a:p>
          <a:p>
            <a:pPr fontAlgn="base"/>
            <a:r>
              <a:rPr lang="en-US" sz="3000" b="1" dirty="0">
                <a:latin typeface="Times New Roman" panose="02020603050405020304" pitchFamily="18" charset="0"/>
                <a:cs typeface="Times New Roman" panose="02020603050405020304" pitchFamily="18" charset="0"/>
              </a:rPr>
              <a:t>Limited Tasks:</a:t>
            </a:r>
            <a:r>
              <a:rPr lang="en-US" sz="3000" dirty="0">
                <a:latin typeface="Times New Roman" panose="02020603050405020304" pitchFamily="18" charset="0"/>
                <a:cs typeface="Times New Roman" panose="02020603050405020304" pitchFamily="18" charset="0"/>
              </a:rPr>
              <a:t> Very few tasks run at the same time and their concentration is very less on a few applications to avoid errors.</a:t>
            </a:r>
          </a:p>
          <a:p>
            <a:pPr fontAlgn="base"/>
            <a:r>
              <a:rPr lang="en-US" sz="3000" b="1" dirty="0">
                <a:latin typeface="Times New Roman" panose="02020603050405020304" pitchFamily="18" charset="0"/>
                <a:cs typeface="Times New Roman" panose="02020603050405020304" pitchFamily="18" charset="0"/>
              </a:rPr>
              <a:t>Use heavy system resources: </a:t>
            </a:r>
            <a:r>
              <a:rPr lang="en-US" sz="3000" dirty="0">
                <a:latin typeface="Times New Roman" panose="02020603050405020304" pitchFamily="18" charset="0"/>
                <a:cs typeface="Times New Roman" panose="02020603050405020304" pitchFamily="18" charset="0"/>
              </a:rPr>
              <a:t>Sometimes the system resources are not so good and they are expensive as well.</a:t>
            </a:r>
          </a:p>
          <a:p>
            <a:pPr fontAlgn="base"/>
            <a:r>
              <a:rPr lang="en-US" sz="3000" b="1" dirty="0">
                <a:latin typeface="Times New Roman" panose="02020603050405020304" pitchFamily="18" charset="0"/>
                <a:cs typeface="Times New Roman" panose="02020603050405020304" pitchFamily="18" charset="0"/>
              </a:rPr>
              <a:t>Complex Algorithms:</a:t>
            </a:r>
            <a:r>
              <a:rPr lang="en-US" sz="3000" dirty="0">
                <a:latin typeface="Times New Roman" panose="02020603050405020304" pitchFamily="18" charset="0"/>
                <a:cs typeface="Times New Roman" panose="02020603050405020304" pitchFamily="18" charset="0"/>
              </a:rPr>
              <a:t> The algorithms are very complex and difficult for the designer to write on.</a:t>
            </a:r>
          </a:p>
          <a:p>
            <a:pPr fontAlgn="base"/>
            <a:r>
              <a:rPr lang="en-US" sz="3000" b="1" dirty="0">
                <a:latin typeface="Times New Roman" panose="02020603050405020304" pitchFamily="18" charset="0"/>
                <a:cs typeface="Times New Roman" panose="02020603050405020304" pitchFamily="18" charset="0"/>
              </a:rPr>
              <a:t>Device driver and interrupt signals:</a:t>
            </a:r>
            <a:r>
              <a:rPr lang="en-US" sz="3000" dirty="0">
                <a:latin typeface="Times New Roman" panose="02020603050405020304" pitchFamily="18" charset="0"/>
                <a:cs typeface="Times New Roman" panose="02020603050405020304" pitchFamily="18" charset="0"/>
              </a:rPr>
              <a:t> It needs specific device drivers and interrupts signal to respond earliest to interrupts.</a:t>
            </a:r>
          </a:p>
          <a:p>
            <a:pPr fontAlgn="base"/>
            <a:r>
              <a:rPr lang="en-US" sz="3000" b="1" dirty="0">
                <a:latin typeface="Times New Roman" panose="02020603050405020304" pitchFamily="18" charset="0"/>
                <a:cs typeface="Times New Roman" panose="02020603050405020304" pitchFamily="18" charset="0"/>
              </a:rPr>
              <a:t>Thread Priority: </a:t>
            </a:r>
            <a:r>
              <a:rPr lang="en-US" sz="3000" dirty="0">
                <a:latin typeface="Times New Roman" panose="02020603050405020304" pitchFamily="18" charset="0"/>
                <a:cs typeface="Times New Roman" panose="02020603050405020304" pitchFamily="18" charset="0"/>
              </a:rPr>
              <a:t>It is not good to set thread priority as these systems are very less prone to switching tasks.</a:t>
            </a:r>
          </a:p>
          <a:p>
            <a:pPr marL="0" indent="0">
              <a:buNone/>
            </a:pPr>
            <a:endParaRPr lang="en-IN" dirty="0"/>
          </a:p>
        </p:txBody>
      </p:sp>
    </p:spTree>
    <p:extLst>
      <p:ext uri="{BB962C8B-B14F-4D97-AF65-F5344CB8AC3E}">
        <p14:creationId xmlns:p14="http://schemas.microsoft.com/office/powerpoint/2010/main" val="4293070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9EB1-66F1-44F9-A9E2-7C4821A7C721}"/>
              </a:ext>
            </a:extLst>
          </p:cNvPr>
          <p:cNvSpPr>
            <a:spLocks noGrp="1"/>
          </p:cNvSpPr>
          <p:nvPr>
            <p:ph type="title"/>
          </p:nvPr>
        </p:nvSpPr>
        <p:spPr>
          <a:xfrm>
            <a:off x="838200" y="108066"/>
            <a:ext cx="10515600" cy="656706"/>
          </a:xfrm>
        </p:spPr>
        <p:txBody>
          <a:bodyPr>
            <a:normAutofit fontScale="90000"/>
          </a:bodyPr>
          <a:lstStyle/>
          <a:p>
            <a:br>
              <a:rPr lang="en-IN" b="1" dirty="0"/>
            </a:br>
            <a:r>
              <a:rPr lang="en-IN" b="1" dirty="0">
                <a:solidFill>
                  <a:srgbClr val="FF0000"/>
                </a:solidFill>
                <a:latin typeface="Times New Roman" panose="02020603050405020304" pitchFamily="18" charset="0"/>
                <a:cs typeface="Times New Roman" panose="02020603050405020304" pitchFamily="18" charset="0"/>
              </a:rPr>
              <a:t>Introduction of System Call</a:t>
            </a:r>
            <a:br>
              <a:rPr lang="en-IN" b="1" dirty="0"/>
            </a:br>
            <a:endParaRPr lang="en-IN" dirty="0"/>
          </a:p>
        </p:txBody>
      </p:sp>
      <p:sp>
        <p:nvSpPr>
          <p:cNvPr id="3" name="Content Placeholder 2">
            <a:extLst>
              <a:ext uri="{FF2B5EF4-FFF2-40B4-BE49-F238E27FC236}">
                <a16:creationId xmlns:a16="http://schemas.microsoft.com/office/drawing/2014/main" id="{21B10C83-A180-4EA5-A78B-C6BA2DB3A8D8}"/>
              </a:ext>
            </a:extLst>
          </p:cNvPr>
          <p:cNvSpPr>
            <a:spLocks noGrp="1"/>
          </p:cNvSpPr>
          <p:nvPr>
            <p:ph idx="1"/>
          </p:nvPr>
        </p:nvSpPr>
        <p:spPr>
          <a:xfrm>
            <a:off x="838200" y="864524"/>
            <a:ext cx="10515600" cy="5885411"/>
          </a:xfrm>
        </p:spPr>
        <p:txBody>
          <a:bodyPr>
            <a:noAutofit/>
          </a:bodyPr>
          <a:lstStyle/>
          <a:p>
            <a:pPr fontAlgn="base">
              <a:lnSpc>
                <a:spcPct val="100000"/>
              </a:lnSpc>
            </a:pPr>
            <a:r>
              <a:rPr lang="en-US" dirty="0">
                <a:latin typeface="Times New Roman" panose="02020603050405020304" pitchFamily="18" charset="0"/>
                <a:cs typeface="Times New Roman" panose="02020603050405020304" pitchFamily="18" charset="0"/>
              </a:rPr>
              <a:t>A system call is a mechanism used by programs to request services from the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operating system </a:t>
            </a:r>
            <a:r>
              <a:rPr lang="en-US" dirty="0">
                <a:latin typeface="Times New Roman" panose="02020603050405020304" pitchFamily="18" charset="0"/>
                <a:cs typeface="Times New Roman" panose="02020603050405020304" pitchFamily="18" charset="0"/>
              </a:rPr>
              <a:t>(OS). </a:t>
            </a:r>
          </a:p>
          <a:p>
            <a:pPr fontAlgn="base">
              <a:lnSpc>
                <a:spcPct val="100000"/>
              </a:lnSpc>
            </a:pPr>
            <a:r>
              <a:rPr lang="en-US" dirty="0">
                <a:latin typeface="Times New Roman" panose="02020603050405020304" pitchFamily="18" charset="0"/>
                <a:cs typeface="Times New Roman" panose="02020603050405020304" pitchFamily="18" charset="0"/>
              </a:rPr>
              <a:t>In simpler terms, it is a way for a program to interact with the underlying system, such as accessing hardware resources or performing privileged operations.</a:t>
            </a:r>
          </a:p>
          <a:p>
            <a:pPr fontAlgn="base">
              <a:lnSpc>
                <a:spcPct val="100000"/>
              </a:lnSpc>
            </a:pPr>
            <a:r>
              <a:rPr lang="en-US" dirty="0">
                <a:latin typeface="Times New Roman" panose="02020603050405020304" pitchFamily="18" charset="0"/>
                <a:cs typeface="Times New Roman" panose="02020603050405020304" pitchFamily="18" charset="0"/>
              </a:rPr>
              <a:t>A computer program makes a system call when it makes a request to the operating system’s kernel. </a:t>
            </a:r>
          </a:p>
          <a:p>
            <a:pPr fontAlgn="base">
              <a:lnSpc>
                <a:spcPct val="100000"/>
              </a:lnSpc>
            </a:pPr>
            <a:r>
              <a:rPr lang="en-US" dirty="0">
                <a:latin typeface="Times New Roman" panose="02020603050405020304" pitchFamily="18" charset="0"/>
                <a:cs typeface="Times New Roman" panose="02020603050405020304" pitchFamily="18" charset="0"/>
              </a:rPr>
              <a:t>System call provides the services of the operating system to the user programs via Application Program Interface(API). </a:t>
            </a:r>
          </a:p>
          <a:p>
            <a:pPr fontAlgn="base">
              <a:lnSpc>
                <a:spcPct val="100000"/>
              </a:lnSpc>
            </a:pPr>
            <a:r>
              <a:rPr lang="en-US" dirty="0">
                <a:latin typeface="Times New Roman" panose="02020603050405020304" pitchFamily="18" charset="0"/>
                <a:cs typeface="Times New Roman" panose="02020603050405020304" pitchFamily="18" charset="0"/>
              </a:rPr>
              <a:t>System calls are essential for the proper functioning of an operating system, as they provide a standardized way for programs to access system resources</a:t>
            </a:r>
            <a:r>
              <a:rPr lang="en-US"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66121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70CC2-2E32-46DF-9282-E33EEC7911CD}"/>
              </a:ext>
            </a:extLst>
          </p:cNvPr>
          <p:cNvSpPr>
            <a:spLocks noGrp="1"/>
          </p:cNvSpPr>
          <p:nvPr>
            <p:ph idx="1"/>
          </p:nvPr>
        </p:nvSpPr>
        <p:spPr>
          <a:xfrm>
            <a:off x="904702" y="432262"/>
            <a:ext cx="10515600" cy="5836141"/>
          </a:xfrm>
        </p:spPr>
        <p:txBody>
          <a:bodyPr/>
          <a:lstStyle/>
          <a:p>
            <a:pPr fontAlgn="base">
              <a:lnSpc>
                <a:spcPct val="100000"/>
              </a:lnSpc>
            </a:pPr>
            <a:r>
              <a:rPr lang="en-US" dirty="0">
                <a:latin typeface="Times New Roman" panose="02020603050405020304" pitchFamily="18" charset="0"/>
                <a:cs typeface="Times New Roman" panose="02020603050405020304" pitchFamily="18" charset="0"/>
              </a:rPr>
              <a:t>The processes execute normally in the user mode until a system call interrupts this. </a:t>
            </a:r>
          </a:p>
          <a:p>
            <a:pPr fontAlgn="base">
              <a:lnSpc>
                <a:spcPct val="100000"/>
              </a:lnSpc>
            </a:pPr>
            <a:r>
              <a:rPr lang="en-US" dirty="0">
                <a:latin typeface="Times New Roman" panose="02020603050405020304" pitchFamily="18" charset="0"/>
                <a:cs typeface="Times New Roman" panose="02020603050405020304" pitchFamily="18" charset="0"/>
              </a:rPr>
              <a:t>Then the system call is executed on a priority basis in the kernel mode. </a:t>
            </a:r>
          </a:p>
          <a:p>
            <a:pPr fontAlgn="base">
              <a:lnSpc>
                <a:spcPct val="100000"/>
              </a:lnSpc>
            </a:pPr>
            <a:r>
              <a:rPr lang="en-US" dirty="0">
                <a:latin typeface="Times New Roman" panose="02020603050405020304" pitchFamily="18" charset="0"/>
                <a:cs typeface="Times New Roman" panose="02020603050405020304" pitchFamily="18" charset="0"/>
              </a:rPr>
              <a:t>After the execution of the system call, the control returns to the user mode, and execution of user processes can be resumed.</a:t>
            </a:r>
          </a:p>
          <a:p>
            <a:endParaRPr lang="en-IN" dirty="0"/>
          </a:p>
        </p:txBody>
      </p:sp>
      <p:pic>
        <p:nvPicPr>
          <p:cNvPr id="7" name="Picture 6">
            <a:extLst>
              <a:ext uri="{FF2B5EF4-FFF2-40B4-BE49-F238E27FC236}">
                <a16:creationId xmlns:a16="http://schemas.microsoft.com/office/drawing/2014/main" id="{EDFB6460-98B7-4E76-A7A3-E6920668F783}"/>
              </a:ext>
            </a:extLst>
          </p:cNvPr>
          <p:cNvPicPr>
            <a:picLocks noChangeAspect="1"/>
          </p:cNvPicPr>
          <p:nvPr/>
        </p:nvPicPr>
        <p:blipFill>
          <a:blip r:embed="rId2"/>
          <a:stretch>
            <a:fillRect/>
          </a:stretch>
        </p:blipFill>
        <p:spPr>
          <a:xfrm>
            <a:off x="2088197" y="3000896"/>
            <a:ext cx="7338435" cy="3757352"/>
          </a:xfrm>
          <a:prstGeom prst="rect">
            <a:avLst/>
          </a:prstGeom>
        </p:spPr>
      </p:pic>
    </p:spTree>
    <p:extLst>
      <p:ext uri="{BB962C8B-B14F-4D97-AF65-F5344CB8AC3E}">
        <p14:creationId xmlns:p14="http://schemas.microsoft.com/office/powerpoint/2010/main" val="2522249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CA429-B350-4C40-854F-0213CB78AD3F}"/>
              </a:ext>
            </a:extLst>
          </p:cNvPr>
          <p:cNvSpPr>
            <a:spLocks noGrp="1"/>
          </p:cNvSpPr>
          <p:nvPr>
            <p:ph idx="1"/>
          </p:nvPr>
        </p:nvSpPr>
        <p:spPr>
          <a:xfrm>
            <a:off x="838200" y="207818"/>
            <a:ext cx="10515600" cy="5969145"/>
          </a:xfrm>
        </p:spPr>
        <p:txBody>
          <a:bodyPr>
            <a:normAutofit/>
          </a:bodyPr>
          <a:lstStyle/>
          <a:p>
            <a:pPr fontAlgn="base">
              <a:lnSpc>
                <a:spcPct val="120000"/>
              </a:lnSpc>
            </a:pPr>
            <a:r>
              <a:rPr lang="en-US" b="1" dirty="0">
                <a:solidFill>
                  <a:srgbClr val="FF0000"/>
                </a:solidFill>
                <a:latin typeface="Times New Roman" panose="02020603050405020304" pitchFamily="18" charset="0"/>
                <a:cs typeface="Times New Roman" panose="02020603050405020304" pitchFamily="18" charset="0"/>
              </a:rPr>
              <a:t>Types of System Calls</a:t>
            </a:r>
          </a:p>
          <a:p>
            <a:pPr fontAlgn="base">
              <a:lnSpc>
                <a:spcPct val="120000"/>
              </a:lnSpc>
            </a:pPr>
            <a:r>
              <a:rPr lang="en-US" dirty="0">
                <a:latin typeface="Times New Roman" panose="02020603050405020304" pitchFamily="18" charset="0"/>
                <a:cs typeface="Times New Roman" panose="02020603050405020304" pitchFamily="18" charset="0"/>
              </a:rPr>
              <a:t>There are mainly five types of system calls. These are explained in detail as follows −</a:t>
            </a:r>
          </a:p>
          <a:p>
            <a:pPr fontAlgn="base">
              <a:lnSpc>
                <a:spcPct val="120000"/>
              </a:lnSpc>
            </a:pPr>
            <a:r>
              <a:rPr lang="en-US" b="1" dirty="0">
                <a:solidFill>
                  <a:srgbClr val="FF0000"/>
                </a:solidFill>
                <a:latin typeface="Times New Roman" panose="02020603050405020304" pitchFamily="18" charset="0"/>
                <a:cs typeface="Times New Roman" panose="02020603050405020304" pitchFamily="18" charset="0"/>
              </a:rPr>
              <a:t>Process Control</a:t>
            </a:r>
          </a:p>
          <a:p>
            <a:pPr fontAlgn="base">
              <a:lnSpc>
                <a:spcPct val="120000"/>
              </a:lnSpc>
            </a:pPr>
            <a:r>
              <a:rPr lang="en-US" dirty="0">
                <a:latin typeface="Times New Roman" panose="02020603050405020304" pitchFamily="18" charset="0"/>
                <a:cs typeface="Times New Roman" panose="02020603050405020304" pitchFamily="18" charset="0"/>
              </a:rPr>
              <a:t>These system calls deal with processes such as process creation, process termination etc.</a:t>
            </a:r>
          </a:p>
          <a:p>
            <a:pPr fontAlgn="base">
              <a:lnSpc>
                <a:spcPct val="120000"/>
              </a:lnSpc>
            </a:pPr>
            <a:r>
              <a:rPr lang="en-US" b="1" dirty="0">
                <a:solidFill>
                  <a:srgbClr val="FF0000"/>
                </a:solidFill>
                <a:latin typeface="Times New Roman" panose="02020603050405020304" pitchFamily="18" charset="0"/>
                <a:cs typeface="Times New Roman" panose="02020603050405020304" pitchFamily="18" charset="0"/>
              </a:rPr>
              <a:t>File Management</a:t>
            </a:r>
          </a:p>
          <a:p>
            <a:pPr fontAlgn="base">
              <a:lnSpc>
                <a:spcPct val="120000"/>
              </a:lnSpc>
            </a:pPr>
            <a:r>
              <a:rPr lang="en-US" dirty="0">
                <a:latin typeface="Times New Roman" panose="02020603050405020304" pitchFamily="18" charset="0"/>
                <a:cs typeface="Times New Roman" panose="02020603050405020304" pitchFamily="18" charset="0"/>
              </a:rPr>
              <a:t>These system calls are responsible for file manipulation such as creating a file, reading a file, writing into a file etc.</a:t>
            </a:r>
          </a:p>
        </p:txBody>
      </p:sp>
    </p:spTree>
    <p:extLst>
      <p:ext uri="{BB962C8B-B14F-4D97-AF65-F5344CB8AC3E}">
        <p14:creationId xmlns:p14="http://schemas.microsoft.com/office/powerpoint/2010/main" val="2818017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9CF79-163B-472B-BA7B-76FE0751EF3D}"/>
              </a:ext>
            </a:extLst>
          </p:cNvPr>
          <p:cNvSpPr>
            <a:spLocks noGrp="1"/>
          </p:cNvSpPr>
          <p:nvPr>
            <p:ph idx="1"/>
          </p:nvPr>
        </p:nvSpPr>
        <p:spPr>
          <a:xfrm>
            <a:off x="838200" y="423949"/>
            <a:ext cx="10515600" cy="5753014"/>
          </a:xfrm>
        </p:spPr>
        <p:txBody>
          <a:bodyPr/>
          <a:lstStyle/>
          <a:p>
            <a:pPr fontAlgn="base">
              <a:lnSpc>
                <a:spcPct val="120000"/>
              </a:lnSpc>
            </a:pPr>
            <a:r>
              <a:rPr lang="en-US" b="1" dirty="0">
                <a:solidFill>
                  <a:srgbClr val="FF0000"/>
                </a:solidFill>
                <a:latin typeface="Times New Roman" panose="02020603050405020304" pitchFamily="18" charset="0"/>
                <a:cs typeface="Times New Roman" panose="02020603050405020304" pitchFamily="18" charset="0"/>
              </a:rPr>
              <a:t>Device Management</a:t>
            </a:r>
          </a:p>
          <a:p>
            <a:pPr fontAlgn="base">
              <a:lnSpc>
                <a:spcPct val="120000"/>
              </a:lnSpc>
            </a:pPr>
            <a:r>
              <a:rPr lang="en-US" dirty="0">
                <a:latin typeface="Times New Roman" panose="02020603050405020304" pitchFamily="18" charset="0"/>
                <a:cs typeface="Times New Roman" panose="02020603050405020304" pitchFamily="18" charset="0"/>
              </a:rPr>
              <a:t>These system calls are responsible for device manipulation such as reading from device buffers, writing into device buffers etc.</a:t>
            </a:r>
          </a:p>
          <a:p>
            <a:pPr fontAlgn="base">
              <a:lnSpc>
                <a:spcPct val="120000"/>
              </a:lnSpc>
            </a:pPr>
            <a:r>
              <a:rPr lang="en-US" b="1" dirty="0">
                <a:solidFill>
                  <a:srgbClr val="FF0000"/>
                </a:solidFill>
                <a:latin typeface="Times New Roman" panose="02020603050405020304" pitchFamily="18" charset="0"/>
                <a:cs typeface="Times New Roman" panose="02020603050405020304" pitchFamily="18" charset="0"/>
              </a:rPr>
              <a:t>Information Maintenance</a:t>
            </a:r>
          </a:p>
          <a:p>
            <a:pPr fontAlgn="base">
              <a:lnSpc>
                <a:spcPct val="120000"/>
              </a:lnSpc>
            </a:pPr>
            <a:r>
              <a:rPr lang="en-US" dirty="0">
                <a:latin typeface="Times New Roman" panose="02020603050405020304" pitchFamily="18" charset="0"/>
                <a:cs typeface="Times New Roman" panose="02020603050405020304" pitchFamily="18" charset="0"/>
              </a:rPr>
              <a:t>These system calls handle information and its transfer between the operating system and the user program.</a:t>
            </a:r>
          </a:p>
          <a:p>
            <a:pPr fontAlgn="base">
              <a:lnSpc>
                <a:spcPct val="120000"/>
              </a:lnSpc>
            </a:pPr>
            <a:r>
              <a:rPr lang="en-US" b="1" dirty="0">
                <a:solidFill>
                  <a:srgbClr val="FF0000"/>
                </a:solidFill>
                <a:latin typeface="Times New Roman" panose="02020603050405020304" pitchFamily="18" charset="0"/>
                <a:cs typeface="Times New Roman" panose="02020603050405020304" pitchFamily="18" charset="0"/>
              </a:rPr>
              <a:t>Communication</a:t>
            </a:r>
          </a:p>
          <a:p>
            <a:pPr fontAlgn="base">
              <a:lnSpc>
                <a:spcPct val="120000"/>
              </a:lnSpc>
            </a:pPr>
            <a:r>
              <a:rPr lang="en-US" dirty="0">
                <a:latin typeface="Times New Roman" panose="02020603050405020304" pitchFamily="18" charset="0"/>
                <a:cs typeface="Times New Roman" panose="02020603050405020304" pitchFamily="18" charset="0"/>
              </a:rPr>
              <a:t>These system calls are useful for </a:t>
            </a:r>
            <a:r>
              <a:rPr lang="en-US" dirty="0" err="1">
                <a:latin typeface="Times New Roman" panose="02020603050405020304" pitchFamily="18" charset="0"/>
                <a:cs typeface="Times New Roman" panose="02020603050405020304" pitchFamily="18" charset="0"/>
              </a:rPr>
              <a:t>interprocess</a:t>
            </a:r>
            <a:r>
              <a:rPr lang="en-US" dirty="0">
                <a:latin typeface="Times New Roman" panose="02020603050405020304" pitchFamily="18" charset="0"/>
                <a:cs typeface="Times New Roman" panose="02020603050405020304" pitchFamily="18" charset="0"/>
              </a:rPr>
              <a:t> communication. They also deal with creating and deleting a communication connection.</a:t>
            </a:r>
          </a:p>
          <a:p>
            <a:pPr marL="0" indent="0">
              <a:buNone/>
            </a:pPr>
            <a:endParaRPr lang="en-IN" dirty="0"/>
          </a:p>
        </p:txBody>
      </p:sp>
    </p:spTree>
    <p:extLst>
      <p:ext uri="{BB962C8B-B14F-4D97-AF65-F5344CB8AC3E}">
        <p14:creationId xmlns:p14="http://schemas.microsoft.com/office/powerpoint/2010/main" val="565323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46828-1B15-4ABF-959D-6AB03EC58C9A}"/>
              </a:ext>
            </a:extLst>
          </p:cNvPr>
          <p:cNvSpPr>
            <a:spLocks noGrp="1"/>
          </p:cNvSpPr>
          <p:nvPr>
            <p:ph idx="1"/>
          </p:nvPr>
        </p:nvSpPr>
        <p:spPr>
          <a:xfrm>
            <a:off x="838200" y="157942"/>
            <a:ext cx="10515600" cy="6019021"/>
          </a:xfrm>
        </p:spPr>
        <p:txBody>
          <a:bodyPr/>
          <a:lstStyle/>
          <a:p>
            <a:r>
              <a:rPr lang="en-US" dirty="0">
                <a:latin typeface="Times New Roman" panose="02020603050405020304" pitchFamily="18" charset="0"/>
                <a:cs typeface="Times New Roman" panose="02020603050405020304" pitchFamily="18" charset="0"/>
              </a:rPr>
              <a:t>These are the types of system calls in Windows and Unix are given as follows −</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3BF15E8-AC9B-459C-A9E7-30550E2678E8}"/>
              </a:ext>
            </a:extLst>
          </p:cNvPr>
          <p:cNvPicPr>
            <a:picLocks noChangeAspect="1"/>
          </p:cNvPicPr>
          <p:nvPr/>
        </p:nvPicPr>
        <p:blipFill>
          <a:blip r:embed="rId2"/>
          <a:stretch>
            <a:fillRect/>
          </a:stretch>
        </p:blipFill>
        <p:spPr>
          <a:xfrm>
            <a:off x="1138845" y="1185606"/>
            <a:ext cx="9750828" cy="4991357"/>
          </a:xfrm>
          <a:prstGeom prst="rect">
            <a:avLst/>
          </a:prstGeom>
        </p:spPr>
      </p:pic>
    </p:spTree>
    <p:extLst>
      <p:ext uri="{BB962C8B-B14F-4D97-AF65-F5344CB8AC3E}">
        <p14:creationId xmlns:p14="http://schemas.microsoft.com/office/powerpoint/2010/main" val="2108749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CA94-C84E-433C-831B-758DAED41966}"/>
              </a:ext>
            </a:extLst>
          </p:cNvPr>
          <p:cNvSpPr>
            <a:spLocks noGrp="1"/>
          </p:cNvSpPr>
          <p:nvPr>
            <p:ph type="title"/>
          </p:nvPr>
        </p:nvSpPr>
        <p:spPr>
          <a:xfrm>
            <a:off x="838200" y="365126"/>
            <a:ext cx="10515600" cy="881784"/>
          </a:xfrm>
        </p:spPr>
        <p:txBody>
          <a:bodyPr/>
          <a:lstStyle/>
          <a:p>
            <a:r>
              <a:rPr lang="en-IN" b="1" dirty="0">
                <a:solidFill>
                  <a:srgbClr val="FF0000"/>
                </a:solidFill>
                <a:latin typeface="Times New Roman" panose="02020603050405020304" pitchFamily="18" charset="0"/>
                <a:cs typeface="Times New Roman" panose="02020603050405020304" pitchFamily="18" charset="0"/>
              </a:rPr>
              <a:t>Process:</a:t>
            </a:r>
          </a:p>
        </p:txBody>
      </p:sp>
      <p:sp>
        <p:nvSpPr>
          <p:cNvPr id="3" name="Content Placeholder 2">
            <a:extLst>
              <a:ext uri="{FF2B5EF4-FFF2-40B4-BE49-F238E27FC236}">
                <a16:creationId xmlns:a16="http://schemas.microsoft.com/office/drawing/2014/main" id="{6541023A-1D5F-4C9B-A4E7-3923A74CDA33}"/>
              </a:ext>
            </a:extLst>
          </p:cNvPr>
          <p:cNvSpPr>
            <a:spLocks noGrp="1"/>
          </p:cNvSpPr>
          <p:nvPr>
            <p:ph idx="1"/>
          </p:nvPr>
        </p:nvSpPr>
        <p:spPr>
          <a:xfrm>
            <a:off x="838200" y="1130531"/>
            <a:ext cx="10515600" cy="5362343"/>
          </a:xfrm>
        </p:spPr>
        <p:txBody>
          <a:bodyPr>
            <a:normAutofit lnSpcReduction="10000"/>
          </a:bodyPr>
          <a:lstStyle/>
          <a:p>
            <a:pPr fontAlgn="base">
              <a:lnSpc>
                <a:spcPct val="120000"/>
              </a:lnSpc>
            </a:pPr>
            <a:r>
              <a:rPr lang="en-IN" b="1" dirty="0">
                <a:latin typeface="Times New Roman" panose="02020603050405020304" pitchFamily="18" charset="0"/>
                <a:cs typeface="Times New Roman" panose="02020603050405020304" pitchFamily="18" charset="0"/>
              </a:rPr>
              <a:t>Process</a:t>
            </a:r>
          </a:p>
          <a:p>
            <a:pPr fontAlgn="base">
              <a:lnSpc>
                <a:spcPct val="120000"/>
              </a:lnSpc>
            </a:pPr>
            <a:r>
              <a:rPr lang="en-IN" dirty="0">
                <a:latin typeface="Times New Roman" panose="02020603050405020304" pitchFamily="18" charset="0"/>
                <a:cs typeface="Times New Roman" panose="02020603050405020304" pitchFamily="18" charset="0"/>
              </a:rPr>
              <a:t>Definition: “A program in the execution is called a Process .it is an entity which represents the basic unit of work to be implemented in the system.”</a:t>
            </a:r>
          </a:p>
          <a:p>
            <a:pPr fontAlgn="base">
              <a:lnSpc>
                <a:spcPct val="120000"/>
              </a:lnSpc>
            </a:pPr>
            <a:r>
              <a:rPr lang="en-IN" b="1" dirty="0">
                <a:latin typeface="Times New Roman" panose="02020603050405020304" pitchFamily="18" charset="0"/>
                <a:cs typeface="Times New Roman" panose="02020603050405020304" pitchFamily="18" charset="0"/>
              </a:rPr>
              <a:t>Program:</a:t>
            </a:r>
          </a:p>
          <a:p>
            <a:pPr lvl="0" fontAlgn="base">
              <a:lnSpc>
                <a:spcPct val="120000"/>
              </a:lnSpc>
            </a:pPr>
            <a:r>
              <a:rPr lang="en-IN" dirty="0">
                <a:latin typeface="Times New Roman" panose="02020603050405020304" pitchFamily="18" charset="0"/>
                <a:cs typeface="Times New Roman" panose="02020603050405020304" pitchFamily="18" charset="0"/>
              </a:rPr>
              <a:t>A program by itself is not a process. It is a static entity made up of program statement while process is a dynamic entity. Program contains the instructions to be executed by processor.</a:t>
            </a:r>
          </a:p>
          <a:p>
            <a:pPr lvl="0" fontAlgn="base">
              <a:lnSpc>
                <a:spcPct val="120000"/>
              </a:lnSpc>
            </a:pPr>
            <a:r>
              <a:rPr lang="en-IN" dirty="0">
                <a:latin typeface="Times New Roman" panose="02020603050405020304" pitchFamily="18" charset="0"/>
                <a:cs typeface="Times New Roman" panose="02020603050405020304" pitchFamily="18" charset="0"/>
              </a:rPr>
              <a:t>A program takes a space at single place in main memory and continues to stay there. A program does not perform any action by itself.</a:t>
            </a:r>
          </a:p>
          <a:p>
            <a:pPr marL="0" indent="0">
              <a:buNone/>
            </a:pPr>
            <a:endParaRPr lang="en-IN" dirty="0"/>
          </a:p>
        </p:txBody>
      </p:sp>
    </p:spTree>
    <p:extLst>
      <p:ext uri="{BB962C8B-B14F-4D97-AF65-F5344CB8AC3E}">
        <p14:creationId xmlns:p14="http://schemas.microsoft.com/office/powerpoint/2010/main" val="1586228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8076C-D75B-408C-8FD8-3203A4ABD59A}"/>
              </a:ext>
            </a:extLst>
          </p:cNvPr>
          <p:cNvSpPr>
            <a:spLocks noGrp="1"/>
          </p:cNvSpPr>
          <p:nvPr>
            <p:ph idx="1"/>
          </p:nvPr>
        </p:nvSpPr>
        <p:spPr>
          <a:xfrm>
            <a:off x="838200" y="1546167"/>
            <a:ext cx="10515600" cy="4630796"/>
          </a:xfrm>
        </p:spPr>
        <p:txBody>
          <a:bodyPr/>
          <a:lstStyle/>
          <a:p>
            <a:pPr fontAlgn="base">
              <a:lnSpc>
                <a:spcPct val="120000"/>
              </a:lnSpc>
            </a:pPr>
            <a:r>
              <a:rPr lang="en-US" dirty="0">
                <a:latin typeface="Times New Roman" panose="02020603050405020304" pitchFamily="18" charset="0"/>
                <a:cs typeface="Times New Roman" panose="02020603050405020304" pitchFamily="18" charset="0"/>
              </a:rPr>
              <a:t>To put it in simple terms, we write our computer programs in a text file and when we execute this program, it becomes a process that performs all the tasks mentioned in the program.</a:t>
            </a:r>
          </a:p>
          <a:p>
            <a:pPr fontAlgn="base">
              <a:lnSpc>
                <a:spcPct val="120000"/>
              </a:lnSpc>
            </a:pPr>
            <a:r>
              <a:rPr lang="en-US" dirty="0">
                <a:latin typeface="Times New Roman" panose="02020603050405020304" pitchFamily="18" charset="0"/>
                <a:cs typeface="Times New Roman" panose="02020603050405020304" pitchFamily="18" charset="0"/>
              </a:rPr>
              <a:t>A program becomes a Process when an executable file is loaded into main memory and when its PCB is created.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18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4F583-FD59-4D7E-826E-A2BD38151F12}"/>
              </a:ext>
            </a:extLst>
          </p:cNvPr>
          <p:cNvSpPr>
            <a:spLocks noGrp="1"/>
          </p:cNvSpPr>
          <p:nvPr>
            <p:ph idx="1"/>
          </p:nvPr>
        </p:nvSpPr>
        <p:spPr>
          <a:xfrm>
            <a:off x="838200" y="320040"/>
            <a:ext cx="10515600" cy="5856923"/>
          </a:xfrm>
        </p:spPr>
        <p:txBody>
          <a:bodyPr>
            <a:normAutofit/>
          </a:bodyPr>
          <a:lstStyle/>
          <a:p>
            <a:pPr marL="0" indent="0" algn="just">
              <a:buFont typeface="Arial" panose="020B0604020202020204" pitchFamily="34" charset="0"/>
              <a:buNone/>
            </a:pPr>
            <a:r>
              <a:rPr lang="en-US" sz="3000" dirty="0">
                <a:latin typeface="Times New Roman" panose="02020603050405020304" pitchFamily="18" charset="0"/>
                <a:cs typeface="Times New Roman" panose="02020603050405020304" pitchFamily="18" charset="0"/>
              </a:rPr>
              <a:t>Generally, a Computer System consists of the following components:</a:t>
            </a:r>
          </a:p>
          <a:p>
            <a:pPr algn="just"/>
            <a:r>
              <a:rPr lang="en-US" sz="3000" dirty="0">
                <a:solidFill>
                  <a:srgbClr val="FF0000"/>
                </a:solidFill>
                <a:latin typeface="Times New Roman" panose="02020603050405020304" pitchFamily="18" charset="0"/>
                <a:cs typeface="Times New Roman" panose="02020603050405020304" pitchFamily="18" charset="0"/>
              </a:rPr>
              <a:t>Computer Users </a:t>
            </a:r>
            <a:r>
              <a:rPr lang="en-US" sz="3000" dirty="0">
                <a:latin typeface="Times New Roman" panose="02020603050405020304" pitchFamily="18" charset="0"/>
                <a:cs typeface="Times New Roman" panose="02020603050405020304" pitchFamily="18" charset="0"/>
              </a:rPr>
              <a:t>are the users who use the overall computer system.</a:t>
            </a:r>
          </a:p>
          <a:p>
            <a:pPr algn="just"/>
            <a:r>
              <a:rPr lang="en-US" sz="3000" dirty="0">
                <a:solidFill>
                  <a:srgbClr val="FF0000"/>
                </a:solidFill>
                <a:latin typeface="Times New Roman" panose="02020603050405020304" pitchFamily="18" charset="0"/>
                <a:cs typeface="Times New Roman" panose="02020603050405020304" pitchFamily="18" charset="0"/>
              </a:rPr>
              <a:t>Application </a:t>
            </a:r>
            <a:r>
              <a:rPr lang="en-US" sz="3000" dirty="0" err="1">
                <a:solidFill>
                  <a:srgbClr val="FF0000"/>
                </a:solidFill>
                <a:latin typeface="Times New Roman" panose="02020603050405020304" pitchFamily="18" charset="0"/>
                <a:cs typeface="Times New Roman" panose="02020603050405020304" pitchFamily="18" charset="0"/>
              </a:rPr>
              <a:t>Softwares</a:t>
            </a:r>
            <a:r>
              <a:rPr lang="en-US" sz="3000" dirty="0">
                <a:latin typeface="Times New Roman" panose="02020603050405020304" pitchFamily="18" charset="0"/>
                <a:cs typeface="Times New Roman" panose="02020603050405020304" pitchFamily="18" charset="0"/>
              </a:rPr>
              <a:t> are the software which users use directly to perform different activities. </a:t>
            </a:r>
          </a:p>
          <a:p>
            <a:pPr algn="just"/>
            <a:r>
              <a:rPr lang="en-US" sz="3000" dirty="0">
                <a:solidFill>
                  <a:srgbClr val="FF0000"/>
                </a:solidFill>
                <a:latin typeface="Times New Roman" panose="02020603050405020304" pitchFamily="18" charset="0"/>
                <a:cs typeface="Times New Roman" panose="02020603050405020304" pitchFamily="18" charset="0"/>
              </a:rPr>
              <a:t>System </a:t>
            </a:r>
            <a:r>
              <a:rPr lang="en-US" sz="3000" dirty="0" err="1">
                <a:solidFill>
                  <a:srgbClr val="FF0000"/>
                </a:solidFill>
                <a:latin typeface="Times New Roman" panose="02020603050405020304" pitchFamily="18" charset="0"/>
                <a:cs typeface="Times New Roman" panose="02020603050405020304" pitchFamily="18" charset="0"/>
              </a:rPr>
              <a:t>Softwares</a:t>
            </a:r>
            <a:r>
              <a:rPr lang="en-US" sz="3000" dirty="0">
                <a:latin typeface="Times New Roman" panose="02020603050405020304" pitchFamily="18" charset="0"/>
                <a:cs typeface="Times New Roman" panose="02020603050405020304" pitchFamily="18" charset="0"/>
              </a:rPr>
              <a:t> are the software which are more complex in nature and they are more near to computer hardware. These software are usually written in low-level languages like assembly language </a:t>
            </a:r>
          </a:p>
          <a:p>
            <a:pPr algn="just"/>
            <a:r>
              <a:rPr lang="en-US" sz="3000" dirty="0">
                <a:solidFill>
                  <a:srgbClr val="FF0000"/>
                </a:solidFill>
                <a:latin typeface="Times New Roman" panose="02020603050405020304" pitchFamily="18" charset="0"/>
                <a:cs typeface="Times New Roman" panose="02020603050405020304" pitchFamily="18" charset="0"/>
              </a:rPr>
              <a:t>Computer Hardware</a:t>
            </a:r>
            <a:r>
              <a:rPr lang="en-US" sz="3000" dirty="0">
                <a:latin typeface="Times New Roman" panose="02020603050405020304" pitchFamily="18" charset="0"/>
                <a:cs typeface="Times New Roman" panose="02020603050405020304" pitchFamily="18" charset="0"/>
              </a:rPr>
              <a:t> includes Monitor, Keyboard, CPU, Disks, Memory, etc.</a:t>
            </a:r>
          </a:p>
          <a:p>
            <a:pPr marL="0" indent="0">
              <a:buNone/>
            </a:pPr>
            <a:endParaRPr lang="en-IN" dirty="0"/>
          </a:p>
        </p:txBody>
      </p:sp>
    </p:spTree>
    <p:extLst>
      <p:ext uri="{BB962C8B-B14F-4D97-AF65-F5344CB8AC3E}">
        <p14:creationId xmlns:p14="http://schemas.microsoft.com/office/powerpoint/2010/main" val="4237235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AC38F-8221-45E4-A73A-9D0CF973D527}"/>
              </a:ext>
            </a:extLst>
          </p:cNvPr>
          <p:cNvSpPr>
            <a:spLocks noGrp="1"/>
          </p:cNvSpPr>
          <p:nvPr>
            <p:ph idx="1"/>
          </p:nvPr>
        </p:nvSpPr>
        <p:spPr>
          <a:xfrm>
            <a:off x="838200" y="523702"/>
            <a:ext cx="10515600" cy="5653261"/>
          </a:xfrm>
        </p:spPr>
        <p:txBody>
          <a:bodyPr/>
          <a:lstStyle/>
          <a:p>
            <a:pPr fontAlgn="base">
              <a:lnSpc>
                <a:spcPct val="120000"/>
              </a:lnSpc>
            </a:pPr>
            <a:r>
              <a:rPr lang="en-US" b="1" dirty="0">
                <a:solidFill>
                  <a:srgbClr val="FF0000"/>
                </a:solidFill>
                <a:latin typeface="Times New Roman" panose="02020603050405020304" pitchFamily="18" charset="0"/>
                <a:cs typeface="Times New Roman" panose="02020603050405020304" pitchFamily="18" charset="0"/>
              </a:rPr>
              <a:t>Process in Memory:</a:t>
            </a:r>
          </a:p>
          <a:p>
            <a:pPr fontAlgn="base">
              <a:lnSpc>
                <a:spcPct val="120000"/>
              </a:lnSpc>
            </a:pPr>
            <a:r>
              <a:rPr lang="en-US" dirty="0">
                <a:latin typeface="Times New Roman" panose="02020603050405020304" pitchFamily="18" charset="0"/>
                <a:cs typeface="Times New Roman" panose="02020603050405020304" pitchFamily="18" charset="0"/>
              </a:rPr>
              <a:t>When a program is loaded into the memory and it becomes a process, it can be divided into four sections ─ stack, heap, text and data.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D7AA64-24EF-4FE2-A269-5FD1BB86FEE8}"/>
              </a:ext>
            </a:extLst>
          </p:cNvPr>
          <p:cNvPicPr>
            <a:picLocks noChangeAspect="1"/>
          </p:cNvPicPr>
          <p:nvPr/>
        </p:nvPicPr>
        <p:blipFill>
          <a:blip r:embed="rId2"/>
          <a:stretch>
            <a:fillRect/>
          </a:stretch>
        </p:blipFill>
        <p:spPr>
          <a:xfrm>
            <a:off x="3100655" y="2410691"/>
            <a:ext cx="4178515" cy="3507971"/>
          </a:xfrm>
          <a:prstGeom prst="rect">
            <a:avLst/>
          </a:prstGeom>
        </p:spPr>
      </p:pic>
    </p:spTree>
    <p:extLst>
      <p:ext uri="{BB962C8B-B14F-4D97-AF65-F5344CB8AC3E}">
        <p14:creationId xmlns:p14="http://schemas.microsoft.com/office/powerpoint/2010/main" val="1635832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D64AE-8C7E-4B42-916E-30DB6F7A844E}"/>
              </a:ext>
            </a:extLst>
          </p:cNvPr>
          <p:cNvSpPr>
            <a:spLocks noGrp="1"/>
          </p:cNvSpPr>
          <p:nvPr>
            <p:ph idx="1"/>
          </p:nvPr>
        </p:nvSpPr>
        <p:spPr>
          <a:xfrm>
            <a:off x="838200" y="507076"/>
            <a:ext cx="10515600" cy="5669887"/>
          </a:xfrm>
        </p:spPr>
        <p:txBody>
          <a:bodyPr/>
          <a:lstStyle/>
          <a:p>
            <a:pPr fontAlgn="base">
              <a:lnSpc>
                <a:spcPct val="120000"/>
              </a:lnSpc>
            </a:pPr>
            <a:r>
              <a:rPr lang="en-US" b="1" dirty="0">
                <a:latin typeface="Times New Roman" panose="02020603050405020304" pitchFamily="18" charset="0"/>
                <a:cs typeface="Times New Roman" panose="02020603050405020304" pitchFamily="18" charset="0"/>
              </a:rPr>
              <a:t>Stack</a:t>
            </a:r>
          </a:p>
          <a:p>
            <a:pPr fontAlgn="base">
              <a:lnSpc>
                <a:spcPct val="120000"/>
              </a:lnSpc>
            </a:pPr>
            <a:r>
              <a:rPr lang="en-US" dirty="0">
                <a:latin typeface="Times New Roman" panose="02020603050405020304" pitchFamily="18" charset="0"/>
                <a:cs typeface="Times New Roman" panose="02020603050405020304" pitchFamily="18" charset="0"/>
              </a:rPr>
              <a:t>The process Stack contains the temporary data such as method/function parameters, return address and local variables.</a:t>
            </a:r>
          </a:p>
          <a:p>
            <a:pPr fontAlgn="base">
              <a:lnSpc>
                <a:spcPct val="120000"/>
              </a:lnSpc>
            </a:pPr>
            <a:r>
              <a:rPr lang="en-US" b="1" dirty="0">
                <a:latin typeface="Times New Roman" panose="02020603050405020304" pitchFamily="18" charset="0"/>
                <a:cs typeface="Times New Roman" panose="02020603050405020304" pitchFamily="18" charset="0"/>
              </a:rPr>
              <a:t>Heap</a:t>
            </a:r>
          </a:p>
          <a:p>
            <a:pPr fontAlgn="base">
              <a:lnSpc>
                <a:spcPct val="120000"/>
              </a:lnSpc>
            </a:pPr>
            <a:r>
              <a:rPr lang="en-US" dirty="0">
                <a:latin typeface="Times New Roman" panose="02020603050405020304" pitchFamily="18" charset="0"/>
                <a:cs typeface="Times New Roman" panose="02020603050405020304" pitchFamily="18" charset="0"/>
              </a:rPr>
              <a:t>This is dynamically allocated memory to a process during its run time.</a:t>
            </a:r>
          </a:p>
          <a:p>
            <a:pPr fontAlgn="base">
              <a:lnSpc>
                <a:spcPct val="120000"/>
              </a:lnSpc>
            </a:pPr>
            <a:r>
              <a:rPr lang="en-US" b="1" dirty="0">
                <a:latin typeface="Times New Roman" panose="02020603050405020304" pitchFamily="18" charset="0"/>
                <a:cs typeface="Times New Roman" panose="02020603050405020304" pitchFamily="18" charset="0"/>
              </a:rPr>
              <a:t>Data</a:t>
            </a:r>
          </a:p>
          <a:p>
            <a:pPr fontAlgn="base">
              <a:lnSpc>
                <a:spcPct val="120000"/>
              </a:lnSpc>
            </a:pPr>
            <a:r>
              <a:rPr lang="en-US" dirty="0">
                <a:latin typeface="Times New Roman" panose="02020603050405020304" pitchFamily="18" charset="0"/>
                <a:cs typeface="Times New Roman" panose="02020603050405020304" pitchFamily="18" charset="0"/>
              </a:rPr>
              <a:t>This section contains the global and static variables.</a:t>
            </a:r>
          </a:p>
          <a:p>
            <a:pPr fontAlgn="base">
              <a:lnSpc>
                <a:spcPct val="120000"/>
              </a:lnSpc>
            </a:pPr>
            <a:r>
              <a:rPr lang="en-IN" b="1" dirty="0">
                <a:latin typeface="Times New Roman" panose="02020603050405020304" pitchFamily="18" charset="0"/>
                <a:cs typeface="Times New Roman" panose="02020603050405020304" pitchFamily="18" charset="0"/>
              </a:rPr>
              <a:t>Text</a:t>
            </a:r>
          </a:p>
          <a:p>
            <a:pPr fontAlgn="base">
              <a:lnSpc>
                <a:spcPct val="120000"/>
              </a:lnSpc>
            </a:pPr>
            <a:r>
              <a:rPr lang="en-IN" dirty="0">
                <a:latin typeface="Times New Roman" panose="02020603050405020304" pitchFamily="18" charset="0"/>
                <a:cs typeface="Times New Roman" panose="02020603050405020304" pitchFamily="18" charset="0"/>
              </a:rPr>
              <a:t>Program code is called as Text.(Compiled code)</a:t>
            </a:r>
          </a:p>
        </p:txBody>
      </p:sp>
    </p:spTree>
    <p:extLst>
      <p:ext uri="{BB962C8B-B14F-4D97-AF65-F5344CB8AC3E}">
        <p14:creationId xmlns:p14="http://schemas.microsoft.com/office/powerpoint/2010/main" val="1656523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125F-B3D3-4780-806B-465A930FB60F}"/>
              </a:ext>
            </a:extLst>
          </p:cNvPr>
          <p:cNvSpPr>
            <a:spLocks noGrp="1"/>
          </p:cNvSpPr>
          <p:nvPr>
            <p:ph type="title"/>
          </p:nvPr>
        </p:nvSpPr>
        <p:spPr>
          <a:xfrm>
            <a:off x="838200" y="365126"/>
            <a:ext cx="10515600" cy="790344"/>
          </a:xfrm>
        </p:spPr>
        <p:txBody>
          <a:bodyPr>
            <a:normAutofit fontScale="90000"/>
          </a:bodyPr>
          <a:lstStyle/>
          <a:p>
            <a:br>
              <a:rPr lang="en-IN" b="1" dirty="0"/>
            </a:br>
            <a:r>
              <a:rPr lang="en-IN" b="1" dirty="0">
                <a:solidFill>
                  <a:srgbClr val="FF0000"/>
                </a:solidFill>
                <a:latin typeface="Times New Roman" panose="02020603050405020304" pitchFamily="18" charset="0"/>
                <a:ea typeface="+mn-ea"/>
                <a:cs typeface="Times New Roman" panose="02020603050405020304" pitchFamily="18" charset="0"/>
              </a:rPr>
              <a:t>Process States </a:t>
            </a:r>
            <a:br>
              <a:rPr lang="en-IN" b="1" dirty="0">
                <a:solidFill>
                  <a:srgbClr val="FF0000"/>
                </a:solidFill>
                <a:latin typeface="Times New Roman" panose="02020603050405020304" pitchFamily="18" charset="0"/>
                <a:ea typeface="+mn-ea"/>
                <a:cs typeface="Times New Roman" panose="02020603050405020304" pitchFamily="18" charset="0"/>
              </a:rPr>
            </a:br>
            <a:endParaRPr lang="en-IN" sz="31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DE5B8EBC-66D4-4FCE-BB5C-E4036364B11D}"/>
              </a:ext>
            </a:extLst>
          </p:cNvPr>
          <p:cNvSpPr>
            <a:spLocks noGrp="1"/>
          </p:cNvSpPr>
          <p:nvPr>
            <p:ph idx="1"/>
          </p:nvPr>
        </p:nvSpPr>
        <p:spPr>
          <a:xfrm>
            <a:off x="838200" y="1072342"/>
            <a:ext cx="10515600" cy="5361709"/>
          </a:xfrm>
        </p:spPr>
        <p:txBody>
          <a:bodyPr/>
          <a:lstStyle/>
          <a:p>
            <a:pPr lvl="0"/>
            <a:r>
              <a:rPr lang="en-IN" dirty="0">
                <a:latin typeface="Times New Roman" panose="02020603050405020304" pitchFamily="18" charset="0"/>
                <a:cs typeface="Times New Roman" panose="02020603050405020304" pitchFamily="18" charset="0"/>
              </a:rPr>
              <a:t>As a process executes, it changes state. The state of a process is defined as the current activity of the process. </a:t>
            </a:r>
          </a:p>
          <a:p>
            <a:pPr lvl="0"/>
            <a:r>
              <a:rPr lang="en-IN" dirty="0">
                <a:latin typeface="Times New Roman" panose="02020603050405020304" pitchFamily="18" charset="0"/>
                <a:cs typeface="Times New Roman" panose="02020603050405020304" pitchFamily="18" charset="0"/>
              </a:rPr>
              <a:t>Process can have one of the following five states at a time.</a:t>
            </a:r>
          </a:p>
          <a:p>
            <a:endParaRPr lang="en-IN" dirty="0"/>
          </a:p>
        </p:txBody>
      </p:sp>
      <p:pic>
        <p:nvPicPr>
          <p:cNvPr id="4" name="Picture 3">
            <a:extLst>
              <a:ext uri="{FF2B5EF4-FFF2-40B4-BE49-F238E27FC236}">
                <a16:creationId xmlns:a16="http://schemas.microsoft.com/office/drawing/2014/main" id="{D0977B8E-5EDB-44B4-BFE9-D0B69D0B7202}"/>
              </a:ext>
            </a:extLst>
          </p:cNvPr>
          <p:cNvPicPr>
            <a:picLocks noChangeAspect="1"/>
          </p:cNvPicPr>
          <p:nvPr/>
        </p:nvPicPr>
        <p:blipFill>
          <a:blip r:embed="rId2"/>
          <a:stretch>
            <a:fillRect/>
          </a:stretch>
        </p:blipFill>
        <p:spPr>
          <a:xfrm>
            <a:off x="1562793" y="2651760"/>
            <a:ext cx="8761614" cy="3350029"/>
          </a:xfrm>
          <a:prstGeom prst="rect">
            <a:avLst/>
          </a:prstGeom>
        </p:spPr>
      </p:pic>
    </p:spTree>
    <p:extLst>
      <p:ext uri="{BB962C8B-B14F-4D97-AF65-F5344CB8AC3E}">
        <p14:creationId xmlns:p14="http://schemas.microsoft.com/office/powerpoint/2010/main" val="88466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1ED49-7526-469E-BA57-AAD91E9082DB}"/>
              </a:ext>
            </a:extLst>
          </p:cNvPr>
          <p:cNvSpPr>
            <a:spLocks noGrp="1"/>
          </p:cNvSpPr>
          <p:nvPr>
            <p:ph idx="1"/>
          </p:nvPr>
        </p:nvSpPr>
        <p:spPr>
          <a:xfrm>
            <a:off x="838200" y="839585"/>
            <a:ext cx="10515600" cy="5337378"/>
          </a:xfrm>
        </p:spPr>
        <p:txBody>
          <a:bodyPr>
            <a:normAutofit/>
          </a:bodyPr>
          <a:lstStyle/>
          <a:p>
            <a:r>
              <a:rPr lang="en-IN" sz="3000" dirty="0">
                <a:latin typeface="Times New Roman" panose="02020603050405020304" pitchFamily="18" charset="0"/>
                <a:cs typeface="Times New Roman" panose="02020603050405020304" pitchFamily="18" charset="0"/>
              </a:rPr>
              <a:t>Processes can be any of the following states:</a:t>
            </a:r>
          </a:p>
          <a:p>
            <a:r>
              <a:rPr lang="en-IN" sz="3000" dirty="0">
                <a:latin typeface="Times New Roman" panose="02020603050405020304" pitchFamily="18" charset="0"/>
                <a:cs typeface="Times New Roman" panose="02020603050405020304" pitchFamily="18" charset="0"/>
              </a:rPr>
              <a:t>New - The process is in the stage of being created.</a:t>
            </a:r>
          </a:p>
          <a:p>
            <a:r>
              <a:rPr lang="en-IN" sz="3000" dirty="0">
                <a:latin typeface="Times New Roman" panose="02020603050405020304" pitchFamily="18" charset="0"/>
                <a:cs typeface="Times New Roman" panose="02020603050405020304" pitchFamily="18" charset="0"/>
              </a:rPr>
              <a:t>Ready - The process has all the resources available that it needs to run, but the CPU is not currently working on this process's instructions.</a:t>
            </a:r>
          </a:p>
          <a:p>
            <a:r>
              <a:rPr lang="en-IN" sz="3000" dirty="0">
                <a:latin typeface="Times New Roman" panose="02020603050405020304" pitchFamily="18" charset="0"/>
                <a:cs typeface="Times New Roman" panose="02020603050405020304" pitchFamily="18" charset="0"/>
              </a:rPr>
              <a:t>Running - The CPU is working on this process's instructions.</a:t>
            </a:r>
          </a:p>
          <a:p>
            <a:r>
              <a:rPr lang="en-IN" sz="3000" dirty="0">
                <a:latin typeface="Times New Roman" panose="02020603050405020304" pitchFamily="18" charset="0"/>
                <a:cs typeface="Times New Roman" panose="02020603050405020304" pitchFamily="18" charset="0"/>
              </a:rPr>
              <a:t>Waiting - The process cannot run at the moment, because it is waiting for some resource to become available or for some event to occur.</a:t>
            </a:r>
          </a:p>
          <a:p>
            <a:r>
              <a:rPr lang="en-IN" sz="3000" dirty="0">
                <a:latin typeface="Times New Roman" panose="02020603050405020304" pitchFamily="18" charset="0"/>
                <a:cs typeface="Times New Roman" panose="02020603050405020304" pitchFamily="18" charset="0"/>
              </a:rPr>
              <a:t>Terminated - The process has completed.</a:t>
            </a:r>
          </a:p>
          <a:p>
            <a:endParaRPr lang="en-IN" dirty="0"/>
          </a:p>
        </p:txBody>
      </p:sp>
    </p:spTree>
    <p:extLst>
      <p:ext uri="{BB962C8B-B14F-4D97-AF65-F5344CB8AC3E}">
        <p14:creationId xmlns:p14="http://schemas.microsoft.com/office/powerpoint/2010/main" val="2080714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0618-39F7-471F-8C91-71EF7651EF82}"/>
              </a:ext>
            </a:extLst>
          </p:cNvPr>
          <p:cNvSpPr>
            <a:spLocks noGrp="1"/>
          </p:cNvSpPr>
          <p:nvPr>
            <p:ph type="title"/>
          </p:nvPr>
        </p:nvSpPr>
        <p:spPr>
          <a:xfrm>
            <a:off x="838200" y="365125"/>
            <a:ext cx="10515600" cy="615777"/>
          </a:xfrm>
        </p:spPr>
        <p:txBody>
          <a:bodyPr>
            <a:normAutofit fontScale="90000"/>
          </a:bodyPr>
          <a:lstStyle/>
          <a:p>
            <a:br>
              <a:rPr lang="en-IN" b="1" dirty="0"/>
            </a:br>
            <a:r>
              <a:rPr lang="en-IN" b="1" dirty="0">
                <a:solidFill>
                  <a:srgbClr val="FF0000"/>
                </a:solidFill>
                <a:latin typeface="Times New Roman" panose="02020603050405020304" pitchFamily="18" charset="0"/>
                <a:cs typeface="Times New Roman" panose="02020603050405020304" pitchFamily="18" charset="0"/>
              </a:rPr>
              <a:t>Process Control Block, PCB</a:t>
            </a:r>
            <a:br>
              <a:rPr lang="en-IN" b="1" dirty="0"/>
            </a:br>
            <a:endParaRPr lang="en-IN" dirty="0"/>
          </a:p>
        </p:txBody>
      </p:sp>
      <p:sp>
        <p:nvSpPr>
          <p:cNvPr id="3" name="Content Placeholder 2">
            <a:extLst>
              <a:ext uri="{FF2B5EF4-FFF2-40B4-BE49-F238E27FC236}">
                <a16:creationId xmlns:a16="http://schemas.microsoft.com/office/drawing/2014/main" id="{90A28B75-E45F-44FD-8698-6D72490C404E}"/>
              </a:ext>
            </a:extLst>
          </p:cNvPr>
          <p:cNvSpPr>
            <a:spLocks noGrp="1"/>
          </p:cNvSpPr>
          <p:nvPr>
            <p:ph idx="1"/>
          </p:nvPr>
        </p:nvSpPr>
        <p:spPr>
          <a:xfrm>
            <a:off x="838200" y="1321723"/>
            <a:ext cx="10515600" cy="5171151"/>
          </a:xfrm>
        </p:spPr>
        <p:txBody>
          <a:bodyPr/>
          <a:lstStyle/>
          <a:p>
            <a:r>
              <a:rPr lang="en-IN" sz="3200" dirty="0">
                <a:latin typeface="Times New Roman" panose="02020603050405020304" pitchFamily="18" charset="0"/>
                <a:cs typeface="Times New Roman" panose="02020603050405020304" pitchFamily="18" charset="0"/>
              </a:rPr>
              <a:t>Each process is represented in the operating system by a process control block (PCB) also called a task control block. </a:t>
            </a:r>
          </a:p>
          <a:p>
            <a:r>
              <a:rPr lang="en-IN" sz="3200" dirty="0">
                <a:latin typeface="Times New Roman" panose="02020603050405020304" pitchFamily="18" charset="0"/>
                <a:cs typeface="Times New Roman" panose="02020603050405020304" pitchFamily="18" charset="0"/>
              </a:rPr>
              <a:t>PCB is the data structure used by the operating system. Operating system groups all information that needs about particular process.</a:t>
            </a:r>
          </a:p>
          <a:p>
            <a:r>
              <a:rPr lang="en-IN" sz="3200" dirty="0">
                <a:latin typeface="Times New Roman" panose="02020603050405020304" pitchFamily="18" charset="0"/>
                <a:cs typeface="Times New Roman" panose="02020603050405020304" pitchFamily="18" charset="0"/>
              </a:rPr>
              <a:t>PCB simply serves as the repository for any information that may vary from process to process.</a:t>
            </a:r>
          </a:p>
          <a:p>
            <a:r>
              <a:rPr lang="en-IN" sz="3200" dirty="0">
                <a:latin typeface="Times New Roman" panose="02020603050405020304" pitchFamily="18" charset="0"/>
                <a:cs typeface="Times New Roman" panose="02020603050405020304" pitchFamily="18" charset="0"/>
              </a:rPr>
              <a:t>PCB contains many pieces of information associated with a specific process.</a:t>
            </a:r>
          </a:p>
        </p:txBody>
      </p:sp>
    </p:spTree>
    <p:extLst>
      <p:ext uri="{BB962C8B-B14F-4D97-AF65-F5344CB8AC3E}">
        <p14:creationId xmlns:p14="http://schemas.microsoft.com/office/powerpoint/2010/main" val="2329049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CDC974-3248-4E25-A282-7356162F8EA2}"/>
              </a:ext>
            </a:extLst>
          </p:cNvPr>
          <p:cNvPicPr>
            <a:picLocks noGrp="1" noChangeAspect="1"/>
          </p:cNvPicPr>
          <p:nvPr>
            <p:ph idx="1"/>
          </p:nvPr>
        </p:nvPicPr>
        <p:blipFill>
          <a:blip r:embed="rId2"/>
          <a:stretch>
            <a:fillRect/>
          </a:stretch>
        </p:blipFill>
        <p:spPr>
          <a:xfrm>
            <a:off x="2518756" y="773084"/>
            <a:ext cx="6076604" cy="5333343"/>
          </a:xfrm>
          <a:prstGeom prst="rect">
            <a:avLst/>
          </a:prstGeom>
        </p:spPr>
      </p:pic>
    </p:spTree>
    <p:extLst>
      <p:ext uri="{BB962C8B-B14F-4D97-AF65-F5344CB8AC3E}">
        <p14:creationId xmlns:p14="http://schemas.microsoft.com/office/powerpoint/2010/main" val="3124015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262D1-2CF2-4DC0-8877-83E4129A74D9}"/>
              </a:ext>
            </a:extLst>
          </p:cNvPr>
          <p:cNvSpPr>
            <a:spLocks noGrp="1"/>
          </p:cNvSpPr>
          <p:nvPr>
            <p:ph idx="1"/>
          </p:nvPr>
        </p:nvSpPr>
        <p:spPr>
          <a:xfrm>
            <a:off x="838200" y="315884"/>
            <a:ext cx="10515600" cy="6242858"/>
          </a:xfrm>
        </p:spPr>
        <p:txBody>
          <a:bodyPr>
            <a:normAutofit fontScale="92500" lnSpcReduction="10000"/>
          </a:bodyPr>
          <a:lstStyle/>
          <a:p>
            <a:pPr>
              <a:lnSpc>
                <a:spcPct val="100000"/>
              </a:lnSpc>
            </a:pPr>
            <a:r>
              <a:rPr lang="en-IN" b="1" dirty="0">
                <a:latin typeface="Times New Roman" panose="02020603050405020304" pitchFamily="18" charset="0"/>
                <a:cs typeface="Times New Roman" panose="02020603050405020304" pitchFamily="18" charset="0"/>
              </a:rPr>
              <a:t>Pointer</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Pointer</a:t>
            </a:r>
            <a:r>
              <a:rPr lang="en-IN" dirty="0">
                <a:latin typeface="Times New Roman" panose="02020603050405020304" pitchFamily="18" charset="0"/>
                <a:cs typeface="Times New Roman" panose="02020603050405020304" pitchFamily="18" charset="0"/>
              </a:rPr>
              <a:t> points to another process control block. Pointer is used for maintaining the scheduling list.</a:t>
            </a:r>
          </a:p>
          <a:p>
            <a:pPr>
              <a:lnSpc>
                <a:spcPct val="100000"/>
              </a:lnSpc>
            </a:pPr>
            <a:r>
              <a:rPr lang="en-IN" b="1" dirty="0">
                <a:latin typeface="Times New Roman" panose="02020603050405020304" pitchFamily="18" charset="0"/>
                <a:cs typeface="Times New Roman" panose="02020603050405020304" pitchFamily="18" charset="0"/>
              </a:rPr>
              <a:t>Process State</a:t>
            </a:r>
          </a:p>
          <a:p>
            <a:pPr>
              <a:lnSpc>
                <a:spcPct val="100000"/>
              </a:lnSpc>
            </a:pPr>
            <a:r>
              <a:rPr lang="en-IN" dirty="0">
                <a:latin typeface="Times New Roman" panose="02020603050405020304" pitchFamily="18" charset="0"/>
                <a:cs typeface="Times New Roman" panose="02020603050405020304" pitchFamily="18" charset="0"/>
              </a:rPr>
              <a:t>Process state may be new, ready, running, waiting and so on.</a:t>
            </a:r>
          </a:p>
          <a:p>
            <a:pPr>
              <a:lnSpc>
                <a:spcPct val="100000"/>
              </a:lnSpc>
            </a:pPr>
            <a:r>
              <a:rPr lang="en-IN" b="1" dirty="0">
                <a:latin typeface="Times New Roman" panose="02020603050405020304" pitchFamily="18" charset="0"/>
                <a:cs typeface="Times New Roman" panose="02020603050405020304" pitchFamily="18" charset="0"/>
              </a:rPr>
              <a:t>Process Number</a:t>
            </a:r>
          </a:p>
          <a:p>
            <a:pPr>
              <a:lnSpc>
                <a:spcPct val="100000"/>
              </a:lnSpc>
            </a:pPr>
            <a:r>
              <a:rPr lang="en-IN" dirty="0">
                <a:latin typeface="Times New Roman" panose="02020603050405020304" pitchFamily="18" charset="0"/>
                <a:cs typeface="Times New Roman" panose="02020603050405020304" pitchFamily="18" charset="0"/>
              </a:rPr>
              <a:t>A unique identification number for each process in the operating system. </a:t>
            </a:r>
          </a:p>
          <a:p>
            <a:pPr>
              <a:lnSpc>
                <a:spcPct val="100000"/>
              </a:lnSpc>
            </a:pPr>
            <a:r>
              <a:rPr lang="en-IN" b="1" dirty="0">
                <a:latin typeface="Times New Roman" panose="02020603050405020304" pitchFamily="18" charset="0"/>
                <a:cs typeface="Times New Roman" panose="02020603050405020304" pitchFamily="18" charset="0"/>
              </a:rPr>
              <a:t>Program Counter</a:t>
            </a:r>
          </a:p>
          <a:p>
            <a:pPr>
              <a:lnSpc>
                <a:spcPct val="100000"/>
              </a:lnSpc>
            </a:pPr>
            <a:r>
              <a:rPr lang="en-IN" dirty="0">
                <a:latin typeface="Times New Roman" panose="02020603050405020304" pitchFamily="18" charset="0"/>
                <a:cs typeface="Times New Roman" panose="02020603050405020304" pitchFamily="18" charset="0"/>
              </a:rPr>
              <a:t>Program Counter indicates the address of the next instruction to be executed for this process.</a:t>
            </a:r>
          </a:p>
          <a:p>
            <a:pPr>
              <a:lnSpc>
                <a:spcPct val="100000"/>
              </a:lnSpc>
            </a:pPr>
            <a:r>
              <a:rPr lang="en-IN" b="1" dirty="0">
                <a:latin typeface="Times New Roman" panose="02020603050405020304" pitchFamily="18" charset="0"/>
                <a:cs typeface="Times New Roman" panose="02020603050405020304" pitchFamily="18" charset="0"/>
              </a:rPr>
              <a:t>CPU registers</a:t>
            </a:r>
          </a:p>
          <a:p>
            <a:pPr>
              <a:lnSpc>
                <a:spcPct val="100000"/>
              </a:lnSpc>
            </a:pPr>
            <a:r>
              <a:rPr lang="en-IN" dirty="0">
                <a:latin typeface="Times New Roman" panose="02020603050405020304" pitchFamily="18" charset="0"/>
                <a:cs typeface="Times New Roman" panose="02020603050405020304" pitchFamily="18" charset="0"/>
              </a:rPr>
              <a:t>CPU registers include general purpose register, stack pointers, index registers and accumulators etc. number of register and type of register totally depends upon the computer architecture.</a:t>
            </a:r>
          </a:p>
        </p:txBody>
      </p:sp>
    </p:spTree>
    <p:extLst>
      <p:ext uri="{BB962C8B-B14F-4D97-AF65-F5344CB8AC3E}">
        <p14:creationId xmlns:p14="http://schemas.microsoft.com/office/powerpoint/2010/main" val="2337691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0A375-1B0E-44D0-B16C-1E6A0425BE4F}"/>
              </a:ext>
            </a:extLst>
          </p:cNvPr>
          <p:cNvSpPr>
            <a:spLocks noGrp="1"/>
          </p:cNvSpPr>
          <p:nvPr>
            <p:ph idx="1"/>
          </p:nvPr>
        </p:nvSpPr>
        <p:spPr>
          <a:xfrm>
            <a:off x="838200" y="964276"/>
            <a:ext cx="10515600" cy="5212687"/>
          </a:xfrm>
        </p:spPr>
        <p:txBody>
          <a:bodyPr>
            <a:normAutofit/>
          </a:bodyPr>
          <a:lstStyle/>
          <a:p>
            <a:pPr lvl="0"/>
            <a:r>
              <a:rPr lang="en-IN" b="1" dirty="0">
                <a:latin typeface="Times New Roman" panose="02020603050405020304" pitchFamily="18" charset="0"/>
                <a:cs typeface="Times New Roman" panose="02020603050405020304" pitchFamily="18" charset="0"/>
              </a:rPr>
              <a:t>Memory management information</a:t>
            </a:r>
          </a:p>
          <a:p>
            <a:r>
              <a:rPr lang="en-IN" dirty="0">
                <a:latin typeface="Times New Roman" panose="02020603050405020304" pitchFamily="18" charset="0"/>
                <a:cs typeface="Times New Roman" panose="02020603050405020304" pitchFamily="18" charset="0"/>
              </a:rPr>
              <a:t>This information may include the value of base and limit registers, the page tables, or the segment tables depending on the memory system used by the operating system. This information is useful for deallocating the memory when the process terminates.</a:t>
            </a:r>
          </a:p>
          <a:p>
            <a:pPr lvl="0"/>
            <a:r>
              <a:rPr lang="en-IN" b="1" dirty="0">
                <a:latin typeface="Times New Roman" panose="02020603050405020304" pitchFamily="18" charset="0"/>
                <a:cs typeface="Times New Roman" panose="02020603050405020304" pitchFamily="18" charset="0"/>
              </a:rPr>
              <a:t>Accounting information</a:t>
            </a:r>
          </a:p>
          <a:p>
            <a:r>
              <a:rPr lang="en-IN" dirty="0">
                <a:latin typeface="Times New Roman" panose="02020603050405020304" pitchFamily="18" charset="0"/>
                <a:cs typeface="Times New Roman" panose="02020603050405020304" pitchFamily="18" charset="0"/>
              </a:rPr>
              <a:t>This information includes the amount of CPU and real time used time limits, job or process numbers, account numbers etc.</a:t>
            </a:r>
          </a:p>
          <a:p>
            <a:pPr lvl="0"/>
            <a:r>
              <a:rPr lang="en-IN" dirty="0">
                <a:latin typeface="Times New Roman" panose="02020603050405020304" pitchFamily="18" charset="0"/>
                <a:cs typeface="Times New Roman" panose="02020603050405020304" pitchFamily="18" charset="0"/>
              </a:rPr>
              <a:t>Process control block includes CPU scheduling, I/O resource management, file management information etc. </a:t>
            </a:r>
          </a:p>
          <a:p>
            <a:endParaRPr lang="en-IN" dirty="0"/>
          </a:p>
        </p:txBody>
      </p:sp>
    </p:spTree>
    <p:extLst>
      <p:ext uri="{BB962C8B-B14F-4D97-AF65-F5344CB8AC3E}">
        <p14:creationId xmlns:p14="http://schemas.microsoft.com/office/powerpoint/2010/main" val="55714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2462-84EA-469C-9FCD-D46492059BCB}"/>
              </a:ext>
            </a:extLst>
          </p:cNvPr>
          <p:cNvSpPr>
            <a:spLocks noGrp="1"/>
          </p:cNvSpPr>
          <p:nvPr>
            <p:ph type="title"/>
          </p:nvPr>
        </p:nvSpPr>
        <p:spPr>
          <a:xfrm>
            <a:off x="838200" y="365126"/>
            <a:ext cx="10515600" cy="765406"/>
          </a:xfrm>
        </p:spPr>
        <p:txBody>
          <a:bodyPr>
            <a:normAutofit fontScale="90000"/>
          </a:bodyPr>
          <a:lstStyle/>
          <a:p>
            <a:br>
              <a:rPr lang="en-IN" b="1" dirty="0"/>
            </a:br>
            <a:r>
              <a:rPr lang="en-IN" sz="4900" b="1" dirty="0">
                <a:solidFill>
                  <a:srgbClr val="FF0000"/>
                </a:solidFill>
                <a:latin typeface="Times New Roman" panose="02020603050405020304" pitchFamily="18" charset="0"/>
                <a:cs typeface="Times New Roman" panose="02020603050405020304" pitchFamily="18" charset="0"/>
              </a:rPr>
              <a:t>Process Scheduling</a:t>
            </a:r>
            <a:br>
              <a:rPr lang="en-IN" b="1" dirty="0"/>
            </a:br>
            <a:endParaRPr lang="en-IN" dirty="0"/>
          </a:p>
        </p:txBody>
      </p:sp>
      <p:sp>
        <p:nvSpPr>
          <p:cNvPr id="3" name="Content Placeholder 2">
            <a:extLst>
              <a:ext uri="{FF2B5EF4-FFF2-40B4-BE49-F238E27FC236}">
                <a16:creationId xmlns:a16="http://schemas.microsoft.com/office/drawing/2014/main" id="{BCB749A7-E807-4C56-8C9B-6E2BFD55F011}"/>
              </a:ext>
            </a:extLst>
          </p:cNvPr>
          <p:cNvSpPr>
            <a:spLocks noGrp="1"/>
          </p:cNvSpPr>
          <p:nvPr>
            <p:ph idx="1"/>
          </p:nvPr>
        </p:nvSpPr>
        <p:spPr>
          <a:xfrm>
            <a:off x="838200" y="1496291"/>
            <a:ext cx="10515600" cy="4680672"/>
          </a:xfrm>
        </p:spPr>
        <p:txBody>
          <a:bodyPr>
            <a:normAutofit/>
          </a:bodyPr>
          <a:lstStyle/>
          <a:p>
            <a:r>
              <a:rPr lang="en-US" sz="3200" dirty="0">
                <a:latin typeface="Times New Roman" panose="02020603050405020304" pitchFamily="18" charset="0"/>
                <a:cs typeface="Times New Roman" panose="02020603050405020304" pitchFamily="18" charset="0"/>
              </a:rPr>
              <a:t>The process scheduling is the activity of the process manager that handles the removal of the running process from the CPU and the selection of another process.</a:t>
            </a:r>
          </a:p>
          <a:p>
            <a:r>
              <a:rPr lang="en-US" sz="3200" dirty="0">
                <a:latin typeface="Times New Roman" panose="02020603050405020304" pitchFamily="18" charset="0"/>
                <a:cs typeface="Times New Roman" panose="02020603050405020304" pitchFamily="18" charset="0"/>
              </a:rPr>
              <a:t>Process scheduling is an essential part of a Multiprogramming operating systems. </a:t>
            </a:r>
          </a:p>
          <a:p>
            <a:r>
              <a:rPr lang="en-US" sz="3200" dirty="0">
                <a:latin typeface="Times New Roman" panose="02020603050405020304" pitchFamily="18" charset="0"/>
                <a:cs typeface="Times New Roman" panose="02020603050405020304" pitchFamily="18" charset="0"/>
              </a:rPr>
              <a:t>Such operating systems allow more than one process to be loaded into the executable memory at a time and the loaded process shares the CPU using time multiplexing.</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3923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D80FF-E37A-4525-B779-57BCA0F787CB}"/>
              </a:ext>
            </a:extLst>
          </p:cNvPr>
          <p:cNvSpPr>
            <a:spLocks noGrp="1"/>
          </p:cNvSpPr>
          <p:nvPr>
            <p:ph idx="1"/>
          </p:nvPr>
        </p:nvSpPr>
        <p:spPr>
          <a:xfrm>
            <a:off x="838200" y="723207"/>
            <a:ext cx="10515600" cy="5453756"/>
          </a:xfrm>
        </p:spPr>
        <p:txBody>
          <a:bodyPr/>
          <a:lstStyle/>
          <a:p>
            <a:pPr>
              <a:lnSpc>
                <a:spcPct val="110000"/>
              </a:lnSpc>
              <a:spcAft>
                <a:spcPts val="600"/>
              </a:spcAft>
              <a:defRPr/>
            </a:pPr>
            <a:r>
              <a:rPr lang="en-US" altLang="en-US" sz="2400" dirty="0">
                <a:solidFill>
                  <a:srgbClr val="00B0F0"/>
                </a:solidFill>
                <a:latin typeface="Times New Roman" panose="02020603050405020304" pitchFamily="18" charset="0"/>
                <a:cs typeface="Times New Roman" panose="02020603050405020304" pitchFamily="18" charset="0"/>
              </a:rPr>
              <a:t>Process scheduler </a:t>
            </a:r>
            <a:r>
              <a:rPr lang="en-US" altLang="en-US" sz="2400" dirty="0">
                <a:latin typeface="Times New Roman" panose="02020603050405020304" pitchFamily="18" charset="0"/>
                <a:cs typeface="Times New Roman" panose="02020603050405020304" pitchFamily="18" charset="0"/>
              </a:rPr>
              <a:t>selects among available processes for next execution on CPU </a:t>
            </a:r>
          </a:p>
          <a:p>
            <a:pPr>
              <a:lnSpc>
                <a:spcPct val="110000"/>
              </a:lnSpc>
              <a:spcAft>
                <a:spcPts val="600"/>
              </a:spcAft>
              <a:defRPr/>
            </a:pPr>
            <a:r>
              <a:rPr lang="en-US" altLang="en-US" sz="2400" dirty="0">
                <a:latin typeface="Times New Roman" panose="02020603050405020304" pitchFamily="18" charset="0"/>
                <a:cs typeface="Times New Roman" panose="02020603050405020304" pitchFamily="18" charset="0"/>
              </a:rPr>
              <a:t>Goal -- Maximize CPU use, quickly switch processes onto CPU </a:t>
            </a:r>
          </a:p>
          <a:p>
            <a:pPr>
              <a:lnSpc>
                <a:spcPct val="110000"/>
              </a:lnSpc>
              <a:spcAft>
                <a:spcPts val="600"/>
              </a:spcAft>
              <a:defRPr/>
            </a:pPr>
            <a:r>
              <a:rPr lang="en-US" altLang="en-US" sz="2400" dirty="0">
                <a:latin typeface="Times New Roman" panose="02020603050405020304" pitchFamily="18" charset="0"/>
                <a:cs typeface="Times New Roman" panose="02020603050405020304" pitchFamily="18" charset="0"/>
              </a:rPr>
              <a:t>Maintains </a:t>
            </a:r>
            <a:r>
              <a:rPr lang="en-US" altLang="en-US" sz="2400" dirty="0">
                <a:solidFill>
                  <a:srgbClr val="00B0F0"/>
                </a:solidFill>
                <a:latin typeface="Times New Roman" panose="02020603050405020304" pitchFamily="18" charset="0"/>
                <a:cs typeface="Times New Roman" panose="02020603050405020304" pitchFamily="18" charset="0"/>
              </a:rPr>
              <a:t>scheduling queues </a:t>
            </a:r>
            <a:r>
              <a:rPr lang="en-US" altLang="en-US" sz="2400" dirty="0">
                <a:latin typeface="Times New Roman" panose="02020603050405020304" pitchFamily="18" charset="0"/>
                <a:cs typeface="Times New Roman" panose="02020603050405020304" pitchFamily="18" charset="0"/>
              </a:rPr>
              <a:t>of processes</a:t>
            </a:r>
          </a:p>
          <a:p>
            <a:pPr lvl="1">
              <a:lnSpc>
                <a:spcPct val="110000"/>
              </a:lnSpc>
              <a:spcAft>
                <a:spcPts val="600"/>
              </a:spcAft>
              <a:defRPr/>
            </a:pPr>
            <a:r>
              <a:rPr lang="en-US" altLang="en-US" dirty="0">
                <a:solidFill>
                  <a:srgbClr val="00B0F0"/>
                </a:solidFill>
                <a:latin typeface="Times New Roman" panose="02020603050405020304" pitchFamily="18" charset="0"/>
                <a:cs typeface="Times New Roman" panose="02020603050405020304" pitchFamily="18" charset="0"/>
              </a:rPr>
              <a:t>Ready queue </a:t>
            </a:r>
            <a:r>
              <a:rPr lang="en-US" altLang="en-US" dirty="0">
                <a:latin typeface="Times New Roman" panose="02020603050405020304" pitchFamily="18" charset="0"/>
                <a:cs typeface="Times New Roman" panose="02020603050405020304" pitchFamily="18" charset="0"/>
              </a:rPr>
              <a:t>– set of all processes residing in main memory, </a:t>
            </a:r>
            <a:r>
              <a:rPr lang="en-US" altLang="en-US" dirty="0">
                <a:solidFill>
                  <a:srgbClr val="FF0000"/>
                </a:solidFill>
                <a:latin typeface="Times New Roman" panose="02020603050405020304" pitchFamily="18" charset="0"/>
                <a:cs typeface="Times New Roman" panose="02020603050405020304" pitchFamily="18" charset="0"/>
              </a:rPr>
              <a:t>ready and waiting to execute</a:t>
            </a:r>
          </a:p>
          <a:p>
            <a:pPr lvl="1">
              <a:lnSpc>
                <a:spcPct val="110000"/>
              </a:lnSpc>
              <a:spcAft>
                <a:spcPts val="600"/>
              </a:spcAft>
              <a:defRPr/>
            </a:pPr>
            <a:r>
              <a:rPr lang="en-US" altLang="en-US" dirty="0">
                <a:solidFill>
                  <a:srgbClr val="00B0F0"/>
                </a:solidFill>
                <a:latin typeface="Times New Roman" panose="02020603050405020304" pitchFamily="18" charset="0"/>
                <a:cs typeface="Times New Roman" panose="02020603050405020304" pitchFamily="18" charset="0"/>
              </a:rPr>
              <a:t>Wait queues </a:t>
            </a:r>
            <a:r>
              <a:rPr lang="en-US" altLang="en-US" dirty="0">
                <a:latin typeface="Times New Roman" panose="02020603050405020304" pitchFamily="18" charset="0"/>
                <a:cs typeface="Times New Roman" panose="02020603050405020304" pitchFamily="18" charset="0"/>
              </a:rPr>
              <a:t>– set of processes </a:t>
            </a:r>
            <a:r>
              <a:rPr lang="en-US" altLang="en-US" dirty="0">
                <a:solidFill>
                  <a:srgbClr val="FF0000"/>
                </a:solidFill>
                <a:latin typeface="Times New Roman" panose="02020603050405020304" pitchFamily="18" charset="0"/>
                <a:cs typeface="Times New Roman" panose="02020603050405020304" pitchFamily="18" charset="0"/>
              </a:rPr>
              <a:t>waiting for an event (i.e., I/O)</a:t>
            </a:r>
          </a:p>
          <a:p>
            <a:pPr lvl="1">
              <a:lnSpc>
                <a:spcPct val="110000"/>
              </a:lnSpc>
              <a:spcAft>
                <a:spcPts val="600"/>
              </a:spcAft>
              <a:defRPr/>
            </a:pPr>
            <a:r>
              <a:rPr lang="en-US" altLang="en-US" dirty="0">
                <a:latin typeface="Times New Roman" panose="02020603050405020304" pitchFamily="18" charset="0"/>
                <a:cs typeface="Times New Roman" panose="02020603050405020304" pitchFamily="18" charset="0"/>
              </a:rPr>
              <a:t>Processes migrate among the various queues</a:t>
            </a:r>
          </a:p>
          <a:p>
            <a:endParaRPr lang="en-IN" dirty="0"/>
          </a:p>
        </p:txBody>
      </p:sp>
    </p:spTree>
    <p:extLst>
      <p:ext uri="{BB962C8B-B14F-4D97-AF65-F5344CB8AC3E}">
        <p14:creationId xmlns:p14="http://schemas.microsoft.com/office/powerpoint/2010/main" val="309684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20FB-8912-4AC0-A006-84F5180F4CC1}"/>
              </a:ext>
            </a:extLst>
          </p:cNvPr>
          <p:cNvSpPr>
            <a:spLocks noGrp="1"/>
          </p:cNvSpPr>
          <p:nvPr>
            <p:ph type="title"/>
          </p:nvPr>
        </p:nvSpPr>
        <p:spPr>
          <a:xfrm>
            <a:off x="838200" y="365125"/>
            <a:ext cx="10515600" cy="876935"/>
          </a:xfrm>
        </p:spPr>
        <p:txBody>
          <a:bodyPr>
            <a:normAutofit fontScale="90000"/>
          </a:bodyPr>
          <a:lstStyle/>
          <a:p>
            <a:br>
              <a:rPr lang="en-US" b="1" dirty="0"/>
            </a:br>
            <a:r>
              <a:rPr lang="en-US" sz="4000" b="1" dirty="0">
                <a:solidFill>
                  <a:srgbClr val="FF0000"/>
                </a:solidFill>
                <a:latin typeface="Times New Roman" panose="02020603050405020304" pitchFamily="18" charset="0"/>
                <a:ea typeface="+mn-ea"/>
                <a:cs typeface="Times New Roman" panose="02020603050405020304" pitchFamily="18" charset="0"/>
              </a:rPr>
              <a:t>Functions of the Operating System</a:t>
            </a:r>
            <a:br>
              <a:rPr lang="en-US" b="1" dirty="0"/>
            </a:br>
            <a:endParaRPr lang="en-IN" dirty="0"/>
          </a:p>
        </p:txBody>
      </p:sp>
      <p:sp>
        <p:nvSpPr>
          <p:cNvPr id="3" name="Content Placeholder 2">
            <a:extLst>
              <a:ext uri="{FF2B5EF4-FFF2-40B4-BE49-F238E27FC236}">
                <a16:creationId xmlns:a16="http://schemas.microsoft.com/office/drawing/2014/main" id="{6F83F559-BDF3-43C4-9967-687E5756B18C}"/>
              </a:ext>
            </a:extLst>
          </p:cNvPr>
          <p:cNvSpPr>
            <a:spLocks noGrp="1"/>
          </p:cNvSpPr>
          <p:nvPr>
            <p:ph idx="1"/>
          </p:nvPr>
        </p:nvSpPr>
        <p:spPr>
          <a:xfrm>
            <a:off x="838200" y="1242060"/>
            <a:ext cx="10515600" cy="4934903"/>
          </a:xfrm>
        </p:spPr>
        <p:txBody>
          <a:bodyPr/>
          <a:lstStyle/>
          <a:p>
            <a:pPr algn="just"/>
            <a:r>
              <a:rPr lang="en-IN" sz="3000" dirty="0">
                <a:latin typeface="Times New Roman" panose="02020603050405020304" pitchFamily="18" charset="0"/>
                <a:cs typeface="Times New Roman" panose="02020603050405020304" pitchFamily="18" charset="0"/>
              </a:rPr>
              <a:t>Resource Management</a:t>
            </a:r>
          </a:p>
          <a:p>
            <a:pPr algn="just"/>
            <a:r>
              <a:rPr lang="en-IN" sz="3000" dirty="0">
                <a:latin typeface="Times New Roman" panose="02020603050405020304" pitchFamily="18" charset="0"/>
                <a:cs typeface="Times New Roman" panose="02020603050405020304" pitchFamily="18" charset="0"/>
              </a:rPr>
              <a:t>Process Management</a:t>
            </a:r>
          </a:p>
          <a:p>
            <a:pPr algn="just"/>
            <a:r>
              <a:rPr lang="en-IN" sz="3000" dirty="0">
                <a:latin typeface="Times New Roman" panose="02020603050405020304" pitchFamily="18" charset="0"/>
                <a:cs typeface="Times New Roman" panose="02020603050405020304" pitchFamily="18" charset="0"/>
              </a:rPr>
              <a:t>Memory Management</a:t>
            </a:r>
          </a:p>
          <a:p>
            <a:pPr algn="just"/>
            <a:r>
              <a:rPr lang="en-IN" sz="3000" dirty="0">
                <a:latin typeface="Times New Roman" panose="02020603050405020304" pitchFamily="18" charset="0"/>
                <a:cs typeface="Times New Roman" panose="02020603050405020304" pitchFamily="18" charset="0"/>
              </a:rPr>
              <a:t>Device Management</a:t>
            </a:r>
          </a:p>
          <a:p>
            <a:pPr algn="just"/>
            <a:r>
              <a:rPr lang="en-IN" sz="3000" dirty="0">
                <a:latin typeface="Times New Roman" panose="02020603050405020304" pitchFamily="18" charset="0"/>
                <a:cs typeface="Times New Roman" panose="02020603050405020304" pitchFamily="18" charset="0"/>
              </a:rPr>
              <a:t>File Management</a:t>
            </a:r>
          </a:p>
          <a:p>
            <a:pPr algn="just"/>
            <a:r>
              <a:rPr lang="en-IN" sz="3000" dirty="0">
                <a:latin typeface="Times New Roman" panose="02020603050405020304" pitchFamily="18" charset="0"/>
                <a:cs typeface="Times New Roman" panose="02020603050405020304" pitchFamily="18" charset="0"/>
              </a:rPr>
              <a:t>Security</a:t>
            </a:r>
          </a:p>
          <a:p>
            <a:pPr algn="just"/>
            <a:r>
              <a:rPr lang="en-IN" sz="3000" dirty="0">
                <a:latin typeface="Times New Roman" panose="02020603050405020304" pitchFamily="18" charset="0"/>
                <a:cs typeface="Times New Roman" panose="02020603050405020304" pitchFamily="18" charset="0"/>
              </a:rPr>
              <a:t>Job Accounting</a:t>
            </a:r>
          </a:p>
          <a:p>
            <a:pPr algn="just"/>
            <a:r>
              <a:rPr lang="en-IN" sz="3000" dirty="0">
                <a:latin typeface="Times New Roman" panose="02020603050405020304" pitchFamily="18" charset="0"/>
                <a:cs typeface="Times New Roman" panose="02020603050405020304" pitchFamily="18" charset="0"/>
              </a:rPr>
              <a:t>Error-detecting Aids</a:t>
            </a:r>
          </a:p>
          <a:p>
            <a:pPr algn="just"/>
            <a:r>
              <a:rPr lang="en-IN" sz="3000" dirty="0">
                <a:latin typeface="Times New Roman" panose="02020603050405020304" pitchFamily="18" charset="0"/>
                <a:cs typeface="Times New Roman" panose="02020603050405020304" pitchFamily="18" charset="0"/>
              </a:rPr>
              <a:t>Networking</a:t>
            </a:r>
          </a:p>
          <a:p>
            <a:endParaRPr lang="en-IN" dirty="0"/>
          </a:p>
        </p:txBody>
      </p:sp>
    </p:spTree>
    <p:extLst>
      <p:ext uri="{BB962C8B-B14F-4D97-AF65-F5344CB8AC3E}">
        <p14:creationId xmlns:p14="http://schemas.microsoft.com/office/powerpoint/2010/main" val="3439498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AD110-29BC-46F4-8C11-727047F7F775}"/>
              </a:ext>
            </a:extLst>
          </p:cNvPr>
          <p:cNvSpPr>
            <a:spLocks noGrp="1"/>
          </p:cNvSpPr>
          <p:nvPr>
            <p:ph idx="1"/>
          </p:nvPr>
        </p:nvSpPr>
        <p:spPr>
          <a:xfrm>
            <a:off x="838200" y="1551127"/>
            <a:ext cx="10515600" cy="4625836"/>
          </a:xfrm>
        </p:spPr>
        <p:txBody>
          <a:bodyPr>
            <a:normAutofit/>
          </a:bodyPr>
          <a:lstStyle/>
          <a:p>
            <a:r>
              <a:rPr lang="en-US" sz="3200" dirty="0">
                <a:latin typeface="Times New Roman" panose="02020603050405020304" pitchFamily="18" charset="0"/>
                <a:cs typeface="Times New Roman" panose="02020603050405020304" pitchFamily="18" charset="0"/>
              </a:rPr>
              <a:t>The OS maintains all Process Control Blocks (PCBs) in Process Scheduling Queues. </a:t>
            </a:r>
          </a:p>
          <a:p>
            <a:r>
              <a:rPr lang="en-US" sz="3200" dirty="0">
                <a:latin typeface="Times New Roman" panose="02020603050405020304" pitchFamily="18" charset="0"/>
                <a:cs typeface="Times New Roman" panose="02020603050405020304" pitchFamily="18" charset="0"/>
              </a:rPr>
              <a:t>The OS maintains a separate queue for each of the process states and PCBs of all processes in the same execution state are placed in the same queue.</a:t>
            </a:r>
          </a:p>
          <a:p>
            <a:r>
              <a:rPr lang="en-US" sz="3200" dirty="0">
                <a:latin typeface="Times New Roman" panose="02020603050405020304" pitchFamily="18" charset="0"/>
                <a:cs typeface="Times New Roman" panose="02020603050405020304" pitchFamily="18" charset="0"/>
              </a:rPr>
              <a:t>When the state of a process is changed, its PCB is unlinked from its current queue and moved to its new state queue.</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BC34772-FFE2-44EB-BA06-05396545CD90}"/>
              </a:ext>
            </a:extLst>
          </p:cNvPr>
          <p:cNvSpPr>
            <a:spLocks noGrp="1" noChangeArrowheads="1"/>
          </p:cNvSpPr>
          <p:nvPr>
            <p:ph type="title"/>
          </p:nvPr>
        </p:nvSpPr>
        <p:spPr bwMode="auto">
          <a:xfrm>
            <a:off x="838200" y="504687"/>
            <a:ext cx="1051560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Process Scheduling Queues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4321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0597D9-1AD0-40F8-A242-85DB29CB770C}"/>
              </a:ext>
            </a:extLst>
          </p:cNvPr>
          <p:cNvPicPr>
            <a:picLocks noGrp="1" noChangeAspect="1"/>
          </p:cNvPicPr>
          <p:nvPr>
            <p:ph idx="1"/>
          </p:nvPr>
        </p:nvPicPr>
        <p:blipFill>
          <a:blip r:embed="rId2"/>
          <a:stretch>
            <a:fillRect/>
          </a:stretch>
        </p:blipFill>
        <p:spPr>
          <a:xfrm>
            <a:off x="955963" y="759723"/>
            <a:ext cx="10066713" cy="4568734"/>
          </a:xfrm>
          <a:prstGeom prst="rect">
            <a:avLst/>
          </a:prstGeom>
        </p:spPr>
      </p:pic>
    </p:spTree>
    <p:extLst>
      <p:ext uri="{BB962C8B-B14F-4D97-AF65-F5344CB8AC3E}">
        <p14:creationId xmlns:p14="http://schemas.microsoft.com/office/powerpoint/2010/main" val="2526716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59FAE-66DC-4D0F-97B9-7DFBD1041F9E}"/>
              </a:ext>
            </a:extLst>
          </p:cNvPr>
          <p:cNvSpPr>
            <a:spLocks noGrp="1"/>
          </p:cNvSpPr>
          <p:nvPr>
            <p:ph idx="1"/>
          </p:nvPr>
        </p:nvSpPr>
        <p:spPr>
          <a:xfrm>
            <a:off x="838200" y="656705"/>
            <a:ext cx="10515600" cy="5520258"/>
          </a:xfrm>
        </p:spPr>
        <p:txBody>
          <a:bodyPr/>
          <a:lstStyle/>
          <a:p>
            <a:r>
              <a:rPr lang="en-US" sz="3200" dirty="0">
                <a:latin typeface="Times New Roman" panose="02020603050405020304" pitchFamily="18" charset="0"/>
                <a:cs typeface="Times New Roman" panose="02020603050405020304" pitchFamily="18" charset="0"/>
              </a:rPr>
              <a:t>The Operating System maintains the following important process scheduling queues −</a:t>
            </a:r>
          </a:p>
          <a:p>
            <a:r>
              <a:rPr lang="en-US" sz="3200" b="1" dirty="0">
                <a:solidFill>
                  <a:srgbClr val="FF0000"/>
                </a:solidFill>
                <a:latin typeface="Times New Roman" panose="02020603050405020304" pitchFamily="18" charset="0"/>
                <a:cs typeface="Times New Roman" panose="02020603050405020304" pitchFamily="18" charset="0"/>
              </a:rPr>
              <a:t>Job queue</a:t>
            </a:r>
            <a:r>
              <a:rPr lang="en-US" sz="3200" dirty="0">
                <a:latin typeface="Times New Roman" panose="02020603050405020304" pitchFamily="18" charset="0"/>
                <a:cs typeface="Times New Roman" panose="02020603050405020304" pitchFamily="18" charset="0"/>
              </a:rPr>
              <a:t> − This queue keeps all the processes in the system.</a:t>
            </a:r>
          </a:p>
          <a:p>
            <a:r>
              <a:rPr lang="en-US" sz="3200" b="1" dirty="0">
                <a:solidFill>
                  <a:srgbClr val="FF0000"/>
                </a:solidFill>
                <a:latin typeface="Times New Roman" panose="02020603050405020304" pitchFamily="18" charset="0"/>
                <a:cs typeface="Times New Roman" panose="02020603050405020304" pitchFamily="18" charset="0"/>
              </a:rPr>
              <a:t>Ready queue</a:t>
            </a:r>
            <a:r>
              <a:rPr lang="en-US" sz="3200" dirty="0">
                <a:latin typeface="Times New Roman" panose="02020603050405020304" pitchFamily="18" charset="0"/>
                <a:cs typeface="Times New Roman" panose="02020603050405020304" pitchFamily="18" charset="0"/>
              </a:rPr>
              <a:t> − This queue keeps a set of all processes residing in main memory, ready and waiting to execute. A new process is always put in this queue.</a:t>
            </a:r>
          </a:p>
          <a:p>
            <a:r>
              <a:rPr lang="en-US" sz="3200" b="1" dirty="0">
                <a:solidFill>
                  <a:srgbClr val="FF0000"/>
                </a:solidFill>
                <a:latin typeface="Times New Roman" panose="02020603050405020304" pitchFamily="18" charset="0"/>
                <a:cs typeface="Times New Roman" panose="02020603050405020304" pitchFamily="18" charset="0"/>
              </a:rPr>
              <a:t>Device queues</a:t>
            </a:r>
            <a:r>
              <a:rPr lang="en-US" sz="3200" dirty="0">
                <a:latin typeface="Times New Roman" panose="02020603050405020304" pitchFamily="18" charset="0"/>
                <a:cs typeface="Times New Roman" panose="02020603050405020304" pitchFamily="18" charset="0"/>
              </a:rPr>
              <a:t> − The processes which are blocked due to unavailability of an I/O device constitute this queue.</a:t>
            </a:r>
          </a:p>
          <a:p>
            <a:pPr marL="0" indent="0">
              <a:buNone/>
            </a:pPr>
            <a:endParaRPr lang="en-IN" dirty="0"/>
          </a:p>
        </p:txBody>
      </p:sp>
    </p:spTree>
    <p:extLst>
      <p:ext uri="{BB962C8B-B14F-4D97-AF65-F5344CB8AC3E}">
        <p14:creationId xmlns:p14="http://schemas.microsoft.com/office/powerpoint/2010/main" val="41458345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8BE9-2521-40DA-ADC0-DA9D5D463DBA}"/>
              </a:ext>
            </a:extLst>
          </p:cNvPr>
          <p:cNvSpPr>
            <a:spLocks noGrp="1"/>
          </p:cNvSpPr>
          <p:nvPr>
            <p:ph type="title"/>
          </p:nvPr>
        </p:nvSpPr>
        <p:spPr>
          <a:xfrm>
            <a:off x="838200" y="365126"/>
            <a:ext cx="10515600" cy="715530"/>
          </a:xfrm>
        </p:spPr>
        <p:txBody>
          <a:bodyPr>
            <a:normAutofit fontScale="90000"/>
          </a:bodyPr>
          <a:lstStyle/>
          <a:p>
            <a:br>
              <a:rPr lang="en-IN" dirty="0"/>
            </a:br>
            <a:r>
              <a:rPr lang="en-IN" b="1" dirty="0">
                <a:solidFill>
                  <a:srgbClr val="FF0000"/>
                </a:solidFill>
                <a:latin typeface="Times New Roman" panose="02020603050405020304" pitchFamily="18" charset="0"/>
                <a:cs typeface="Times New Roman" panose="02020603050405020304" pitchFamily="18" charset="0"/>
              </a:rPr>
              <a:t>Categories of Scheduling</a:t>
            </a:r>
            <a:br>
              <a:rPr lang="en-IN" dirty="0"/>
            </a:br>
            <a:endParaRPr lang="en-IN" dirty="0"/>
          </a:p>
        </p:txBody>
      </p:sp>
      <p:sp>
        <p:nvSpPr>
          <p:cNvPr id="3" name="Content Placeholder 2">
            <a:extLst>
              <a:ext uri="{FF2B5EF4-FFF2-40B4-BE49-F238E27FC236}">
                <a16:creationId xmlns:a16="http://schemas.microsoft.com/office/drawing/2014/main" id="{183B0FA6-EA24-48A2-9D27-EAECB5DAC739}"/>
              </a:ext>
            </a:extLst>
          </p:cNvPr>
          <p:cNvSpPr>
            <a:spLocks noGrp="1"/>
          </p:cNvSpPr>
          <p:nvPr>
            <p:ph idx="1"/>
          </p:nvPr>
        </p:nvSpPr>
        <p:spPr>
          <a:xfrm>
            <a:off x="838200" y="1379913"/>
            <a:ext cx="10515600" cy="5220392"/>
          </a:xfrm>
        </p:spPr>
        <p:txBody>
          <a:bodyPr>
            <a:normAutofit fontScale="92500" lnSpcReduction="10000"/>
          </a:bodyPr>
          <a:lstStyle/>
          <a:p>
            <a:r>
              <a:rPr lang="en-US" sz="3200" dirty="0">
                <a:latin typeface="Times New Roman" panose="02020603050405020304" pitchFamily="18" charset="0"/>
                <a:cs typeface="Times New Roman" panose="02020603050405020304" pitchFamily="18" charset="0"/>
              </a:rPr>
              <a:t>There are two categories of scheduling:</a:t>
            </a:r>
          </a:p>
          <a:p>
            <a:r>
              <a:rPr lang="en-US" sz="3200" b="1" dirty="0">
                <a:solidFill>
                  <a:srgbClr val="FF0000"/>
                </a:solidFill>
                <a:latin typeface="Times New Roman" panose="02020603050405020304" pitchFamily="18" charset="0"/>
                <a:cs typeface="Times New Roman" panose="02020603050405020304" pitchFamily="18" charset="0"/>
              </a:rPr>
              <a:t>Non-preemptive:</a:t>
            </a:r>
            <a:r>
              <a:rPr lang="en-US" sz="3200" dirty="0">
                <a:latin typeface="Times New Roman" panose="02020603050405020304" pitchFamily="18" charset="0"/>
                <a:cs typeface="Times New Roman" panose="02020603050405020304" pitchFamily="18" charset="0"/>
              </a:rPr>
              <a:t> Here the resource can’t be taken from a process until the process completes execution. </a:t>
            </a:r>
          </a:p>
          <a:p>
            <a:r>
              <a:rPr lang="en-US" sz="3200" dirty="0">
                <a:latin typeface="Times New Roman" panose="02020603050405020304" pitchFamily="18" charset="0"/>
                <a:cs typeface="Times New Roman" panose="02020603050405020304" pitchFamily="18" charset="0"/>
              </a:rPr>
              <a:t>The switching of resources occurs when the running process terminates and moves to a waiting state.</a:t>
            </a:r>
          </a:p>
          <a:p>
            <a:r>
              <a:rPr lang="en-US" sz="3200" b="1" dirty="0">
                <a:solidFill>
                  <a:srgbClr val="FF0000"/>
                </a:solidFill>
                <a:latin typeface="Times New Roman" panose="02020603050405020304" pitchFamily="18" charset="0"/>
                <a:cs typeface="Times New Roman" panose="02020603050405020304" pitchFamily="18" charset="0"/>
              </a:rPr>
              <a:t>Preemptive:</a:t>
            </a:r>
            <a:r>
              <a:rPr lang="en-US" sz="3200" dirty="0">
                <a:latin typeface="Times New Roman" panose="02020603050405020304" pitchFamily="18" charset="0"/>
                <a:cs typeface="Times New Roman" panose="02020603050405020304" pitchFamily="18" charset="0"/>
              </a:rPr>
              <a:t> Here the OS allocates the resources to a process for a fixed amount of time. During resource allocation, the process switches from running state to ready state or from waiting state to ready state. </a:t>
            </a:r>
          </a:p>
          <a:p>
            <a:r>
              <a:rPr lang="en-US" sz="3200" dirty="0">
                <a:latin typeface="Times New Roman" panose="02020603050405020304" pitchFamily="18" charset="0"/>
                <a:cs typeface="Times New Roman" panose="02020603050405020304" pitchFamily="18" charset="0"/>
              </a:rPr>
              <a:t>This switching occurs as the CPU may give priority to other processes and replace the process with higher priority with the running process.</a:t>
            </a:r>
          </a:p>
          <a:p>
            <a:endParaRPr lang="en-IN" dirty="0"/>
          </a:p>
        </p:txBody>
      </p:sp>
    </p:spTree>
    <p:extLst>
      <p:ext uri="{BB962C8B-B14F-4D97-AF65-F5344CB8AC3E}">
        <p14:creationId xmlns:p14="http://schemas.microsoft.com/office/powerpoint/2010/main" val="1236694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4ACC-6A01-46EE-BD83-461BB81445E6}"/>
              </a:ext>
            </a:extLst>
          </p:cNvPr>
          <p:cNvSpPr>
            <a:spLocks noGrp="1"/>
          </p:cNvSpPr>
          <p:nvPr>
            <p:ph type="title"/>
          </p:nvPr>
        </p:nvSpPr>
        <p:spPr>
          <a:xfrm>
            <a:off x="838200" y="174567"/>
            <a:ext cx="10515600" cy="415637"/>
          </a:xfrm>
        </p:spPr>
        <p:txBody>
          <a:bodyPr>
            <a:normAutofit fontScale="90000"/>
          </a:bodyPr>
          <a:lstStyle/>
          <a:p>
            <a:br>
              <a:rPr lang="en-IN" b="1" dirty="0"/>
            </a:br>
            <a:r>
              <a:rPr lang="en-IN" dirty="0">
                <a:solidFill>
                  <a:srgbClr val="FF0000"/>
                </a:solidFill>
                <a:latin typeface="Times New Roman" panose="02020603050405020304" pitchFamily="18" charset="0"/>
                <a:cs typeface="Times New Roman" panose="02020603050405020304" pitchFamily="18" charset="0"/>
              </a:rPr>
              <a:t>Two State Process Model:</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532913-D727-41D6-A4E5-6F626E802BF2}"/>
              </a:ext>
            </a:extLst>
          </p:cNvPr>
          <p:cNvSpPr>
            <a:spLocks noGrp="1"/>
          </p:cNvSpPr>
          <p:nvPr>
            <p:ph idx="1"/>
          </p:nvPr>
        </p:nvSpPr>
        <p:spPr>
          <a:xfrm>
            <a:off x="838200" y="756458"/>
            <a:ext cx="10515600" cy="6101542"/>
          </a:xfrm>
        </p:spPr>
        <p:txBody>
          <a:bodyPr>
            <a:normAutofit fontScale="92500" lnSpcReduction="10000"/>
          </a:bodyPr>
          <a:lstStyle/>
          <a:p>
            <a:r>
              <a:rPr lang="en-IN" sz="3200" dirty="0">
                <a:latin typeface="Times New Roman" panose="02020603050405020304" pitchFamily="18" charset="0"/>
                <a:cs typeface="Times New Roman" panose="02020603050405020304" pitchFamily="18" charset="0"/>
              </a:rPr>
              <a:t>Two state process model refers to running and non-running states </a:t>
            </a:r>
            <a:r>
              <a:rPr lang="en-IN" sz="3200" b="1" dirty="0">
                <a:solidFill>
                  <a:srgbClr val="FF0000"/>
                </a:solidFill>
                <a:latin typeface="Times New Roman" panose="02020603050405020304" pitchFamily="18" charset="0"/>
                <a:cs typeface="Times New Roman" panose="02020603050405020304" pitchFamily="18" charset="0"/>
              </a:rPr>
              <a:t>Running</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when new process is created by Operating System that process enters into the system as in the running state.</a:t>
            </a:r>
          </a:p>
          <a:p>
            <a:pPr lvl="0"/>
            <a:r>
              <a:rPr lang="en-IN" sz="3200" b="1" dirty="0">
                <a:solidFill>
                  <a:srgbClr val="FF0000"/>
                </a:solidFill>
                <a:latin typeface="Times New Roman" panose="02020603050405020304" pitchFamily="18" charset="0"/>
                <a:cs typeface="Times New Roman" panose="02020603050405020304" pitchFamily="18" charset="0"/>
              </a:rPr>
              <a:t>Not Running</a:t>
            </a:r>
          </a:p>
          <a:p>
            <a:r>
              <a:rPr lang="en-IN" sz="3200" dirty="0">
                <a:latin typeface="Times New Roman" panose="02020603050405020304" pitchFamily="18" charset="0"/>
                <a:cs typeface="Times New Roman" panose="02020603050405020304" pitchFamily="18" charset="0"/>
              </a:rPr>
              <a:t>Processes that are not running are kept in queue, waiting for their turn to execute. </a:t>
            </a:r>
          </a:p>
          <a:p>
            <a:r>
              <a:rPr lang="en-IN" sz="3200" dirty="0">
                <a:latin typeface="Times New Roman" panose="02020603050405020304" pitchFamily="18" charset="0"/>
                <a:cs typeface="Times New Roman" panose="02020603050405020304" pitchFamily="18" charset="0"/>
              </a:rPr>
              <a:t>Each entry in the queue is a pointer to a particular process. </a:t>
            </a:r>
          </a:p>
          <a:p>
            <a:r>
              <a:rPr lang="en-IN" sz="3200" dirty="0">
                <a:latin typeface="Times New Roman" panose="02020603050405020304" pitchFamily="18" charset="0"/>
                <a:cs typeface="Times New Roman" panose="02020603050405020304" pitchFamily="18" charset="0"/>
              </a:rPr>
              <a:t>Queue is implemented by using linked list. </a:t>
            </a:r>
          </a:p>
          <a:p>
            <a:r>
              <a:rPr lang="en-IN" sz="3200" dirty="0">
                <a:latin typeface="Times New Roman" panose="02020603050405020304" pitchFamily="18" charset="0"/>
                <a:cs typeface="Times New Roman" panose="02020603050405020304" pitchFamily="18" charset="0"/>
              </a:rPr>
              <a:t>Use of dispatcher is as follows. When a process is interrupted, that process is transferred in the waiting queue. </a:t>
            </a:r>
          </a:p>
          <a:p>
            <a:r>
              <a:rPr lang="en-IN" sz="3200" dirty="0">
                <a:latin typeface="Times New Roman" panose="02020603050405020304" pitchFamily="18" charset="0"/>
                <a:cs typeface="Times New Roman" panose="02020603050405020304" pitchFamily="18" charset="0"/>
              </a:rPr>
              <a:t>If the process has completed or aborted, the process is discarded. </a:t>
            </a:r>
          </a:p>
          <a:p>
            <a:r>
              <a:rPr lang="en-IN" sz="3200" dirty="0">
                <a:latin typeface="Times New Roman" panose="02020603050405020304" pitchFamily="18" charset="0"/>
                <a:cs typeface="Times New Roman" panose="02020603050405020304" pitchFamily="18" charset="0"/>
              </a:rPr>
              <a:t>In either case, the dispatcher then selects a process from the queue to execute.</a:t>
            </a:r>
          </a:p>
          <a:p>
            <a:endParaRPr lang="en-IN" dirty="0"/>
          </a:p>
        </p:txBody>
      </p:sp>
    </p:spTree>
    <p:extLst>
      <p:ext uri="{BB962C8B-B14F-4D97-AF65-F5344CB8AC3E}">
        <p14:creationId xmlns:p14="http://schemas.microsoft.com/office/powerpoint/2010/main" val="3410828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09BB-3ACC-4F13-8B98-9C1DAAEB756F}"/>
              </a:ext>
            </a:extLst>
          </p:cNvPr>
          <p:cNvSpPr>
            <a:spLocks noGrp="1"/>
          </p:cNvSpPr>
          <p:nvPr>
            <p:ph type="title"/>
          </p:nvPr>
        </p:nvSpPr>
        <p:spPr/>
        <p:txBody>
          <a:bodyPr>
            <a:normAutofit fontScale="90000"/>
          </a:bodyPr>
          <a:lstStyle/>
          <a:p>
            <a:br>
              <a:rPr lang="en-US" dirty="0"/>
            </a:br>
            <a:r>
              <a:rPr lang="en-US" b="1" dirty="0">
                <a:solidFill>
                  <a:srgbClr val="FF0000"/>
                </a:solidFill>
                <a:latin typeface="Times New Roman" panose="02020603050405020304" pitchFamily="18" charset="0"/>
                <a:cs typeface="Times New Roman" panose="02020603050405020304" pitchFamily="18" charset="0"/>
              </a:rPr>
              <a:t>Schedulers</a:t>
            </a:r>
            <a:br>
              <a:rPr lang="en-US" b="1" dirty="0">
                <a:solidFill>
                  <a:srgbClr val="FF0000"/>
                </a:solidFill>
                <a:latin typeface="Times New Roman" panose="02020603050405020304" pitchFamily="18" charset="0"/>
                <a:cs typeface="Times New Roman" panose="02020603050405020304" pitchFamily="18" charset="0"/>
              </a:rPr>
            </a:b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32009B-157D-4C05-85CA-C1BE81B5E2BB}"/>
              </a:ext>
            </a:extLst>
          </p:cNvPr>
          <p:cNvSpPr>
            <a:spLocks noGrp="1"/>
          </p:cNvSpPr>
          <p:nvPr>
            <p:ph idx="1"/>
          </p:nvPr>
        </p:nvSpPr>
        <p:spPr>
          <a:xfrm>
            <a:off x="838200" y="1587731"/>
            <a:ext cx="10515600" cy="4589232"/>
          </a:xfrm>
        </p:spPr>
        <p:txBody>
          <a:bodyPr/>
          <a:lstStyle/>
          <a:p>
            <a:r>
              <a:rPr lang="en-US" sz="3000" dirty="0">
                <a:latin typeface="Times New Roman" panose="02020603050405020304" pitchFamily="18" charset="0"/>
                <a:cs typeface="Times New Roman" panose="02020603050405020304" pitchFamily="18" charset="0"/>
              </a:rPr>
              <a:t>Schedulers are special system software and it is used for the selection of processes from different scheduling queues for execution purposes.</a:t>
            </a:r>
          </a:p>
          <a:p>
            <a:r>
              <a:rPr lang="en-US" sz="3000" dirty="0">
                <a:latin typeface="Times New Roman" panose="02020603050405020304" pitchFamily="18" charset="0"/>
                <a:cs typeface="Times New Roman" panose="02020603050405020304" pitchFamily="18" charset="0"/>
              </a:rPr>
              <a:t>Their main task is to select the jobs to be submitted into the system and to decide which process to run. </a:t>
            </a:r>
          </a:p>
          <a:p>
            <a:pPr marL="0" indent="0">
              <a:buNone/>
            </a:pPr>
            <a:r>
              <a:rPr lang="en-US" sz="3000" dirty="0">
                <a:latin typeface="Times New Roman" panose="02020603050405020304" pitchFamily="18" charset="0"/>
                <a:cs typeface="Times New Roman" panose="02020603050405020304" pitchFamily="18" charset="0"/>
              </a:rPr>
              <a:t>Schedulers are of three types −</a:t>
            </a:r>
          </a:p>
          <a:p>
            <a:r>
              <a:rPr lang="en-US" sz="3000" dirty="0">
                <a:latin typeface="Times New Roman" panose="02020603050405020304" pitchFamily="18" charset="0"/>
                <a:cs typeface="Times New Roman" panose="02020603050405020304" pitchFamily="18" charset="0"/>
              </a:rPr>
              <a:t>Long-Term Scheduler</a:t>
            </a:r>
          </a:p>
          <a:p>
            <a:r>
              <a:rPr lang="en-US" sz="3000" dirty="0">
                <a:latin typeface="Times New Roman" panose="02020603050405020304" pitchFamily="18" charset="0"/>
                <a:cs typeface="Times New Roman" panose="02020603050405020304" pitchFamily="18" charset="0"/>
              </a:rPr>
              <a:t>Short-Term Scheduler</a:t>
            </a:r>
          </a:p>
          <a:p>
            <a:r>
              <a:rPr lang="en-US" sz="3000" dirty="0">
                <a:latin typeface="Times New Roman" panose="02020603050405020304" pitchFamily="18" charset="0"/>
                <a:cs typeface="Times New Roman" panose="02020603050405020304" pitchFamily="18" charset="0"/>
              </a:rPr>
              <a:t>Medium-Term Scheduler</a:t>
            </a:r>
          </a:p>
          <a:p>
            <a:endParaRPr lang="en-IN" dirty="0"/>
          </a:p>
        </p:txBody>
      </p:sp>
    </p:spTree>
    <p:extLst>
      <p:ext uri="{BB962C8B-B14F-4D97-AF65-F5344CB8AC3E}">
        <p14:creationId xmlns:p14="http://schemas.microsoft.com/office/powerpoint/2010/main" val="3515002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D5F2-82DD-47F8-B934-04B133BA3611}"/>
              </a:ext>
            </a:extLst>
          </p:cNvPr>
          <p:cNvSpPr>
            <a:spLocks noGrp="1"/>
          </p:cNvSpPr>
          <p:nvPr>
            <p:ph type="title"/>
          </p:nvPr>
        </p:nvSpPr>
        <p:spPr>
          <a:xfrm>
            <a:off x="838200" y="99754"/>
            <a:ext cx="10515600" cy="516774"/>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Long-Term Scheduler</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8D0CC08-0D52-4FAA-8B33-815ED88C4DBB}"/>
              </a:ext>
            </a:extLst>
          </p:cNvPr>
          <p:cNvSpPr>
            <a:spLocks noGrp="1"/>
          </p:cNvSpPr>
          <p:nvPr>
            <p:ph idx="1"/>
          </p:nvPr>
        </p:nvSpPr>
        <p:spPr>
          <a:xfrm>
            <a:off x="838200" y="858982"/>
            <a:ext cx="10515600" cy="5558443"/>
          </a:xfrm>
        </p:spPr>
        <p:txBody>
          <a:bodyPr>
            <a:normAutofit/>
          </a:bodyPr>
          <a:lstStyle/>
          <a:p>
            <a:pPr lvl="0" algn="just"/>
            <a:r>
              <a:rPr lang="en-IN" sz="3000" dirty="0">
                <a:latin typeface="Times New Roman" panose="02020603050405020304" pitchFamily="18" charset="0"/>
                <a:cs typeface="Times New Roman" panose="02020603050405020304" pitchFamily="18" charset="0"/>
              </a:rPr>
              <a:t>It is also called a job scheduler. </a:t>
            </a:r>
          </a:p>
          <a:p>
            <a:pPr lvl="0" algn="just"/>
            <a:r>
              <a:rPr lang="en-IN" sz="3000" dirty="0">
                <a:latin typeface="Times New Roman" panose="02020603050405020304" pitchFamily="18" charset="0"/>
                <a:cs typeface="Times New Roman" panose="02020603050405020304" pitchFamily="18" charset="0"/>
              </a:rPr>
              <a:t>Long term scheduler determines which programs are admitted to the system for processing. </a:t>
            </a:r>
          </a:p>
          <a:p>
            <a:pPr algn="just"/>
            <a:r>
              <a:rPr lang="en-IN" sz="3000" dirty="0">
                <a:latin typeface="Times New Roman" panose="02020603050405020304" pitchFamily="18" charset="0"/>
                <a:cs typeface="Times New Roman" panose="02020603050405020304" pitchFamily="18" charset="0"/>
              </a:rPr>
              <a:t>Job scheduler selects processes from the queue and loads them into memory for execution. </a:t>
            </a:r>
          </a:p>
          <a:p>
            <a:pPr lvl="0" algn="just"/>
            <a:r>
              <a:rPr lang="en-US" sz="3000" dirty="0">
                <a:latin typeface="Times New Roman" panose="02020603050405020304" pitchFamily="18" charset="0"/>
                <a:cs typeface="Times New Roman" panose="02020603050405020304" pitchFamily="18" charset="0"/>
              </a:rPr>
              <a:t>It brings the new process to the ‘Ready State’. </a:t>
            </a:r>
            <a:endParaRPr lang="en-IN" sz="3000" dirty="0">
              <a:latin typeface="Times New Roman" panose="02020603050405020304" pitchFamily="18" charset="0"/>
              <a:cs typeface="Times New Roman" panose="02020603050405020304" pitchFamily="18" charset="0"/>
            </a:endParaRPr>
          </a:p>
          <a:p>
            <a:pPr lvl="0" algn="just"/>
            <a:r>
              <a:rPr lang="en-IN" sz="3000" dirty="0">
                <a:latin typeface="Times New Roman" panose="02020603050405020304" pitchFamily="18" charset="0"/>
                <a:cs typeface="Times New Roman" panose="02020603050405020304" pitchFamily="18" charset="0"/>
              </a:rPr>
              <a:t>Process loads into the memory for CPU scheduling. </a:t>
            </a:r>
          </a:p>
          <a:p>
            <a:pPr lvl="0" algn="just"/>
            <a:r>
              <a:rPr lang="en-IN" sz="3000" dirty="0">
                <a:latin typeface="Times New Roman" panose="02020603050405020304" pitchFamily="18" charset="0"/>
                <a:cs typeface="Times New Roman" panose="02020603050405020304" pitchFamily="18" charset="0"/>
              </a:rPr>
              <a:t>The primary objective of the job scheduler is to provide a balanced mix of jobs, such as I/O bound and processor bound. </a:t>
            </a:r>
          </a:p>
          <a:p>
            <a:pPr lvl="0" algn="just"/>
            <a:r>
              <a:rPr lang="en-IN" sz="3000" dirty="0">
                <a:latin typeface="Times New Roman" panose="02020603050405020304" pitchFamily="18" charset="0"/>
                <a:cs typeface="Times New Roman" panose="02020603050405020304" pitchFamily="18" charset="0"/>
              </a:rPr>
              <a:t>It also controls the degree of multiprogramming.</a:t>
            </a:r>
          </a:p>
          <a:p>
            <a:pPr marL="0" indent="0" algn="just">
              <a:buNone/>
            </a:pPr>
            <a:endParaRPr lang="en-IN" dirty="0"/>
          </a:p>
        </p:txBody>
      </p:sp>
    </p:spTree>
    <p:extLst>
      <p:ext uri="{BB962C8B-B14F-4D97-AF65-F5344CB8AC3E}">
        <p14:creationId xmlns:p14="http://schemas.microsoft.com/office/powerpoint/2010/main" val="2290878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B7F1-5F9B-4670-9D77-3113A992B52E}"/>
              </a:ext>
            </a:extLst>
          </p:cNvPr>
          <p:cNvSpPr>
            <a:spLocks noGrp="1"/>
          </p:cNvSpPr>
          <p:nvPr>
            <p:ph type="title"/>
          </p:nvPr>
        </p:nvSpPr>
        <p:spPr>
          <a:xfrm>
            <a:off x="838200" y="365126"/>
            <a:ext cx="10515600" cy="715530"/>
          </a:xfrm>
        </p:spPr>
        <p:txBody>
          <a:bodyPr>
            <a:normAutofit fontScale="90000"/>
          </a:bodyPr>
          <a:lstStyle/>
          <a:p>
            <a:br>
              <a:rPr lang="en-IN" dirty="0"/>
            </a:br>
            <a:r>
              <a:rPr lang="en-IN" b="1" dirty="0">
                <a:solidFill>
                  <a:srgbClr val="FF0000"/>
                </a:solidFill>
                <a:latin typeface="Times New Roman" panose="02020603050405020304" pitchFamily="18" charset="0"/>
                <a:ea typeface="+mn-ea"/>
                <a:cs typeface="Times New Roman" panose="02020603050405020304" pitchFamily="18" charset="0"/>
              </a:rPr>
              <a:t>Short Term Scheduler</a:t>
            </a:r>
            <a:br>
              <a:rPr lang="en-IN" b="1" dirty="0">
                <a:solidFill>
                  <a:srgbClr val="FF0000"/>
                </a:solidFill>
                <a:latin typeface="Times New Roman" panose="02020603050405020304" pitchFamily="18" charset="0"/>
                <a:ea typeface="+mn-ea"/>
                <a:cs typeface="Times New Roman" panose="02020603050405020304" pitchFamily="18" charset="0"/>
              </a:rPr>
            </a:br>
            <a:endParaRPr lang="en-IN" sz="33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0759D8F9-D7CF-413D-91DF-19A161891679}"/>
              </a:ext>
            </a:extLst>
          </p:cNvPr>
          <p:cNvSpPr>
            <a:spLocks noGrp="1"/>
          </p:cNvSpPr>
          <p:nvPr>
            <p:ph idx="1"/>
          </p:nvPr>
        </p:nvSpPr>
        <p:spPr>
          <a:xfrm>
            <a:off x="838200" y="1354975"/>
            <a:ext cx="10515600" cy="4821988"/>
          </a:xfrm>
        </p:spPr>
        <p:txBody>
          <a:bodyPr/>
          <a:lstStyle/>
          <a:p>
            <a:pPr algn="just"/>
            <a:r>
              <a:rPr lang="en-US" sz="3000" dirty="0">
                <a:latin typeface="Times New Roman" panose="02020603050405020304" pitchFamily="18" charset="0"/>
                <a:cs typeface="Times New Roman" panose="02020603050405020304" pitchFamily="18" charset="0"/>
              </a:rPr>
              <a:t>It is also called as CPU scheduler.</a:t>
            </a:r>
          </a:p>
          <a:p>
            <a:pPr algn="just"/>
            <a:r>
              <a:rPr lang="en-US" sz="3000" dirty="0">
                <a:latin typeface="Times New Roman" panose="02020603050405020304" pitchFamily="18" charset="0"/>
                <a:cs typeface="Times New Roman" panose="02020603050405020304" pitchFamily="18" charset="0"/>
              </a:rPr>
              <a:t>Short-term schedulers, also known as dispatchers, make the decision of which process to execute next. Short-term schedulers are faster than long-term schedulers.</a:t>
            </a:r>
          </a:p>
          <a:p>
            <a:pPr algn="just"/>
            <a:r>
              <a:rPr lang="en-US" sz="3000" dirty="0">
                <a:latin typeface="Times New Roman" panose="02020603050405020304" pitchFamily="18" charset="0"/>
                <a:cs typeface="Times New Roman" panose="02020603050405020304" pitchFamily="18" charset="0"/>
              </a:rPr>
              <a:t>It is the change of ready state to running state of the process. </a:t>
            </a:r>
          </a:p>
          <a:p>
            <a:pPr algn="just"/>
            <a:r>
              <a:rPr lang="en-US" sz="3000" dirty="0">
                <a:latin typeface="Times New Roman" panose="02020603050405020304" pitchFamily="18" charset="0"/>
                <a:cs typeface="Times New Roman" panose="02020603050405020304" pitchFamily="18" charset="0"/>
              </a:rPr>
              <a:t>CPU scheduler selects a process among the processes that are ready to execute and allocates CPU to one of them.</a:t>
            </a:r>
          </a:p>
          <a:p>
            <a:pPr algn="just"/>
            <a:r>
              <a:rPr lang="en-US" sz="3000" dirty="0">
                <a:latin typeface="Times New Roman" panose="02020603050405020304" pitchFamily="18" charset="0"/>
                <a:cs typeface="Times New Roman" panose="02020603050405020304" pitchFamily="18" charset="0"/>
              </a:rPr>
              <a:t>Its main objective is to increase system performance in accordance with the chosen set of criteria.</a:t>
            </a:r>
          </a:p>
          <a:p>
            <a:pPr marL="0" indent="0" algn="just">
              <a:buNone/>
            </a:pPr>
            <a:endParaRPr lang="en-US" sz="3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073677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F6F7-ABFE-4A5B-B277-801C495E48D4}"/>
              </a:ext>
            </a:extLst>
          </p:cNvPr>
          <p:cNvSpPr>
            <a:spLocks noGrp="1"/>
          </p:cNvSpPr>
          <p:nvPr>
            <p:ph type="title"/>
          </p:nvPr>
        </p:nvSpPr>
        <p:spPr>
          <a:xfrm>
            <a:off x="755073" y="-92075"/>
            <a:ext cx="10515600" cy="1325563"/>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sz="4900" b="1" dirty="0">
                <a:solidFill>
                  <a:srgbClr val="FF0000"/>
                </a:solidFill>
                <a:latin typeface="Times New Roman" panose="02020603050405020304" pitchFamily="18" charset="0"/>
                <a:cs typeface="Times New Roman" panose="02020603050405020304" pitchFamily="18" charset="0"/>
              </a:rPr>
              <a:t>Medium-Term Scheduler</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4A66BEF-F251-4836-828A-E32A20D072C1}"/>
              </a:ext>
            </a:extLst>
          </p:cNvPr>
          <p:cNvSpPr>
            <a:spLocks noGrp="1"/>
          </p:cNvSpPr>
          <p:nvPr>
            <p:ph idx="1"/>
          </p:nvPr>
        </p:nvSpPr>
        <p:spPr>
          <a:xfrm>
            <a:off x="838200" y="1233488"/>
            <a:ext cx="10515600" cy="5167312"/>
          </a:xfrm>
        </p:spPr>
        <p:txBody>
          <a:bodyPr>
            <a:normAutofit fontScale="92500" lnSpcReduction="10000"/>
          </a:bodyPr>
          <a:lstStyle/>
          <a:p>
            <a:pPr lvl="0" algn="just"/>
            <a:r>
              <a:rPr lang="en-IN" sz="3000" dirty="0">
                <a:latin typeface="Times New Roman" panose="02020603050405020304" pitchFamily="18" charset="0"/>
                <a:cs typeface="Times New Roman" panose="02020603050405020304" pitchFamily="18" charset="0"/>
              </a:rPr>
              <a:t>Medium term scheduling is part of the swapping. </a:t>
            </a:r>
          </a:p>
          <a:p>
            <a:pPr lvl="0" algn="just"/>
            <a:r>
              <a:rPr lang="en-IN" sz="3000" dirty="0">
                <a:latin typeface="Times New Roman" panose="02020603050405020304" pitchFamily="18" charset="0"/>
                <a:cs typeface="Times New Roman" panose="02020603050405020304" pitchFamily="18" charset="0"/>
              </a:rPr>
              <a:t>Running process may become suspended if it makes an I/O request. Suspended processes cannot make any progress towards completion. </a:t>
            </a:r>
          </a:p>
          <a:p>
            <a:pPr lvl="0" algn="just"/>
            <a:r>
              <a:rPr lang="en-IN" sz="3000" dirty="0">
                <a:latin typeface="Times New Roman" panose="02020603050405020304" pitchFamily="18" charset="0"/>
                <a:cs typeface="Times New Roman" panose="02020603050405020304" pitchFamily="18" charset="0"/>
              </a:rPr>
              <a:t>In this condition, to remove the process from memory and make space for other process, the suspended process is moved to the secondary storage.</a:t>
            </a:r>
          </a:p>
          <a:p>
            <a:pPr algn="just"/>
            <a:r>
              <a:rPr lang="en-IN" sz="3000" dirty="0">
                <a:latin typeface="Times New Roman" panose="02020603050405020304" pitchFamily="18" charset="0"/>
                <a:cs typeface="Times New Roman" panose="02020603050405020304" pitchFamily="18" charset="0"/>
              </a:rPr>
              <a:t>This process is called swapping, and the process is said to be swapped out or rolled out. Swapping may be necessary to improve the process mix.</a:t>
            </a:r>
          </a:p>
          <a:p>
            <a:pPr algn="just"/>
            <a:r>
              <a:rPr lang="en-IN" sz="3000" dirty="0">
                <a:latin typeface="Times New Roman" panose="02020603050405020304" pitchFamily="18" charset="0"/>
                <a:cs typeface="Times New Roman" panose="02020603050405020304" pitchFamily="18" charset="0"/>
              </a:rPr>
              <a:t>The medium term scheduler is in-charge of handling the swapped out-processes.</a:t>
            </a:r>
          </a:p>
          <a:p>
            <a:pPr lvl="0" algn="just"/>
            <a:r>
              <a:rPr lang="en-IN" sz="3000" dirty="0">
                <a:latin typeface="Times New Roman" panose="02020603050405020304" pitchFamily="18" charset="0"/>
                <a:cs typeface="Times New Roman" panose="02020603050405020304" pitchFamily="18" charset="0"/>
              </a:rPr>
              <a:t>It reduces the degree of multiprogramming. </a:t>
            </a:r>
          </a:p>
          <a:p>
            <a:pPr marL="0" indent="0" algn="just">
              <a:buNone/>
            </a:pPr>
            <a:endParaRPr lang="en-IN" dirty="0"/>
          </a:p>
        </p:txBody>
      </p:sp>
    </p:spTree>
    <p:extLst>
      <p:ext uri="{BB962C8B-B14F-4D97-AF65-F5344CB8AC3E}">
        <p14:creationId xmlns:p14="http://schemas.microsoft.com/office/powerpoint/2010/main" val="2166308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D23270A-EB87-4034-8A7F-54E99535F058}"/>
              </a:ext>
            </a:extLst>
          </p:cNvPr>
          <p:cNvGraphicFramePr>
            <a:graphicFrameLocks noGrp="1"/>
          </p:cNvGraphicFramePr>
          <p:nvPr>
            <p:ph idx="1"/>
            <p:extLst>
              <p:ext uri="{D42A27DB-BD31-4B8C-83A1-F6EECF244321}">
                <p14:modId xmlns:p14="http://schemas.microsoft.com/office/powerpoint/2010/main" val="918678796"/>
              </p:ext>
            </p:extLst>
          </p:nvPr>
        </p:nvGraphicFramePr>
        <p:xfrm>
          <a:off x="1064030" y="357447"/>
          <a:ext cx="9983586" cy="6395228"/>
        </p:xfrm>
        <a:graphic>
          <a:graphicData uri="http://schemas.openxmlformats.org/drawingml/2006/table">
            <a:tbl>
              <a:tblPr/>
              <a:tblGrid>
                <a:gridCol w="905010">
                  <a:extLst>
                    <a:ext uri="{9D8B030D-6E8A-4147-A177-3AD203B41FA5}">
                      <a16:colId xmlns:a16="http://schemas.microsoft.com/office/drawing/2014/main" val="3836070518"/>
                    </a:ext>
                  </a:extLst>
                </a:gridCol>
                <a:gridCol w="2544063">
                  <a:extLst>
                    <a:ext uri="{9D8B030D-6E8A-4147-A177-3AD203B41FA5}">
                      <a16:colId xmlns:a16="http://schemas.microsoft.com/office/drawing/2014/main" val="2277650866"/>
                    </a:ext>
                  </a:extLst>
                </a:gridCol>
                <a:gridCol w="3415012">
                  <a:extLst>
                    <a:ext uri="{9D8B030D-6E8A-4147-A177-3AD203B41FA5}">
                      <a16:colId xmlns:a16="http://schemas.microsoft.com/office/drawing/2014/main" val="2316394057"/>
                    </a:ext>
                  </a:extLst>
                </a:gridCol>
                <a:gridCol w="3119501">
                  <a:extLst>
                    <a:ext uri="{9D8B030D-6E8A-4147-A177-3AD203B41FA5}">
                      <a16:colId xmlns:a16="http://schemas.microsoft.com/office/drawing/2014/main" val="1341356724"/>
                    </a:ext>
                  </a:extLst>
                </a:gridCol>
              </a:tblGrid>
              <a:tr h="859732">
                <a:tc>
                  <a:txBody>
                    <a:bodyPr/>
                    <a:lstStyle/>
                    <a:p>
                      <a:pPr algn="ctr">
                        <a:lnSpc>
                          <a:spcPct val="15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 Term Scheduler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Short Term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Scheduler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Medium Term Scheduler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0161965"/>
                  </a:ext>
                </a:extLst>
              </a:tr>
              <a:tr h="859732">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job scheduler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CPU scheduler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process swapping scheduler.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013702"/>
                  </a:ext>
                </a:extLst>
              </a:tr>
              <a:tr h="1003934">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Speed is lesser than short term scheduler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Speed is fastest among other two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Speed is in between both short and long term scheduler.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75682"/>
                  </a:ext>
                </a:extLst>
              </a:tr>
              <a:tr h="1003934">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controls the degree of multiprogramming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provides lesser control over degree of multiprogramming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reduces the degree of multiprogramming.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4805810"/>
                  </a:ext>
                </a:extLst>
              </a:tr>
              <a:tr h="1316976">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almost absent or minimal in time sharing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also minimal in time sharing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part of Time sharing systems.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4856135"/>
                  </a:ext>
                </a:extLst>
              </a:tr>
              <a:tr h="1350920">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selects processes from pool and loads them into memory for execution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selects those processes which are ready to execute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can re-introduce the process into memory and execution can be continued.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95" marR="66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8349"/>
                  </a:ext>
                </a:extLst>
              </a:tr>
            </a:tbl>
          </a:graphicData>
        </a:graphic>
      </p:graphicFrame>
    </p:spTree>
    <p:extLst>
      <p:ext uri="{BB962C8B-B14F-4D97-AF65-F5344CB8AC3E}">
        <p14:creationId xmlns:p14="http://schemas.microsoft.com/office/powerpoint/2010/main" val="313121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FDCF1-B5C3-4444-B210-54E1F58E64F1}"/>
              </a:ext>
            </a:extLst>
          </p:cNvPr>
          <p:cNvSpPr>
            <a:spLocks noGrp="1"/>
          </p:cNvSpPr>
          <p:nvPr>
            <p:ph idx="1"/>
          </p:nvPr>
        </p:nvSpPr>
        <p:spPr>
          <a:xfrm>
            <a:off x="838200" y="350520"/>
            <a:ext cx="10515600" cy="6073140"/>
          </a:xfrm>
        </p:spPr>
        <p:txBody>
          <a:bodyPr/>
          <a:lstStyle/>
          <a:p>
            <a:pPr algn="just"/>
            <a:r>
              <a:rPr lang="en-US" sz="3000" b="1" dirty="0">
                <a:solidFill>
                  <a:srgbClr val="FF0000"/>
                </a:solidFill>
                <a:latin typeface="Times New Roman" panose="02020603050405020304" pitchFamily="18" charset="0"/>
                <a:cs typeface="Times New Roman" panose="02020603050405020304" pitchFamily="18" charset="0"/>
              </a:rPr>
              <a:t>Resource Management: </a:t>
            </a:r>
          </a:p>
          <a:p>
            <a:pPr algn="just"/>
            <a:r>
              <a:rPr lang="en-US" sz="3000" dirty="0">
                <a:latin typeface="Times New Roman" panose="02020603050405020304" pitchFamily="18" charset="0"/>
                <a:cs typeface="Times New Roman" panose="02020603050405020304" pitchFamily="18" charset="0"/>
              </a:rPr>
              <a:t>The operating system manages and allocates memory, CPU time, and other hardware resources among the various programs and processes running on the computer.</a:t>
            </a:r>
          </a:p>
          <a:p>
            <a:pPr algn="just"/>
            <a:r>
              <a:rPr lang="en-IN" sz="3000" b="1" dirty="0">
                <a:solidFill>
                  <a:srgbClr val="FF0000"/>
                </a:solidFill>
                <a:latin typeface="Times New Roman" panose="02020603050405020304" pitchFamily="18" charset="0"/>
                <a:cs typeface="Times New Roman" panose="02020603050405020304" pitchFamily="18" charset="0"/>
              </a:rPr>
              <a:t>Process Management:</a:t>
            </a:r>
          </a:p>
          <a:p>
            <a:pPr algn="just"/>
            <a:r>
              <a:rPr lang="en-US" sz="3000" dirty="0">
                <a:latin typeface="Times New Roman" panose="02020603050405020304" pitchFamily="18" charset="0"/>
                <a:cs typeface="Times New Roman" panose="02020603050405020304" pitchFamily="18" charset="0"/>
              </a:rPr>
              <a:t>The operating system is responsible for starting, stopping, and managing processes and programs. </a:t>
            </a:r>
          </a:p>
          <a:p>
            <a:pPr algn="just"/>
            <a:r>
              <a:rPr lang="en-US" sz="3000" dirty="0">
                <a:latin typeface="Times New Roman" panose="02020603050405020304" pitchFamily="18" charset="0"/>
                <a:cs typeface="Times New Roman" panose="02020603050405020304" pitchFamily="18" charset="0"/>
              </a:rPr>
              <a:t>It also controls the scheduling of processes and allocates resources to them.</a:t>
            </a:r>
          </a:p>
          <a:p>
            <a:pPr algn="just"/>
            <a:r>
              <a:rPr lang="en-US" sz="3000" b="1" dirty="0">
                <a:solidFill>
                  <a:srgbClr val="FF0000"/>
                </a:solidFill>
                <a:latin typeface="Times New Roman" panose="02020603050405020304" pitchFamily="18" charset="0"/>
                <a:cs typeface="Times New Roman" panose="02020603050405020304" pitchFamily="18" charset="0"/>
              </a:rPr>
              <a:t>Memory Management: </a:t>
            </a:r>
          </a:p>
          <a:p>
            <a:pPr algn="just"/>
            <a:r>
              <a:rPr lang="en-US" sz="3000" dirty="0">
                <a:latin typeface="Times New Roman" panose="02020603050405020304" pitchFamily="18" charset="0"/>
                <a:cs typeface="Times New Roman" panose="02020603050405020304" pitchFamily="18" charset="0"/>
              </a:rPr>
              <a:t>The operating system manages the computer’s primary memory and provides mechanisms for optimizing memory usage.</a:t>
            </a:r>
          </a:p>
          <a:p>
            <a:pPr algn="just"/>
            <a:endParaRPr lang="en-US" sz="3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738066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E310-77DE-47B6-BC86-51208A7FD5A4}"/>
              </a:ext>
            </a:extLst>
          </p:cNvPr>
          <p:cNvSpPr>
            <a:spLocks noGrp="1"/>
          </p:cNvSpPr>
          <p:nvPr>
            <p:ph type="title"/>
          </p:nvPr>
        </p:nvSpPr>
        <p:spPr>
          <a:xfrm>
            <a:off x="838200" y="365125"/>
            <a:ext cx="10515600" cy="1072977"/>
          </a:xfrm>
        </p:spPr>
        <p:txBody>
          <a:bodyPr>
            <a:normAutofit fontScale="90000"/>
          </a:bodyPr>
          <a:lstStyle/>
          <a:p>
            <a:br>
              <a:rPr lang="en-IN" b="1" dirty="0"/>
            </a:br>
            <a:r>
              <a:rPr lang="en-IN" sz="4900" b="1" dirty="0">
                <a:solidFill>
                  <a:srgbClr val="FF0000"/>
                </a:solidFill>
                <a:latin typeface="Times New Roman" panose="02020603050405020304" pitchFamily="18" charset="0"/>
                <a:cs typeface="Times New Roman" panose="02020603050405020304" pitchFamily="18" charset="0"/>
              </a:rPr>
              <a:t>Operations on Processes</a:t>
            </a:r>
            <a:br>
              <a:rPr lang="en-IN" sz="4900" b="1"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5F737-7986-4CC6-A0F3-CC34EFAEA1E2}"/>
              </a:ext>
            </a:extLst>
          </p:cNvPr>
          <p:cNvSpPr>
            <a:spLocks noGrp="1"/>
          </p:cNvSpPr>
          <p:nvPr>
            <p:ph idx="1"/>
          </p:nvPr>
        </p:nvSpPr>
        <p:spPr/>
        <p:txBody>
          <a:bodyPr>
            <a:normAutofit/>
          </a:bodyPr>
          <a:lstStyle/>
          <a:p>
            <a:pPr algn="just">
              <a:lnSpc>
                <a:spcPct val="80000"/>
              </a:lnSpc>
            </a:pPr>
            <a:r>
              <a:rPr lang="en-US" sz="3200" dirty="0">
                <a:latin typeface="Times New Roman" panose="02020603050405020304" pitchFamily="18" charset="0"/>
                <a:cs typeface="Times New Roman" panose="02020603050405020304" pitchFamily="18" charset="0"/>
              </a:rPr>
              <a:t>There are many operations that can be performed on processes. Some of these are </a:t>
            </a:r>
          </a:p>
          <a:p>
            <a:pPr algn="just">
              <a:lnSpc>
                <a:spcPct val="80000"/>
              </a:lnSpc>
            </a:pPr>
            <a:r>
              <a:rPr lang="en-US" sz="3200" dirty="0">
                <a:latin typeface="Times New Roman" panose="02020603050405020304" pitchFamily="18" charset="0"/>
                <a:cs typeface="Times New Roman" panose="02020603050405020304" pitchFamily="18" charset="0"/>
              </a:rPr>
              <a:t>Process Creation, </a:t>
            </a:r>
          </a:p>
          <a:p>
            <a:pPr algn="just">
              <a:lnSpc>
                <a:spcPct val="80000"/>
              </a:lnSpc>
            </a:pPr>
            <a:r>
              <a:rPr lang="en-US" sz="3200" dirty="0">
                <a:latin typeface="Times New Roman" panose="02020603050405020304" pitchFamily="18" charset="0"/>
                <a:cs typeface="Times New Roman" panose="02020603050405020304" pitchFamily="18" charset="0"/>
              </a:rPr>
              <a:t>Process Scheduling, </a:t>
            </a:r>
          </a:p>
          <a:p>
            <a:pPr algn="just">
              <a:lnSpc>
                <a:spcPct val="80000"/>
              </a:lnSpc>
            </a:pPr>
            <a:r>
              <a:rPr lang="en-US" sz="3200" dirty="0">
                <a:latin typeface="Times New Roman" panose="02020603050405020304" pitchFamily="18" charset="0"/>
                <a:cs typeface="Times New Roman" panose="02020603050405020304" pitchFamily="18" charset="0"/>
              </a:rPr>
              <a:t>Process Preemption, </a:t>
            </a:r>
          </a:p>
          <a:p>
            <a:pPr algn="just">
              <a:lnSpc>
                <a:spcPct val="80000"/>
              </a:lnSpc>
            </a:pPr>
            <a:r>
              <a:rPr lang="en-US" sz="3200" dirty="0">
                <a:latin typeface="Times New Roman" panose="02020603050405020304" pitchFamily="18" charset="0"/>
                <a:cs typeface="Times New Roman" panose="02020603050405020304" pitchFamily="18" charset="0"/>
              </a:rPr>
              <a:t>Process Blocking, And </a:t>
            </a:r>
          </a:p>
          <a:p>
            <a:pPr algn="just">
              <a:lnSpc>
                <a:spcPct val="80000"/>
              </a:lnSpc>
            </a:pPr>
            <a:r>
              <a:rPr lang="en-US" sz="3200" dirty="0">
                <a:latin typeface="Times New Roman" panose="02020603050405020304" pitchFamily="18" charset="0"/>
                <a:cs typeface="Times New Roman" panose="02020603050405020304" pitchFamily="18" charset="0"/>
              </a:rPr>
              <a:t>Process Termination.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5252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649C-AE93-4933-A9B2-1759F0FC9B7C}"/>
              </a:ext>
            </a:extLst>
          </p:cNvPr>
          <p:cNvSpPr>
            <a:spLocks noGrp="1"/>
          </p:cNvSpPr>
          <p:nvPr>
            <p:ph type="title"/>
          </p:nvPr>
        </p:nvSpPr>
        <p:spPr>
          <a:xfrm>
            <a:off x="838200" y="365125"/>
            <a:ext cx="10515600" cy="574213"/>
          </a:xfrm>
        </p:spPr>
        <p:txBody>
          <a:bodyPr>
            <a:normAutofit fontScale="90000"/>
          </a:bodyPr>
          <a:lstStyle/>
          <a:p>
            <a:br>
              <a:rPr lang="en-IN" dirty="0"/>
            </a:br>
            <a:r>
              <a:rPr lang="en-IN" b="1" dirty="0">
                <a:solidFill>
                  <a:srgbClr val="FF0000"/>
                </a:solidFill>
                <a:latin typeface="Times New Roman" panose="02020603050405020304" pitchFamily="18" charset="0"/>
                <a:cs typeface="Times New Roman" panose="02020603050405020304" pitchFamily="18" charset="0"/>
              </a:rPr>
              <a:t>Process Creation</a:t>
            </a:r>
            <a:br>
              <a:rPr lang="en-IN" dirty="0"/>
            </a:br>
            <a:endParaRPr lang="en-IN" dirty="0"/>
          </a:p>
        </p:txBody>
      </p:sp>
      <p:sp>
        <p:nvSpPr>
          <p:cNvPr id="3" name="Content Placeholder 2">
            <a:extLst>
              <a:ext uri="{FF2B5EF4-FFF2-40B4-BE49-F238E27FC236}">
                <a16:creationId xmlns:a16="http://schemas.microsoft.com/office/drawing/2014/main" id="{54ADD76C-2625-4AAB-95A7-74DC845E44E0}"/>
              </a:ext>
            </a:extLst>
          </p:cNvPr>
          <p:cNvSpPr>
            <a:spLocks noGrp="1"/>
          </p:cNvSpPr>
          <p:nvPr>
            <p:ph idx="1"/>
          </p:nvPr>
        </p:nvSpPr>
        <p:spPr>
          <a:xfrm>
            <a:off x="838200" y="1130530"/>
            <a:ext cx="10515600" cy="5428211"/>
          </a:xfrm>
        </p:spPr>
        <p:txBody>
          <a:bodyPr>
            <a:normAutofit fontScale="92500" lnSpcReduction="10000"/>
          </a:bodyPr>
          <a:lstStyle/>
          <a:p>
            <a:pPr marL="0" indent="0" algn="just">
              <a:buNone/>
            </a:pPr>
            <a:r>
              <a:rPr lang="en-US" sz="3200" dirty="0">
                <a:latin typeface="Times New Roman" panose="02020603050405020304" pitchFamily="18" charset="0"/>
                <a:cs typeface="Times New Roman" panose="02020603050405020304" pitchFamily="18" charset="0"/>
              </a:rPr>
              <a:t>Processes need to be created in the system for different operations. This can be done by the following events −</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User request for process creation</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System initialization</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Execution of a process creation system call by a running process</a:t>
            </a:r>
          </a:p>
          <a:p>
            <a:pPr algn="just"/>
            <a:r>
              <a:rPr lang="en-US" sz="3200" dirty="0">
                <a:latin typeface="Times New Roman" panose="02020603050405020304" pitchFamily="18" charset="0"/>
                <a:cs typeface="Times New Roman" panose="02020603050405020304" pitchFamily="18" charset="0"/>
              </a:rPr>
              <a:t>A process may be created by another process using fork(). </a:t>
            </a:r>
          </a:p>
          <a:p>
            <a:pPr algn="just"/>
            <a:r>
              <a:rPr lang="en-US" sz="3200" dirty="0">
                <a:latin typeface="Times New Roman" panose="02020603050405020304" pitchFamily="18" charset="0"/>
                <a:cs typeface="Times New Roman" panose="02020603050405020304" pitchFamily="18" charset="0"/>
              </a:rPr>
              <a:t>The creating process is called the parent process and the created process is the child process. </a:t>
            </a:r>
          </a:p>
          <a:p>
            <a:pPr algn="just"/>
            <a:r>
              <a:rPr lang="en-US" sz="3200" dirty="0">
                <a:latin typeface="Times New Roman" panose="02020603050405020304" pitchFamily="18" charset="0"/>
                <a:cs typeface="Times New Roman" panose="02020603050405020304" pitchFamily="18" charset="0"/>
              </a:rPr>
              <a:t>A child process can have only one parent but a parent process may have many children.</a:t>
            </a:r>
          </a:p>
          <a:p>
            <a:pPr algn="just"/>
            <a:r>
              <a:rPr lang="en-US" sz="3200" dirty="0">
                <a:latin typeface="Times New Roman" panose="02020603050405020304" pitchFamily="18" charset="0"/>
                <a:cs typeface="Times New Roman" panose="02020603050405020304" pitchFamily="18" charset="0"/>
              </a:rPr>
              <a:t> Both the parent and child processes have the same memory image, open files, and environment strings. </a:t>
            </a:r>
          </a:p>
          <a:p>
            <a:endParaRPr lang="en-IN" dirty="0"/>
          </a:p>
        </p:txBody>
      </p:sp>
    </p:spTree>
    <p:extLst>
      <p:ext uri="{BB962C8B-B14F-4D97-AF65-F5344CB8AC3E}">
        <p14:creationId xmlns:p14="http://schemas.microsoft.com/office/powerpoint/2010/main" val="13735784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BD8F5-7000-45DF-B12E-90713B49A8EE}"/>
              </a:ext>
            </a:extLst>
          </p:cNvPr>
          <p:cNvSpPr>
            <a:spLocks noGrp="1"/>
          </p:cNvSpPr>
          <p:nvPr>
            <p:ph idx="1"/>
          </p:nvPr>
        </p:nvSpPr>
        <p:spPr>
          <a:xfrm>
            <a:off x="838200" y="357447"/>
            <a:ext cx="10515600" cy="5544590"/>
          </a:xfrm>
        </p:spPr>
        <p:txBody>
          <a:bodyPr/>
          <a:lstStyle/>
          <a:p>
            <a:pPr algn="just" fontAlgn="base">
              <a:lnSpc>
                <a:spcPct val="80000"/>
              </a:lnSpc>
            </a:pPr>
            <a:r>
              <a:rPr lang="en-IN" sz="3000" b="1" dirty="0">
                <a:solidFill>
                  <a:srgbClr val="FF0000"/>
                </a:solidFill>
                <a:latin typeface="Times New Roman" panose="02020603050405020304" pitchFamily="18" charset="0"/>
                <a:cs typeface="Times New Roman" panose="02020603050405020304" pitchFamily="18" charset="0"/>
              </a:rPr>
              <a:t>Scheduling/Dispatching</a:t>
            </a:r>
          </a:p>
          <a:p>
            <a:pPr algn="just" fontAlgn="base">
              <a:lnSpc>
                <a:spcPct val="80000"/>
              </a:lnSpc>
            </a:pPr>
            <a:r>
              <a:rPr lang="en-US" sz="3000" dirty="0">
                <a:latin typeface="Times New Roman" panose="02020603050405020304" pitchFamily="18" charset="0"/>
                <a:cs typeface="Times New Roman" panose="02020603050405020304" pitchFamily="18" charset="0"/>
              </a:rPr>
              <a:t>The event or activity in which the state of the process is changed from ready to run. </a:t>
            </a:r>
          </a:p>
          <a:p>
            <a:pPr algn="just" fontAlgn="base">
              <a:lnSpc>
                <a:spcPct val="80000"/>
              </a:lnSpc>
            </a:pPr>
            <a:r>
              <a:rPr lang="en-US" sz="3000" dirty="0">
                <a:latin typeface="Times New Roman" panose="02020603050405020304" pitchFamily="18" charset="0"/>
                <a:cs typeface="Times New Roman" panose="02020603050405020304" pitchFamily="18" charset="0"/>
              </a:rPr>
              <a:t>It means the operating system puts the process from the ready state into the running state. </a:t>
            </a:r>
          </a:p>
          <a:p>
            <a:pPr marL="0" indent="0" algn="just" fontAlgn="base">
              <a:lnSpc>
                <a:spcPct val="80000"/>
              </a:lnSpc>
              <a:buNone/>
            </a:pPr>
            <a:endParaRPr lang="en-US" sz="3000" dirty="0">
              <a:latin typeface="Times New Roman" panose="02020603050405020304" pitchFamily="18" charset="0"/>
              <a:cs typeface="Times New Roman" panose="02020603050405020304" pitchFamily="18" charset="0"/>
            </a:endParaRPr>
          </a:p>
          <a:p>
            <a:pPr algn="just">
              <a:lnSpc>
                <a:spcPct val="80000"/>
              </a:lnSpc>
            </a:pPr>
            <a:r>
              <a:rPr lang="en-US" sz="3000" b="1" dirty="0">
                <a:solidFill>
                  <a:srgbClr val="FF0000"/>
                </a:solidFill>
                <a:latin typeface="Times New Roman" panose="02020603050405020304" pitchFamily="18" charset="0"/>
                <a:cs typeface="Times New Roman" panose="02020603050405020304" pitchFamily="18" charset="0"/>
              </a:rPr>
              <a:t>Process Preemption</a:t>
            </a:r>
          </a:p>
          <a:p>
            <a:pPr algn="just">
              <a:lnSpc>
                <a:spcPct val="80000"/>
              </a:lnSpc>
            </a:pPr>
            <a:r>
              <a:rPr lang="en-US" sz="3000" dirty="0">
                <a:latin typeface="Times New Roman" panose="02020603050405020304" pitchFamily="18" charset="0"/>
                <a:cs typeface="Times New Roman" panose="02020603050405020304" pitchFamily="18" charset="0"/>
              </a:rPr>
              <a:t>An interrupt mechanism is used in preemption that suspends the process executing currently and the next process to execute is determined by the short-term scheduler. </a:t>
            </a:r>
          </a:p>
          <a:p>
            <a:pPr algn="just">
              <a:lnSpc>
                <a:spcPct val="80000"/>
              </a:lnSpc>
            </a:pPr>
            <a:r>
              <a:rPr lang="en-US" sz="3000" dirty="0">
                <a:latin typeface="Times New Roman" panose="02020603050405020304" pitchFamily="18" charset="0"/>
                <a:cs typeface="Times New Roman" panose="02020603050405020304" pitchFamily="18" charset="0"/>
              </a:rPr>
              <a:t>Preemption makes sure that all processes get some CPU time for execution.</a:t>
            </a:r>
          </a:p>
          <a:p>
            <a:pPr fontAlgn="base"/>
            <a:endParaRPr lang="en-IN" b="1" dirty="0"/>
          </a:p>
        </p:txBody>
      </p:sp>
    </p:spTree>
    <p:extLst>
      <p:ext uri="{BB962C8B-B14F-4D97-AF65-F5344CB8AC3E}">
        <p14:creationId xmlns:p14="http://schemas.microsoft.com/office/powerpoint/2010/main" val="29400599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79E66-4195-4C17-A1E3-F1F55C1C033C}"/>
              </a:ext>
            </a:extLst>
          </p:cNvPr>
          <p:cNvSpPr>
            <a:spLocks noGrp="1"/>
          </p:cNvSpPr>
          <p:nvPr>
            <p:ph idx="1"/>
          </p:nvPr>
        </p:nvSpPr>
        <p:spPr>
          <a:xfrm>
            <a:off x="838200" y="1346661"/>
            <a:ext cx="10515600" cy="4830301"/>
          </a:xfrm>
        </p:spPr>
        <p:txBody>
          <a:bodyPr>
            <a:normAutofit/>
          </a:bodyPr>
          <a:lstStyle/>
          <a:p>
            <a:pPr marL="0" indent="0">
              <a:buNone/>
            </a:pPr>
            <a:r>
              <a:rPr lang="en-US" sz="3000" b="1" dirty="0">
                <a:solidFill>
                  <a:srgbClr val="FF0000"/>
                </a:solidFill>
                <a:latin typeface="Times New Roman" panose="02020603050405020304" pitchFamily="18" charset="0"/>
                <a:cs typeface="Times New Roman" panose="02020603050405020304" pitchFamily="18" charset="0"/>
              </a:rPr>
              <a:t>Process Blocking</a:t>
            </a:r>
          </a:p>
          <a:p>
            <a:pPr algn="just"/>
            <a:r>
              <a:rPr lang="en-US" sz="3000" dirty="0">
                <a:latin typeface="Times New Roman" panose="02020603050405020304" pitchFamily="18" charset="0"/>
                <a:cs typeface="Times New Roman" panose="02020603050405020304" pitchFamily="18" charset="0"/>
              </a:rPr>
              <a:t>The process is blocked if it is waiting for some event to occur. </a:t>
            </a:r>
          </a:p>
          <a:p>
            <a:pPr algn="just"/>
            <a:r>
              <a:rPr lang="en-US" sz="3000" dirty="0">
                <a:latin typeface="Times New Roman" panose="02020603050405020304" pitchFamily="18" charset="0"/>
                <a:cs typeface="Times New Roman" panose="02020603050405020304" pitchFamily="18" charset="0"/>
              </a:rPr>
              <a:t>This event may be I/O as the I/O events are executed in the main memory and don't require the processor. </a:t>
            </a:r>
          </a:p>
          <a:p>
            <a:pPr algn="just"/>
            <a:r>
              <a:rPr lang="en-US" sz="3000" dirty="0">
                <a:latin typeface="Times New Roman" panose="02020603050405020304" pitchFamily="18" charset="0"/>
                <a:cs typeface="Times New Roman" panose="02020603050405020304" pitchFamily="18" charset="0"/>
              </a:rPr>
              <a:t>After the event is complete, the process again goes to the ready state.</a:t>
            </a:r>
          </a:p>
        </p:txBody>
      </p:sp>
    </p:spTree>
    <p:extLst>
      <p:ext uri="{BB962C8B-B14F-4D97-AF65-F5344CB8AC3E}">
        <p14:creationId xmlns:p14="http://schemas.microsoft.com/office/powerpoint/2010/main" val="29149885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42D16-C09B-4CCD-85CF-832669E089FC}"/>
              </a:ext>
            </a:extLst>
          </p:cNvPr>
          <p:cNvSpPr>
            <a:spLocks noGrp="1"/>
          </p:cNvSpPr>
          <p:nvPr>
            <p:ph idx="1"/>
          </p:nvPr>
        </p:nvSpPr>
        <p:spPr>
          <a:xfrm>
            <a:off x="588818" y="689956"/>
            <a:ext cx="10515600" cy="5270876"/>
          </a:xfrm>
        </p:spPr>
        <p:txBody>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Process Termination</a:t>
            </a:r>
          </a:p>
          <a:p>
            <a:pPr algn="just"/>
            <a:r>
              <a:rPr lang="en-US" sz="3000" dirty="0">
                <a:latin typeface="Times New Roman" panose="02020603050405020304" pitchFamily="18" charset="0"/>
                <a:cs typeface="Times New Roman" panose="02020603050405020304" pitchFamily="18" charset="0"/>
              </a:rPr>
              <a:t>After the process has completed the execution of its last instruction, it is terminated. The resources held by a process are released after it is terminated.</a:t>
            </a:r>
          </a:p>
          <a:p>
            <a:pPr algn="just"/>
            <a:r>
              <a:rPr lang="en-US" sz="3000" dirty="0">
                <a:latin typeface="Times New Roman" panose="02020603050405020304" pitchFamily="18" charset="0"/>
                <a:cs typeface="Times New Roman" panose="02020603050405020304" pitchFamily="18" charset="0"/>
              </a:rPr>
              <a:t>A child process can be terminated by its parent process if its task is no longer relevant. </a:t>
            </a:r>
          </a:p>
          <a:p>
            <a:pPr algn="just"/>
            <a:r>
              <a:rPr lang="en-US" sz="3000" dirty="0">
                <a:latin typeface="Times New Roman" panose="02020603050405020304" pitchFamily="18" charset="0"/>
                <a:cs typeface="Times New Roman" panose="02020603050405020304" pitchFamily="18" charset="0"/>
              </a:rPr>
              <a:t>The child process sends its status information to the parent process before it terminates. </a:t>
            </a:r>
          </a:p>
          <a:p>
            <a:pPr algn="just"/>
            <a:r>
              <a:rPr lang="en-US" sz="3000" dirty="0">
                <a:latin typeface="Times New Roman" panose="02020603050405020304" pitchFamily="18" charset="0"/>
                <a:cs typeface="Times New Roman" panose="02020603050405020304" pitchFamily="18" charset="0"/>
              </a:rPr>
              <a:t>Also, when a parent process is terminated, its child processes are terminated as well as the child processes cannot run if the parent processes are terminated.</a:t>
            </a:r>
          </a:p>
          <a:p>
            <a:endParaRPr lang="en-IN" dirty="0"/>
          </a:p>
        </p:txBody>
      </p:sp>
    </p:spTree>
    <p:extLst>
      <p:ext uri="{BB962C8B-B14F-4D97-AF65-F5344CB8AC3E}">
        <p14:creationId xmlns:p14="http://schemas.microsoft.com/office/powerpoint/2010/main" val="15918765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6F3F-C42B-43BC-AB63-5D513D861FD9}"/>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Cooperating Processes</a:t>
            </a:r>
            <a:endParaRPr lang="en-IN" b="1" dirty="0">
              <a:solidFill>
                <a:srgbClr val="FF0000"/>
              </a:solidFill>
            </a:endParaRPr>
          </a:p>
        </p:txBody>
      </p:sp>
      <p:sp>
        <p:nvSpPr>
          <p:cNvPr id="3" name="Content Placeholder 2">
            <a:extLst>
              <a:ext uri="{FF2B5EF4-FFF2-40B4-BE49-F238E27FC236}">
                <a16:creationId xmlns:a16="http://schemas.microsoft.com/office/drawing/2014/main" id="{A4C7CCB9-EF75-4AB7-9B34-49F3CF95BF0D}"/>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Cooperating Processes are those processes that depend on other processes or processes. </a:t>
            </a:r>
          </a:p>
          <a:p>
            <a:pPr algn="just"/>
            <a:r>
              <a:rPr lang="en-US" sz="3200" dirty="0">
                <a:latin typeface="Times New Roman" panose="02020603050405020304" pitchFamily="18" charset="0"/>
                <a:cs typeface="Times New Roman" panose="02020603050405020304" pitchFamily="18" charset="0"/>
              </a:rPr>
              <a:t>They work together to achieve a common task in an operating system. </a:t>
            </a:r>
          </a:p>
          <a:p>
            <a:pPr algn="just"/>
            <a:r>
              <a:rPr lang="en-US" sz="3200" dirty="0">
                <a:latin typeface="Times New Roman" panose="02020603050405020304" pitchFamily="18" charset="0"/>
                <a:cs typeface="Times New Roman" panose="02020603050405020304" pitchFamily="18" charset="0"/>
              </a:rPr>
              <a:t>These processes interact with each other by sharing the resources such as CPU, memory, and I/O devices to complete the task.</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6173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F983-0C2A-47E4-8F40-59C02C61E1FD}"/>
              </a:ext>
            </a:extLst>
          </p:cNvPr>
          <p:cNvSpPr>
            <a:spLocks noGrp="1"/>
          </p:cNvSpPr>
          <p:nvPr>
            <p:ph type="title"/>
          </p:nvPr>
        </p:nvSpPr>
        <p:spPr>
          <a:xfrm>
            <a:off x="838200" y="365126"/>
            <a:ext cx="10515600" cy="740468"/>
          </a:xfrm>
        </p:spPr>
        <p:txBody>
          <a:bodyPr>
            <a:normAutofit fontScale="90000"/>
          </a:bodyPr>
          <a:lstStyle/>
          <a:p>
            <a:br>
              <a:rPr lang="en-US" dirty="0"/>
            </a:br>
            <a:r>
              <a:rPr lang="en-US" b="1" dirty="0">
                <a:solidFill>
                  <a:srgbClr val="FF0000"/>
                </a:solidFill>
                <a:latin typeface="Times New Roman" panose="02020603050405020304" pitchFamily="18" charset="0"/>
                <a:ea typeface="+mn-ea"/>
                <a:cs typeface="Times New Roman" panose="02020603050405020304" pitchFamily="18" charset="0"/>
              </a:rPr>
              <a:t>Reasons for needing cooperating processes</a:t>
            </a:r>
            <a:br>
              <a:rPr lang="en-US" dirty="0"/>
            </a:br>
            <a:endParaRPr lang="en-IN" dirty="0"/>
          </a:p>
        </p:txBody>
      </p:sp>
      <p:sp>
        <p:nvSpPr>
          <p:cNvPr id="3" name="Content Placeholder 2">
            <a:extLst>
              <a:ext uri="{FF2B5EF4-FFF2-40B4-BE49-F238E27FC236}">
                <a16:creationId xmlns:a16="http://schemas.microsoft.com/office/drawing/2014/main" id="{F968BEF6-F83E-41DA-8DE7-9D9A398F6D97}"/>
              </a:ext>
            </a:extLst>
          </p:cNvPr>
          <p:cNvSpPr>
            <a:spLocks noGrp="1"/>
          </p:cNvSpPr>
          <p:nvPr>
            <p:ph idx="1"/>
          </p:nvPr>
        </p:nvSpPr>
        <p:spPr>
          <a:xfrm>
            <a:off x="838200" y="1255222"/>
            <a:ext cx="10515600" cy="4921741"/>
          </a:xfrm>
        </p:spPr>
        <p:txBody>
          <a:bodyPr>
            <a:normAutofit fontScale="92500" lnSpcReduction="10000"/>
          </a:bodyPr>
          <a:lstStyle/>
          <a:p>
            <a:pPr algn="just"/>
            <a:r>
              <a:rPr lang="en-US" sz="3000" b="1" dirty="0">
                <a:solidFill>
                  <a:srgbClr val="0070C0"/>
                </a:solidFill>
                <a:latin typeface="Times New Roman" panose="02020603050405020304" pitchFamily="18" charset="0"/>
                <a:cs typeface="Times New Roman" panose="02020603050405020304" pitchFamily="18" charset="0"/>
              </a:rPr>
              <a:t>Modularity:</a:t>
            </a:r>
          </a:p>
          <a:p>
            <a:pPr algn="just"/>
            <a:r>
              <a:rPr lang="en-US" sz="3000" dirty="0">
                <a:latin typeface="Times New Roman" panose="02020603050405020304" pitchFamily="18" charset="0"/>
                <a:cs typeface="Times New Roman" panose="02020603050405020304" pitchFamily="18" charset="0"/>
              </a:rPr>
              <a:t>Modularity involves dividing complicated tasks into smaller subtasks.</a:t>
            </a:r>
          </a:p>
          <a:p>
            <a:pPr algn="just"/>
            <a:r>
              <a:rPr lang="en-US" sz="3000" dirty="0">
                <a:latin typeface="Times New Roman" panose="02020603050405020304" pitchFamily="18" charset="0"/>
                <a:cs typeface="Times New Roman" panose="02020603050405020304" pitchFamily="18" charset="0"/>
              </a:rPr>
              <a:t> These subtasks can completed by different cooperating processes. </a:t>
            </a:r>
          </a:p>
          <a:p>
            <a:pPr algn="just"/>
            <a:r>
              <a:rPr lang="en-US" sz="3000" dirty="0">
                <a:latin typeface="Times New Roman" panose="02020603050405020304" pitchFamily="18" charset="0"/>
                <a:cs typeface="Times New Roman" panose="02020603050405020304" pitchFamily="18" charset="0"/>
              </a:rPr>
              <a:t>This leads to faster and more efficient completion of the required tasks.</a:t>
            </a:r>
          </a:p>
          <a:p>
            <a:pPr algn="just"/>
            <a:r>
              <a:rPr lang="en-US" sz="3000" b="1" dirty="0">
                <a:solidFill>
                  <a:srgbClr val="0070C0"/>
                </a:solidFill>
                <a:latin typeface="Times New Roman" panose="02020603050405020304" pitchFamily="18" charset="0"/>
                <a:cs typeface="Times New Roman" panose="02020603050405020304" pitchFamily="18" charset="0"/>
              </a:rPr>
              <a:t>Information Sharing:</a:t>
            </a:r>
          </a:p>
          <a:p>
            <a:pPr algn="just"/>
            <a:r>
              <a:rPr lang="en-US" sz="3000" dirty="0">
                <a:latin typeface="Times New Roman" panose="02020603050405020304" pitchFamily="18" charset="0"/>
                <a:cs typeface="Times New Roman" panose="02020603050405020304" pitchFamily="18" charset="0"/>
              </a:rPr>
              <a:t>Sharing of information between multiple processes can be accomplished using cooperating processes. </a:t>
            </a:r>
          </a:p>
          <a:p>
            <a:pPr algn="just"/>
            <a:r>
              <a:rPr lang="en-US" sz="3000" dirty="0">
                <a:latin typeface="Times New Roman" panose="02020603050405020304" pitchFamily="18" charset="0"/>
                <a:cs typeface="Times New Roman" panose="02020603050405020304" pitchFamily="18" charset="0"/>
              </a:rPr>
              <a:t>This may include access to the same files. </a:t>
            </a:r>
          </a:p>
          <a:p>
            <a:pPr algn="just"/>
            <a:r>
              <a:rPr lang="en-US" sz="3000" dirty="0">
                <a:latin typeface="Times New Roman" panose="02020603050405020304" pitchFamily="18" charset="0"/>
                <a:cs typeface="Times New Roman" panose="02020603050405020304" pitchFamily="18" charset="0"/>
              </a:rPr>
              <a:t>A mechanism is required so that the processes can access the files in parallel to each other.</a:t>
            </a:r>
          </a:p>
          <a:p>
            <a:endParaRPr lang="en-IN" dirty="0"/>
          </a:p>
        </p:txBody>
      </p:sp>
    </p:spTree>
    <p:extLst>
      <p:ext uri="{BB962C8B-B14F-4D97-AF65-F5344CB8AC3E}">
        <p14:creationId xmlns:p14="http://schemas.microsoft.com/office/powerpoint/2010/main" val="36389037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E3515-75DE-4A9C-B080-A1F3E5811926}"/>
              </a:ext>
            </a:extLst>
          </p:cNvPr>
          <p:cNvSpPr>
            <a:spLocks noGrp="1"/>
          </p:cNvSpPr>
          <p:nvPr>
            <p:ph idx="1"/>
          </p:nvPr>
        </p:nvSpPr>
        <p:spPr>
          <a:xfrm>
            <a:off x="838200" y="374073"/>
            <a:ext cx="10515600" cy="5802890"/>
          </a:xfrm>
        </p:spPr>
        <p:txBody>
          <a:bodyPr/>
          <a:lstStyle/>
          <a:p>
            <a:pPr algn="just"/>
            <a:r>
              <a:rPr lang="en-US" b="1" dirty="0">
                <a:solidFill>
                  <a:srgbClr val="0070C0"/>
                </a:solidFill>
                <a:latin typeface="Times New Roman" panose="02020603050405020304" pitchFamily="18" charset="0"/>
                <a:cs typeface="Times New Roman" panose="02020603050405020304" pitchFamily="18" charset="0"/>
              </a:rPr>
              <a:t>Convenience: </a:t>
            </a:r>
          </a:p>
          <a:p>
            <a:pPr algn="just"/>
            <a:r>
              <a:rPr lang="en-US" dirty="0">
                <a:latin typeface="Times New Roman" panose="02020603050405020304" pitchFamily="18" charset="0"/>
                <a:cs typeface="Times New Roman" panose="02020603050405020304" pitchFamily="18" charset="0"/>
              </a:rPr>
              <a:t>There are many tasks that a user needs to do such as compiling, printing, editing, etc. </a:t>
            </a:r>
          </a:p>
          <a:p>
            <a:pPr algn="just"/>
            <a:r>
              <a:rPr lang="en-US" dirty="0">
                <a:latin typeface="Times New Roman" panose="02020603050405020304" pitchFamily="18" charset="0"/>
                <a:cs typeface="Times New Roman" panose="02020603050405020304" pitchFamily="18" charset="0"/>
              </a:rPr>
              <a:t>It is convenient if these tasks can be managed by cooperating processes.</a:t>
            </a:r>
          </a:p>
          <a:p>
            <a:pPr algn="just"/>
            <a:r>
              <a:rPr lang="en-US" b="1" dirty="0">
                <a:solidFill>
                  <a:srgbClr val="0070C0"/>
                </a:solidFill>
                <a:latin typeface="Times New Roman" panose="02020603050405020304" pitchFamily="18" charset="0"/>
                <a:cs typeface="Times New Roman" panose="02020603050405020304" pitchFamily="18" charset="0"/>
              </a:rPr>
              <a:t>Computation Speedup: </a:t>
            </a:r>
          </a:p>
          <a:p>
            <a:pPr algn="just"/>
            <a:r>
              <a:rPr lang="en-US" dirty="0">
                <a:latin typeface="Times New Roman" panose="02020603050405020304" pitchFamily="18" charset="0"/>
                <a:cs typeface="Times New Roman" panose="02020603050405020304" pitchFamily="18" charset="0"/>
              </a:rPr>
              <a:t>Subtasks of a single task can be performed parallelly using cooperating processes. </a:t>
            </a:r>
          </a:p>
          <a:p>
            <a:pPr algn="just"/>
            <a:r>
              <a:rPr lang="en-US" dirty="0">
                <a:latin typeface="Times New Roman" panose="02020603050405020304" pitchFamily="18" charset="0"/>
                <a:cs typeface="Times New Roman" panose="02020603050405020304" pitchFamily="18" charset="0"/>
              </a:rPr>
              <a:t>This increases the computation speedup as the task can be executed faster. </a:t>
            </a:r>
          </a:p>
          <a:p>
            <a:pPr algn="just"/>
            <a:r>
              <a:rPr lang="en-US" dirty="0">
                <a:latin typeface="Times New Roman" panose="02020603050405020304" pitchFamily="18" charset="0"/>
                <a:cs typeface="Times New Roman" panose="02020603050405020304" pitchFamily="18" charset="0"/>
              </a:rPr>
              <a:t>However, this is only possible if the system has multiple processing elements.</a:t>
            </a:r>
          </a:p>
        </p:txBody>
      </p:sp>
    </p:spTree>
    <p:extLst>
      <p:ext uri="{BB962C8B-B14F-4D97-AF65-F5344CB8AC3E}">
        <p14:creationId xmlns:p14="http://schemas.microsoft.com/office/powerpoint/2010/main" val="178609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9D98-A478-4FAD-B9EF-E9DB304E466D}"/>
              </a:ext>
            </a:extLst>
          </p:cNvPr>
          <p:cNvSpPr>
            <a:spLocks noGrp="1"/>
          </p:cNvSpPr>
          <p:nvPr>
            <p:ph type="title"/>
          </p:nvPr>
        </p:nvSpPr>
        <p:spPr>
          <a:xfrm>
            <a:off x="838200" y="141317"/>
            <a:ext cx="10515600" cy="539720"/>
          </a:xfrm>
        </p:spPr>
        <p:txBody>
          <a:bodyPr>
            <a:normAutofit fontScale="90000"/>
          </a:bodyPr>
          <a:lstStyle/>
          <a:p>
            <a:br>
              <a:rPr lang="en-IN" dirty="0"/>
            </a:br>
            <a:r>
              <a:rPr lang="en-IN" sz="4000" b="1" dirty="0">
                <a:solidFill>
                  <a:srgbClr val="FF0000"/>
                </a:solidFill>
                <a:latin typeface="Times New Roman" panose="02020603050405020304" pitchFamily="18" charset="0"/>
                <a:cs typeface="Times New Roman" panose="02020603050405020304" pitchFamily="18" charset="0"/>
              </a:rPr>
              <a:t>Methods of Cooperation</a:t>
            </a:r>
            <a:br>
              <a:rPr lang="en-IN" dirty="0"/>
            </a:br>
            <a:endParaRPr lang="en-IN" dirty="0"/>
          </a:p>
        </p:txBody>
      </p:sp>
      <p:sp>
        <p:nvSpPr>
          <p:cNvPr id="3" name="Content Placeholder 2">
            <a:extLst>
              <a:ext uri="{FF2B5EF4-FFF2-40B4-BE49-F238E27FC236}">
                <a16:creationId xmlns:a16="http://schemas.microsoft.com/office/drawing/2014/main" id="{12E576CE-5368-448E-82BE-24BAE40C7D77}"/>
              </a:ext>
            </a:extLst>
          </p:cNvPr>
          <p:cNvSpPr>
            <a:spLocks noGrp="1"/>
          </p:cNvSpPr>
          <p:nvPr>
            <p:ph idx="1"/>
          </p:nvPr>
        </p:nvSpPr>
        <p:spPr>
          <a:xfrm>
            <a:off x="838200" y="781396"/>
            <a:ext cx="10515600" cy="5395567"/>
          </a:xfrm>
        </p:spPr>
        <p:txBody>
          <a:bodyPr/>
          <a:lstStyle/>
          <a:p>
            <a:pPr algn="just"/>
            <a:r>
              <a:rPr lang="en-US" dirty="0">
                <a:latin typeface="Times New Roman" panose="02020603050405020304" pitchFamily="18" charset="0"/>
                <a:cs typeface="Times New Roman" panose="02020603050405020304" pitchFamily="18" charset="0"/>
              </a:rPr>
              <a:t>Cooperating processes can coordinate with each other using shared data or messages. </a:t>
            </a:r>
          </a:p>
          <a:p>
            <a:pPr marL="0" lvl="0" indent="0" algn="just">
              <a:buNone/>
            </a:pPr>
            <a:r>
              <a:rPr lang="en-IN" b="1" dirty="0">
                <a:solidFill>
                  <a:srgbClr val="0070C0"/>
                </a:solidFill>
                <a:latin typeface="Times New Roman" panose="02020603050405020304" pitchFamily="18" charset="0"/>
                <a:cs typeface="Times New Roman" panose="02020603050405020304" pitchFamily="18" charset="0"/>
              </a:rPr>
              <a:t>Cooperation by Sharing</a:t>
            </a:r>
          </a:p>
          <a:p>
            <a:pPr algn="just"/>
            <a:r>
              <a:rPr lang="en-IN" dirty="0">
                <a:latin typeface="Times New Roman" panose="02020603050405020304" pitchFamily="18" charset="0"/>
                <a:cs typeface="Times New Roman" panose="02020603050405020304" pitchFamily="18" charset="0"/>
              </a:rPr>
              <a:t>The cooperating processes can cooperate with each other using shared data such as memory, variables, files, databases etc. </a:t>
            </a:r>
          </a:p>
          <a:p>
            <a:pPr algn="just"/>
            <a:r>
              <a:rPr lang="en-IN" dirty="0">
                <a:latin typeface="Times New Roman" panose="02020603050405020304" pitchFamily="18" charset="0"/>
                <a:cs typeface="Times New Roman" panose="02020603050405020304" pitchFamily="18" charset="0"/>
              </a:rPr>
              <a:t>Critical section is used to provide data integrity and writing is mutually exclusive to prevent inconsistent data.</a:t>
            </a:r>
          </a:p>
          <a:p>
            <a:endParaRPr lang="en-IN" dirty="0"/>
          </a:p>
        </p:txBody>
      </p:sp>
      <p:pic>
        <p:nvPicPr>
          <p:cNvPr id="7" name="Picture 6">
            <a:extLst>
              <a:ext uri="{FF2B5EF4-FFF2-40B4-BE49-F238E27FC236}">
                <a16:creationId xmlns:a16="http://schemas.microsoft.com/office/drawing/2014/main" id="{667C6DCA-799B-4CFA-9E1A-A1496206E085}"/>
              </a:ext>
            </a:extLst>
          </p:cNvPr>
          <p:cNvPicPr>
            <a:picLocks noChangeAspect="1"/>
          </p:cNvPicPr>
          <p:nvPr/>
        </p:nvPicPr>
        <p:blipFill>
          <a:blip r:embed="rId2"/>
          <a:stretch>
            <a:fillRect/>
          </a:stretch>
        </p:blipFill>
        <p:spPr>
          <a:xfrm>
            <a:off x="4720009" y="3889599"/>
            <a:ext cx="2419474" cy="2387723"/>
          </a:xfrm>
          <a:prstGeom prst="rect">
            <a:avLst/>
          </a:prstGeom>
        </p:spPr>
      </p:pic>
    </p:spTree>
    <p:extLst>
      <p:ext uri="{BB962C8B-B14F-4D97-AF65-F5344CB8AC3E}">
        <p14:creationId xmlns:p14="http://schemas.microsoft.com/office/powerpoint/2010/main" val="18078544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8B795-072E-415C-A599-EDA76972A393}"/>
              </a:ext>
            </a:extLst>
          </p:cNvPr>
          <p:cNvSpPr>
            <a:spLocks noGrp="1"/>
          </p:cNvSpPr>
          <p:nvPr>
            <p:ph idx="1"/>
          </p:nvPr>
        </p:nvSpPr>
        <p:spPr>
          <a:xfrm>
            <a:off x="838200" y="698269"/>
            <a:ext cx="10515600" cy="5478694"/>
          </a:xfrm>
        </p:spPr>
        <p:txBody>
          <a:bodyPr/>
          <a:lstStyle/>
          <a:p>
            <a:pPr marL="0" indent="0">
              <a:buNone/>
            </a:pPr>
            <a:r>
              <a:rPr lang="en-US" b="1" dirty="0">
                <a:solidFill>
                  <a:srgbClr val="0070C0"/>
                </a:solidFill>
                <a:latin typeface="Times New Roman" panose="02020603050405020304" pitchFamily="18" charset="0"/>
                <a:cs typeface="Times New Roman" panose="02020603050405020304" pitchFamily="18" charset="0"/>
              </a:rPr>
              <a:t>Cooperation by Communication: </a:t>
            </a:r>
          </a:p>
          <a:p>
            <a:pPr algn="just"/>
            <a:r>
              <a:rPr lang="en-US" dirty="0">
                <a:latin typeface="Times New Roman" panose="02020603050405020304" pitchFamily="18" charset="0"/>
                <a:cs typeface="Times New Roman" panose="02020603050405020304" pitchFamily="18" charset="0"/>
              </a:rPr>
              <a:t>The cooperating processes can cooperate with each other using messages. </a:t>
            </a:r>
          </a:p>
          <a:p>
            <a:pPr algn="just"/>
            <a:r>
              <a:rPr lang="en-US" dirty="0">
                <a:latin typeface="Times New Roman" panose="02020603050405020304" pitchFamily="18" charset="0"/>
                <a:cs typeface="Times New Roman" panose="02020603050405020304" pitchFamily="18" charset="0"/>
              </a:rPr>
              <a:t>This may lead to deadlock if each process is waiting for a message from the other to perform a operation. </a:t>
            </a:r>
          </a:p>
          <a:p>
            <a:pPr algn="just"/>
            <a:r>
              <a:rPr lang="en-US" dirty="0">
                <a:latin typeface="Times New Roman" panose="02020603050405020304" pitchFamily="18" charset="0"/>
                <a:cs typeface="Times New Roman" panose="02020603050405020304" pitchFamily="18" charset="0"/>
              </a:rPr>
              <a:t>Starvation is also possible if a process never receives a message.</a:t>
            </a:r>
          </a:p>
          <a:p>
            <a:endParaRPr lang="en-IN" dirty="0"/>
          </a:p>
        </p:txBody>
      </p:sp>
      <p:pic>
        <p:nvPicPr>
          <p:cNvPr id="4" name="Picture 3">
            <a:extLst>
              <a:ext uri="{FF2B5EF4-FFF2-40B4-BE49-F238E27FC236}">
                <a16:creationId xmlns:a16="http://schemas.microsoft.com/office/drawing/2014/main" id="{A986FD6A-989F-48BD-BE52-20AF674F15A3}"/>
              </a:ext>
            </a:extLst>
          </p:cNvPr>
          <p:cNvPicPr>
            <a:picLocks noChangeAspect="1"/>
          </p:cNvPicPr>
          <p:nvPr/>
        </p:nvPicPr>
        <p:blipFill>
          <a:blip r:embed="rId2"/>
          <a:stretch>
            <a:fillRect/>
          </a:stretch>
        </p:blipFill>
        <p:spPr>
          <a:xfrm>
            <a:off x="4066234" y="3593111"/>
            <a:ext cx="2895749" cy="3023820"/>
          </a:xfrm>
          <a:prstGeom prst="rect">
            <a:avLst/>
          </a:prstGeom>
        </p:spPr>
      </p:pic>
    </p:spTree>
    <p:extLst>
      <p:ext uri="{BB962C8B-B14F-4D97-AF65-F5344CB8AC3E}">
        <p14:creationId xmlns:p14="http://schemas.microsoft.com/office/powerpoint/2010/main" val="391643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A9818-AD8D-4A3C-AF9E-6B7E89C0C6F3}"/>
              </a:ext>
            </a:extLst>
          </p:cNvPr>
          <p:cNvSpPr>
            <a:spLocks noGrp="1"/>
          </p:cNvSpPr>
          <p:nvPr>
            <p:ph idx="1"/>
          </p:nvPr>
        </p:nvSpPr>
        <p:spPr>
          <a:xfrm>
            <a:off x="838200" y="426720"/>
            <a:ext cx="10515600" cy="5996940"/>
          </a:xfrm>
        </p:spPr>
        <p:txBody>
          <a:bodyPr>
            <a:normAutofit lnSpcReduction="10000"/>
          </a:bodyPr>
          <a:lstStyle/>
          <a:p>
            <a:pPr algn="just"/>
            <a:r>
              <a:rPr lang="en-US" sz="3000" b="1" dirty="0">
                <a:solidFill>
                  <a:srgbClr val="FF0000"/>
                </a:solidFill>
                <a:latin typeface="Times New Roman" panose="02020603050405020304" pitchFamily="18" charset="0"/>
                <a:cs typeface="Times New Roman" panose="02020603050405020304" pitchFamily="18" charset="0"/>
              </a:rPr>
              <a:t>Device Management: </a:t>
            </a:r>
          </a:p>
          <a:p>
            <a:pPr algn="just"/>
            <a:r>
              <a:rPr lang="en-US" sz="3000" dirty="0">
                <a:latin typeface="Times New Roman" panose="02020603050405020304" pitchFamily="18" charset="0"/>
                <a:cs typeface="Times New Roman" panose="02020603050405020304" pitchFamily="18" charset="0"/>
              </a:rPr>
              <a:t>The operating system manages input/output devices such as printers, keyboards, mice, and displays. It provides the necessary drivers and interfaces to enable communication between the devices and the computer.</a:t>
            </a:r>
          </a:p>
          <a:p>
            <a:pPr algn="just"/>
            <a:r>
              <a:rPr lang="en-US" sz="3000" b="1" dirty="0">
                <a:solidFill>
                  <a:srgbClr val="FF0000"/>
                </a:solidFill>
                <a:latin typeface="Times New Roman" panose="02020603050405020304" pitchFamily="18" charset="0"/>
                <a:cs typeface="Times New Roman" panose="02020603050405020304" pitchFamily="18" charset="0"/>
              </a:rPr>
              <a:t>File Management: </a:t>
            </a:r>
          </a:p>
          <a:p>
            <a:pPr algn="just"/>
            <a:r>
              <a:rPr lang="en-US" sz="3000" dirty="0">
                <a:latin typeface="Times New Roman" panose="02020603050405020304" pitchFamily="18" charset="0"/>
                <a:cs typeface="Times New Roman" panose="02020603050405020304" pitchFamily="18" charset="0"/>
              </a:rPr>
              <a:t>The operating system is responsible for organizing and managing the file system, including the creation, deletion, and manipulation of files and directories.</a:t>
            </a:r>
          </a:p>
          <a:p>
            <a:pPr algn="just"/>
            <a:r>
              <a:rPr lang="en-US" sz="3000" b="1" dirty="0">
                <a:solidFill>
                  <a:srgbClr val="FF0000"/>
                </a:solidFill>
                <a:latin typeface="Times New Roman" panose="02020603050405020304" pitchFamily="18" charset="0"/>
                <a:cs typeface="Times New Roman" panose="02020603050405020304" pitchFamily="18" charset="0"/>
              </a:rPr>
              <a:t>Security:</a:t>
            </a:r>
          </a:p>
          <a:p>
            <a:pPr algn="just"/>
            <a:r>
              <a:rPr lang="en-US" sz="3000" dirty="0">
                <a:latin typeface="Times New Roman" panose="02020603050405020304" pitchFamily="18" charset="0"/>
                <a:cs typeface="Times New Roman" panose="02020603050405020304" pitchFamily="18" charset="0"/>
              </a:rPr>
              <a:t>The operating system provides a secure environment for the user, applications, and data by implementing security policies and mechanisms such as access controls and encryption.</a:t>
            </a:r>
          </a:p>
          <a:p>
            <a:endParaRPr lang="en-IN" dirty="0"/>
          </a:p>
        </p:txBody>
      </p:sp>
    </p:spTree>
    <p:extLst>
      <p:ext uri="{BB962C8B-B14F-4D97-AF65-F5344CB8AC3E}">
        <p14:creationId xmlns:p14="http://schemas.microsoft.com/office/powerpoint/2010/main" val="19293949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FAE8-0EE9-4D27-85F1-77EF99672569}"/>
              </a:ext>
            </a:extLst>
          </p:cNvPr>
          <p:cNvSpPr>
            <a:spLocks noGrp="1"/>
          </p:cNvSpPr>
          <p:nvPr>
            <p:ph type="title"/>
          </p:nvPr>
        </p:nvSpPr>
        <p:spPr>
          <a:xfrm>
            <a:off x="838200" y="365125"/>
            <a:ext cx="10515600" cy="957983"/>
          </a:xfrm>
        </p:spPr>
        <p:txBody>
          <a:bodyPr>
            <a:normAutofit/>
          </a:bodyPr>
          <a:lstStyle/>
          <a:p>
            <a:r>
              <a:rPr lang="en-IN" b="1" dirty="0">
                <a:solidFill>
                  <a:srgbClr val="FF0000"/>
                </a:solidFill>
                <a:latin typeface="Times New Roman" panose="02020603050405020304" pitchFamily="18" charset="0"/>
                <a:ea typeface="+mn-ea"/>
                <a:cs typeface="Times New Roman" panose="02020603050405020304" pitchFamily="18" charset="0"/>
              </a:rPr>
              <a:t>Threads:</a:t>
            </a:r>
          </a:p>
        </p:txBody>
      </p:sp>
      <p:sp>
        <p:nvSpPr>
          <p:cNvPr id="3" name="Content Placeholder 2">
            <a:extLst>
              <a:ext uri="{FF2B5EF4-FFF2-40B4-BE49-F238E27FC236}">
                <a16:creationId xmlns:a16="http://schemas.microsoft.com/office/drawing/2014/main" id="{89B0F4A4-5F20-4187-972C-74AC0DBB5B89}"/>
              </a:ext>
            </a:extLst>
          </p:cNvPr>
          <p:cNvSpPr>
            <a:spLocks noGrp="1"/>
          </p:cNvSpPr>
          <p:nvPr>
            <p:ph idx="1"/>
          </p:nvPr>
        </p:nvSpPr>
        <p:spPr>
          <a:xfrm>
            <a:off x="838200" y="1607127"/>
            <a:ext cx="10515600" cy="4059382"/>
          </a:xfrm>
        </p:spPr>
        <p:txBody>
          <a:bodyPr>
            <a:normAutofit/>
          </a:bodyPr>
          <a:lstStyle/>
          <a:p>
            <a:r>
              <a:rPr lang="en-IN" sz="3000" dirty="0">
                <a:latin typeface="Times New Roman" panose="02020603050405020304" pitchFamily="18" charset="0"/>
                <a:cs typeface="Times New Roman" panose="02020603050405020304" pitchFamily="18" charset="0"/>
              </a:rPr>
              <a:t>It is a lightweight process.</a:t>
            </a:r>
          </a:p>
          <a:p>
            <a:r>
              <a:rPr lang="en-IN" sz="3000" dirty="0">
                <a:latin typeface="Times New Roman" panose="02020603050405020304" pitchFamily="18" charset="0"/>
                <a:cs typeface="Times New Roman" panose="02020603050405020304" pitchFamily="18" charset="0"/>
              </a:rPr>
              <a:t>Thread is a part of the process.</a:t>
            </a:r>
          </a:p>
          <a:p>
            <a:r>
              <a:rPr lang="en-IN" sz="3000" dirty="0">
                <a:latin typeface="Times New Roman" panose="02020603050405020304" pitchFamily="18" charset="0"/>
                <a:cs typeface="Times New Roman" panose="02020603050405020304" pitchFamily="18" charset="0"/>
              </a:rPr>
              <a:t>Each process may have multiple processes.</a:t>
            </a:r>
          </a:p>
          <a:p>
            <a:r>
              <a:rPr lang="en-IN" sz="3000" dirty="0">
                <a:latin typeface="Times New Roman" panose="02020603050405020304" pitchFamily="18" charset="0"/>
                <a:cs typeface="Times New Roman" panose="02020603050405020304" pitchFamily="18" charset="0"/>
              </a:rPr>
              <a:t>Threads improve CPU utilization.</a:t>
            </a:r>
          </a:p>
          <a:p>
            <a:r>
              <a:rPr lang="en-IN" sz="3000" dirty="0">
                <a:latin typeface="Times New Roman" panose="02020603050405020304" pitchFamily="18" charset="0"/>
                <a:cs typeface="Times New Roman" panose="02020603050405020304" pitchFamily="18" charset="0"/>
              </a:rPr>
              <a:t>It will increase the performance of the application.</a:t>
            </a:r>
          </a:p>
          <a:p>
            <a:r>
              <a:rPr lang="en-IN" sz="3000" dirty="0">
                <a:latin typeface="Times New Roman" panose="02020603050405020304" pitchFamily="18" charset="0"/>
                <a:cs typeface="Times New Roman" panose="02020603050405020304" pitchFamily="18" charset="0"/>
              </a:rPr>
              <a:t>Running multiple threads concurrently is called multithreading.</a:t>
            </a:r>
          </a:p>
          <a:p>
            <a:r>
              <a:rPr lang="en-IN" sz="3000" dirty="0">
                <a:latin typeface="Times New Roman" panose="02020603050405020304" pitchFamily="18" charset="0"/>
                <a:cs typeface="Times New Roman" panose="02020603050405020304" pitchFamily="18" charset="0"/>
              </a:rPr>
              <a:t>Running multiple tasks at a time is called multitasking.</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9466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D067F-0446-4B04-A78A-E3BB29C43CED}"/>
              </a:ext>
            </a:extLst>
          </p:cNvPr>
          <p:cNvSpPr>
            <a:spLocks noGrp="1"/>
          </p:cNvSpPr>
          <p:nvPr>
            <p:ph idx="1"/>
          </p:nvPr>
        </p:nvSpPr>
        <p:spPr>
          <a:xfrm>
            <a:off x="838200" y="505691"/>
            <a:ext cx="10515600" cy="5671272"/>
          </a:xfrm>
        </p:spPr>
        <p:txBody>
          <a:bodyPr/>
          <a:lstStyle/>
          <a:p>
            <a:r>
              <a:rPr lang="en-IN" sz="3000" dirty="0">
                <a:latin typeface="Times New Roman" panose="02020603050405020304" pitchFamily="18" charset="0"/>
                <a:cs typeface="Times New Roman" panose="02020603050405020304" pitchFamily="18" charset="0"/>
              </a:rPr>
              <a:t>If a process has a single thread is called a </a:t>
            </a:r>
            <a:r>
              <a:rPr lang="en-IN" sz="3000" dirty="0">
                <a:solidFill>
                  <a:srgbClr val="0070C0"/>
                </a:solidFill>
                <a:latin typeface="Times New Roman" panose="02020603050405020304" pitchFamily="18" charset="0"/>
                <a:cs typeface="Times New Roman" panose="02020603050405020304" pitchFamily="18" charset="0"/>
              </a:rPr>
              <a:t>Single threaded </a:t>
            </a:r>
            <a:r>
              <a:rPr lang="en-IN" sz="3000" dirty="0">
                <a:latin typeface="Times New Roman" panose="02020603050405020304" pitchFamily="18" charset="0"/>
                <a:cs typeface="Times New Roman" panose="02020603050405020304" pitchFamily="18" charset="0"/>
              </a:rPr>
              <a:t>process.</a:t>
            </a:r>
          </a:p>
          <a:p>
            <a:r>
              <a:rPr lang="en-IN" sz="3000" dirty="0">
                <a:latin typeface="Times New Roman" panose="02020603050405020304" pitchFamily="18" charset="0"/>
                <a:cs typeface="Times New Roman" panose="02020603050405020304" pitchFamily="18" charset="0"/>
              </a:rPr>
              <a:t>If a process has multiple threads is known as a </a:t>
            </a:r>
            <a:r>
              <a:rPr lang="en-IN" sz="3000" dirty="0">
                <a:solidFill>
                  <a:srgbClr val="0070C0"/>
                </a:solidFill>
                <a:latin typeface="Times New Roman" panose="02020603050405020304" pitchFamily="18" charset="0"/>
                <a:cs typeface="Times New Roman" panose="02020603050405020304" pitchFamily="18" charset="0"/>
              </a:rPr>
              <a:t>Multithreaded</a:t>
            </a:r>
            <a:r>
              <a:rPr lang="en-IN" sz="3000" dirty="0">
                <a:latin typeface="Times New Roman" panose="02020603050405020304" pitchFamily="18" charset="0"/>
                <a:cs typeface="Times New Roman" panose="02020603050405020304" pitchFamily="18" charset="0"/>
              </a:rPr>
              <a:t> process.</a:t>
            </a:r>
          </a:p>
          <a:p>
            <a:r>
              <a:rPr lang="en-IN" sz="3000" dirty="0">
                <a:latin typeface="Times New Roman" panose="02020603050405020304" pitchFamily="18" charset="0"/>
                <a:cs typeface="Times New Roman" panose="02020603050405020304" pitchFamily="18" charset="0"/>
              </a:rPr>
              <a:t>Threads will share memory and data.</a:t>
            </a:r>
          </a:p>
          <a:p>
            <a:r>
              <a:rPr lang="en-IN" sz="3000" dirty="0">
                <a:latin typeface="Times New Roman" panose="02020603050405020304" pitchFamily="18" charset="0"/>
                <a:cs typeface="Times New Roman" panose="02020603050405020304" pitchFamily="18" charset="0"/>
              </a:rPr>
              <a:t>Switching from one thread to another thread is very simple.</a:t>
            </a:r>
          </a:p>
          <a:p>
            <a:r>
              <a:rPr lang="en-IN" sz="3000" dirty="0">
                <a:latin typeface="Times New Roman" panose="02020603050405020304" pitchFamily="18" charset="0"/>
                <a:cs typeface="Times New Roman" panose="02020603050405020304" pitchFamily="18" charset="0"/>
              </a:rPr>
              <a:t>Creating a new thread is also very simple.</a:t>
            </a:r>
          </a:p>
          <a:p>
            <a:r>
              <a:rPr lang="en-IN" sz="3000" dirty="0">
                <a:latin typeface="Times New Roman" panose="02020603050405020304" pitchFamily="18" charset="0"/>
                <a:cs typeface="Times New Roman" panose="02020603050405020304" pitchFamily="18" charset="0"/>
              </a:rPr>
              <a:t>Communication between threads is also simple.</a:t>
            </a:r>
          </a:p>
          <a:p>
            <a:r>
              <a:rPr lang="en-IN" sz="3000" dirty="0">
                <a:latin typeface="Times New Roman" panose="02020603050405020304" pitchFamily="18" charset="0"/>
                <a:cs typeface="Times New Roman" panose="02020603050405020304" pitchFamily="18" charset="0"/>
              </a:rPr>
              <a:t>Termination of threads is also very simple.</a:t>
            </a:r>
          </a:p>
        </p:txBody>
      </p:sp>
    </p:spTree>
    <p:extLst>
      <p:ext uri="{BB962C8B-B14F-4D97-AF65-F5344CB8AC3E}">
        <p14:creationId xmlns:p14="http://schemas.microsoft.com/office/powerpoint/2010/main" val="36883573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8B61EA-5108-460A-B136-15AABE6071E6}"/>
              </a:ext>
            </a:extLst>
          </p:cNvPr>
          <p:cNvPicPr>
            <a:picLocks noGrp="1" noChangeAspect="1"/>
          </p:cNvPicPr>
          <p:nvPr>
            <p:ph idx="1"/>
          </p:nvPr>
        </p:nvPicPr>
        <p:blipFill>
          <a:blip r:embed="rId2"/>
          <a:stretch>
            <a:fillRect/>
          </a:stretch>
        </p:blipFill>
        <p:spPr>
          <a:xfrm>
            <a:off x="1274618" y="907473"/>
            <a:ext cx="9231683" cy="5249757"/>
          </a:xfrm>
          <a:prstGeom prst="rect">
            <a:avLst/>
          </a:prstGeom>
        </p:spPr>
      </p:pic>
    </p:spTree>
    <p:extLst>
      <p:ext uri="{BB962C8B-B14F-4D97-AF65-F5344CB8AC3E}">
        <p14:creationId xmlns:p14="http://schemas.microsoft.com/office/powerpoint/2010/main" val="10981743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35A9B86-8F22-4817-B9D2-B73E96BCA09D}"/>
              </a:ext>
            </a:extLst>
          </p:cNvPr>
          <p:cNvGraphicFramePr>
            <a:graphicFrameLocks noGrp="1"/>
          </p:cNvGraphicFramePr>
          <p:nvPr>
            <p:ph idx="1"/>
            <p:extLst>
              <p:ext uri="{D42A27DB-BD31-4B8C-83A1-F6EECF244321}">
                <p14:modId xmlns:p14="http://schemas.microsoft.com/office/powerpoint/2010/main" val="1468347544"/>
              </p:ext>
            </p:extLst>
          </p:nvPr>
        </p:nvGraphicFramePr>
        <p:xfrm>
          <a:off x="574963" y="493387"/>
          <a:ext cx="10536382" cy="5650016"/>
        </p:xfrm>
        <a:graphic>
          <a:graphicData uri="http://schemas.openxmlformats.org/drawingml/2006/table">
            <a:tbl>
              <a:tblPr/>
              <a:tblGrid>
                <a:gridCol w="658091">
                  <a:extLst>
                    <a:ext uri="{9D8B030D-6E8A-4147-A177-3AD203B41FA5}">
                      <a16:colId xmlns:a16="http://schemas.microsoft.com/office/drawing/2014/main" val="1288125842"/>
                    </a:ext>
                  </a:extLst>
                </a:gridCol>
                <a:gridCol w="5015346">
                  <a:extLst>
                    <a:ext uri="{9D8B030D-6E8A-4147-A177-3AD203B41FA5}">
                      <a16:colId xmlns:a16="http://schemas.microsoft.com/office/drawing/2014/main" val="3083924683"/>
                    </a:ext>
                  </a:extLst>
                </a:gridCol>
                <a:gridCol w="4862945">
                  <a:extLst>
                    <a:ext uri="{9D8B030D-6E8A-4147-A177-3AD203B41FA5}">
                      <a16:colId xmlns:a16="http://schemas.microsoft.com/office/drawing/2014/main" val="2408431648"/>
                    </a:ext>
                  </a:extLst>
                </a:gridCol>
              </a:tblGrid>
              <a:tr h="474818">
                <a:tc>
                  <a:txBody>
                    <a:bodyPr/>
                    <a:lstStyle/>
                    <a:p>
                      <a:pPr algn="ctr" fontAlgn="base">
                        <a:tabLst>
                          <a:tab pos="269875" algn="l"/>
                        </a:tabLst>
                      </a:pPr>
                      <a:r>
                        <a:rPr lang="en-IN" sz="1600" b="1" dirty="0">
                          <a:effectLst/>
                          <a:latin typeface="Times New Roman" panose="02020603050405020304" pitchFamily="18" charset="0"/>
                          <a:cs typeface="Times New Roman" panose="02020603050405020304" pitchFamily="18" charset="0"/>
                        </a:rPr>
                        <a:t>S.NO</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dirty="0">
                          <a:effectLst/>
                          <a:latin typeface="Times New Roman" panose="02020603050405020304" pitchFamily="18" charset="0"/>
                          <a:cs typeface="Times New Roman" panose="02020603050405020304" pitchFamily="18" charset="0"/>
                        </a:rPr>
                        <a:t>Process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latin typeface="Times New Roman" panose="02020603050405020304" pitchFamily="18" charset="0"/>
                          <a:cs typeface="Times New Roman" panose="02020603050405020304" pitchFamily="18" charset="0"/>
                        </a:rPr>
                        <a:t>Thread</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71331177"/>
                  </a:ext>
                </a:extLst>
              </a:tr>
              <a:tr h="524780">
                <a:tc>
                  <a:txBody>
                    <a:bodyPr/>
                    <a:lstStyle/>
                    <a:p>
                      <a:pPr algn="ctr" fontAlgn="base"/>
                      <a:r>
                        <a:rPr lang="en-IN" sz="1600" b="1" dirty="0">
                          <a:effectLst/>
                          <a:latin typeface="Times New Roman" panose="02020603050405020304" pitchFamily="18" charset="0"/>
                          <a:cs typeface="Times New Roman" panose="02020603050405020304" pitchFamily="18" charset="0"/>
                        </a:rPr>
                        <a:t>1.</a:t>
                      </a:r>
                    </a:p>
                  </a:txBody>
                  <a:tcPr marL="38100" marR="38100" marT="50927" marB="509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Process means any program is in execution.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Thread means a segment of a process.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40438551"/>
                  </a:ext>
                </a:extLst>
              </a:tr>
              <a:tr h="524780">
                <a:tc>
                  <a:txBody>
                    <a:bodyPr/>
                    <a:lstStyle/>
                    <a:p>
                      <a:pPr algn="ctr" fontAlgn="base"/>
                      <a:r>
                        <a:rPr lang="en-IN" sz="1800" b="1" dirty="0">
                          <a:effectLst/>
                          <a:latin typeface="Times New Roman" panose="02020603050405020304" pitchFamily="18" charset="0"/>
                          <a:cs typeface="Times New Roman" panose="02020603050405020304" pitchFamily="18" charset="0"/>
                        </a:rPr>
                        <a:t>2.</a:t>
                      </a:r>
                    </a:p>
                  </a:txBody>
                  <a:tcPr marL="38100" marR="38100" marT="50927" marB="509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The process takes more time to terminate.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The thread takes less time to terminate.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74477211"/>
                  </a:ext>
                </a:extLst>
              </a:tr>
              <a:tr h="524780">
                <a:tc>
                  <a:txBody>
                    <a:bodyPr/>
                    <a:lstStyle/>
                    <a:p>
                      <a:pPr algn="ctr" fontAlgn="base"/>
                      <a:r>
                        <a:rPr lang="en-IN" sz="1800" b="1" dirty="0">
                          <a:effectLst/>
                          <a:latin typeface="Times New Roman" panose="02020603050405020304" pitchFamily="18" charset="0"/>
                          <a:cs typeface="Times New Roman" panose="02020603050405020304" pitchFamily="18" charset="0"/>
                        </a:rPr>
                        <a:t>3.</a:t>
                      </a:r>
                    </a:p>
                  </a:txBody>
                  <a:tcPr marL="38100" marR="38100" marT="50927" marB="509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It takes more time for creation.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It takes less time for creation.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88505360"/>
                  </a:ext>
                </a:extLst>
              </a:tr>
              <a:tr h="524780">
                <a:tc>
                  <a:txBody>
                    <a:bodyPr/>
                    <a:lstStyle/>
                    <a:p>
                      <a:pPr algn="ctr" fontAlgn="base"/>
                      <a:r>
                        <a:rPr lang="en-IN" sz="1800" b="1" dirty="0">
                          <a:effectLst/>
                          <a:latin typeface="Times New Roman" panose="02020603050405020304" pitchFamily="18" charset="0"/>
                          <a:cs typeface="Times New Roman" panose="02020603050405020304" pitchFamily="18" charset="0"/>
                        </a:rPr>
                        <a:t>4.</a:t>
                      </a:r>
                    </a:p>
                  </a:txBody>
                  <a:tcPr marL="38100" marR="38100" marT="50927" marB="509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It also takes more time for context switching.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It takes less time for context switching.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64187081"/>
                  </a:ext>
                </a:extLst>
              </a:tr>
              <a:tr h="524780">
                <a:tc>
                  <a:txBody>
                    <a:bodyPr/>
                    <a:lstStyle/>
                    <a:p>
                      <a:pPr algn="ctr" fontAlgn="base"/>
                      <a:r>
                        <a:rPr lang="en-IN" sz="1800" b="1" dirty="0">
                          <a:effectLst/>
                          <a:latin typeface="Times New Roman" panose="02020603050405020304" pitchFamily="18" charset="0"/>
                          <a:cs typeface="Times New Roman" panose="02020603050405020304" pitchFamily="18" charset="0"/>
                        </a:rPr>
                        <a:t>5.</a:t>
                      </a:r>
                    </a:p>
                  </a:txBody>
                  <a:tcPr marL="38100" marR="38100" marT="50927" marB="509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The process is less efficient in terms of communication.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Thread is more efficient in terms of communication.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84702419"/>
                  </a:ext>
                </a:extLst>
              </a:tr>
              <a:tr h="1045307">
                <a:tc>
                  <a:txBody>
                    <a:bodyPr/>
                    <a:lstStyle/>
                    <a:p>
                      <a:pPr algn="ctr" fontAlgn="base"/>
                      <a:r>
                        <a:rPr lang="en-IN" sz="1800" b="1" dirty="0">
                          <a:effectLst/>
                          <a:latin typeface="Times New Roman" panose="02020603050405020304" pitchFamily="18" charset="0"/>
                          <a:cs typeface="Times New Roman" panose="02020603050405020304" pitchFamily="18" charset="0"/>
                        </a:rPr>
                        <a:t>6. </a:t>
                      </a:r>
                    </a:p>
                  </a:txBody>
                  <a:tcPr marL="38100" marR="38100" marT="50927" marB="509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Process doesn’t share memory and data with other processes.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Threads share memory and data with other threads.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50181805"/>
                  </a:ext>
                </a:extLst>
              </a:tr>
              <a:tr h="524780">
                <a:tc>
                  <a:txBody>
                    <a:bodyPr/>
                    <a:lstStyle/>
                    <a:p>
                      <a:pPr algn="ctr" fontAlgn="base"/>
                      <a:r>
                        <a:rPr lang="en-IN" sz="1800" b="1" dirty="0">
                          <a:effectLst/>
                          <a:latin typeface="Times New Roman" panose="02020603050405020304" pitchFamily="18" charset="0"/>
                          <a:cs typeface="Times New Roman" panose="02020603050405020304" pitchFamily="18" charset="0"/>
                        </a:rPr>
                        <a:t>7.</a:t>
                      </a:r>
                    </a:p>
                  </a:txBody>
                  <a:tcPr marL="38100" marR="38100" marT="50927" marB="509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a:effectLst/>
                          <a:latin typeface="Times New Roman" panose="02020603050405020304" pitchFamily="18" charset="0"/>
                          <a:cs typeface="Times New Roman" panose="02020603050405020304" pitchFamily="18" charset="0"/>
                        </a:rPr>
                        <a:t>The process is isolated.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dirty="0">
                          <a:effectLst/>
                          <a:latin typeface="Times New Roman" panose="02020603050405020304" pitchFamily="18" charset="0"/>
                          <a:cs typeface="Times New Roman" panose="02020603050405020304" pitchFamily="18" charset="0"/>
                        </a:rPr>
                        <a:t>Threads share memory.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08029917"/>
                  </a:ext>
                </a:extLst>
              </a:tr>
              <a:tr h="779551">
                <a:tc>
                  <a:txBody>
                    <a:bodyPr/>
                    <a:lstStyle/>
                    <a:p>
                      <a:pPr algn="ctr" fontAlgn="base"/>
                      <a:r>
                        <a:rPr lang="en-IN" sz="1800" b="1" dirty="0">
                          <a:effectLst/>
                          <a:latin typeface="Times New Roman" panose="02020603050405020304" pitchFamily="18" charset="0"/>
                          <a:cs typeface="Times New Roman" panose="02020603050405020304" pitchFamily="18" charset="0"/>
                        </a:rPr>
                        <a:t>8.</a:t>
                      </a:r>
                    </a:p>
                  </a:txBody>
                  <a:tcPr marL="38100" marR="38100" marT="50927" marB="5092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The process is called the heavyweight process.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A Thread is lightweight as each thread in a process shares code, data, and resources.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95485481"/>
                  </a:ext>
                </a:extLst>
              </a:tr>
            </a:tbl>
          </a:graphicData>
        </a:graphic>
      </p:graphicFrame>
    </p:spTree>
    <p:extLst>
      <p:ext uri="{BB962C8B-B14F-4D97-AF65-F5344CB8AC3E}">
        <p14:creationId xmlns:p14="http://schemas.microsoft.com/office/powerpoint/2010/main" val="24836464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4244-A942-4F33-8938-0AB5AEDD9096}"/>
              </a:ext>
            </a:extLst>
          </p:cNvPr>
          <p:cNvSpPr>
            <a:spLocks noGrp="1"/>
          </p:cNvSpPr>
          <p:nvPr>
            <p:ph type="title"/>
          </p:nvPr>
        </p:nvSpPr>
        <p:spPr>
          <a:xfrm>
            <a:off x="838200" y="365126"/>
            <a:ext cx="10515600" cy="902566"/>
          </a:xfrm>
        </p:spPr>
        <p:txBody>
          <a:bodyPr>
            <a:normAutofit/>
          </a:bodyPr>
          <a:lstStyle/>
          <a:p>
            <a:pPr>
              <a:spcBef>
                <a:spcPts val="1000"/>
              </a:spcBef>
            </a:pPr>
            <a:r>
              <a:rPr lang="en-IN" sz="4000" b="1" dirty="0">
                <a:solidFill>
                  <a:srgbClr val="FF0000"/>
                </a:solidFill>
                <a:latin typeface="Times New Roman" panose="02020603050405020304" pitchFamily="18" charset="0"/>
                <a:ea typeface="+mn-ea"/>
                <a:cs typeface="Times New Roman" panose="02020603050405020304" pitchFamily="18" charset="0"/>
              </a:rPr>
              <a:t>Types of Threads:</a:t>
            </a:r>
          </a:p>
        </p:txBody>
      </p:sp>
      <p:sp>
        <p:nvSpPr>
          <p:cNvPr id="3" name="Content Placeholder 2">
            <a:extLst>
              <a:ext uri="{FF2B5EF4-FFF2-40B4-BE49-F238E27FC236}">
                <a16:creationId xmlns:a16="http://schemas.microsoft.com/office/drawing/2014/main" id="{EC77262D-8E18-4BBE-B152-42A3C11E35A8}"/>
              </a:ext>
            </a:extLst>
          </p:cNvPr>
          <p:cNvSpPr>
            <a:spLocks noGrp="1"/>
          </p:cNvSpPr>
          <p:nvPr>
            <p:ph idx="1"/>
          </p:nvPr>
        </p:nvSpPr>
        <p:spPr>
          <a:xfrm>
            <a:off x="838200" y="1267692"/>
            <a:ext cx="10515600" cy="4909271"/>
          </a:xfrm>
        </p:spPr>
        <p:txBody>
          <a:bodyPr/>
          <a:lstStyle/>
          <a:p>
            <a:r>
              <a:rPr lang="en-US" sz="3000" dirty="0">
                <a:latin typeface="Times New Roman" panose="02020603050405020304" pitchFamily="18" charset="0"/>
                <a:cs typeface="Times New Roman" panose="02020603050405020304" pitchFamily="18" charset="0"/>
              </a:rPr>
              <a:t>The two main types of threads.</a:t>
            </a:r>
          </a:p>
          <a:p>
            <a:r>
              <a:rPr lang="en-US" sz="3000" dirty="0">
                <a:latin typeface="Times New Roman" panose="02020603050405020304" pitchFamily="18" charset="0"/>
                <a:cs typeface="Times New Roman" panose="02020603050405020304" pitchFamily="18" charset="0"/>
              </a:rPr>
              <a:t>Those are user-level threads and kernel-level threads.</a:t>
            </a:r>
          </a:p>
          <a:p>
            <a:endParaRPr lang="en-IN" dirty="0"/>
          </a:p>
        </p:txBody>
      </p:sp>
      <p:pic>
        <p:nvPicPr>
          <p:cNvPr id="4" name="Picture 3">
            <a:extLst>
              <a:ext uri="{FF2B5EF4-FFF2-40B4-BE49-F238E27FC236}">
                <a16:creationId xmlns:a16="http://schemas.microsoft.com/office/drawing/2014/main" id="{543AA407-40AA-4D4A-8C57-4D107DB2DE23}"/>
              </a:ext>
            </a:extLst>
          </p:cNvPr>
          <p:cNvPicPr>
            <a:picLocks noChangeAspect="1"/>
          </p:cNvPicPr>
          <p:nvPr/>
        </p:nvPicPr>
        <p:blipFill>
          <a:blip r:embed="rId2"/>
          <a:stretch>
            <a:fillRect/>
          </a:stretch>
        </p:blipFill>
        <p:spPr>
          <a:xfrm>
            <a:off x="2682742" y="2521438"/>
            <a:ext cx="5150115" cy="3505380"/>
          </a:xfrm>
          <a:prstGeom prst="rect">
            <a:avLst/>
          </a:prstGeom>
        </p:spPr>
      </p:pic>
    </p:spTree>
    <p:extLst>
      <p:ext uri="{BB962C8B-B14F-4D97-AF65-F5344CB8AC3E}">
        <p14:creationId xmlns:p14="http://schemas.microsoft.com/office/powerpoint/2010/main" val="262561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5B40-813C-4B30-BA8F-3D6E87FE7162}"/>
              </a:ext>
            </a:extLst>
          </p:cNvPr>
          <p:cNvSpPr>
            <a:spLocks noGrp="1"/>
          </p:cNvSpPr>
          <p:nvPr>
            <p:ph type="title"/>
          </p:nvPr>
        </p:nvSpPr>
        <p:spPr>
          <a:xfrm>
            <a:off x="838200" y="365126"/>
            <a:ext cx="10515600" cy="856846"/>
          </a:xfrm>
        </p:spPr>
        <p:txBody>
          <a:bodyPr>
            <a:normAutofit fontScale="90000"/>
          </a:bodyPr>
          <a:lstStyle/>
          <a:p>
            <a:br>
              <a:rPr lang="en-IN" dirty="0"/>
            </a:br>
            <a:r>
              <a:rPr lang="en-IN" sz="4900" b="1" dirty="0">
                <a:solidFill>
                  <a:srgbClr val="FF0000"/>
                </a:solidFill>
                <a:latin typeface="Times New Roman" panose="02020603050405020304" pitchFamily="18" charset="0"/>
                <a:ea typeface="+mn-ea"/>
                <a:cs typeface="Times New Roman" panose="02020603050405020304" pitchFamily="18" charset="0"/>
              </a:rPr>
              <a:t>User - Level Threads</a:t>
            </a:r>
            <a:br>
              <a:rPr lang="en-IN" dirty="0"/>
            </a:br>
            <a:endParaRPr lang="en-IN" dirty="0"/>
          </a:p>
        </p:txBody>
      </p:sp>
      <p:sp>
        <p:nvSpPr>
          <p:cNvPr id="3" name="Content Placeholder 2">
            <a:extLst>
              <a:ext uri="{FF2B5EF4-FFF2-40B4-BE49-F238E27FC236}">
                <a16:creationId xmlns:a16="http://schemas.microsoft.com/office/drawing/2014/main" id="{EBF854DC-9ADB-4BDF-8339-614C23850F52}"/>
              </a:ext>
            </a:extLst>
          </p:cNvPr>
          <p:cNvSpPr>
            <a:spLocks noGrp="1"/>
          </p:cNvSpPr>
          <p:nvPr>
            <p:ph idx="1"/>
          </p:nvPr>
        </p:nvSpPr>
        <p:spPr>
          <a:xfrm>
            <a:off x="838200" y="1554480"/>
            <a:ext cx="10515600" cy="4622483"/>
          </a:xfrm>
        </p:spPr>
        <p:txBody>
          <a:bodyPr/>
          <a:lstStyle/>
          <a:p>
            <a:r>
              <a:rPr lang="en-US" sz="3000" dirty="0">
                <a:latin typeface="Times New Roman" panose="02020603050405020304" pitchFamily="18" charset="0"/>
                <a:cs typeface="Times New Roman" panose="02020603050405020304" pitchFamily="18" charset="0"/>
              </a:rPr>
              <a:t>The user-level threads are implemented by users and the kernel is not aware of the existence of these threads.</a:t>
            </a:r>
          </a:p>
          <a:p>
            <a:r>
              <a:rPr lang="en-US" sz="3000" dirty="0">
                <a:latin typeface="Times New Roman" panose="02020603050405020304" pitchFamily="18" charset="0"/>
                <a:cs typeface="Times New Roman" panose="02020603050405020304" pitchFamily="18" charset="0"/>
              </a:rPr>
              <a:t>It handles them as if they were single-threaded processes. User-level threads are small and much faster than kernel level threads. </a:t>
            </a:r>
          </a:p>
          <a:p>
            <a:r>
              <a:rPr lang="en-US" sz="3000" dirty="0">
                <a:latin typeface="Times New Roman" panose="02020603050405020304" pitchFamily="18" charset="0"/>
                <a:cs typeface="Times New Roman" panose="02020603050405020304" pitchFamily="18" charset="0"/>
              </a:rPr>
              <a:t>They are represented by a program counter(PC), stack, registers and a small process control block.</a:t>
            </a:r>
          </a:p>
          <a:p>
            <a:r>
              <a:rPr lang="en-US" sz="3000" dirty="0">
                <a:latin typeface="Times New Roman" panose="02020603050405020304" pitchFamily="18" charset="0"/>
                <a:cs typeface="Times New Roman" panose="02020603050405020304" pitchFamily="18" charset="0"/>
              </a:rPr>
              <a:t>Also, there is no kernel involvement in synchronization for user-level threads.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9357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902F8-FEEA-4696-9C58-3C9797E1F365}"/>
              </a:ext>
            </a:extLst>
          </p:cNvPr>
          <p:cNvSpPr>
            <a:spLocks noGrp="1"/>
          </p:cNvSpPr>
          <p:nvPr>
            <p:ph idx="1"/>
          </p:nvPr>
        </p:nvSpPr>
        <p:spPr>
          <a:xfrm>
            <a:off x="838200" y="490451"/>
            <a:ext cx="10515600" cy="6010102"/>
          </a:xfrm>
        </p:spPr>
        <p:txBody>
          <a:bodyPr/>
          <a:lstStyle/>
          <a:p>
            <a:pPr marL="0" indent="0">
              <a:buNone/>
            </a:pPr>
            <a:r>
              <a:rPr lang="en-IN" sz="3000" b="1" dirty="0">
                <a:solidFill>
                  <a:srgbClr val="00B050"/>
                </a:solidFill>
                <a:latin typeface="Times New Roman" panose="02020603050405020304" pitchFamily="18" charset="0"/>
                <a:cs typeface="Times New Roman" panose="02020603050405020304" pitchFamily="18" charset="0"/>
              </a:rPr>
              <a:t>Advantages of User-Level Threads</a:t>
            </a:r>
          </a:p>
          <a:p>
            <a:r>
              <a:rPr lang="en-US" sz="3000" dirty="0">
                <a:latin typeface="Times New Roman" panose="02020603050405020304" pitchFamily="18" charset="0"/>
                <a:cs typeface="Times New Roman" panose="02020603050405020304" pitchFamily="18" charset="0"/>
              </a:rPr>
              <a:t>User-level threads are easier and faster to create than kernel-level threads. They can also be more easily managed.</a:t>
            </a:r>
          </a:p>
          <a:p>
            <a:r>
              <a:rPr lang="en-US" sz="3000" dirty="0">
                <a:latin typeface="Times New Roman" panose="02020603050405020304" pitchFamily="18" charset="0"/>
                <a:cs typeface="Times New Roman" panose="02020603050405020304" pitchFamily="18" charset="0"/>
              </a:rPr>
              <a:t>User-level threads can be run on any operating system.</a:t>
            </a:r>
          </a:p>
          <a:p>
            <a:r>
              <a:rPr lang="en-US" sz="3000" dirty="0">
                <a:latin typeface="Times New Roman" panose="02020603050405020304" pitchFamily="18" charset="0"/>
                <a:cs typeface="Times New Roman" panose="02020603050405020304" pitchFamily="18" charset="0"/>
              </a:rPr>
              <a:t>There are no kernel mode privileges required for thread switching in user-level threads.</a:t>
            </a:r>
          </a:p>
          <a:p>
            <a:pPr marL="0" indent="0">
              <a:buNone/>
            </a:pPr>
            <a:r>
              <a:rPr lang="en-IN" sz="3000" b="1" dirty="0">
                <a:solidFill>
                  <a:srgbClr val="00B050"/>
                </a:solidFill>
                <a:latin typeface="Times New Roman" panose="02020603050405020304" pitchFamily="18" charset="0"/>
                <a:cs typeface="Times New Roman" panose="02020603050405020304" pitchFamily="18" charset="0"/>
              </a:rPr>
              <a:t>Disadvantages of User-Level Threads</a:t>
            </a:r>
          </a:p>
          <a:p>
            <a:r>
              <a:rPr lang="en-US" sz="3000" dirty="0">
                <a:latin typeface="Times New Roman" panose="02020603050405020304" pitchFamily="18" charset="0"/>
                <a:cs typeface="Times New Roman" panose="02020603050405020304" pitchFamily="18" charset="0"/>
              </a:rPr>
              <a:t>Multithreaded applications in user-level threads cannot use multiprocessing to their advantage.</a:t>
            </a:r>
          </a:p>
          <a:p>
            <a:r>
              <a:rPr lang="en-US" sz="3000" dirty="0">
                <a:latin typeface="Times New Roman" panose="02020603050405020304" pitchFamily="18" charset="0"/>
                <a:cs typeface="Times New Roman" panose="02020603050405020304" pitchFamily="18" charset="0"/>
              </a:rPr>
              <a:t>The entire process is blocked if one user-level thread performs a blocking operation.</a:t>
            </a:r>
          </a:p>
          <a:p>
            <a:pPr marL="0" indent="0">
              <a:buNone/>
            </a:pPr>
            <a:endParaRPr lang="en-IN" dirty="0"/>
          </a:p>
        </p:txBody>
      </p:sp>
    </p:spTree>
    <p:extLst>
      <p:ext uri="{BB962C8B-B14F-4D97-AF65-F5344CB8AC3E}">
        <p14:creationId xmlns:p14="http://schemas.microsoft.com/office/powerpoint/2010/main" val="33204521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8055-EDE4-4E22-8D9C-A9A837E9B858}"/>
              </a:ext>
            </a:extLst>
          </p:cNvPr>
          <p:cNvSpPr>
            <a:spLocks noGrp="1"/>
          </p:cNvSpPr>
          <p:nvPr>
            <p:ph type="title"/>
          </p:nvPr>
        </p:nvSpPr>
        <p:spPr/>
        <p:txBody>
          <a:bodyPr/>
          <a:lstStyle/>
          <a:p>
            <a:r>
              <a:rPr lang="en-IN" b="1" dirty="0">
                <a:solidFill>
                  <a:srgbClr val="FF0000"/>
                </a:solidFill>
                <a:latin typeface="Times New Roman" panose="02020603050405020304" pitchFamily="18" charset="0"/>
                <a:ea typeface="+mn-ea"/>
                <a:cs typeface="Times New Roman" panose="02020603050405020304" pitchFamily="18" charset="0"/>
              </a:rPr>
              <a:t>Kernel-Level Threads</a:t>
            </a:r>
            <a:br>
              <a:rPr lang="en-IN" dirty="0"/>
            </a:br>
            <a:endParaRPr lang="en-IN" dirty="0"/>
          </a:p>
        </p:txBody>
      </p:sp>
      <p:sp>
        <p:nvSpPr>
          <p:cNvPr id="3" name="Content Placeholder 2">
            <a:extLst>
              <a:ext uri="{FF2B5EF4-FFF2-40B4-BE49-F238E27FC236}">
                <a16:creationId xmlns:a16="http://schemas.microsoft.com/office/drawing/2014/main" id="{37E56C4D-9EE2-46A2-AE00-8CD99AF27B8F}"/>
              </a:ext>
            </a:extLst>
          </p:cNvPr>
          <p:cNvSpPr>
            <a:spLocks noGrp="1"/>
          </p:cNvSpPr>
          <p:nvPr>
            <p:ph idx="1"/>
          </p:nvPr>
        </p:nvSpPr>
        <p:spPr>
          <a:xfrm>
            <a:off x="838200" y="1853738"/>
            <a:ext cx="10515600" cy="4323225"/>
          </a:xfrm>
        </p:spPr>
        <p:txBody>
          <a:bodyPr/>
          <a:lstStyle/>
          <a:p>
            <a:r>
              <a:rPr lang="en-US" sz="3000" dirty="0">
                <a:latin typeface="Times New Roman" panose="02020603050405020304" pitchFamily="18" charset="0"/>
                <a:cs typeface="Times New Roman" panose="02020603050405020304" pitchFamily="18" charset="0"/>
              </a:rPr>
              <a:t>Kernel-level threads are handled by the operating system directly and the thread management is done by the kernel. </a:t>
            </a:r>
          </a:p>
          <a:p>
            <a:r>
              <a:rPr lang="en-US" sz="3000" dirty="0">
                <a:latin typeface="Times New Roman" panose="02020603050405020304" pitchFamily="18" charset="0"/>
                <a:cs typeface="Times New Roman" panose="02020603050405020304" pitchFamily="18" charset="0"/>
              </a:rPr>
              <a:t>The context information for the process as well as the process threads is all managed by the kernel. </a:t>
            </a:r>
          </a:p>
          <a:p>
            <a:r>
              <a:rPr lang="en-US" sz="3000" dirty="0">
                <a:latin typeface="Times New Roman" panose="02020603050405020304" pitchFamily="18" charset="0"/>
                <a:cs typeface="Times New Roman" panose="02020603050405020304" pitchFamily="18" charset="0"/>
              </a:rPr>
              <a:t>Because of this, kernel-level threads are slower than user-level threads.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7526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B1201-26E3-40FA-B59D-280295E6D1D3}"/>
              </a:ext>
            </a:extLst>
          </p:cNvPr>
          <p:cNvSpPr>
            <a:spLocks noGrp="1"/>
          </p:cNvSpPr>
          <p:nvPr>
            <p:ph idx="1"/>
          </p:nvPr>
        </p:nvSpPr>
        <p:spPr>
          <a:xfrm>
            <a:off x="838200" y="781396"/>
            <a:ext cx="10515600" cy="5395567"/>
          </a:xfrm>
        </p:spPr>
        <p:txBody>
          <a:bodyPr/>
          <a:lstStyle/>
          <a:p>
            <a:pPr marL="0" indent="0">
              <a:buNone/>
            </a:pPr>
            <a:r>
              <a:rPr lang="en-IN" sz="3000" b="1" dirty="0">
                <a:solidFill>
                  <a:srgbClr val="00B050"/>
                </a:solidFill>
                <a:latin typeface="Times New Roman" panose="02020603050405020304" pitchFamily="18" charset="0"/>
                <a:cs typeface="Times New Roman" panose="02020603050405020304" pitchFamily="18" charset="0"/>
              </a:rPr>
              <a:t>Advantages of Kernel-Level Threads</a:t>
            </a:r>
          </a:p>
          <a:p>
            <a:r>
              <a:rPr lang="en-US" sz="3000" dirty="0">
                <a:latin typeface="Times New Roman" panose="02020603050405020304" pitchFamily="18" charset="0"/>
                <a:cs typeface="Times New Roman" panose="02020603050405020304" pitchFamily="18" charset="0"/>
              </a:rPr>
              <a:t>Multiple threads of the same process can be scheduled on different processors in kernel-level threads.</a:t>
            </a:r>
          </a:p>
          <a:p>
            <a:r>
              <a:rPr lang="en-US" sz="3000" dirty="0">
                <a:latin typeface="Times New Roman" panose="02020603050405020304" pitchFamily="18" charset="0"/>
                <a:cs typeface="Times New Roman" panose="02020603050405020304" pitchFamily="18" charset="0"/>
              </a:rPr>
              <a:t>The kernel routines can also be multithreaded.</a:t>
            </a:r>
          </a:p>
          <a:p>
            <a:r>
              <a:rPr lang="en-US" sz="3000" dirty="0">
                <a:latin typeface="Times New Roman" panose="02020603050405020304" pitchFamily="18" charset="0"/>
                <a:cs typeface="Times New Roman" panose="02020603050405020304" pitchFamily="18" charset="0"/>
              </a:rPr>
              <a:t>If a kernel-level thread is blocked, another thread of the same process can be scheduled by the kernel.</a:t>
            </a:r>
          </a:p>
          <a:p>
            <a:pPr marL="0" indent="0">
              <a:buNone/>
            </a:pPr>
            <a:endParaRPr lang="en-US" sz="3000" dirty="0">
              <a:latin typeface="Times New Roman" panose="02020603050405020304" pitchFamily="18" charset="0"/>
              <a:cs typeface="Times New Roman" panose="02020603050405020304" pitchFamily="18" charset="0"/>
            </a:endParaRPr>
          </a:p>
          <a:p>
            <a:pPr marL="0" indent="0">
              <a:buNone/>
            </a:pPr>
            <a:r>
              <a:rPr lang="en-IN" sz="3000" b="1" dirty="0">
                <a:solidFill>
                  <a:srgbClr val="00B050"/>
                </a:solidFill>
                <a:latin typeface="Times New Roman" panose="02020603050405020304" pitchFamily="18" charset="0"/>
                <a:cs typeface="Times New Roman" panose="02020603050405020304" pitchFamily="18" charset="0"/>
              </a:rPr>
              <a:t>Disadvantages of Kernel-Level Threads</a:t>
            </a:r>
          </a:p>
          <a:p>
            <a:r>
              <a:rPr lang="en-US" sz="3000" dirty="0">
                <a:latin typeface="Times New Roman" panose="02020603050405020304" pitchFamily="18" charset="0"/>
                <a:cs typeface="Times New Roman" panose="02020603050405020304" pitchFamily="18" charset="0"/>
              </a:rPr>
              <a:t>Kernel-level threads are slower to create as well as manage as compared to user-level threads.</a:t>
            </a:r>
          </a:p>
          <a:p>
            <a:endParaRPr lang="en-IN" dirty="0"/>
          </a:p>
        </p:txBody>
      </p:sp>
    </p:spTree>
    <p:extLst>
      <p:ext uri="{BB962C8B-B14F-4D97-AF65-F5344CB8AC3E}">
        <p14:creationId xmlns:p14="http://schemas.microsoft.com/office/powerpoint/2010/main" val="32938053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D8184C0-71B2-416C-B762-B3239C99BBA3}"/>
              </a:ext>
            </a:extLst>
          </p:cNvPr>
          <p:cNvGraphicFramePr>
            <a:graphicFrameLocks noGrp="1"/>
          </p:cNvGraphicFramePr>
          <p:nvPr>
            <p:extLst>
              <p:ext uri="{D42A27DB-BD31-4B8C-83A1-F6EECF244321}">
                <p14:modId xmlns:p14="http://schemas.microsoft.com/office/powerpoint/2010/main" val="10382656"/>
              </p:ext>
            </p:extLst>
          </p:nvPr>
        </p:nvGraphicFramePr>
        <p:xfrm>
          <a:off x="2032000" y="719666"/>
          <a:ext cx="8128000" cy="1395797"/>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2148041464"/>
                    </a:ext>
                  </a:extLst>
                </a:gridCol>
                <a:gridCol w="4064000">
                  <a:extLst>
                    <a:ext uri="{9D8B030D-6E8A-4147-A177-3AD203B41FA5}">
                      <a16:colId xmlns:a16="http://schemas.microsoft.com/office/drawing/2014/main" val="3011422281"/>
                    </a:ext>
                  </a:extLst>
                </a:gridCol>
              </a:tblGrid>
              <a:tr h="280772">
                <a:tc>
                  <a:txBody>
                    <a:bodyPr/>
                    <a:lstStyle/>
                    <a:p>
                      <a:r>
                        <a:rPr lang="en-IN" sz="1800" b="1" kern="1200" dirty="0">
                          <a:solidFill>
                            <a:schemeClr val="lt1"/>
                          </a:solidFill>
                          <a:effectLst/>
                          <a:latin typeface="+mn-lt"/>
                          <a:ea typeface="+mn-ea"/>
                          <a:cs typeface="+mn-cs"/>
                        </a:rPr>
                        <a:t>User Level Threads</a:t>
                      </a:r>
                      <a:endParaRPr lang="en-IN" dirty="0"/>
                    </a:p>
                  </a:txBody>
                  <a:tcPr/>
                </a:tc>
                <a:tc>
                  <a:txBody>
                    <a:bodyPr/>
                    <a:lstStyle/>
                    <a:p>
                      <a:r>
                        <a:rPr lang="en-IN" sz="1800" b="1" kern="1200" dirty="0">
                          <a:solidFill>
                            <a:schemeClr val="lt1"/>
                          </a:solidFill>
                          <a:effectLst/>
                          <a:latin typeface="+mn-lt"/>
                          <a:ea typeface="+mn-ea"/>
                          <a:cs typeface="+mn-cs"/>
                        </a:rPr>
                        <a:t>Kernel Level Thread</a:t>
                      </a:r>
                      <a:endParaRPr lang="en-IN" dirty="0"/>
                    </a:p>
                  </a:txBody>
                  <a:tcPr/>
                </a:tc>
                <a:extLst>
                  <a:ext uri="{0D108BD9-81ED-4DB2-BD59-A6C34878D82A}">
                    <a16:rowId xmlns:a16="http://schemas.microsoft.com/office/drawing/2014/main" val="2004776064"/>
                  </a:ext>
                </a:extLst>
              </a:tr>
              <a:tr h="230587">
                <a:tc>
                  <a:txBody>
                    <a:bodyPr/>
                    <a:lstStyle/>
                    <a:p>
                      <a:r>
                        <a:rPr lang="en-IN" dirty="0"/>
                        <a:t>Implemented by user.</a:t>
                      </a:r>
                    </a:p>
                  </a:txBody>
                  <a:tcPr/>
                </a:tc>
                <a:tc>
                  <a:txBody>
                    <a:bodyPr/>
                    <a:lstStyle/>
                    <a:p>
                      <a:r>
                        <a:rPr lang="en-IN" dirty="0"/>
                        <a:t>Implemented by Kernel.</a:t>
                      </a:r>
                    </a:p>
                  </a:txBody>
                  <a:tcPr/>
                </a:tc>
                <a:extLst>
                  <a:ext uri="{0D108BD9-81ED-4DB2-BD59-A6C34878D82A}">
                    <a16:rowId xmlns:a16="http://schemas.microsoft.com/office/drawing/2014/main" val="851551131"/>
                  </a:ext>
                </a:extLst>
              </a:tr>
              <a:tr h="664277">
                <a:tc>
                  <a:txBody>
                    <a:bodyPr/>
                    <a:lstStyle/>
                    <a:p>
                      <a:endParaRPr lang="en-IN"/>
                    </a:p>
                  </a:txBody>
                  <a:tcPr/>
                </a:tc>
                <a:tc>
                  <a:txBody>
                    <a:bodyPr/>
                    <a:lstStyle/>
                    <a:p>
                      <a:endParaRPr lang="en-IN" dirty="0"/>
                    </a:p>
                  </a:txBody>
                  <a:tcPr/>
                </a:tc>
                <a:extLst>
                  <a:ext uri="{0D108BD9-81ED-4DB2-BD59-A6C34878D82A}">
                    <a16:rowId xmlns:a16="http://schemas.microsoft.com/office/drawing/2014/main" val="342095502"/>
                  </a:ext>
                </a:extLst>
              </a:tr>
            </a:tbl>
          </a:graphicData>
        </a:graphic>
      </p:graphicFrame>
      <p:graphicFrame>
        <p:nvGraphicFramePr>
          <p:cNvPr id="9" name="Table 8">
            <a:extLst>
              <a:ext uri="{FF2B5EF4-FFF2-40B4-BE49-F238E27FC236}">
                <a16:creationId xmlns:a16="http://schemas.microsoft.com/office/drawing/2014/main" id="{66094198-FBF2-4F5B-983C-8CD55C3E6CC5}"/>
              </a:ext>
            </a:extLst>
          </p:cNvPr>
          <p:cNvGraphicFramePr>
            <a:graphicFrameLocks noGrp="1"/>
          </p:cNvGraphicFramePr>
          <p:nvPr>
            <p:extLst>
              <p:ext uri="{D42A27DB-BD31-4B8C-83A1-F6EECF244321}">
                <p14:modId xmlns:p14="http://schemas.microsoft.com/office/powerpoint/2010/main" val="2334791329"/>
              </p:ext>
            </p:extLst>
          </p:nvPr>
        </p:nvGraphicFramePr>
        <p:xfrm>
          <a:off x="1052944" y="719666"/>
          <a:ext cx="9885220" cy="5355552"/>
        </p:xfrm>
        <a:graphic>
          <a:graphicData uri="http://schemas.openxmlformats.org/drawingml/2006/table">
            <a:tbl>
              <a:tblPr firstRow="1" bandRow="1">
                <a:tableStyleId>{00A15C55-8517-42AA-B614-E9B94910E393}</a:tableStyleId>
              </a:tblPr>
              <a:tblGrid>
                <a:gridCol w="4942610">
                  <a:extLst>
                    <a:ext uri="{9D8B030D-6E8A-4147-A177-3AD203B41FA5}">
                      <a16:colId xmlns:a16="http://schemas.microsoft.com/office/drawing/2014/main" val="185722960"/>
                    </a:ext>
                  </a:extLst>
                </a:gridCol>
                <a:gridCol w="4942610">
                  <a:extLst>
                    <a:ext uri="{9D8B030D-6E8A-4147-A177-3AD203B41FA5}">
                      <a16:colId xmlns:a16="http://schemas.microsoft.com/office/drawing/2014/main" val="1859929334"/>
                    </a:ext>
                  </a:extLst>
                </a:gridCol>
              </a:tblGrid>
              <a:tr h="55787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User Level Threads</a:t>
                      </a:r>
                    </a:p>
                  </a:txBody>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Kernel Level Thread</a:t>
                      </a:r>
                    </a:p>
                  </a:txBody>
                  <a:tcPr/>
                </a:tc>
                <a:extLst>
                  <a:ext uri="{0D108BD9-81ED-4DB2-BD59-A6C34878D82A}">
                    <a16:rowId xmlns:a16="http://schemas.microsoft.com/office/drawing/2014/main" val="2480783385"/>
                  </a:ext>
                </a:extLst>
              </a:tr>
              <a:tr h="55787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Implemented by user.</a:t>
                      </a:r>
                    </a:p>
                  </a:txBody>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Implemented by Kernel.</a:t>
                      </a:r>
                    </a:p>
                  </a:txBody>
                  <a:tcPr/>
                </a:tc>
                <a:extLst>
                  <a:ext uri="{0D108BD9-81ED-4DB2-BD59-A6C34878D82A}">
                    <a16:rowId xmlns:a16="http://schemas.microsoft.com/office/drawing/2014/main" val="2603573895"/>
                  </a:ext>
                </a:extLst>
              </a:tr>
              <a:tr h="55787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Context Switching is easy.</a:t>
                      </a:r>
                    </a:p>
                  </a:txBody>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Context Switching is </a:t>
                      </a:r>
                    </a:p>
                  </a:txBody>
                  <a:tcPr/>
                </a:tc>
                <a:extLst>
                  <a:ext uri="{0D108BD9-81ED-4DB2-BD59-A6C34878D82A}">
                    <a16:rowId xmlns:a16="http://schemas.microsoft.com/office/drawing/2014/main" val="261050761"/>
                  </a:ext>
                </a:extLst>
              </a:tr>
              <a:tr h="55787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Multithreading is not compitable.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1"/>
                          </a:solidFill>
                          <a:latin typeface="Times New Roman" panose="02020603050405020304" pitchFamily="18" charset="0"/>
                          <a:ea typeface="+mn-ea"/>
                          <a:cs typeface="Times New Roman" panose="02020603050405020304" pitchFamily="18" charset="0"/>
                        </a:rPr>
                        <a:t>Multithreading is compitable.</a:t>
                      </a:r>
                    </a:p>
                  </a:txBody>
                  <a:tcPr/>
                </a:tc>
                <a:extLst>
                  <a:ext uri="{0D108BD9-81ED-4DB2-BD59-A6C34878D82A}">
                    <a16:rowId xmlns:a16="http://schemas.microsoft.com/office/drawing/2014/main" val="2470635816"/>
                  </a:ext>
                </a:extLst>
              </a:tr>
              <a:tr h="1004166">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Implementation is easy and takes less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1"/>
                          </a:solidFill>
                          <a:latin typeface="Times New Roman" panose="02020603050405020304" pitchFamily="18" charset="0"/>
                          <a:ea typeface="+mn-ea"/>
                          <a:cs typeface="Times New Roman" panose="02020603050405020304" pitchFamily="18" charset="0"/>
                        </a:rPr>
                        <a:t>Implementation is difficult and takes more time.</a:t>
                      </a:r>
                    </a:p>
                  </a:txBody>
                  <a:tcPr/>
                </a:tc>
                <a:extLst>
                  <a:ext uri="{0D108BD9-81ED-4DB2-BD59-A6C34878D82A}">
                    <a16:rowId xmlns:a16="http://schemas.microsoft.com/office/drawing/2014/main" val="3445169688"/>
                  </a:ext>
                </a:extLst>
              </a:tr>
              <a:tr h="1004166">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If any thread is blocked then other threads also goes to block state.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1"/>
                          </a:solidFill>
                          <a:latin typeface="Times New Roman" panose="02020603050405020304" pitchFamily="18" charset="0"/>
                          <a:ea typeface="+mn-ea"/>
                          <a:cs typeface="Times New Roman" panose="02020603050405020304" pitchFamily="18" charset="0"/>
                        </a:rPr>
                        <a:t>If any thread is blocked then other threads will not be in block state.</a:t>
                      </a:r>
                    </a:p>
                  </a:txBody>
                  <a:tcPr/>
                </a:tc>
                <a:extLst>
                  <a:ext uri="{0D108BD9-81ED-4DB2-BD59-A6C34878D82A}">
                    <a16:rowId xmlns:a16="http://schemas.microsoft.com/office/drawing/2014/main" val="1970064693"/>
                  </a:ext>
                </a:extLst>
              </a:tr>
              <a:tr h="55787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Doesn’t recognized by OS.</a:t>
                      </a:r>
                    </a:p>
                  </a:txBody>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Recognized by OS.</a:t>
                      </a:r>
                    </a:p>
                  </a:txBody>
                  <a:tcPr/>
                </a:tc>
                <a:extLst>
                  <a:ext uri="{0D108BD9-81ED-4DB2-BD59-A6C34878D82A}">
                    <a16:rowId xmlns:a16="http://schemas.microsoft.com/office/drawing/2014/main" val="3177749270"/>
                  </a:ext>
                </a:extLst>
              </a:tr>
              <a:tr h="55787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Hardware support is not required.</a:t>
                      </a:r>
                    </a:p>
                  </a:txBody>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Hardware support is required.</a:t>
                      </a:r>
                    </a:p>
                  </a:txBody>
                  <a:tcPr/>
                </a:tc>
                <a:extLst>
                  <a:ext uri="{0D108BD9-81ED-4DB2-BD59-A6C34878D82A}">
                    <a16:rowId xmlns:a16="http://schemas.microsoft.com/office/drawing/2014/main" val="2372829655"/>
                  </a:ext>
                </a:extLst>
              </a:tr>
            </a:tbl>
          </a:graphicData>
        </a:graphic>
      </p:graphicFrame>
    </p:spTree>
    <p:extLst>
      <p:ext uri="{BB962C8B-B14F-4D97-AF65-F5344CB8AC3E}">
        <p14:creationId xmlns:p14="http://schemas.microsoft.com/office/powerpoint/2010/main" val="375551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7C8EC-A4C5-4C6D-B49F-07F4936D56DF}"/>
              </a:ext>
            </a:extLst>
          </p:cNvPr>
          <p:cNvSpPr>
            <a:spLocks noGrp="1"/>
          </p:cNvSpPr>
          <p:nvPr>
            <p:ph idx="1"/>
          </p:nvPr>
        </p:nvSpPr>
        <p:spPr>
          <a:xfrm>
            <a:off x="838200" y="342900"/>
            <a:ext cx="10515600" cy="5834063"/>
          </a:xfrm>
        </p:spPr>
        <p:txBody>
          <a:bodyPr/>
          <a:lstStyle/>
          <a:p>
            <a:pPr algn="just"/>
            <a:r>
              <a:rPr lang="en-US" sz="3000" b="1" dirty="0">
                <a:solidFill>
                  <a:srgbClr val="FF0000"/>
                </a:solidFill>
                <a:latin typeface="Times New Roman" panose="02020603050405020304" pitchFamily="18" charset="0"/>
                <a:cs typeface="Times New Roman" panose="02020603050405020304" pitchFamily="18" charset="0"/>
              </a:rPr>
              <a:t>Job Accounting: </a:t>
            </a:r>
          </a:p>
          <a:p>
            <a:pPr algn="just"/>
            <a:r>
              <a:rPr lang="en-US" sz="3000" dirty="0">
                <a:latin typeface="Times New Roman" panose="02020603050405020304" pitchFamily="18" charset="0"/>
                <a:cs typeface="Times New Roman" panose="02020603050405020304" pitchFamily="18" charset="0"/>
              </a:rPr>
              <a:t>It keeps track of time and resources used by various jobs or users.</a:t>
            </a:r>
          </a:p>
          <a:p>
            <a:pPr algn="just"/>
            <a:r>
              <a:rPr lang="en-US" sz="3000" b="1" dirty="0">
                <a:solidFill>
                  <a:srgbClr val="FF0000"/>
                </a:solidFill>
                <a:latin typeface="Times New Roman" panose="02020603050405020304" pitchFamily="18" charset="0"/>
                <a:cs typeface="Times New Roman" panose="02020603050405020304" pitchFamily="18" charset="0"/>
              </a:rPr>
              <a:t>Error-detecting Aids: </a:t>
            </a:r>
          </a:p>
          <a:p>
            <a:pPr algn="just"/>
            <a:r>
              <a:rPr lang="en-US" sz="3000" dirty="0">
                <a:latin typeface="Times New Roman" panose="02020603050405020304" pitchFamily="18" charset="0"/>
                <a:cs typeface="Times New Roman" panose="02020603050405020304" pitchFamily="18" charset="0"/>
              </a:rPr>
              <a:t>These contain methods that include the production of dumps, traces, error messages, and other debugging and error-detecting methods.</a:t>
            </a:r>
          </a:p>
          <a:p>
            <a:pPr algn="just"/>
            <a:r>
              <a:rPr lang="en-US" sz="3000" b="1" dirty="0">
                <a:solidFill>
                  <a:srgbClr val="FF0000"/>
                </a:solidFill>
                <a:latin typeface="Times New Roman" panose="02020603050405020304" pitchFamily="18" charset="0"/>
                <a:cs typeface="Times New Roman" panose="02020603050405020304" pitchFamily="18" charset="0"/>
              </a:rPr>
              <a:t>Networking: </a:t>
            </a:r>
          </a:p>
          <a:p>
            <a:pPr algn="just"/>
            <a:r>
              <a:rPr lang="en-US" sz="3000" dirty="0">
                <a:latin typeface="Times New Roman" panose="02020603050405020304" pitchFamily="18" charset="0"/>
                <a:cs typeface="Times New Roman" panose="02020603050405020304" pitchFamily="18" charset="0"/>
              </a:rPr>
              <a:t>The operating system provides networking capabilities such as establishing and managing network connections, handling network protocols, and sharing resources such as printers and files over a network.</a:t>
            </a:r>
          </a:p>
          <a:p>
            <a:pPr marL="0" indent="0">
              <a:buNone/>
            </a:pPr>
            <a:endParaRPr lang="en-US" dirty="0"/>
          </a:p>
          <a:p>
            <a:endParaRPr lang="en-IN" dirty="0"/>
          </a:p>
        </p:txBody>
      </p:sp>
    </p:spTree>
    <p:extLst>
      <p:ext uri="{BB962C8B-B14F-4D97-AF65-F5344CB8AC3E}">
        <p14:creationId xmlns:p14="http://schemas.microsoft.com/office/powerpoint/2010/main" val="979532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F8A-D849-41B5-B549-5E828501C16F}"/>
              </a:ext>
            </a:extLst>
          </p:cNvPr>
          <p:cNvSpPr>
            <a:spLocks noGrp="1"/>
          </p:cNvSpPr>
          <p:nvPr>
            <p:ph type="title"/>
          </p:nvPr>
        </p:nvSpPr>
        <p:spPr>
          <a:xfrm>
            <a:off x="838200" y="365126"/>
            <a:ext cx="10515600" cy="624090"/>
          </a:xfrm>
        </p:spPr>
        <p:txBody>
          <a:bodyPr>
            <a:normAutofit fontScale="90000"/>
          </a:bodyPr>
          <a:lstStyle/>
          <a:p>
            <a:br>
              <a:rPr lang="en-IN" dirty="0"/>
            </a:br>
            <a:r>
              <a:rPr lang="en-IN" sz="4900" b="1" dirty="0">
                <a:solidFill>
                  <a:srgbClr val="FF0000"/>
                </a:solidFill>
                <a:latin typeface="Times New Roman" panose="02020603050405020304" pitchFamily="18" charset="0"/>
                <a:ea typeface="+mn-ea"/>
                <a:cs typeface="Times New Roman" panose="02020603050405020304" pitchFamily="18" charset="0"/>
              </a:rPr>
              <a:t>Fork() System call:</a:t>
            </a:r>
            <a:br>
              <a:rPr lang="en-IN" sz="4900" b="1" dirty="0">
                <a:solidFill>
                  <a:srgbClr val="FF0000"/>
                </a:solidFill>
                <a:latin typeface="Times New Roman" panose="02020603050405020304" pitchFamily="18" charset="0"/>
                <a:ea typeface="+mn-ea"/>
                <a:cs typeface="Times New Roman" panose="02020603050405020304" pitchFamily="18" charset="0"/>
              </a:rPr>
            </a:br>
            <a:endParaRPr lang="en-IN" sz="33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BA4FCFFE-2A3E-424D-85DF-DB8074795420}"/>
              </a:ext>
            </a:extLst>
          </p:cNvPr>
          <p:cNvSpPr>
            <a:spLocks noGrp="1"/>
          </p:cNvSpPr>
          <p:nvPr>
            <p:ph idx="1"/>
          </p:nvPr>
        </p:nvSpPr>
        <p:spPr>
          <a:xfrm>
            <a:off x="838200" y="1280160"/>
            <a:ext cx="10515600" cy="4896803"/>
          </a:xfrm>
        </p:spPr>
        <p:txBody>
          <a:bodyPr>
            <a:normAutofit lnSpcReduction="10000"/>
          </a:bodyPr>
          <a:lstStyle/>
          <a:p>
            <a:pPr lvl="0" algn="just"/>
            <a:r>
              <a:rPr lang="en-IN" sz="3000" dirty="0">
                <a:latin typeface="Times New Roman" panose="02020603050405020304" pitchFamily="18" charset="0"/>
                <a:cs typeface="Times New Roman" panose="02020603050405020304" pitchFamily="18" charset="0"/>
              </a:rPr>
              <a:t>The fork( ) function is used to create a new process by duplicating the existing process from which it is called. </a:t>
            </a:r>
          </a:p>
          <a:p>
            <a:pPr lvl="0" algn="just"/>
            <a:r>
              <a:rPr lang="en-IN" sz="3000" dirty="0">
                <a:latin typeface="Times New Roman" panose="02020603050405020304" pitchFamily="18" charset="0"/>
                <a:cs typeface="Times New Roman" panose="02020603050405020304" pitchFamily="18" charset="0"/>
              </a:rPr>
              <a:t>The existing process from which this function is called becomes the parent process. </a:t>
            </a:r>
          </a:p>
          <a:p>
            <a:pPr lvl="0" algn="just"/>
            <a:r>
              <a:rPr lang="en-IN" sz="3000" dirty="0">
                <a:latin typeface="Times New Roman" panose="02020603050405020304" pitchFamily="18" charset="0"/>
                <a:cs typeface="Times New Roman" panose="02020603050405020304" pitchFamily="18" charset="0"/>
              </a:rPr>
              <a:t> ?&gt;,</a:t>
            </a:r>
            <a:r>
              <a:rPr lang="en-IN" sz="3000" dirty="0" err="1">
                <a:latin typeface="Times New Roman" panose="02020603050405020304" pitchFamily="18" charset="0"/>
                <a:cs typeface="Times New Roman" panose="02020603050405020304" pitchFamily="18" charset="0"/>
              </a:rPr>
              <a:t>mnb</a:t>
            </a:r>
            <a:r>
              <a:rPr lang="en-IN" sz="3000" dirty="0">
                <a:latin typeface="Times New Roman" panose="02020603050405020304" pitchFamily="18" charset="0"/>
                <a:cs typeface="Times New Roman" panose="02020603050405020304" pitchFamily="18" charset="0"/>
              </a:rPr>
              <a:t> </a:t>
            </a:r>
            <a:r>
              <a:rPr lang="en-IN" sz="3000">
                <a:latin typeface="Times New Roman" panose="02020603050405020304" pitchFamily="18" charset="0"/>
                <a:cs typeface="Times New Roman" panose="02020603050405020304" pitchFamily="18" charset="0"/>
              </a:rPr>
              <a:t>vcxzThe</a:t>
            </a:r>
            <a:r>
              <a:rPr lang="en-IN" sz="3000" dirty="0">
                <a:latin typeface="Times New Roman" panose="02020603050405020304" pitchFamily="18" charset="0"/>
                <a:cs typeface="Times New Roman" panose="02020603050405020304" pitchFamily="18" charset="0"/>
              </a:rPr>
              <a:t> newly created process becomes the child process. </a:t>
            </a:r>
          </a:p>
          <a:p>
            <a:pPr lvl="0" algn="just"/>
            <a:r>
              <a:rPr lang="en-IN" sz="3000" dirty="0">
                <a:latin typeface="Times New Roman" panose="02020603050405020304" pitchFamily="18" charset="0"/>
                <a:cs typeface="Times New Roman" panose="02020603050405020304" pitchFamily="18" charset="0"/>
              </a:rPr>
              <a:t>As already stated that child is a duplicate copy of the parent but there are some exceptions to it.</a:t>
            </a:r>
          </a:p>
          <a:p>
            <a:pPr lvl="0" algn="just"/>
            <a:r>
              <a:rPr lang="en-IN" sz="3000" dirty="0">
                <a:latin typeface="Times New Roman" panose="02020603050405020304" pitchFamily="18" charset="0"/>
                <a:cs typeface="Times New Roman" panose="02020603050405020304" pitchFamily="18" charset="0"/>
              </a:rPr>
              <a:t>Parent and child processes will have different process IDs.</a:t>
            </a:r>
          </a:p>
          <a:p>
            <a:pPr lvl="0" algn="just"/>
            <a:r>
              <a:rPr lang="en-IN" sz="3000" dirty="0">
                <a:latin typeface="Times New Roman" panose="02020603050405020304" pitchFamily="18" charset="0"/>
                <a:cs typeface="Times New Roman" panose="02020603050405020304" pitchFamily="18" charset="0"/>
              </a:rPr>
              <a:t>After the fork() system call, both the parent and child processes run independently, each has its own memory space and resources.</a:t>
            </a:r>
          </a:p>
          <a:p>
            <a:endParaRPr lang="en-IN" dirty="0"/>
          </a:p>
        </p:txBody>
      </p:sp>
    </p:spTree>
    <p:extLst>
      <p:ext uri="{BB962C8B-B14F-4D97-AF65-F5344CB8AC3E}">
        <p14:creationId xmlns:p14="http://schemas.microsoft.com/office/powerpoint/2010/main" val="196230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34AD6-8051-4BE4-8F41-7B35132D7E94}"/>
              </a:ext>
            </a:extLst>
          </p:cNvPr>
          <p:cNvSpPr>
            <a:spLocks noGrp="1"/>
          </p:cNvSpPr>
          <p:nvPr>
            <p:ph idx="1"/>
          </p:nvPr>
        </p:nvSpPr>
        <p:spPr>
          <a:xfrm>
            <a:off x="838200" y="714895"/>
            <a:ext cx="10515600" cy="5462068"/>
          </a:xfrm>
        </p:spPr>
        <p:txBody>
          <a:bodyPr>
            <a:normAutofit/>
          </a:bodyPr>
          <a:lstStyle/>
          <a:p>
            <a:r>
              <a:rPr lang="en-IN" sz="3000" dirty="0">
                <a:latin typeface="Times New Roman" panose="02020603050405020304" pitchFamily="18" charset="0"/>
                <a:cs typeface="Times New Roman" panose="02020603050405020304" pitchFamily="18" charset="0"/>
              </a:rPr>
              <a:t>The fork() system call declared in the &lt;</a:t>
            </a:r>
            <a:r>
              <a:rPr lang="en-IN" sz="3000" dirty="0" err="1">
                <a:latin typeface="Times New Roman" panose="02020603050405020304" pitchFamily="18" charset="0"/>
                <a:cs typeface="Times New Roman" panose="02020603050405020304" pitchFamily="18" charset="0"/>
              </a:rPr>
              <a:t>unistd.h</a:t>
            </a:r>
            <a:r>
              <a:rPr lang="en-IN" sz="3000" dirty="0">
                <a:latin typeface="Times New Roman" panose="02020603050405020304" pitchFamily="18" charset="0"/>
                <a:cs typeface="Times New Roman" panose="02020603050405020304" pitchFamily="18" charset="0"/>
              </a:rPr>
              <a:t>&gt;header file.</a:t>
            </a:r>
          </a:p>
          <a:p>
            <a:r>
              <a:rPr lang="en-IN" sz="3000" dirty="0">
                <a:latin typeface="Times New Roman" panose="02020603050405020304" pitchFamily="18" charset="0"/>
                <a:cs typeface="Times New Roman" panose="02020603050405020304" pitchFamily="18" charset="0"/>
              </a:rPr>
              <a:t>The fork() system call has the following return values:</a:t>
            </a:r>
          </a:p>
          <a:p>
            <a:r>
              <a:rPr lang="en-IN" sz="3000" b="1" dirty="0">
                <a:latin typeface="Times New Roman" panose="02020603050405020304" pitchFamily="18" charset="0"/>
                <a:cs typeface="Times New Roman" panose="02020603050405020304" pitchFamily="18" charset="0"/>
              </a:rPr>
              <a:t>On success it returns twice:</a:t>
            </a:r>
          </a:p>
          <a:p>
            <a:r>
              <a:rPr lang="en-IN" sz="3000" dirty="0">
                <a:latin typeface="Times New Roman" panose="02020603050405020304" pitchFamily="18" charset="0"/>
                <a:cs typeface="Times New Roman" panose="02020603050405020304" pitchFamily="18" charset="0"/>
              </a:rPr>
              <a:t>To the parent process, it returns the process ID(PID) of the newly created child process. This PID is a positive integer and is used by the parent process to refer to the child process.</a:t>
            </a:r>
          </a:p>
          <a:p>
            <a:r>
              <a:rPr lang="en-IN" sz="3000" dirty="0">
                <a:latin typeface="Times New Roman" panose="02020603050405020304" pitchFamily="18" charset="0"/>
                <a:cs typeface="Times New Roman" panose="02020603050405020304" pitchFamily="18" charset="0"/>
              </a:rPr>
              <a:t>To the child process, it returns 0. this is how the child process can know that it is the child.</a:t>
            </a:r>
          </a:p>
          <a:p>
            <a:r>
              <a:rPr lang="en-IN" sz="3000" b="1" dirty="0">
                <a:latin typeface="Times New Roman" panose="02020603050405020304" pitchFamily="18" charset="0"/>
                <a:cs typeface="Times New Roman" panose="02020603050405020304" pitchFamily="18" charset="0"/>
              </a:rPr>
              <a:t>On failure:</a:t>
            </a:r>
          </a:p>
          <a:p>
            <a:r>
              <a:rPr lang="en-IN" sz="3000" dirty="0">
                <a:latin typeface="Times New Roman" panose="02020603050405020304" pitchFamily="18" charset="0"/>
                <a:cs typeface="Times New Roman" panose="02020603050405020304" pitchFamily="18" charset="0"/>
              </a:rPr>
              <a:t>It returns -1 to the parent process, no child process is created.</a:t>
            </a:r>
          </a:p>
        </p:txBody>
      </p:sp>
    </p:spTree>
    <p:extLst>
      <p:ext uri="{BB962C8B-B14F-4D97-AF65-F5344CB8AC3E}">
        <p14:creationId xmlns:p14="http://schemas.microsoft.com/office/powerpoint/2010/main" val="31457950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A27AD07-B4D6-4097-A0FC-49F8CC3D7E03}"/>
              </a:ext>
            </a:extLst>
          </p:cNvPr>
          <p:cNvPicPr>
            <a:picLocks noGrp="1" noChangeAspect="1"/>
          </p:cNvPicPr>
          <p:nvPr>
            <p:ph idx="1"/>
          </p:nvPr>
        </p:nvPicPr>
        <p:blipFill>
          <a:blip r:embed="rId2"/>
          <a:stretch>
            <a:fillRect/>
          </a:stretch>
        </p:blipFill>
        <p:spPr>
          <a:xfrm>
            <a:off x="1138844" y="423950"/>
            <a:ext cx="10839796" cy="5519650"/>
          </a:xfrm>
          <a:prstGeom prst="rect">
            <a:avLst/>
          </a:prstGeom>
        </p:spPr>
      </p:pic>
    </p:spTree>
    <p:extLst>
      <p:ext uri="{BB962C8B-B14F-4D97-AF65-F5344CB8AC3E}">
        <p14:creationId xmlns:p14="http://schemas.microsoft.com/office/powerpoint/2010/main" val="24993019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A106616-0791-4BDF-86CA-551058DB26EC}"/>
              </a:ext>
            </a:extLst>
          </p:cNvPr>
          <p:cNvPicPr>
            <a:picLocks noGrp="1" noChangeAspect="1"/>
          </p:cNvPicPr>
          <p:nvPr>
            <p:ph idx="1"/>
          </p:nvPr>
        </p:nvPicPr>
        <p:blipFill>
          <a:blip r:embed="rId2"/>
          <a:stretch>
            <a:fillRect/>
          </a:stretch>
        </p:blipFill>
        <p:spPr>
          <a:xfrm>
            <a:off x="1330037" y="1005840"/>
            <a:ext cx="9700952" cy="5171123"/>
          </a:xfrm>
          <a:prstGeom prst="rect">
            <a:avLst/>
          </a:prstGeom>
        </p:spPr>
      </p:pic>
    </p:spTree>
    <p:extLst>
      <p:ext uri="{BB962C8B-B14F-4D97-AF65-F5344CB8AC3E}">
        <p14:creationId xmlns:p14="http://schemas.microsoft.com/office/powerpoint/2010/main" val="9739525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5F8125-412A-40EF-B29D-BC31A887673E}"/>
              </a:ext>
            </a:extLst>
          </p:cNvPr>
          <p:cNvPicPr>
            <a:picLocks noGrp="1" noChangeAspect="1"/>
          </p:cNvPicPr>
          <p:nvPr>
            <p:ph idx="1"/>
          </p:nvPr>
        </p:nvPicPr>
        <p:blipFill>
          <a:blip r:embed="rId2"/>
          <a:stretch>
            <a:fillRect/>
          </a:stretch>
        </p:blipFill>
        <p:spPr>
          <a:xfrm>
            <a:off x="1055716" y="2036618"/>
            <a:ext cx="10465724" cy="2507629"/>
          </a:xfrm>
          <a:prstGeom prst="rect">
            <a:avLst/>
          </a:prstGeom>
        </p:spPr>
      </p:pic>
    </p:spTree>
    <p:extLst>
      <p:ext uri="{BB962C8B-B14F-4D97-AF65-F5344CB8AC3E}">
        <p14:creationId xmlns:p14="http://schemas.microsoft.com/office/powerpoint/2010/main" val="19953704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0392-933E-4E16-9877-254D30781CBD}"/>
              </a:ext>
            </a:extLst>
          </p:cNvPr>
          <p:cNvSpPr>
            <a:spLocks noGrp="1"/>
          </p:cNvSpPr>
          <p:nvPr>
            <p:ph type="title"/>
          </p:nvPr>
        </p:nvSpPr>
        <p:spPr>
          <a:xfrm>
            <a:off x="838200" y="157943"/>
            <a:ext cx="10515600" cy="714893"/>
          </a:xfrm>
        </p:spPr>
        <p:txBody>
          <a:bodyPr>
            <a:normAutofit/>
          </a:bodyPr>
          <a:lstStyle/>
          <a:p>
            <a:r>
              <a:rPr lang="en-IN" b="1" dirty="0">
                <a:solidFill>
                  <a:srgbClr val="FF0000"/>
                </a:solidFill>
                <a:latin typeface="Times New Roman" panose="02020603050405020304" pitchFamily="18" charset="0"/>
                <a:ea typeface="+mn-ea"/>
                <a:cs typeface="Times New Roman" panose="02020603050405020304" pitchFamily="18" charset="0"/>
              </a:rPr>
              <a:t>Exit()</a:t>
            </a:r>
          </a:p>
        </p:txBody>
      </p:sp>
      <p:sp>
        <p:nvSpPr>
          <p:cNvPr id="3" name="Content Placeholder 2">
            <a:extLst>
              <a:ext uri="{FF2B5EF4-FFF2-40B4-BE49-F238E27FC236}">
                <a16:creationId xmlns:a16="http://schemas.microsoft.com/office/drawing/2014/main" id="{111E48C0-8FFC-4E57-8791-9F125E8434A5}"/>
              </a:ext>
            </a:extLst>
          </p:cNvPr>
          <p:cNvSpPr>
            <a:spLocks noGrp="1"/>
          </p:cNvSpPr>
          <p:nvPr>
            <p:ph idx="1"/>
          </p:nvPr>
        </p:nvSpPr>
        <p:spPr>
          <a:xfrm>
            <a:off x="838200" y="1296785"/>
            <a:ext cx="10515600" cy="4880178"/>
          </a:xfrm>
        </p:spPr>
        <p:txBody>
          <a:bodyPr/>
          <a:lstStyle/>
          <a:p>
            <a:pPr lvl="0"/>
            <a:r>
              <a:rPr lang="en-IN" sz="3000" dirty="0">
                <a:latin typeface="Times New Roman" panose="02020603050405020304" pitchFamily="18" charset="0"/>
                <a:cs typeface="Times New Roman" panose="02020603050405020304" pitchFamily="18" charset="0"/>
              </a:rPr>
              <a:t>The exit ( ) system call terminates the process normally. </a:t>
            </a:r>
          </a:p>
          <a:p>
            <a:pPr lvl="0"/>
            <a:r>
              <a:rPr lang="en-IN" sz="3000" dirty="0">
                <a:latin typeface="Times New Roman" panose="02020603050405020304" pitchFamily="18" charset="0"/>
                <a:cs typeface="Times New Roman" panose="02020603050405020304" pitchFamily="18" charset="0"/>
              </a:rPr>
              <a:t>It specifies that the program has completed its execution and is ready to be terminated.</a:t>
            </a:r>
          </a:p>
          <a:p>
            <a:pPr lvl="0"/>
            <a:r>
              <a:rPr lang="en-IN" sz="3000" dirty="0">
                <a:latin typeface="Times New Roman" panose="02020603050405020304" pitchFamily="18" charset="0"/>
                <a:cs typeface="Times New Roman" panose="02020603050405020304" pitchFamily="18" charset="0"/>
              </a:rPr>
              <a:t>The exit system call takes an exit status code ,which is a small integer value that the process returned to the operating </a:t>
            </a:r>
            <a:r>
              <a:rPr lang="en-IN" sz="3000" dirty="0" err="1">
                <a:latin typeface="Times New Roman" panose="02020603050405020304" pitchFamily="18" charset="0"/>
                <a:cs typeface="Times New Roman" panose="02020603050405020304" pitchFamily="18" charset="0"/>
              </a:rPr>
              <a:t>syatem</a:t>
            </a:r>
            <a:r>
              <a:rPr lang="en-IN" sz="3000" dirty="0">
                <a:latin typeface="Times New Roman" panose="02020603050405020304" pitchFamily="18" charset="0"/>
                <a:cs typeface="Times New Roman" panose="02020603050405020304" pitchFamily="18" charset="0"/>
              </a:rPr>
              <a:t>.</a:t>
            </a:r>
          </a:p>
          <a:p>
            <a:pPr lvl="0"/>
            <a:r>
              <a:rPr lang="en-IN" sz="3000" dirty="0">
                <a:latin typeface="Times New Roman" panose="02020603050405020304" pitchFamily="18" charset="0"/>
                <a:cs typeface="Times New Roman" panose="02020603050405020304" pitchFamily="18" charset="0"/>
              </a:rPr>
              <a:t>Status: Status value returned to the parent process. </a:t>
            </a:r>
          </a:p>
          <a:p>
            <a:pPr lvl="0"/>
            <a:r>
              <a:rPr lang="en-IN" sz="3000" dirty="0">
                <a:latin typeface="Times New Roman" panose="02020603050405020304" pitchFamily="18" charset="0"/>
                <a:cs typeface="Times New Roman" panose="02020603050405020304" pitchFamily="18" charset="0"/>
              </a:rPr>
              <a:t>Generally, a status value of 0 or EXIT_SUCCESS indicates success, and any other value or the constant EXIT_FAILURE is used to indicate an error.</a:t>
            </a:r>
          </a:p>
          <a:p>
            <a:endParaRPr lang="en-IN" dirty="0"/>
          </a:p>
        </p:txBody>
      </p:sp>
    </p:spTree>
    <p:extLst>
      <p:ext uri="{BB962C8B-B14F-4D97-AF65-F5344CB8AC3E}">
        <p14:creationId xmlns:p14="http://schemas.microsoft.com/office/powerpoint/2010/main" val="1711738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0A36A8-E584-4DFF-AA51-80B6D74BB5EA}"/>
              </a:ext>
            </a:extLst>
          </p:cNvPr>
          <p:cNvPicPr>
            <a:picLocks noGrp="1" noChangeAspect="1"/>
          </p:cNvPicPr>
          <p:nvPr>
            <p:ph idx="1"/>
          </p:nvPr>
        </p:nvPicPr>
        <p:blipFill>
          <a:blip r:embed="rId2"/>
          <a:stretch>
            <a:fillRect/>
          </a:stretch>
        </p:blipFill>
        <p:spPr>
          <a:xfrm>
            <a:off x="1305098" y="881148"/>
            <a:ext cx="9692640" cy="5020887"/>
          </a:xfrm>
          <a:prstGeom prst="rect">
            <a:avLst/>
          </a:prstGeom>
        </p:spPr>
      </p:pic>
    </p:spTree>
    <p:extLst>
      <p:ext uri="{BB962C8B-B14F-4D97-AF65-F5344CB8AC3E}">
        <p14:creationId xmlns:p14="http://schemas.microsoft.com/office/powerpoint/2010/main" val="19198396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3D4E-FE5F-4DD6-A809-AF0E9C9D2B4A}"/>
              </a:ext>
            </a:extLst>
          </p:cNvPr>
          <p:cNvSpPr>
            <a:spLocks noGrp="1"/>
          </p:cNvSpPr>
          <p:nvPr>
            <p:ph type="title"/>
          </p:nvPr>
        </p:nvSpPr>
        <p:spPr>
          <a:xfrm>
            <a:off x="838200" y="365126"/>
            <a:ext cx="10515600" cy="582526"/>
          </a:xfrm>
        </p:spPr>
        <p:txBody>
          <a:bodyPr>
            <a:normAutofit fontScale="90000"/>
          </a:bodyPr>
          <a:lstStyle/>
          <a:p>
            <a:r>
              <a:rPr lang="en-IN" sz="3600" b="1" dirty="0">
                <a:solidFill>
                  <a:srgbClr val="FF0000"/>
                </a:solidFill>
                <a:latin typeface="Times New Roman" panose="02020603050405020304" pitchFamily="18" charset="0"/>
                <a:ea typeface="+mn-ea"/>
                <a:cs typeface="Times New Roman" panose="02020603050405020304" pitchFamily="18" charset="0"/>
              </a:rPr>
              <a:t>exec( ) system call </a:t>
            </a:r>
          </a:p>
        </p:txBody>
      </p:sp>
      <p:sp>
        <p:nvSpPr>
          <p:cNvPr id="3" name="Content Placeholder 2">
            <a:extLst>
              <a:ext uri="{FF2B5EF4-FFF2-40B4-BE49-F238E27FC236}">
                <a16:creationId xmlns:a16="http://schemas.microsoft.com/office/drawing/2014/main" id="{420C5299-66DB-4350-8B4A-1EE68F63618E}"/>
              </a:ext>
            </a:extLst>
          </p:cNvPr>
          <p:cNvSpPr>
            <a:spLocks noGrp="1"/>
          </p:cNvSpPr>
          <p:nvPr>
            <p:ph idx="1"/>
          </p:nvPr>
        </p:nvSpPr>
        <p:spPr>
          <a:xfrm>
            <a:off x="838200" y="1271847"/>
            <a:ext cx="10515600" cy="4905116"/>
          </a:xfrm>
        </p:spPr>
        <p:txBody>
          <a:bodyPr>
            <a:normAutofit lnSpcReduction="10000"/>
          </a:bodyPr>
          <a:lstStyle/>
          <a:p>
            <a:r>
              <a:rPr lang="en-IN" sz="3000" dirty="0">
                <a:latin typeface="Times New Roman" panose="02020603050405020304" pitchFamily="18" charset="0"/>
                <a:cs typeface="Times New Roman" panose="02020603050405020304" pitchFamily="18" charset="0"/>
              </a:rPr>
              <a:t>The exec family of functions replaces the current running process with a new process. It can be used to run a C program by using another C program”.</a:t>
            </a:r>
          </a:p>
          <a:p>
            <a:pPr lvl="0"/>
            <a:r>
              <a:rPr lang="en-IN" sz="3000" dirty="0">
                <a:latin typeface="Times New Roman" panose="02020603050405020304" pitchFamily="18" charset="0"/>
                <a:cs typeface="Times New Roman" panose="02020603050405020304" pitchFamily="18" charset="0"/>
              </a:rPr>
              <a:t>exec system call is a collection of functions as follows:</a:t>
            </a:r>
          </a:p>
          <a:p>
            <a:pPr lvl="0"/>
            <a:r>
              <a:rPr lang="en-IN" sz="3000" dirty="0" err="1">
                <a:latin typeface="Times New Roman" panose="02020603050405020304" pitchFamily="18" charset="0"/>
                <a:cs typeface="Times New Roman" panose="02020603050405020304" pitchFamily="18" charset="0"/>
              </a:rPr>
              <a:t>execl</a:t>
            </a:r>
            <a:endParaRPr lang="en-IN" sz="3000" dirty="0">
              <a:latin typeface="Times New Roman" panose="02020603050405020304" pitchFamily="18" charset="0"/>
              <a:cs typeface="Times New Roman" panose="02020603050405020304" pitchFamily="18" charset="0"/>
            </a:endParaRPr>
          </a:p>
          <a:p>
            <a:pPr lvl="0"/>
            <a:r>
              <a:rPr lang="en-IN" sz="3000" dirty="0" err="1">
                <a:latin typeface="Times New Roman" panose="02020603050405020304" pitchFamily="18" charset="0"/>
                <a:cs typeface="Times New Roman" panose="02020603050405020304" pitchFamily="18" charset="0"/>
              </a:rPr>
              <a:t>execv</a:t>
            </a:r>
            <a:r>
              <a:rPr lang="en-IN" sz="3000" dirty="0">
                <a:latin typeface="Times New Roman" panose="02020603050405020304" pitchFamily="18" charset="0"/>
                <a:cs typeface="Times New Roman" panose="02020603050405020304" pitchFamily="18" charset="0"/>
              </a:rPr>
              <a:t>.... etc.</a:t>
            </a:r>
          </a:p>
          <a:p>
            <a:pPr marL="0" indent="0">
              <a:buNone/>
            </a:pPr>
            <a:r>
              <a:rPr lang="en-IN" sz="3000" b="1" dirty="0" err="1">
                <a:solidFill>
                  <a:srgbClr val="FF0000"/>
                </a:solidFill>
                <a:latin typeface="Times New Roman" panose="02020603050405020304" pitchFamily="18" charset="0"/>
                <a:cs typeface="Times New Roman" panose="02020603050405020304" pitchFamily="18" charset="0"/>
              </a:rPr>
              <a:t>execv</a:t>
            </a:r>
            <a:r>
              <a:rPr lang="en-IN" sz="3000" b="1" dirty="0">
                <a:solidFill>
                  <a:srgbClr val="FF0000"/>
                </a:solidFill>
                <a:latin typeface="Times New Roman" panose="02020603050405020304" pitchFamily="18" charset="0"/>
                <a:cs typeface="Times New Roman" panose="02020603050405020304" pitchFamily="18" charset="0"/>
              </a:rPr>
              <a:t> Syntax:</a:t>
            </a:r>
          </a:p>
          <a:p>
            <a:pPr marL="0" indent="0">
              <a:buNone/>
            </a:pPr>
            <a:r>
              <a:rPr lang="en-US" altLang="en-US" sz="3000" dirty="0">
                <a:latin typeface="Times New Roman" panose="02020603050405020304" pitchFamily="18" charset="0"/>
                <a:cs typeface="Times New Roman" panose="02020603050405020304" pitchFamily="18" charset="0"/>
              </a:rPr>
              <a:t>int </a:t>
            </a:r>
            <a:r>
              <a:rPr lang="en-US" altLang="en-US" sz="3000" dirty="0" err="1">
                <a:latin typeface="Times New Roman" panose="02020603050405020304" pitchFamily="18" charset="0"/>
                <a:cs typeface="Times New Roman" panose="02020603050405020304" pitchFamily="18" charset="0"/>
              </a:rPr>
              <a:t>execv</a:t>
            </a:r>
            <a:r>
              <a:rPr lang="en-US" altLang="en-US" sz="3000" dirty="0">
                <a:latin typeface="Times New Roman" panose="02020603050405020304" pitchFamily="18" charset="0"/>
                <a:cs typeface="Times New Roman" panose="02020603050405020304" pitchFamily="18" charset="0"/>
              </a:rPr>
              <a:t>(const char *path, char *const </a:t>
            </a:r>
            <a:r>
              <a:rPr lang="en-US" altLang="en-US" sz="3000" dirty="0" err="1">
                <a:latin typeface="Times New Roman" panose="02020603050405020304" pitchFamily="18" charset="0"/>
                <a:cs typeface="Times New Roman" panose="02020603050405020304" pitchFamily="18" charset="0"/>
              </a:rPr>
              <a:t>argv</a:t>
            </a:r>
            <a:r>
              <a:rPr lang="en-US" alt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path: should point to the path of the file being executed. </a:t>
            </a:r>
            <a:br>
              <a:rPr lang="en-US" sz="3000" dirty="0">
                <a:latin typeface="Times New Roman" panose="02020603050405020304" pitchFamily="18" charset="0"/>
                <a:cs typeface="Times New Roman" panose="02020603050405020304" pitchFamily="18" charset="0"/>
              </a:rPr>
            </a:br>
            <a:r>
              <a:rPr lang="en-US" sz="3000" dirty="0" err="1">
                <a:latin typeface="Times New Roman" panose="02020603050405020304" pitchFamily="18" charset="0"/>
                <a:cs typeface="Times New Roman" panose="02020603050405020304" pitchFamily="18" charset="0"/>
              </a:rPr>
              <a:t>argv</a:t>
            </a:r>
            <a:r>
              <a:rPr lang="en-US" sz="3000" dirty="0">
                <a:latin typeface="Times New Roman" panose="02020603050405020304" pitchFamily="18" charset="0"/>
                <a:cs typeface="Times New Roman" panose="02020603050405020304" pitchFamily="18" charset="0"/>
              </a:rPr>
              <a:t>[]: is a null terminated array of character pointers.</a:t>
            </a:r>
            <a:endParaRPr lang="en-IN" sz="3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06668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DF43B1-9B50-4862-970B-D46BFFECA388}"/>
              </a:ext>
            </a:extLst>
          </p:cNvPr>
          <p:cNvPicPr>
            <a:picLocks noGrp="1" noChangeAspect="1"/>
          </p:cNvPicPr>
          <p:nvPr>
            <p:ph idx="1"/>
          </p:nvPr>
        </p:nvPicPr>
        <p:blipFill>
          <a:blip r:embed="rId2"/>
          <a:stretch>
            <a:fillRect/>
          </a:stretch>
        </p:blipFill>
        <p:spPr>
          <a:xfrm>
            <a:off x="847897" y="889462"/>
            <a:ext cx="11114117" cy="5012573"/>
          </a:xfrm>
          <a:prstGeom prst="rect">
            <a:avLst/>
          </a:prstGeom>
        </p:spPr>
      </p:pic>
    </p:spTree>
    <p:extLst>
      <p:ext uri="{BB962C8B-B14F-4D97-AF65-F5344CB8AC3E}">
        <p14:creationId xmlns:p14="http://schemas.microsoft.com/office/powerpoint/2010/main" val="9884833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88EA42-541F-46F7-A1CD-F2ECDF7F38F2}"/>
              </a:ext>
            </a:extLst>
          </p:cNvPr>
          <p:cNvPicPr>
            <a:picLocks noGrp="1" noChangeAspect="1"/>
          </p:cNvPicPr>
          <p:nvPr>
            <p:ph idx="1"/>
          </p:nvPr>
        </p:nvPicPr>
        <p:blipFill>
          <a:blip r:embed="rId2"/>
          <a:stretch>
            <a:fillRect/>
          </a:stretch>
        </p:blipFill>
        <p:spPr>
          <a:xfrm>
            <a:off x="914400" y="1787236"/>
            <a:ext cx="10091651" cy="3366655"/>
          </a:xfrm>
          <a:prstGeom prst="rect">
            <a:avLst/>
          </a:prstGeom>
        </p:spPr>
      </p:pic>
    </p:spTree>
    <p:extLst>
      <p:ext uri="{BB962C8B-B14F-4D97-AF65-F5344CB8AC3E}">
        <p14:creationId xmlns:p14="http://schemas.microsoft.com/office/powerpoint/2010/main" val="31774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TotalTime>
  <Words>6777</Words>
  <Application>Microsoft Office PowerPoint</Application>
  <PresentationFormat>Widescreen</PresentationFormat>
  <Paragraphs>577</Paragraphs>
  <Slides>102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Arial</vt:lpstr>
      <vt:lpstr>Calibri</vt:lpstr>
      <vt:lpstr>Calibri Light</vt:lpstr>
      <vt:lpstr>Times New Roman</vt:lpstr>
      <vt:lpstr>Wingdings</vt:lpstr>
      <vt:lpstr>Office Theme</vt:lpstr>
      <vt:lpstr>UNIT-I</vt:lpstr>
      <vt:lpstr>PowerPoint Presentation</vt:lpstr>
      <vt:lpstr>PowerPoint Presentation</vt:lpstr>
      <vt:lpstr>PowerPoint Presentation</vt:lpstr>
      <vt:lpstr>PowerPoint Presentation</vt:lpstr>
      <vt:lpstr> Functions of the Operating System </vt:lpstr>
      <vt:lpstr>PowerPoint Presentation</vt:lpstr>
      <vt:lpstr>PowerPoint Presentation</vt:lpstr>
      <vt:lpstr>PowerPoint Presentation</vt:lpstr>
      <vt:lpstr> Objectives of Operating Systems </vt:lpstr>
      <vt:lpstr> Operating System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Batch operating system </vt:lpstr>
      <vt:lpstr>PowerPoint Presentation</vt:lpstr>
      <vt:lpstr>PowerPoint Presentation</vt:lpstr>
      <vt:lpstr>Multi-Programming Operating System </vt:lpstr>
      <vt:lpstr>PowerPoint Presentation</vt:lpstr>
      <vt:lpstr>PowerPoint Presentation</vt:lpstr>
      <vt:lpstr>PowerPoint Presentation</vt:lpstr>
      <vt:lpstr> Multi-Processing Operating System </vt:lpstr>
      <vt:lpstr>PowerPoint Presentation</vt:lpstr>
      <vt:lpstr> Time-sharing operating systems </vt:lpstr>
      <vt:lpstr>PowerPoint Presentation</vt:lpstr>
      <vt:lpstr>PowerPoint Presentation</vt:lpstr>
      <vt:lpstr>PowerPoint Presentation</vt:lpstr>
      <vt:lpstr> Distributed Operating System </vt:lpstr>
      <vt:lpstr>PowerPoint Presentation</vt:lpstr>
      <vt:lpstr>PowerPoint Presentation</vt:lpstr>
      <vt:lpstr>Network operating System </vt:lpstr>
      <vt:lpstr>PowerPoint Presentation</vt:lpstr>
      <vt:lpstr>PowerPoint Presentation</vt:lpstr>
      <vt:lpstr>Real-Time Operating System </vt:lpstr>
      <vt:lpstr>PowerPoint Presentation</vt:lpstr>
      <vt:lpstr>PowerPoint Presentation</vt:lpstr>
      <vt:lpstr>PowerPoint Presentation</vt:lpstr>
      <vt:lpstr>PowerPoint Presentation</vt:lpstr>
      <vt:lpstr> Introduction of System Call </vt:lpstr>
      <vt:lpstr>PowerPoint Presentation</vt:lpstr>
      <vt:lpstr>PowerPoint Presentation</vt:lpstr>
      <vt:lpstr>PowerPoint Presentation</vt:lpstr>
      <vt:lpstr>PowerPoint Presentation</vt:lpstr>
      <vt:lpstr>Process:</vt:lpstr>
      <vt:lpstr>PowerPoint Presentation</vt:lpstr>
      <vt:lpstr>PowerPoint Presentation</vt:lpstr>
      <vt:lpstr>PowerPoint Presentation</vt:lpstr>
      <vt:lpstr> Process States  </vt:lpstr>
      <vt:lpstr>PowerPoint Presentation</vt:lpstr>
      <vt:lpstr> Process Control Block, PCB </vt:lpstr>
      <vt:lpstr>PowerPoint Presentation</vt:lpstr>
      <vt:lpstr>PowerPoint Presentation</vt:lpstr>
      <vt:lpstr>PowerPoint Presentation</vt:lpstr>
      <vt:lpstr> Process Scheduling </vt:lpstr>
      <vt:lpstr>PowerPoint Presentation</vt:lpstr>
      <vt:lpstr>Process Scheduling Queues </vt:lpstr>
      <vt:lpstr>PowerPoint Presentation</vt:lpstr>
      <vt:lpstr>PowerPoint Presentation</vt:lpstr>
      <vt:lpstr> Categories of Scheduling </vt:lpstr>
      <vt:lpstr> Two State Process Model: </vt:lpstr>
      <vt:lpstr> Schedulers </vt:lpstr>
      <vt:lpstr> Long-Term Scheduler </vt:lpstr>
      <vt:lpstr> Short Term Scheduler </vt:lpstr>
      <vt:lpstr> Medium-Term Scheduler </vt:lpstr>
      <vt:lpstr>PowerPoint Presentation</vt:lpstr>
      <vt:lpstr> Operations on Processes </vt:lpstr>
      <vt:lpstr> Process Creation </vt:lpstr>
      <vt:lpstr>PowerPoint Presentation</vt:lpstr>
      <vt:lpstr>PowerPoint Presentation</vt:lpstr>
      <vt:lpstr>PowerPoint Presentation</vt:lpstr>
      <vt:lpstr>Cooperating Processes</vt:lpstr>
      <vt:lpstr> Reasons for needing cooperating processes </vt:lpstr>
      <vt:lpstr>PowerPoint Presentation</vt:lpstr>
      <vt:lpstr> Methods of Cooperation </vt:lpstr>
      <vt:lpstr>PowerPoint Presentation</vt:lpstr>
      <vt:lpstr>Threads:</vt:lpstr>
      <vt:lpstr>PowerPoint Presentation</vt:lpstr>
      <vt:lpstr>PowerPoint Presentation</vt:lpstr>
      <vt:lpstr>PowerPoint Presentation</vt:lpstr>
      <vt:lpstr>Types of Threads:</vt:lpstr>
      <vt:lpstr> User - Level Threads </vt:lpstr>
      <vt:lpstr>PowerPoint Presentation</vt:lpstr>
      <vt:lpstr>Kernel-Level Threads </vt:lpstr>
      <vt:lpstr>PowerPoint Presentation</vt:lpstr>
      <vt:lpstr>PowerPoint Presentation</vt:lpstr>
      <vt:lpstr> Fork() System call: </vt:lpstr>
      <vt:lpstr>PowerPoint Presentation</vt:lpstr>
      <vt:lpstr>PowerPoint Presentation</vt:lpstr>
      <vt:lpstr>PowerPoint Presentation</vt:lpstr>
      <vt:lpstr>PowerPoint Presentation</vt:lpstr>
      <vt:lpstr>Exit()</vt:lpstr>
      <vt:lpstr>PowerPoint Presentation</vt:lpstr>
      <vt:lpstr>exec( ) system call </vt:lpstr>
      <vt:lpstr>PowerPoint Presentation</vt:lpstr>
      <vt:lpstr>PowerPoint Presentation</vt:lpstr>
      <vt:lpstr>Wait():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Radhika Thatikonda</dc:creator>
  <cp:lastModifiedBy>Radhika Thatikonda</cp:lastModifiedBy>
  <cp:revision>113</cp:revision>
  <dcterms:created xsi:type="dcterms:W3CDTF">2024-02-07T04:56:56Z</dcterms:created>
  <dcterms:modified xsi:type="dcterms:W3CDTF">2024-02-27T10:04:30Z</dcterms:modified>
</cp:coreProperties>
</file>