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2"/>
  </p:notesMasterIdLst>
  <p:sldIdLst>
    <p:sldId id="272" r:id="rId2"/>
    <p:sldId id="308" r:id="rId3"/>
    <p:sldId id="325" r:id="rId4"/>
    <p:sldId id="316" r:id="rId5"/>
    <p:sldId id="279" r:id="rId6"/>
    <p:sldId id="317" r:id="rId7"/>
    <p:sldId id="318" r:id="rId8"/>
    <p:sldId id="319" r:id="rId9"/>
    <p:sldId id="320" r:id="rId10"/>
    <p:sldId id="280" r:id="rId11"/>
    <p:sldId id="281" r:id="rId12"/>
    <p:sldId id="282" r:id="rId13"/>
    <p:sldId id="321" r:id="rId14"/>
    <p:sldId id="283" r:id="rId15"/>
    <p:sldId id="322" r:id="rId16"/>
    <p:sldId id="284" r:id="rId17"/>
    <p:sldId id="285" r:id="rId18"/>
    <p:sldId id="286" r:id="rId19"/>
    <p:sldId id="323" r:id="rId20"/>
    <p:sldId id="287" r:id="rId21"/>
    <p:sldId id="309" r:id="rId22"/>
    <p:sldId id="310" r:id="rId23"/>
    <p:sldId id="289" r:id="rId24"/>
    <p:sldId id="290" r:id="rId25"/>
    <p:sldId id="291" r:id="rId26"/>
    <p:sldId id="292" r:id="rId27"/>
    <p:sldId id="294" r:id="rId28"/>
    <p:sldId id="311" r:id="rId29"/>
    <p:sldId id="312" r:id="rId30"/>
    <p:sldId id="313" r:id="rId31"/>
    <p:sldId id="295" r:id="rId32"/>
    <p:sldId id="296" r:id="rId33"/>
    <p:sldId id="297" r:id="rId34"/>
    <p:sldId id="324" r:id="rId35"/>
    <p:sldId id="301" r:id="rId36"/>
    <p:sldId id="302" r:id="rId37"/>
    <p:sldId id="314" r:id="rId38"/>
    <p:sldId id="303" r:id="rId39"/>
    <p:sldId id="304" r:id="rId40"/>
    <p:sldId id="305"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MS PGothic" pitchFamily="34" charset="-128"/>
        <a:cs typeface="+mn-cs"/>
      </a:defRPr>
    </a:lvl5pPr>
    <a:lvl6pPr marL="2286000" algn="l" defTabSz="914400" rtl="0" eaLnBrk="1" latinLnBrk="0" hangingPunct="1">
      <a:defRPr sz="2400" kern="1200">
        <a:solidFill>
          <a:schemeClr val="tx1"/>
        </a:solidFill>
        <a:latin typeface="Arial" pitchFamily="34" charset="0"/>
        <a:ea typeface="MS PGothic" pitchFamily="34" charset="-128"/>
        <a:cs typeface="+mn-cs"/>
      </a:defRPr>
    </a:lvl6pPr>
    <a:lvl7pPr marL="2743200" algn="l" defTabSz="914400" rtl="0" eaLnBrk="1" latinLnBrk="0" hangingPunct="1">
      <a:defRPr sz="2400" kern="1200">
        <a:solidFill>
          <a:schemeClr val="tx1"/>
        </a:solidFill>
        <a:latin typeface="Arial" pitchFamily="34" charset="0"/>
        <a:ea typeface="MS PGothic" pitchFamily="34" charset="-128"/>
        <a:cs typeface="+mn-cs"/>
      </a:defRPr>
    </a:lvl7pPr>
    <a:lvl8pPr marL="3200400" algn="l" defTabSz="914400" rtl="0" eaLnBrk="1" latinLnBrk="0" hangingPunct="1">
      <a:defRPr sz="2400" kern="1200">
        <a:solidFill>
          <a:schemeClr val="tx1"/>
        </a:solidFill>
        <a:latin typeface="Arial" pitchFamily="34" charset="0"/>
        <a:ea typeface="MS PGothic" pitchFamily="34" charset="-128"/>
        <a:cs typeface="+mn-cs"/>
      </a:defRPr>
    </a:lvl8pPr>
    <a:lvl9pPr marL="3657600" algn="l" defTabSz="914400" rtl="0" eaLnBrk="1" latinLnBrk="0" hangingPunct="1">
      <a:defRPr sz="2400"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264" autoAdjust="0"/>
    <p:restoredTop sz="94660"/>
  </p:normalViewPr>
  <p:slideViewPr>
    <p:cSldViewPr>
      <p:cViewPr>
        <p:scale>
          <a:sx n="100" d="100"/>
          <a:sy n="100" d="100"/>
        </p:scale>
        <p:origin x="-792"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41E617F8-A170-4769-9E87-0BF73DA67D9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867525"/>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2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3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4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 name="Rectangle 64"/>
            <p:cNvSpPr>
              <a:spLocks noChangeArrowheads="1"/>
            </p:cNvSpPr>
            <p:nvPr/>
          </p:nvSpPr>
          <p:spPr bwMode="auto">
            <a:xfrm>
              <a:off x="429" y="0"/>
              <a:ext cx="5331" cy="4320"/>
            </a:xfrm>
            <a:prstGeom prst="rect">
              <a:avLst/>
            </a:prstGeom>
            <a:solidFill>
              <a:schemeClr val="accent1">
                <a:alpha val="50195"/>
              </a:schemeClr>
            </a:solidFill>
            <a:ln w="9525">
              <a:noFill/>
              <a:miter lim="800000"/>
              <a:headEnd/>
              <a:tailEnd/>
            </a:ln>
            <a:effectLst/>
          </p:spPr>
          <p:txBody>
            <a:bodyPr wrap="none" anchor="ctr"/>
            <a:lstStyle/>
            <a:p>
              <a:endParaRPr lang="en-US"/>
            </a:p>
          </p:txBody>
        </p:sp>
        <p:sp>
          <p:nvSpPr>
            <p:cNvPr id="7" name="Rectangle 65"/>
            <p:cNvSpPr>
              <a:spLocks noChangeArrowheads="1"/>
            </p:cNvSpPr>
            <p:nvPr/>
          </p:nvSpPr>
          <p:spPr bwMode="auto">
            <a:xfrm>
              <a:off x="0" y="0"/>
              <a:ext cx="5760" cy="321"/>
            </a:xfrm>
            <a:prstGeom prst="rect">
              <a:avLst/>
            </a:prstGeom>
            <a:solidFill>
              <a:schemeClr val="hlink">
                <a:alpha val="50195"/>
              </a:schemeClr>
            </a:solidFill>
            <a:ln w="9525">
              <a:noFill/>
              <a:miter lim="800000"/>
              <a:headEnd/>
              <a:tailEnd/>
            </a:ln>
            <a:effectLst/>
          </p:spPr>
          <p:txBody>
            <a:bodyPr wrap="none" anchor="ctr"/>
            <a:lstStyle/>
            <a:p>
              <a:endParaRPr lang="en-US"/>
            </a:p>
          </p:txBody>
        </p:sp>
      </p:grpSp>
      <p:sp>
        <p:nvSpPr>
          <p:cNvPr id="68" name="Rectangle 66"/>
          <p:cNvSpPr>
            <a:spLocks noChangeArrowheads="1"/>
          </p:cNvSpPr>
          <p:nvPr/>
        </p:nvSpPr>
        <p:spPr bwMode="auto">
          <a:xfrm>
            <a:off x="3505200" y="2590800"/>
            <a:ext cx="4892675" cy="76200"/>
          </a:xfrm>
          <a:prstGeom prst="rect">
            <a:avLst/>
          </a:prstGeom>
          <a:solidFill>
            <a:schemeClr val="hlink">
              <a:alpha val="50195"/>
            </a:schemeClr>
          </a:solidFill>
          <a:ln w="9525">
            <a:noFill/>
            <a:miter lim="800000"/>
            <a:headEnd/>
            <a:tailEnd/>
          </a:ln>
          <a:effectLst/>
        </p:spPr>
        <p:txBody>
          <a:bodyPr wrap="none" anchor="ctr"/>
          <a:lstStyle/>
          <a:p>
            <a:pPr algn="ctr" eaLnBrk="1" hangingPunct="1"/>
            <a:endParaRPr kumimoji="1" lang="en-AU">
              <a:latin typeface="Helvetica"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smtClean="0"/>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pPr lvl="0"/>
            <a:r>
              <a:rPr lang="en-US" noProof="0" smtClean="0"/>
              <a:t>Click to edit Master subtitle style</a:t>
            </a:r>
          </a:p>
        </p:txBody>
      </p:sp>
      <p:sp>
        <p:nvSpPr>
          <p:cNvPr id="69" name="Rectangle 69"/>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Helvetica" pitchFamily="34" charset="0"/>
              </a:defRPr>
            </a:lvl1pPr>
          </a:lstStyle>
          <a:p>
            <a:endParaRPr lang="en-US"/>
          </a:p>
        </p:txBody>
      </p:sp>
      <p:sp>
        <p:nvSpPr>
          <p:cNvPr id="70" name="Rectangle 70"/>
          <p:cNvSpPr>
            <a:spLocks noGrp="1" noChangeArrowheads="1"/>
          </p:cNvSpPr>
          <p:nvPr>
            <p:ph type="ftr" sz="quarter" idx="11"/>
          </p:nvPr>
        </p:nvSpPr>
        <p:spPr>
          <a:xfrm>
            <a:off x="3124200" y="6248400"/>
            <a:ext cx="28956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ctr">
              <a:defRPr sz="1400">
                <a:ea typeface="MS PGothic" pitchFamily="34" charset="-128"/>
              </a:defRPr>
            </a:lvl1pPr>
          </a:lstStyle>
          <a:p>
            <a:endParaRPr lang="en-US"/>
          </a:p>
        </p:txBody>
      </p:sp>
      <p:sp>
        <p:nvSpPr>
          <p:cNvPr id="71" name="Rectangle 71"/>
          <p:cNvSpPr>
            <a:spLocks noGrp="1" noChangeArrowheads="1"/>
          </p:cNvSpPr>
          <p:nvPr>
            <p:ph type="sldNum" sz="quarter" idx="12"/>
          </p:nvPr>
        </p:nvSpPr>
        <p:spPr>
          <a:xfrm>
            <a:off x="6553200" y="6248400"/>
            <a:ext cx="1905000" cy="4572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1400"/>
            </a:lvl1pPr>
          </a:lstStyle>
          <a:p>
            <a:fld id="{925B9CFC-AEF4-4F70-ACA8-864EFDD6669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endParaRPr lang="en-US"/>
          </a:p>
        </p:txBody>
      </p:sp>
      <p:sp>
        <p:nvSpPr>
          <p:cNvPr id="5" name="Rectangle 69"/>
          <p:cNvSpPr>
            <a:spLocks noGrp="1" noChangeArrowheads="1"/>
          </p:cNvSpPr>
          <p:nvPr>
            <p:ph type="sldNum" sz="quarter" idx="11"/>
          </p:nvPr>
        </p:nvSpPr>
        <p:spPr>
          <a:ln/>
        </p:spPr>
        <p:txBody>
          <a:bodyPr/>
          <a:lstStyle>
            <a:lvl1pPr>
              <a:defRPr/>
            </a:lvl1pPr>
          </a:lstStyle>
          <a:p>
            <a:fld id="{97056CE5-19DF-4780-8A45-883DF52BE7E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endParaRPr lang="en-US"/>
          </a:p>
        </p:txBody>
      </p:sp>
      <p:sp>
        <p:nvSpPr>
          <p:cNvPr id="5" name="Rectangle 69"/>
          <p:cNvSpPr>
            <a:spLocks noGrp="1" noChangeArrowheads="1"/>
          </p:cNvSpPr>
          <p:nvPr>
            <p:ph type="sldNum" sz="quarter" idx="11"/>
          </p:nvPr>
        </p:nvSpPr>
        <p:spPr>
          <a:ln/>
        </p:spPr>
        <p:txBody>
          <a:bodyPr/>
          <a:lstStyle>
            <a:lvl1pPr>
              <a:defRPr/>
            </a:lvl1pPr>
          </a:lstStyle>
          <a:p>
            <a:fld id="{A69ACB1B-286C-4D64-A210-FA81A77610E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ftr" sz="quarter" idx="10"/>
          </p:nvPr>
        </p:nvSpPr>
        <p:spPr>
          <a:ln/>
        </p:spPr>
        <p:txBody>
          <a:bodyPr/>
          <a:lstStyle>
            <a:lvl1pPr>
              <a:defRPr/>
            </a:lvl1pPr>
          </a:lstStyle>
          <a:p>
            <a:pPr>
              <a:defRPr/>
            </a:pPr>
            <a:endParaRPr lang="en-US"/>
          </a:p>
        </p:txBody>
      </p:sp>
      <p:sp>
        <p:nvSpPr>
          <p:cNvPr id="5" name="Rectangle 69"/>
          <p:cNvSpPr>
            <a:spLocks noGrp="1" noChangeArrowheads="1"/>
          </p:cNvSpPr>
          <p:nvPr>
            <p:ph type="sldNum" sz="quarter" idx="11"/>
          </p:nvPr>
        </p:nvSpPr>
        <p:spPr>
          <a:ln/>
        </p:spPr>
        <p:txBody>
          <a:bodyPr/>
          <a:lstStyle>
            <a:lvl1pPr>
              <a:defRPr/>
            </a:lvl1pPr>
          </a:lstStyle>
          <a:p>
            <a:fld id="{15527743-027D-4097-9E1D-780B9FD1C82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ftr" sz="quarter" idx="10"/>
          </p:nvPr>
        </p:nvSpPr>
        <p:spPr>
          <a:ln/>
        </p:spPr>
        <p:txBody>
          <a:bodyPr/>
          <a:lstStyle>
            <a:lvl1pPr>
              <a:defRPr/>
            </a:lvl1pPr>
          </a:lstStyle>
          <a:p>
            <a:pPr>
              <a:defRPr/>
            </a:pPr>
            <a:endParaRPr lang="en-US"/>
          </a:p>
        </p:txBody>
      </p:sp>
      <p:sp>
        <p:nvSpPr>
          <p:cNvPr id="5" name="Rectangle 69"/>
          <p:cNvSpPr>
            <a:spLocks noGrp="1" noChangeArrowheads="1"/>
          </p:cNvSpPr>
          <p:nvPr>
            <p:ph type="sldNum" sz="quarter" idx="11"/>
          </p:nvPr>
        </p:nvSpPr>
        <p:spPr>
          <a:ln/>
        </p:spPr>
        <p:txBody>
          <a:bodyPr/>
          <a:lstStyle>
            <a:lvl1pPr>
              <a:defRPr/>
            </a:lvl1pPr>
          </a:lstStyle>
          <a:p>
            <a:fld id="{2731C08B-9D6A-48DB-B0BB-8A581D64D6F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8"/>
          <p:cNvSpPr>
            <a:spLocks noGrp="1" noChangeArrowheads="1"/>
          </p:cNvSpPr>
          <p:nvPr>
            <p:ph type="ftr" sz="quarter" idx="10"/>
          </p:nvPr>
        </p:nvSpPr>
        <p:spPr>
          <a:ln/>
        </p:spPr>
        <p:txBody>
          <a:bodyPr/>
          <a:lstStyle>
            <a:lvl1pPr>
              <a:defRPr/>
            </a:lvl1pPr>
          </a:lstStyle>
          <a:p>
            <a:pPr>
              <a:defRPr/>
            </a:pPr>
            <a:endParaRPr lang="en-US"/>
          </a:p>
        </p:txBody>
      </p:sp>
      <p:sp>
        <p:nvSpPr>
          <p:cNvPr id="6" name="Rectangle 69"/>
          <p:cNvSpPr>
            <a:spLocks noGrp="1" noChangeArrowheads="1"/>
          </p:cNvSpPr>
          <p:nvPr>
            <p:ph type="sldNum" sz="quarter" idx="11"/>
          </p:nvPr>
        </p:nvSpPr>
        <p:spPr>
          <a:ln/>
        </p:spPr>
        <p:txBody>
          <a:bodyPr/>
          <a:lstStyle>
            <a:lvl1pPr>
              <a:defRPr/>
            </a:lvl1pPr>
          </a:lstStyle>
          <a:p>
            <a:fld id="{16BC5B95-DBF3-4204-8991-49F1AFF0CAE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8"/>
          <p:cNvSpPr>
            <a:spLocks noGrp="1" noChangeArrowheads="1"/>
          </p:cNvSpPr>
          <p:nvPr>
            <p:ph type="ftr" sz="quarter" idx="10"/>
          </p:nvPr>
        </p:nvSpPr>
        <p:spPr>
          <a:ln/>
        </p:spPr>
        <p:txBody>
          <a:bodyPr/>
          <a:lstStyle>
            <a:lvl1pPr>
              <a:defRPr/>
            </a:lvl1pPr>
          </a:lstStyle>
          <a:p>
            <a:pPr>
              <a:defRPr/>
            </a:pPr>
            <a:endParaRPr lang="en-US"/>
          </a:p>
        </p:txBody>
      </p:sp>
      <p:sp>
        <p:nvSpPr>
          <p:cNvPr id="8" name="Rectangle 69"/>
          <p:cNvSpPr>
            <a:spLocks noGrp="1" noChangeArrowheads="1"/>
          </p:cNvSpPr>
          <p:nvPr>
            <p:ph type="sldNum" sz="quarter" idx="11"/>
          </p:nvPr>
        </p:nvSpPr>
        <p:spPr>
          <a:ln/>
        </p:spPr>
        <p:txBody>
          <a:bodyPr/>
          <a:lstStyle>
            <a:lvl1pPr>
              <a:defRPr/>
            </a:lvl1pPr>
          </a:lstStyle>
          <a:p>
            <a:fld id="{EF7D4D09-734F-4CFD-BAB3-D434FB8E0AF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8"/>
          <p:cNvSpPr>
            <a:spLocks noGrp="1" noChangeArrowheads="1"/>
          </p:cNvSpPr>
          <p:nvPr>
            <p:ph type="ftr" sz="quarter" idx="10"/>
          </p:nvPr>
        </p:nvSpPr>
        <p:spPr>
          <a:ln/>
        </p:spPr>
        <p:txBody>
          <a:bodyPr/>
          <a:lstStyle>
            <a:lvl1pPr>
              <a:defRPr/>
            </a:lvl1pPr>
          </a:lstStyle>
          <a:p>
            <a:pPr>
              <a:defRPr/>
            </a:pPr>
            <a:endParaRPr lang="en-US"/>
          </a:p>
        </p:txBody>
      </p:sp>
      <p:sp>
        <p:nvSpPr>
          <p:cNvPr id="4" name="Rectangle 69"/>
          <p:cNvSpPr>
            <a:spLocks noGrp="1" noChangeArrowheads="1"/>
          </p:cNvSpPr>
          <p:nvPr>
            <p:ph type="sldNum" sz="quarter" idx="11"/>
          </p:nvPr>
        </p:nvSpPr>
        <p:spPr>
          <a:ln/>
        </p:spPr>
        <p:txBody>
          <a:bodyPr/>
          <a:lstStyle>
            <a:lvl1pPr>
              <a:defRPr/>
            </a:lvl1pPr>
          </a:lstStyle>
          <a:p>
            <a:fld id="{8CD247E3-F4DC-48DB-B619-3F862D04E4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endParaRPr lang="en-US"/>
          </a:p>
        </p:txBody>
      </p:sp>
      <p:sp>
        <p:nvSpPr>
          <p:cNvPr id="3" name="Rectangle 69"/>
          <p:cNvSpPr>
            <a:spLocks noGrp="1" noChangeArrowheads="1"/>
          </p:cNvSpPr>
          <p:nvPr>
            <p:ph type="sldNum" sz="quarter" idx="11"/>
          </p:nvPr>
        </p:nvSpPr>
        <p:spPr>
          <a:ln/>
        </p:spPr>
        <p:txBody>
          <a:bodyPr/>
          <a:lstStyle>
            <a:lvl1pPr>
              <a:defRPr/>
            </a:lvl1pPr>
          </a:lstStyle>
          <a:p>
            <a:fld id="{61E5F9D8-E750-4D14-8B3B-59E14FBD998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endParaRPr lang="en-US"/>
          </a:p>
        </p:txBody>
      </p:sp>
      <p:sp>
        <p:nvSpPr>
          <p:cNvPr id="6" name="Rectangle 69"/>
          <p:cNvSpPr>
            <a:spLocks noGrp="1" noChangeArrowheads="1"/>
          </p:cNvSpPr>
          <p:nvPr>
            <p:ph type="sldNum" sz="quarter" idx="11"/>
          </p:nvPr>
        </p:nvSpPr>
        <p:spPr>
          <a:ln/>
        </p:spPr>
        <p:txBody>
          <a:bodyPr/>
          <a:lstStyle>
            <a:lvl1pPr>
              <a:defRPr/>
            </a:lvl1pPr>
          </a:lstStyle>
          <a:p>
            <a:fld id="{9DED23B5-D21B-42D0-A91F-C5C3404767E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endParaRPr lang="en-US"/>
          </a:p>
        </p:txBody>
      </p:sp>
      <p:sp>
        <p:nvSpPr>
          <p:cNvPr id="6" name="Rectangle 69"/>
          <p:cNvSpPr>
            <a:spLocks noGrp="1" noChangeArrowheads="1"/>
          </p:cNvSpPr>
          <p:nvPr>
            <p:ph type="sldNum" sz="quarter" idx="11"/>
          </p:nvPr>
        </p:nvSpPr>
        <p:spPr>
          <a:ln/>
        </p:spPr>
        <p:txBody>
          <a:bodyPr/>
          <a:lstStyle>
            <a:lvl1pPr>
              <a:defRPr/>
            </a:lvl1pPr>
          </a:lstStyle>
          <a:p>
            <a:fld id="{D34B3B8F-12CA-4555-91D4-8FBFD78F46C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9525"/>
            <a:ext cx="7924800" cy="6867525"/>
            <a:chOff x="0" y="0"/>
            <a:chExt cx="5762" cy="4326"/>
          </a:xfrm>
        </p:grpSpPr>
        <p:sp>
          <p:nvSpPr>
            <p:cNvPr id="1031"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2"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3"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4" name="Rectangle 6"/>
            <p:cNvSpPr>
              <a:spLocks noChangeArrowheads="1"/>
            </p:cNvSpPr>
            <p:nvPr/>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5" name="Rectangle 7"/>
            <p:cNvSpPr>
              <a:spLocks noChangeArrowheads="1"/>
            </p:cNvSpPr>
            <p:nvPr/>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6" name="Rectangle 8"/>
            <p:cNvSpPr>
              <a:spLocks noChangeArrowheads="1"/>
            </p:cNvSpPr>
            <p:nvPr/>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7"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8"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39"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0" name="Rectangle 12"/>
            <p:cNvSpPr>
              <a:spLocks noChangeArrowheads="1"/>
            </p:cNvSpPr>
            <p:nvPr/>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1" name="Rectangle 13"/>
            <p:cNvSpPr>
              <a:spLocks noChangeArrowheads="1"/>
            </p:cNvSpPr>
            <p:nvPr/>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2" name="Rectangle 14"/>
            <p:cNvSpPr>
              <a:spLocks noChangeArrowheads="1"/>
            </p:cNvSpPr>
            <p:nvPr/>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3"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4"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5"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6" name="Rectangle 18"/>
            <p:cNvSpPr>
              <a:spLocks noChangeArrowheads="1"/>
            </p:cNvSpPr>
            <p:nvPr/>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7" name="Rectangle 19"/>
            <p:cNvSpPr>
              <a:spLocks noChangeArrowheads="1"/>
            </p:cNvSpPr>
            <p:nvPr/>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8" name="Rectangle 20"/>
            <p:cNvSpPr>
              <a:spLocks noChangeArrowheads="1"/>
            </p:cNvSpPr>
            <p:nvPr/>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49"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0"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1"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2" name="Rectangle 24"/>
            <p:cNvSpPr>
              <a:spLocks noChangeArrowheads="1"/>
            </p:cNvSpPr>
            <p:nvPr/>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3" name="Rectangle 25"/>
            <p:cNvSpPr>
              <a:spLocks noChangeArrowheads="1"/>
            </p:cNvSpPr>
            <p:nvPr/>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4"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5"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6"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7" name="Rectangle 29"/>
            <p:cNvSpPr>
              <a:spLocks noChangeArrowheads="1"/>
            </p:cNvSpPr>
            <p:nvPr/>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8" name="Rectangle 30"/>
            <p:cNvSpPr>
              <a:spLocks noChangeArrowheads="1"/>
            </p:cNvSpPr>
            <p:nvPr/>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59" name="Rectangle 31"/>
            <p:cNvSpPr>
              <a:spLocks noChangeArrowheads="1"/>
            </p:cNvSpPr>
            <p:nvPr/>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0"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1"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2"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3" name="Rectangle 35"/>
            <p:cNvSpPr>
              <a:spLocks noChangeArrowheads="1"/>
            </p:cNvSpPr>
            <p:nvPr/>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4" name="Rectangle 36"/>
            <p:cNvSpPr>
              <a:spLocks noChangeArrowheads="1"/>
            </p:cNvSpPr>
            <p:nvPr/>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5" name="Rectangle 37"/>
            <p:cNvSpPr>
              <a:spLocks noChangeArrowheads="1"/>
            </p:cNvSpPr>
            <p:nvPr/>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6"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7"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8"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69" name="Rectangle 41"/>
            <p:cNvSpPr>
              <a:spLocks noChangeArrowheads="1"/>
            </p:cNvSpPr>
            <p:nvPr/>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0" name="Rectangle 42"/>
            <p:cNvSpPr>
              <a:spLocks noChangeArrowheads="1"/>
            </p:cNvSpPr>
            <p:nvPr/>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1" name="Rectangle 43"/>
            <p:cNvSpPr>
              <a:spLocks noChangeArrowheads="1"/>
            </p:cNvSpPr>
            <p:nvPr/>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2"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3"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4"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5" name="Rectangle 47"/>
            <p:cNvSpPr>
              <a:spLocks noChangeArrowheads="1"/>
            </p:cNvSpPr>
            <p:nvPr/>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6" name="Rectangle 48"/>
            <p:cNvSpPr>
              <a:spLocks noChangeArrowheads="1"/>
            </p:cNvSpPr>
            <p:nvPr/>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7" name="Rectangle 49"/>
            <p:cNvSpPr>
              <a:spLocks noChangeArrowheads="1"/>
            </p:cNvSpPr>
            <p:nvPr/>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8"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79"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0"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1" name="Rectangle 53"/>
            <p:cNvSpPr>
              <a:spLocks noChangeArrowheads="1"/>
            </p:cNvSpPr>
            <p:nvPr/>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2" name="Rectangle 54"/>
            <p:cNvSpPr>
              <a:spLocks noChangeArrowheads="1"/>
            </p:cNvSpPr>
            <p:nvPr/>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3" name="Rectangle 55"/>
            <p:cNvSpPr>
              <a:spLocks noChangeArrowheads="1"/>
            </p:cNvSpPr>
            <p:nvPr/>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4"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5"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6"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7" name="Rectangle 59"/>
            <p:cNvSpPr>
              <a:spLocks noChangeArrowheads="1"/>
            </p:cNvSpPr>
            <p:nvPr/>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8" name="Rectangle 60"/>
            <p:cNvSpPr>
              <a:spLocks noChangeArrowheads="1"/>
            </p:cNvSpPr>
            <p:nvPr/>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89"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90"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1091" name="Rectangle 63"/>
            <p:cNvSpPr>
              <a:spLocks noChangeArrowheads="1"/>
            </p:cNvSpPr>
            <p:nvPr/>
          </p:nvSpPr>
          <p:spPr bwMode="hidden">
            <a:xfrm>
              <a:off x="431" y="0"/>
              <a:ext cx="5331" cy="4320"/>
            </a:xfrm>
            <a:prstGeom prst="rect">
              <a:avLst/>
            </a:prstGeom>
            <a:solidFill>
              <a:schemeClr val="accent1">
                <a:alpha val="50195"/>
              </a:schemeClr>
            </a:solidFill>
            <a:ln w="9525">
              <a:noFill/>
              <a:miter lim="800000"/>
              <a:headEnd/>
              <a:tailEnd/>
            </a:ln>
            <a:effectLst/>
          </p:spPr>
          <p:txBody>
            <a:bodyPr wrap="none" anchor="ctr"/>
            <a:lstStyle/>
            <a:p>
              <a:endParaRPr lang="en-US"/>
            </a:p>
          </p:txBody>
        </p:sp>
        <p:sp>
          <p:nvSpPr>
            <p:cNvPr id="1092" name="Rectangle 64"/>
            <p:cNvSpPr>
              <a:spLocks noChangeArrowheads="1"/>
            </p:cNvSpPr>
            <p:nvPr/>
          </p:nvSpPr>
          <p:spPr bwMode="blackGray">
            <a:xfrm>
              <a:off x="0" y="1081"/>
              <a:ext cx="4378" cy="47"/>
            </a:xfrm>
            <a:prstGeom prst="rect">
              <a:avLst/>
            </a:prstGeom>
            <a:solidFill>
              <a:schemeClr val="hlink">
                <a:alpha val="50195"/>
              </a:schemeClr>
            </a:solidFill>
            <a:ln w="9525">
              <a:noFill/>
              <a:miter lim="800000"/>
              <a:headEnd/>
              <a:tailEnd/>
            </a:ln>
            <a:effectLst/>
          </p:spPr>
          <p:txBody>
            <a:bodyPr wrap="none" anchor="ctr"/>
            <a:lstStyle/>
            <a:p>
              <a:endParaRPr lang="en-US"/>
            </a:p>
          </p:txBody>
        </p:sp>
      </p:grpSp>
      <p:sp>
        <p:nvSpPr>
          <p:cNvPr id="1027" name="Rectangle 65"/>
          <p:cNvSpPr>
            <a:spLocks noGrp="1" noChangeArrowheads="1"/>
          </p:cNvSpPr>
          <p:nvPr>
            <p:ph type="title"/>
          </p:nvPr>
        </p:nvSpPr>
        <p:spPr bwMode="auto">
          <a:xfrm>
            <a:off x="1219200" y="990600"/>
            <a:ext cx="6705600" cy="6334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6"/>
          <p:cNvSpPr>
            <a:spLocks noGrp="1" noChangeArrowheads="1"/>
          </p:cNvSpPr>
          <p:nvPr>
            <p:ph type="body" idx="1"/>
          </p:nvPr>
        </p:nvSpPr>
        <p:spPr bwMode="auto">
          <a:xfrm>
            <a:off x="1828800" y="1905000"/>
            <a:ext cx="69342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88" name="Rectangle 68"/>
          <p:cNvSpPr>
            <a:spLocks noGrp="1" noChangeArrowheads="1"/>
          </p:cNvSpPr>
          <p:nvPr>
            <p:ph type="ftr" sz="quarter" idx="3"/>
          </p:nvPr>
        </p:nvSpPr>
        <p:spPr bwMode="auto">
          <a:xfrm>
            <a:off x="1219200" y="6248400"/>
            <a:ext cx="5486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000" smtClean="0">
                <a:latin typeface="+mn-lt"/>
                <a:ea typeface="ＭＳ Ｐゴシック" pitchFamily="34" charset="-128"/>
              </a:defRPr>
            </a:lvl1pPr>
          </a:lstStyle>
          <a:p>
            <a:pPr>
              <a:defRPr/>
            </a:pPr>
            <a:endParaRPr lang="en-US"/>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Helvetica" pitchFamily="34" charset="0"/>
              </a:defRPr>
            </a:lvl1pPr>
          </a:lstStyle>
          <a:p>
            <a:fld id="{980A4E29-810E-45F4-8B0E-ED8C5C90C95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34" charset="0"/>
        </a:defRPr>
      </a:lvl2pPr>
      <a:lvl3pPr algn="l" rtl="0" eaLnBrk="0" fontAlgn="base" hangingPunct="0">
        <a:spcBef>
          <a:spcPct val="0"/>
        </a:spcBef>
        <a:spcAft>
          <a:spcPct val="0"/>
        </a:spcAft>
        <a:defRPr sz="4000">
          <a:solidFill>
            <a:schemeClr val="tx2"/>
          </a:solidFill>
          <a:latin typeface="Helvetica" pitchFamily="34" charset="0"/>
        </a:defRPr>
      </a:lvl3pPr>
      <a:lvl4pPr algn="l" rtl="0" eaLnBrk="0" fontAlgn="base" hangingPunct="0">
        <a:spcBef>
          <a:spcPct val="0"/>
        </a:spcBef>
        <a:spcAft>
          <a:spcPct val="0"/>
        </a:spcAft>
        <a:defRPr sz="4000">
          <a:solidFill>
            <a:schemeClr val="tx2"/>
          </a:solidFill>
          <a:latin typeface="Helvetica" pitchFamily="34" charset="0"/>
        </a:defRPr>
      </a:lvl4pPr>
      <a:lvl5pPr algn="l" rtl="0" eaLnBrk="0" fontAlgn="base" hangingPunct="0">
        <a:spcBef>
          <a:spcPct val="0"/>
        </a:spcBef>
        <a:spcAft>
          <a:spcPct val="0"/>
        </a:spcAft>
        <a:defRPr sz="4000">
          <a:solidFill>
            <a:schemeClr val="tx2"/>
          </a:solidFill>
          <a:latin typeface="Helvetica" pitchFamily="34" charset="0"/>
        </a:defRPr>
      </a:lvl5pPr>
      <a:lvl6pPr marL="457200" algn="l" rtl="0" fontAlgn="base">
        <a:spcBef>
          <a:spcPct val="0"/>
        </a:spcBef>
        <a:spcAft>
          <a:spcPct val="0"/>
        </a:spcAft>
        <a:defRPr sz="4000">
          <a:solidFill>
            <a:schemeClr val="tx2"/>
          </a:solidFill>
          <a:latin typeface="Helvetica" pitchFamily="34" charset="0"/>
        </a:defRPr>
      </a:lvl6pPr>
      <a:lvl7pPr marL="914400" algn="l" rtl="0" fontAlgn="base">
        <a:spcBef>
          <a:spcPct val="0"/>
        </a:spcBef>
        <a:spcAft>
          <a:spcPct val="0"/>
        </a:spcAft>
        <a:defRPr sz="4000">
          <a:solidFill>
            <a:schemeClr val="tx2"/>
          </a:solidFill>
          <a:latin typeface="Helvetica" pitchFamily="34" charset="0"/>
        </a:defRPr>
      </a:lvl7pPr>
      <a:lvl8pPr marL="1371600" algn="l" rtl="0" fontAlgn="base">
        <a:spcBef>
          <a:spcPct val="0"/>
        </a:spcBef>
        <a:spcAft>
          <a:spcPct val="0"/>
        </a:spcAft>
        <a:defRPr sz="4000">
          <a:solidFill>
            <a:schemeClr val="tx2"/>
          </a:solidFill>
          <a:latin typeface="Helvetica" pitchFamily="34" charset="0"/>
        </a:defRPr>
      </a:lvl8pPr>
      <a:lvl9pPr marL="1828800" algn="l" rtl="0" fontAlgn="base">
        <a:spcBef>
          <a:spcPct val="0"/>
        </a:spcBef>
        <a:spcAft>
          <a:spcPct val="0"/>
        </a:spcAft>
        <a:defRPr sz="4000">
          <a:solidFill>
            <a:schemeClr val="tx2"/>
          </a:solidFill>
          <a:latin typeface="Helvetic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BF028616-BBC9-4D65-B76B-BFB83B0CED5B}" type="slidenum">
              <a:rPr lang="en-US"/>
              <a:pPr/>
              <a:t>1</a:t>
            </a:fld>
            <a:endParaRPr lang="en-US"/>
          </a:p>
        </p:txBody>
      </p:sp>
      <p:sp>
        <p:nvSpPr>
          <p:cNvPr id="3076" name="Rectangle 2"/>
          <p:cNvSpPr>
            <a:spLocks noGrp="1" noChangeArrowheads="1"/>
          </p:cNvSpPr>
          <p:nvPr>
            <p:ph type="title"/>
          </p:nvPr>
        </p:nvSpPr>
        <p:spPr>
          <a:xfrm>
            <a:off x="1143000" y="1219200"/>
            <a:ext cx="6705600" cy="1319213"/>
          </a:xfrm>
        </p:spPr>
        <p:txBody>
          <a:bodyPr/>
          <a:lstStyle/>
          <a:p>
            <a:pPr eaLnBrk="1" hangingPunct="1"/>
            <a:r>
              <a:rPr lang="en-US" b="1" dirty="0" smtClean="0">
                <a:solidFill>
                  <a:schemeClr val="folHlink"/>
                </a:solidFill>
              </a:rPr>
              <a:t/>
            </a:r>
            <a:br>
              <a:rPr lang="en-US" b="1" dirty="0" smtClean="0">
                <a:solidFill>
                  <a:schemeClr val="folHlink"/>
                </a:solidFill>
              </a:rPr>
            </a:br>
            <a:r>
              <a:rPr lang="en-US" dirty="0" smtClean="0"/>
              <a:t> </a:t>
            </a:r>
            <a:r>
              <a:rPr lang="en-US" sz="3600" dirty="0" smtClean="0"/>
              <a:t>Chapter 12- </a:t>
            </a:r>
            <a:r>
              <a:rPr lang="en-US" sz="3600" b="1" dirty="0" smtClean="0">
                <a:solidFill>
                  <a:schemeClr val="folHlink"/>
                </a:solidFill>
              </a:rPr>
              <a:t>Design Concepts</a:t>
            </a:r>
            <a:endParaRPr lang="en-US" sz="3600" dirty="0" smtClean="0"/>
          </a:p>
        </p:txBody>
      </p:sp>
      <p:sp>
        <p:nvSpPr>
          <p:cNvPr id="3077" name="Rectangle 3"/>
          <p:cNvSpPr>
            <a:spLocks noGrp="1" noChangeArrowheads="1"/>
          </p:cNvSpPr>
          <p:nvPr>
            <p:ph type="body" idx="1"/>
          </p:nvPr>
        </p:nvSpPr>
        <p:spPr>
          <a:xfrm>
            <a:off x="1447800" y="2590800"/>
            <a:ext cx="6934200" cy="4191000"/>
          </a:xfrm>
        </p:spPr>
        <p:txBody>
          <a:bodyPr/>
          <a:lstStyle/>
          <a:p>
            <a:pPr eaLnBrk="1" hangingPunct="1">
              <a:buNone/>
            </a:pPr>
            <a:endParaRPr lang="en-US" b="1" dirty="0" smtClean="0">
              <a:solidFill>
                <a:schemeClr val="folHlink"/>
              </a:solidFill>
            </a:endParaRPr>
          </a:p>
        </p:txBody>
      </p:sp>
      <p:sp>
        <p:nvSpPr>
          <p:cNvPr id="3078" name="Text Box 6"/>
          <p:cNvSpPr txBox="1">
            <a:spLocks noChangeArrowheads="1"/>
          </p:cNvSpPr>
          <p:nvPr/>
        </p:nvSpPr>
        <p:spPr bwMode="auto">
          <a:xfrm>
            <a:off x="1447800" y="3200400"/>
            <a:ext cx="6477000" cy="1938992"/>
          </a:xfrm>
          <a:prstGeom prst="rect">
            <a:avLst/>
          </a:prstGeom>
          <a:noFill/>
          <a:ln w="9525">
            <a:noFill/>
            <a:miter lim="800000"/>
            <a:headEnd/>
            <a:tailEnd/>
          </a:ln>
          <a:effectLst/>
        </p:spPr>
        <p:txBody>
          <a:bodyPr>
            <a:spAutoFit/>
          </a:bodyPr>
          <a:lstStyle/>
          <a:p>
            <a:r>
              <a:rPr lang="en-US" sz="3200" i="1" dirty="0">
                <a:solidFill>
                  <a:schemeClr val="tx2"/>
                </a:solidFill>
                <a:latin typeface="Helvetica" pitchFamily="34" charset="0"/>
              </a:rPr>
              <a:t/>
            </a:r>
            <a:br>
              <a:rPr lang="en-US" sz="3200" i="1" dirty="0">
                <a:solidFill>
                  <a:schemeClr val="tx2"/>
                </a:solidFill>
                <a:latin typeface="Helvetica" pitchFamily="34" charset="0"/>
              </a:rPr>
            </a:br>
            <a:r>
              <a:rPr lang="en-US" sz="2000" i="1" dirty="0" smtClean="0">
                <a:solidFill>
                  <a:schemeClr val="tx2"/>
                </a:solidFill>
                <a:latin typeface="Helvetica" pitchFamily="34" charset="0"/>
              </a:rPr>
              <a:t>Software Engineering: A Practitioner’s Approach, 8/e</a:t>
            </a:r>
            <a:r>
              <a:rPr lang="en-US" i="1" dirty="0" smtClean="0">
                <a:solidFill>
                  <a:schemeClr val="tx2"/>
                </a:solidFill>
                <a:latin typeface="Helvetica" pitchFamily="34" charset="0"/>
              </a:rPr>
              <a:t> </a:t>
            </a:r>
          </a:p>
          <a:p>
            <a:r>
              <a:rPr lang="en-US" sz="1600" b="1" dirty="0" smtClean="0"/>
              <a:t>by Roger S. Pressman</a:t>
            </a:r>
            <a:endParaRPr lang="en-US" sz="1200" b="1" dirty="0" smtClean="0"/>
          </a:p>
          <a:p>
            <a:endParaRPr lang="en-US" sz="1200" b="1" dirty="0" smtClean="0"/>
          </a:p>
          <a:p>
            <a:r>
              <a:rPr lang="en-US" sz="1200" b="1" dirty="0" smtClean="0"/>
              <a:t>Slides copyright © 1996, 2001, 2005, 2009</a:t>
            </a:r>
            <a:r>
              <a:rPr lang="en-US" sz="1800" dirty="0" smtClean="0"/>
              <a:t> </a:t>
            </a:r>
            <a:r>
              <a:rPr lang="en-US" sz="1200" b="1" dirty="0" smtClean="0"/>
              <a:t>by Roger S. Pressman</a:t>
            </a:r>
            <a:endParaRPr lang="en-US" sz="1800" dirty="0" smtClean="0"/>
          </a:p>
          <a:p>
            <a:endParaRPr lang="en-US" sz="1800" b="1" i="1" dirty="0">
              <a:solidFill>
                <a:schemeClr val="tx2"/>
              </a:solidFill>
            </a:endParaRPr>
          </a:p>
        </p:txBody>
      </p:sp>
      <p:sp>
        <p:nvSpPr>
          <p:cNvPr id="3079" name="Text Box 7"/>
          <p:cNvSpPr txBox="1">
            <a:spLocks noChangeArrowheads="1"/>
          </p:cNvSpPr>
          <p:nvPr/>
        </p:nvSpPr>
        <p:spPr bwMode="auto">
          <a:xfrm>
            <a:off x="457200" y="304800"/>
            <a:ext cx="8305800" cy="1477963"/>
          </a:xfrm>
          <a:prstGeom prst="rect">
            <a:avLst/>
          </a:prstGeom>
          <a:noFill/>
          <a:ln w="9525">
            <a:noFill/>
            <a:miter lim="800000"/>
            <a:headEnd/>
            <a:tailEnd/>
          </a:ln>
        </p:spPr>
        <p:txBody>
          <a:bodyPr>
            <a:spAutoFit/>
          </a:bodyPr>
          <a:lstStyle/>
          <a:p>
            <a:pPr algn="ctr"/>
            <a:r>
              <a:rPr lang="en-US" sz="3000" b="1" i="1" dirty="0" smtClean="0">
                <a:solidFill>
                  <a:schemeClr val="tx2"/>
                </a:solidFill>
                <a:latin typeface="Helvetica" pitchFamily="34" charset="0"/>
              </a:rPr>
              <a:t>Introduction </a:t>
            </a:r>
            <a:r>
              <a:rPr lang="en-US" sz="3000" b="1" i="1" dirty="0">
                <a:solidFill>
                  <a:schemeClr val="tx2"/>
                </a:solidFill>
                <a:latin typeface="Helvetica" pitchFamily="34" charset="0"/>
              </a:rPr>
              <a:t>to Software Engineering</a:t>
            </a:r>
          </a:p>
          <a:p>
            <a:endParaRPr lang="en-US" sz="3000" i="1" dirty="0">
              <a:solidFill>
                <a:schemeClr val="tx2"/>
              </a:solidFill>
              <a:latin typeface="Helvetica" pitchFamily="34" charset="0"/>
            </a:endParaRPr>
          </a:p>
          <a:p>
            <a:r>
              <a:rPr lang="en-US" sz="3000" i="1" dirty="0">
                <a:solidFill>
                  <a:schemeClr val="tx2"/>
                </a:solidFill>
                <a:latin typeface="Helvetica" pitchFamily="34" charset="0"/>
              </a:rPr>
              <a:t>							</a:t>
            </a:r>
            <a:endParaRPr lang="en-US" sz="2800" dirty="0">
              <a:solidFill>
                <a:schemeClr val="tx2"/>
              </a:solidFill>
              <a:latin typeface="Helvetic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2977D9D0-E93F-46CF-84B8-2039433A1B01}" type="slidenum">
              <a:rPr lang="en-US"/>
              <a:pPr/>
              <a:t>10</a:t>
            </a:fld>
            <a:endParaRPr lang="en-US"/>
          </a:p>
        </p:txBody>
      </p:sp>
      <p:sp>
        <p:nvSpPr>
          <p:cNvPr id="12292" name="Rectangle 2"/>
          <p:cNvSpPr>
            <a:spLocks noGrp="1" noChangeArrowheads="1"/>
          </p:cNvSpPr>
          <p:nvPr>
            <p:ph type="title"/>
          </p:nvPr>
        </p:nvSpPr>
        <p:spPr>
          <a:xfrm>
            <a:off x="533400" y="381001"/>
            <a:ext cx="8382000" cy="838200"/>
          </a:xfrm>
        </p:spPr>
        <p:txBody>
          <a:bodyPr/>
          <a:lstStyle/>
          <a:p>
            <a:pPr eaLnBrk="1" hangingPunct="1"/>
            <a:r>
              <a:rPr lang="en-US" sz="2800" dirty="0" smtClean="0"/>
              <a:t>Design Process: Software Design Characteristics</a:t>
            </a:r>
          </a:p>
        </p:txBody>
      </p:sp>
      <p:sp>
        <p:nvSpPr>
          <p:cNvPr id="173059" name="Rectangle 3"/>
          <p:cNvSpPr>
            <a:spLocks noGrp="1" noChangeArrowheads="1"/>
          </p:cNvSpPr>
          <p:nvPr>
            <p:ph type="body" idx="1"/>
          </p:nvPr>
        </p:nvSpPr>
        <p:spPr>
          <a:xfrm>
            <a:off x="609600" y="1905000"/>
            <a:ext cx="8153400" cy="4191000"/>
          </a:xfrm>
        </p:spPr>
        <p:txBody>
          <a:bodyPr/>
          <a:lstStyle/>
          <a:p>
            <a:pPr marL="0" indent="0" algn="just" eaLnBrk="1" hangingPunct="1">
              <a:lnSpc>
                <a:spcPct val="90000"/>
              </a:lnSpc>
              <a:spcBef>
                <a:spcPts val="600"/>
              </a:spcBef>
              <a:buFont typeface="Wingdings" pitchFamily="2" charset="2"/>
              <a:buNone/>
              <a:defRPr/>
            </a:pPr>
            <a:r>
              <a:rPr lang="en-US" dirty="0" smtClean="0">
                <a:latin typeface="Times New Roman" pitchFamily="18" charset="0"/>
                <a:cs typeface="Times New Roman" pitchFamily="18" charset="0"/>
              </a:rPr>
              <a:t>Three characteristics that serve as a guide for the evaluation of a good design. </a:t>
            </a:r>
          </a:p>
          <a:p>
            <a:pPr algn="just" eaLnBrk="1" hangingPunct="1">
              <a:lnSpc>
                <a:spcPct val="90000"/>
              </a:lnSpc>
              <a:spcBef>
                <a:spcPts val="600"/>
              </a:spcBef>
              <a:defRPr/>
            </a:pPr>
            <a:r>
              <a:rPr lang="en-US" dirty="0" smtClean="0">
                <a:solidFill>
                  <a:schemeClr val="folHlink"/>
                </a:solidFill>
                <a:latin typeface="Times New Roman" pitchFamily="18" charset="0"/>
                <a:cs typeface="Times New Roman" pitchFamily="18" charset="0"/>
              </a:rPr>
              <a:t>the design must implement all of the explicit requirements </a:t>
            </a:r>
            <a:r>
              <a:rPr lang="en-US" dirty="0" smtClean="0">
                <a:latin typeface="Times New Roman" pitchFamily="18" charset="0"/>
                <a:cs typeface="Times New Roman" pitchFamily="18" charset="0"/>
              </a:rPr>
              <a:t>contained in the analysis model, and it must accommodate all of the implicit requirements desired by the customer.</a:t>
            </a:r>
          </a:p>
          <a:p>
            <a:pPr algn="just" eaLnBrk="1" hangingPunct="1">
              <a:lnSpc>
                <a:spcPct val="90000"/>
              </a:lnSpc>
              <a:spcBef>
                <a:spcPts val="300"/>
              </a:spcBef>
              <a:defRPr/>
            </a:pPr>
            <a:r>
              <a:rPr lang="en-US" dirty="0" smtClean="0">
                <a:solidFill>
                  <a:schemeClr val="folHlink"/>
                </a:solidFill>
                <a:latin typeface="Times New Roman" pitchFamily="18" charset="0"/>
                <a:cs typeface="Times New Roman" pitchFamily="18" charset="0"/>
              </a:rPr>
              <a:t>the design must be a readable, understandable guide </a:t>
            </a:r>
            <a:r>
              <a:rPr lang="en-US" dirty="0" smtClean="0">
                <a:latin typeface="Times New Roman" pitchFamily="18" charset="0"/>
                <a:cs typeface="Times New Roman" pitchFamily="18" charset="0"/>
              </a:rPr>
              <a:t>for those who generate code and for those who test and subsequently support the software.</a:t>
            </a:r>
          </a:p>
          <a:p>
            <a:pPr algn="just" eaLnBrk="1" hangingPunct="1">
              <a:lnSpc>
                <a:spcPct val="90000"/>
              </a:lnSpc>
              <a:defRPr/>
            </a:pPr>
            <a:r>
              <a:rPr lang="en-US" dirty="0" smtClean="0">
                <a:solidFill>
                  <a:schemeClr val="folHlink"/>
                </a:solidFill>
                <a:latin typeface="Times New Roman" pitchFamily="18" charset="0"/>
                <a:cs typeface="Times New Roman" pitchFamily="18" charset="0"/>
              </a:rPr>
              <a:t>the design should provide a complete picture of the software</a:t>
            </a:r>
            <a:r>
              <a:rPr lang="en-US" dirty="0" smtClean="0">
                <a:latin typeface="Times New Roman" pitchFamily="18" charset="0"/>
                <a:cs typeface="Times New Roman" pitchFamily="18" charset="0"/>
              </a:rPr>
              <a:t>, addressing the data, functional, and behavioral domains from an implementation perspective.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035297D3-5797-4D8D-9AC1-B1F27DC07B75}" type="slidenum">
              <a:rPr lang="en-US"/>
              <a:pPr/>
              <a:t>11</a:t>
            </a:fld>
            <a:endParaRPr lang="en-US"/>
          </a:p>
        </p:txBody>
      </p:sp>
      <p:sp>
        <p:nvSpPr>
          <p:cNvPr id="13316" name="Rectangle 2"/>
          <p:cNvSpPr>
            <a:spLocks noGrp="1" noChangeArrowheads="1"/>
          </p:cNvSpPr>
          <p:nvPr>
            <p:ph type="title"/>
          </p:nvPr>
        </p:nvSpPr>
        <p:spPr>
          <a:xfrm>
            <a:off x="381000" y="685800"/>
            <a:ext cx="8077200" cy="1143000"/>
          </a:xfrm>
        </p:spPr>
        <p:txBody>
          <a:bodyPr/>
          <a:lstStyle/>
          <a:p>
            <a:pPr algn="ctr" eaLnBrk="1" hangingPunct="1"/>
            <a:r>
              <a:rPr lang="en-US" dirty="0" smtClean="0"/>
              <a:t>Quality Guidelines for Good Design</a:t>
            </a:r>
          </a:p>
        </p:txBody>
      </p:sp>
      <p:sp>
        <p:nvSpPr>
          <p:cNvPr id="13317" name="Rectangle 3"/>
          <p:cNvSpPr>
            <a:spLocks noGrp="1" noChangeArrowheads="1"/>
          </p:cNvSpPr>
          <p:nvPr>
            <p:ph type="body" idx="1"/>
          </p:nvPr>
        </p:nvSpPr>
        <p:spPr>
          <a:xfrm>
            <a:off x="1905000" y="1828800"/>
            <a:ext cx="6781800" cy="4343400"/>
          </a:xfrm>
        </p:spPr>
        <p:txBody>
          <a:bodyPr/>
          <a:lstStyle/>
          <a:p>
            <a:pPr algn="just" eaLnBrk="1" hangingPunct="1">
              <a:lnSpc>
                <a:spcPct val="90000"/>
              </a:lnSpc>
              <a:spcBef>
                <a:spcPts val="600"/>
              </a:spcBef>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exhibit an architecture</a:t>
            </a:r>
            <a:r>
              <a:rPr lang="en-US" sz="1600" dirty="0" smtClean="0">
                <a:latin typeface="Times New Roman" pitchFamily="18" charset="0"/>
                <a:cs typeface="Times New Roman" pitchFamily="18" charset="0"/>
              </a:rPr>
              <a:t> that (1) has been created using recognizable architectural styles or patterns, (2) is composed of components that exhibit good design characteristics and (3) can be implemented in an evolutionary </a:t>
            </a:r>
            <a:r>
              <a:rPr lang="en-US" sz="1600" dirty="0" smtClean="0">
                <a:latin typeface="Times New Roman" pitchFamily="18" charset="0"/>
                <a:cs typeface="Times New Roman" pitchFamily="18" charset="0"/>
              </a:rPr>
              <a:t>fashion</a:t>
            </a:r>
          </a:p>
          <a:p>
            <a:pPr algn="just" eaLnBrk="1" hangingPunct="1">
              <a:lnSpc>
                <a:spcPct val="90000"/>
              </a:lnSpc>
              <a:spcBef>
                <a:spcPts val="300"/>
              </a:spcBef>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a:t>
            </a:r>
            <a:r>
              <a:rPr lang="en-US" sz="1600" dirty="0" smtClean="0">
                <a:solidFill>
                  <a:schemeClr val="folHlink"/>
                </a:solidFill>
                <a:latin typeface="Times New Roman" pitchFamily="18" charset="0"/>
                <a:cs typeface="Times New Roman" pitchFamily="18" charset="0"/>
              </a:rPr>
              <a:t>design should be modular</a:t>
            </a:r>
            <a:r>
              <a:rPr lang="en-US" sz="1600" dirty="0" smtClean="0">
                <a:latin typeface="Times New Roman" pitchFamily="18" charset="0"/>
                <a:cs typeface="Times New Roman" pitchFamily="18" charset="0"/>
              </a:rPr>
              <a:t>; that is, the software should be logically partitioned into elements or subsystems</a:t>
            </a:r>
          </a:p>
          <a:p>
            <a:pPr algn="just" eaLnBrk="1" hangingPunct="1">
              <a:lnSpc>
                <a:spcPct val="90000"/>
              </a:lnSpc>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contain distinct representations</a:t>
            </a:r>
            <a:r>
              <a:rPr lang="en-US" sz="1600" dirty="0" smtClean="0">
                <a:latin typeface="Times New Roman" pitchFamily="18" charset="0"/>
                <a:cs typeface="Times New Roman" pitchFamily="18" charset="0"/>
              </a:rPr>
              <a:t> of data, architecture, interfaces, and components.</a:t>
            </a:r>
          </a:p>
          <a:p>
            <a:pPr algn="just" eaLnBrk="1" hangingPunct="1">
              <a:lnSpc>
                <a:spcPct val="90000"/>
              </a:lnSpc>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lead to data structures that are appropriate</a:t>
            </a:r>
            <a:r>
              <a:rPr lang="en-US" sz="1600" dirty="0" smtClean="0">
                <a:latin typeface="Times New Roman" pitchFamily="18" charset="0"/>
                <a:cs typeface="Times New Roman" pitchFamily="18" charset="0"/>
              </a:rPr>
              <a:t> for the classes to be implemented and are drawn from recognizable data patterns.</a:t>
            </a:r>
          </a:p>
          <a:p>
            <a:pPr algn="just" eaLnBrk="1" hangingPunct="1">
              <a:lnSpc>
                <a:spcPct val="90000"/>
              </a:lnSpc>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lead to components that exhibit independent functional characteristics.</a:t>
            </a:r>
            <a:endParaRPr lang="en-US" sz="1600" dirty="0" smtClean="0">
              <a:latin typeface="Times New Roman" pitchFamily="18" charset="0"/>
              <a:cs typeface="Times New Roman" pitchFamily="18" charset="0"/>
            </a:endParaRPr>
          </a:p>
          <a:p>
            <a:pPr algn="just" eaLnBrk="1" hangingPunct="1">
              <a:lnSpc>
                <a:spcPct val="90000"/>
              </a:lnSpc>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lead to interfaces that reduce the complexity</a:t>
            </a:r>
            <a:r>
              <a:rPr lang="en-US" sz="1600" dirty="0" smtClean="0">
                <a:latin typeface="Times New Roman" pitchFamily="18" charset="0"/>
                <a:cs typeface="Times New Roman" pitchFamily="18" charset="0"/>
              </a:rPr>
              <a:t> of connections between components and with the external environment.</a:t>
            </a:r>
          </a:p>
          <a:p>
            <a:pPr algn="just" eaLnBrk="1" hangingPunct="1">
              <a:lnSpc>
                <a:spcPct val="90000"/>
              </a:lnSpc>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be derived using a repeatable method </a:t>
            </a:r>
            <a:r>
              <a:rPr lang="en-US" sz="1600" dirty="0" smtClean="0">
                <a:latin typeface="Times New Roman" pitchFamily="18" charset="0"/>
                <a:cs typeface="Times New Roman" pitchFamily="18" charset="0"/>
              </a:rPr>
              <a:t>that is driven by information obtained during software requirements analysis.</a:t>
            </a:r>
          </a:p>
          <a:p>
            <a:pPr algn="just" eaLnBrk="1" hangingPunct="1">
              <a:lnSpc>
                <a:spcPct val="90000"/>
              </a:lnSpc>
              <a:buFont typeface="Helvetica" pitchFamily="34" charset="0"/>
              <a:buAutoNum type="arabicPeriod"/>
            </a:pPr>
            <a:r>
              <a:rPr lang="en-US" sz="1600" dirty="0" smtClean="0">
                <a:solidFill>
                  <a:schemeClr val="folHlink"/>
                </a:solidFill>
                <a:latin typeface="Times New Roman" pitchFamily="18" charset="0"/>
                <a:cs typeface="Times New Roman" pitchFamily="18" charset="0"/>
              </a:rPr>
              <a:t>A design should be represented using a notation </a:t>
            </a:r>
            <a:r>
              <a:rPr lang="en-US" sz="1600" dirty="0" smtClean="0">
                <a:latin typeface="Times New Roman" pitchFamily="18" charset="0"/>
                <a:cs typeface="Times New Roman" pitchFamily="18" charset="0"/>
              </a:rPr>
              <a:t>that effectively communicates its meaning.</a:t>
            </a:r>
            <a:endParaRPr lang="en-US" sz="16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C258ADD1-2335-4AA6-B94A-A3046CB9F503}" type="slidenum">
              <a:rPr lang="en-US"/>
              <a:pPr/>
              <a:t>12</a:t>
            </a:fld>
            <a:endParaRPr lang="en-US"/>
          </a:p>
        </p:txBody>
      </p:sp>
      <p:sp>
        <p:nvSpPr>
          <p:cNvPr id="14340" name="Rectangle 3"/>
          <p:cNvSpPr>
            <a:spLocks noGrp="1" noChangeArrowheads="1"/>
          </p:cNvSpPr>
          <p:nvPr>
            <p:ph type="title"/>
          </p:nvPr>
        </p:nvSpPr>
        <p:spPr>
          <a:xfrm>
            <a:off x="1219200" y="1066800"/>
            <a:ext cx="4051300" cy="660400"/>
          </a:xfrm>
          <a:noFill/>
        </p:spPr>
        <p:txBody>
          <a:bodyPr wrap="none" lIns="63500" tIns="25400" rIns="63500" bIns="25400" anchor="t">
            <a:spAutoFit/>
          </a:bodyPr>
          <a:lstStyle/>
          <a:p>
            <a:pPr eaLnBrk="1" hangingPunct="1"/>
            <a:r>
              <a:rPr lang="en-US" smtClean="0"/>
              <a:t>Design Principles</a:t>
            </a:r>
          </a:p>
        </p:txBody>
      </p:sp>
      <p:sp>
        <p:nvSpPr>
          <p:cNvPr id="14341" name="Rectangle 4"/>
          <p:cNvSpPr>
            <a:spLocks noGrp="1" noChangeArrowheads="1"/>
          </p:cNvSpPr>
          <p:nvPr>
            <p:ph type="body" idx="1"/>
          </p:nvPr>
        </p:nvSpPr>
        <p:spPr>
          <a:xfrm>
            <a:off x="1828800" y="1981200"/>
            <a:ext cx="7162800" cy="4114800"/>
          </a:xfrm>
          <a:noFill/>
        </p:spPr>
        <p:txBody>
          <a:bodyPr lIns="90487" tIns="44450" rIns="90487" bIns="44450"/>
          <a:lstStyle/>
          <a:p>
            <a:pPr eaLnBrk="1" hangingPunct="1">
              <a:lnSpc>
                <a:spcPct val="90000"/>
              </a:lnSpc>
            </a:pPr>
            <a:r>
              <a:rPr lang="en-US" sz="1600" dirty="0" smtClean="0"/>
              <a:t>The design process should not suffer from ‘tunnel vision.’   </a:t>
            </a:r>
          </a:p>
          <a:p>
            <a:pPr eaLnBrk="1" hangingPunct="1">
              <a:lnSpc>
                <a:spcPct val="90000"/>
              </a:lnSpc>
            </a:pPr>
            <a:r>
              <a:rPr lang="en-US" sz="1600" dirty="0" smtClean="0"/>
              <a:t>The design should be traceable to the analysis model. </a:t>
            </a:r>
          </a:p>
          <a:p>
            <a:pPr eaLnBrk="1" hangingPunct="1">
              <a:lnSpc>
                <a:spcPct val="90000"/>
              </a:lnSpc>
            </a:pPr>
            <a:r>
              <a:rPr lang="en-US" sz="1600" dirty="0" smtClean="0"/>
              <a:t>The design should not reinvent the wheel. </a:t>
            </a:r>
          </a:p>
          <a:p>
            <a:pPr eaLnBrk="1" hangingPunct="1">
              <a:lnSpc>
                <a:spcPct val="90000"/>
              </a:lnSpc>
            </a:pPr>
            <a:r>
              <a:rPr lang="en-US" sz="1600" dirty="0" smtClean="0"/>
              <a:t>The design should “minimize the intellectual distance” </a:t>
            </a:r>
            <a:r>
              <a:rPr lang="en-US" sz="1600" dirty="0" smtClean="0"/>
              <a:t>between </a:t>
            </a:r>
            <a:r>
              <a:rPr lang="en-US" sz="1600" dirty="0" smtClean="0"/>
              <a:t>the software and the problem as it exists in the real world. </a:t>
            </a:r>
          </a:p>
          <a:p>
            <a:pPr eaLnBrk="1" hangingPunct="1">
              <a:lnSpc>
                <a:spcPct val="90000"/>
              </a:lnSpc>
            </a:pPr>
            <a:r>
              <a:rPr lang="en-US" sz="1600" dirty="0" smtClean="0"/>
              <a:t>The design should exhibit uniformity and integration. </a:t>
            </a:r>
          </a:p>
          <a:p>
            <a:pPr eaLnBrk="1" hangingPunct="1">
              <a:lnSpc>
                <a:spcPct val="90000"/>
              </a:lnSpc>
            </a:pPr>
            <a:r>
              <a:rPr lang="en-US" sz="1600" dirty="0" smtClean="0"/>
              <a:t>The design should be structured to accommodate change. </a:t>
            </a:r>
          </a:p>
          <a:p>
            <a:pPr eaLnBrk="1" hangingPunct="1">
              <a:lnSpc>
                <a:spcPct val="90000"/>
              </a:lnSpc>
            </a:pPr>
            <a:r>
              <a:rPr lang="en-US" sz="1600" dirty="0" smtClean="0"/>
              <a:t>The design should be structured to degrade gently, even when aberrant data, events, or operating conditions are encountered. </a:t>
            </a:r>
          </a:p>
          <a:p>
            <a:pPr eaLnBrk="1" hangingPunct="1">
              <a:lnSpc>
                <a:spcPct val="90000"/>
              </a:lnSpc>
            </a:pPr>
            <a:r>
              <a:rPr lang="en-US" sz="1600" dirty="0" smtClean="0"/>
              <a:t>Design is not coding, coding is not design. </a:t>
            </a:r>
          </a:p>
          <a:p>
            <a:pPr eaLnBrk="1" hangingPunct="1">
              <a:lnSpc>
                <a:spcPct val="90000"/>
              </a:lnSpc>
            </a:pPr>
            <a:r>
              <a:rPr lang="en-US" sz="1600" dirty="0" smtClean="0"/>
              <a:t>The design should be assessed for quality as it is being created, not after the fact. </a:t>
            </a:r>
          </a:p>
          <a:p>
            <a:pPr eaLnBrk="1" hangingPunct="1">
              <a:lnSpc>
                <a:spcPct val="90000"/>
              </a:lnSpc>
            </a:pPr>
            <a:r>
              <a:rPr lang="en-US" sz="1600" dirty="0" smtClean="0"/>
              <a:t>The design should be reviewed to minimize conceptual (semantic) errors.</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066FC8DC-507F-4E19-B025-D2E1D033C543}" type="slidenum">
              <a:rPr lang="en-US"/>
              <a:pPr/>
              <a:t>13</a:t>
            </a:fld>
            <a:endParaRPr lang="en-US"/>
          </a:p>
        </p:txBody>
      </p:sp>
      <p:sp>
        <p:nvSpPr>
          <p:cNvPr id="15364" name="Rectangle 3"/>
          <p:cNvSpPr>
            <a:spLocks noGrp="1" noChangeArrowheads="1"/>
          </p:cNvSpPr>
          <p:nvPr>
            <p:ph type="title"/>
          </p:nvPr>
        </p:nvSpPr>
        <p:spPr>
          <a:xfrm>
            <a:off x="533400" y="1066800"/>
            <a:ext cx="7996238" cy="666750"/>
          </a:xfrm>
          <a:noFill/>
        </p:spPr>
        <p:txBody>
          <a:bodyPr wrap="none" lIns="63500" tIns="25400" rIns="63500" bIns="25400" anchor="t">
            <a:spAutoFit/>
          </a:bodyPr>
          <a:lstStyle/>
          <a:p>
            <a:pPr eaLnBrk="1" hangingPunct="1"/>
            <a:r>
              <a:rPr lang="en-US" smtClean="0"/>
              <a:t>Design Quality Attributes (FURPS)</a:t>
            </a:r>
          </a:p>
        </p:txBody>
      </p:sp>
      <p:sp>
        <p:nvSpPr>
          <p:cNvPr id="15365" name="Rectangle 4"/>
          <p:cNvSpPr>
            <a:spLocks noGrp="1" noChangeArrowheads="1"/>
          </p:cNvSpPr>
          <p:nvPr>
            <p:ph type="body" idx="1"/>
          </p:nvPr>
        </p:nvSpPr>
        <p:spPr>
          <a:xfrm>
            <a:off x="1828800" y="1981200"/>
            <a:ext cx="6248400" cy="4114800"/>
          </a:xfrm>
          <a:noFill/>
        </p:spPr>
        <p:txBody>
          <a:bodyPr lIns="90487" tIns="44450" rIns="90487" bIns="44450"/>
          <a:lstStyle/>
          <a:p>
            <a:pPr eaLnBrk="1" hangingPunct="1">
              <a:lnSpc>
                <a:spcPct val="90000"/>
              </a:lnSpc>
            </a:pPr>
            <a:r>
              <a:rPr lang="en-US" sz="1600" dirty="0" smtClean="0">
                <a:solidFill>
                  <a:srgbClr val="C00000"/>
                </a:solidFill>
              </a:rPr>
              <a:t>Functionality</a:t>
            </a:r>
            <a:r>
              <a:rPr lang="en-US" sz="1600" dirty="0" smtClean="0"/>
              <a:t>: evaluate the feature set and capabilities of the program, the generality of the functions that are delivered , and the security of the overall system. </a:t>
            </a:r>
          </a:p>
          <a:p>
            <a:pPr eaLnBrk="1" hangingPunct="1">
              <a:lnSpc>
                <a:spcPct val="90000"/>
              </a:lnSpc>
            </a:pPr>
            <a:r>
              <a:rPr lang="en-US" sz="1600" dirty="0" smtClean="0">
                <a:solidFill>
                  <a:srgbClr val="C00000"/>
                </a:solidFill>
              </a:rPr>
              <a:t>Usability</a:t>
            </a:r>
            <a:r>
              <a:rPr lang="en-US" sz="1600" dirty="0" smtClean="0"/>
              <a:t> is assessed by considering human factors, overall aesthetics, consistency, and documentation.</a:t>
            </a:r>
          </a:p>
          <a:p>
            <a:pPr eaLnBrk="1" hangingPunct="1">
              <a:lnSpc>
                <a:spcPct val="90000"/>
              </a:lnSpc>
            </a:pPr>
            <a:r>
              <a:rPr lang="en-US" sz="1600" dirty="0" smtClean="0">
                <a:solidFill>
                  <a:srgbClr val="C00000"/>
                </a:solidFill>
              </a:rPr>
              <a:t>Reliability</a:t>
            </a:r>
            <a:r>
              <a:rPr lang="en-US" sz="1600" dirty="0" smtClean="0"/>
              <a:t> is evaluated by measuring the frequency and severity of failure, the accuracy of output results, the mean-time-to-failure, the ability to recover form failure, and the predictability of the program. </a:t>
            </a:r>
          </a:p>
          <a:p>
            <a:pPr eaLnBrk="1" hangingPunct="1">
              <a:lnSpc>
                <a:spcPct val="90000"/>
              </a:lnSpc>
            </a:pPr>
            <a:r>
              <a:rPr lang="en-US" sz="1600" dirty="0" smtClean="0">
                <a:solidFill>
                  <a:srgbClr val="C00000"/>
                </a:solidFill>
              </a:rPr>
              <a:t>Performance</a:t>
            </a:r>
            <a:r>
              <a:rPr lang="en-US" sz="1600" dirty="0" smtClean="0"/>
              <a:t> is measured by considering processing speed, response time, resource consumption, throughput, and efficiency. </a:t>
            </a:r>
          </a:p>
          <a:p>
            <a:pPr eaLnBrk="1" hangingPunct="1">
              <a:lnSpc>
                <a:spcPct val="90000"/>
              </a:lnSpc>
            </a:pPr>
            <a:r>
              <a:rPr lang="en-US" sz="1600" dirty="0" smtClean="0">
                <a:solidFill>
                  <a:srgbClr val="C00000"/>
                </a:solidFill>
              </a:rPr>
              <a:t>Supportability</a:t>
            </a:r>
            <a:r>
              <a:rPr lang="en-US" sz="1600" dirty="0" smtClean="0"/>
              <a:t> combines the ability to extend the program, adaptability, serviceability, maintainability, testability, compatibility, configurability.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ECDBC76F-0347-4666-A889-B8B61AAC16EF}" type="slidenum">
              <a:rPr lang="en-US"/>
              <a:pPr/>
              <a:t>14</a:t>
            </a:fld>
            <a:endParaRPr lang="en-US"/>
          </a:p>
        </p:txBody>
      </p:sp>
      <p:sp>
        <p:nvSpPr>
          <p:cNvPr id="16388" name="Rectangle 2"/>
          <p:cNvSpPr>
            <a:spLocks noGrp="1" noChangeArrowheads="1"/>
          </p:cNvSpPr>
          <p:nvPr>
            <p:ph type="title"/>
          </p:nvPr>
        </p:nvSpPr>
        <p:spPr>
          <a:xfrm>
            <a:off x="1219200" y="1143000"/>
            <a:ext cx="5380038" cy="660400"/>
          </a:xfrm>
          <a:noFill/>
        </p:spPr>
        <p:txBody>
          <a:bodyPr wrap="none" lIns="63500" tIns="25400" rIns="63500" bIns="25400" anchor="t">
            <a:spAutoFit/>
          </a:bodyPr>
          <a:lstStyle/>
          <a:p>
            <a:pPr eaLnBrk="1" hangingPunct="1"/>
            <a:r>
              <a:rPr lang="en-US" smtClean="0"/>
              <a:t>Fundamental Concepts</a:t>
            </a:r>
          </a:p>
        </p:txBody>
      </p:sp>
      <p:sp>
        <p:nvSpPr>
          <p:cNvPr id="16389" name="Rectangle 3"/>
          <p:cNvSpPr>
            <a:spLocks noGrp="1" noChangeArrowheads="1"/>
          </p:cNvSpPr>
          <p:nvPr>
            <p:ph type="body" idx="1"/>
          </p:nvPr>
        </p:nvSpPr>
        <p:spPr>
          <a:xfrm>
            <a:off x="1143000" y="1981200"/>
            <a:ext cx="7543800" cy="3429000"/>
          </a:xfrm>
          <a:noFill/>
        </p:spPr>
        <p:txBody>
          <a:bodyPr lIns="90487" tIns="44450" rIns="90487" bIns="44450"/>
          <a:lstStyle/>
          <a:p>
            <a:pPr algn="just" eaLnBrk="1" hangingPunct="1">
              <a:lnSpc>
                <a:spcPct val="90000"/>
              </a:lnSpc>
            </a:pPr>
            <a:r>
              <a:rPr lang="en-US" sz="2000" dirty="0" smtClean="0">
                <a:latin typeface="Times New Roman" pitchFamily="18" charset="0"/>
                <a:cs typeface="Times New Roman" pitchFamily="18" charset="0"/>
              </a:rPr>
              <a:t>A set of fundamental software design concepts has evolved over the history of software engineering. They span both traditional and object-oriented software development. </a:t>
            </a:r>
          </a:p>
          <a:p>
            <a:pPr algn="just" eaLnBrk="1" hangingPunct="1">
              <a:lnSpc>
                <a:spcPct val="90000"/>
              </a:lnSpc>
            </a:pPr>
            <a:endParaRPr lang="en-US" sz="2000" dirty="0" smtClean="0">
              <a:latin typeface="Times New Roman" pitchFamily="18" charset="0"/>
              <a:cs typeface="Times New Roman" pitchFamily="18" charset="0"/>
            </a:endParaRPr>
          </a:p>
          <a:p>
            <a:pPr algn="just" eaLnBrk="1" hangingPunct="1">
              <a:lnSpc>
                <a:spcPct val="90000"/>
              </a:lnSpc>
            </a:pPr>
            <a:r>
              <a:rPr lang="en-US" sz="2000" dirty="0" smtClean="0">
                <a:latin typeface="Times New Roman" pitchFamily="18" charset="0"/>
                <a:cs typeface="Times New Roman" pitchFamily="18" charset="0"/>
              </a:rPr>
              <a:t>M.A. Jackson [Jac75] once said: “ the beginning of wisdom for a software engineer is to recognize the difference between getting a program to work, and getting it right.” </a:t>
            </a:r>
          </a:p>
          <a:p>
            <a:pPr algn="just" eaLnBrk="1" hangingPunct="1">
              <a:lnSpc>
                <a:spcPct val="90000"/>
              </a:lnSpc>
            </a:pPr>
            <a:endParaRPr lang="en-US" sz="2000" dirty="0" smtClean="0">
              <a:latin typeface="Times New Roman" pitchFamily="18" charset="0"/>
              <a:cs typeface="Times New Roman" pitchFamily="18" charset="0"/>
            </a:endParaRPr>
          </a:p>
          <a:p>
            <a:pPr algn="just" eaLnBrk="1" hangingPunct="1">
              <a:lnSpc>
                <a:spcPct val="90000"/>
              </a:lnSpc>
            </a:pPr>
            <a:r>
              <a:rPr lang="en-US" sz="2000" dirty="0" smtClean="0">
                <a:latin typeface="Times New Roman" pitchFamily="18" charset="0"/>
                <a:cs typeface="Times New Roman" pitchFamily="18" charset="0"/>
              </a:rPr>
              <a:t>Fundamental software design concepts provide the </a:t>
            </a:r>
            <a:r>
              <a:rPr lang="en-US" sz="2000" dirty="0" smtClean="0">
                <a:solidFill>
                  <a:srgbClr val="C00000"/>
                </a:solidFill>
                <a:latin typeface="Times New Roman" pitchFamily="18" charset="0"/>
                <a:cs typeface="Times New Roman" pitchFamily="18" charset="0"/>
              </a:rPr>
              <a:t>necessary framework</a:t>
            </a:r>
            <a:r>
              <a:rPr lang="en-US" sz="2000" dirty="0" smtClean="0">
                <a:latin typeface="Times New Roman" pitchFamily="18" charset="0"/>
                <a:cs typeface="Times New Roman" pitchFamily="18" charset="0"/>
              </a:rPr>
              <a:t> for “getting it right”. </a:t>
            </a: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25DA1C9E-8BB3-4C81-963F-3D28392349A7}" type="slidenum">
              <a:rPr lang="en-US"/>
              <a:pPr/>
              <a:t>15</a:t>
            </a:fld>
            <a:endParaRPr lang="en-US"/>
          </a:p>
        </p:txBody>
      </p:sp>
      <p:sp>
        <p:nvSpPr>
          <p:cNvPr id="17412" name="Rectangle 2"/>
          <p:cNvSpPr>
            <a:spLocks noGrp="1" noChangeArrowheads="1"/>
          </p:cNvSpPr>
          <p:nvPr>
            <p:ph type="title"/>
          </p:nvPr>
        </p:nvSpPr>
        <p:spPr>
          <a:xfrm>
            <a:off x="1219200" y="1143000"/>
            <a:ext cx="5380038" cy="660400"/>
          </a:xfrm>
          <a:noFill/>
        </p:spPr>
        <p:txBody>
          <a:bodyPr wrap="none" lIns="63500" tIns="25400" rIns="63500" bIns="25400" anchor="t">
            <a:spAutoFit/>
          </a:bodyPr>
          <a:lstStyle/>
          <a:p>
            <a:pPr eaLnBrk="1" hangingPunct="1"/>
            <a:r>
              <a:rPr lang="en-US" smtClean="0"/>
              <a:t>Fundamental Concepts</a:t>
            </a:r>
          </a:p>
        </p:txBody>
      </p:sp>
      <p:sp>
        <p:nvSpPr>
          <p:cNvPr id="17413" name="Rectangle 3"/>
          <p:cNvSpPr>
            <a:spLocks noGrp="1" noChangeArrowheads="1"/>
          </p:cNvSpPr>
          <p:nvPr>
            <p:ph type="body" idx="1"/>
          </p:nvPr>
        </p:nvSpPr>
        <p:spPr>
          <a:xfrm>
            <a:off x="1828800" y="1981200"/>
            <a:ext cx="6858000" cy="3429000"/>
          </a:xfrm>
          <a:noFill/>
        </p:spPr>
        <p:txBody>
          <a:bodyPr lIns="90487" tIns="44450" rIns="90487" bIns="44450"/>
          <a:lstStyle/>
          <a:p>
            <a:pPr eaLnBrk="1" hangingPunct="1">
              <a:lnSpc>
                <a:spcPct val="90000"/>
              </a:lnSpc>
            </a:pPr>
            <a:r>
              <a:rPr lang="en-US" sz="1600" smtClean="0">
                <a:solidFill>
                  <a:schemeClr val="folHlink"/>
                </a:solidFill>
              </a:rPr>
              <a:t>Abstraction</a:t>
            </a:r>
            <a:r>
              <a:rPr lang="en-US" sz="1600" smtClean="0"/>
              <a:t>—data, procedure, control</a:t>
            </a:r>
          </a:p>
          <a:p>
            <a:pPr eaLnBrk="1" hangingPunct="1">
              <a:lnSpc>
                <a:spcPct val="90000"/>
              </a:lnSpc>
            </a:pPr>
            <a:r>
              <a:rPr lang="en-US" sz="1600" smtClean="0">
                <a:solidFill>
                  <a:schemeClr val="folHlink"/>
                </a:solidFill>
              </a:rPr>
              <a:t>Architecture</a:t>
            </a:r>
            <a:r>
              <a:rPr lang="en-US" sz="1600" smtClean="0"/>
              <a:t>—the overall structure of the software</a:t>
            </a:r>
          </a:p>
          <a:p>
            <a:pPr eaLnBrk="1" hangingPunct="1">
              <a:lnSpc>
                <a:spcPct val="90000"/>
              </a:lnSpc>
            </a:pPr>
            <a:r>
              <a:rPr lang="en-US" sz="1600" smtClean="0">
                <a:solidFill>
                  <a:schemeClr val="folHlink"/>
                </a:solidFill>
              </a:rPr>
              <a:t>Patterns</a:t>
            </a:r>
            <a:r>
              <a:rPr lang="en-US" sz="1600" smtClean="0"/>
              <a:t>—”conveys the essence” of a proven design solution</a:t>
            </a:r>
          </a:p>
          <a:p>
            <a:pPr eaLnBrk="1" hangingPunct="1">
              <a:lnSpc>
                <a:spcPct val="90000"/>
              </a:lnSpc>
            </a:pPr>
            <a:r>
              <a:rPr lang="en-US" sz="1600" smtClean="0">
                <a:solidFill>
                  <a:schemeClr val="folHlink"/>
                </a:solidFill>
              </a:rPr>
              <a:t>Separation of c</a:t>
            </a:r>
            <a:r>
              <a:rPr lang="en-US" sz="1600" smtClean="0">
                <a:solidFill>
                  <a:schemeClr val="folHlink"/>
                </a:solidFill>
                <a:latin typeface="Arial" pitchFamily="34" charset="0"/>
              </a:rPr>
              <a:t>oncerns</a:t>
            </a:r>
            <a:r>
              <a:rPr lang="en-US" sz="1600" smtClean="0">
                <a:latin typeface="Arial" pitchFamily="34" charset="0"/>
              </a:rPr>
              <a:t>—any complex problem can be more easily handled if it is subdivided into pieces</a:t>
            </a:r>
          </a:p>
          <a:p>
            <a:pPr eaLnBrk="1" hangingPunct="1">
              <a:lnSpc>
                <a:spcPct val="90000"/>
              </a:lnSpc>
            </a:pPr>
            <a:r>
              <a:rPr lang="en-US" sz="1600" smtClean="0">
                <a:solidFill>
                  <a:schemeClr val="folHlink"/>
                </a:solidFill>
              </a:rPr>
              <a:t>Modularity</a:t>
            </a:r>
            <a:r>
              <a:rPr lang="en-US" sz="1600" smtClean="0"/>
              <a:t>—compartmentalization of data and function</a:t>
            </a:r>
          </a:p>
          <a:p>
            <a:pPr eaLnBrk="1" hangingPunct="1">
              <a:lnSpc>
                <a:spcPct val="90000"/>
              </a:lnSpc>
            </a:pPr>
            <a:r>
              <a:rPr lang="en-US" sz="1600" smtClean="0">
                <a:solidFill>
                  <a:schemeClr val="folHlink"/>
                </a:solidFill>
              </a:rPr>
              <a:t>Hiding</a:t>
            </a:r>
            <a:r>
              <a:rPr lang="en-US" sz="1600" smtClean="0"/>
              <a:t>—controlled interfaces</a:t>
            </a:r>
          </a:p>
          <a:p>
            <a:pPr eaLnBrk="1" hangingPunct="1">
              <a:lnSpc>
                <a:spcPct val="90000"/>
              </a:lnSpc>
            </a:pPr>
            <a:r>
              <a:rPr lang="en-US" sz="1600" smtClean="0">
                <a:solidFill>
                  <a:schemeClr val="folHlink"/>
                </a:solidFill>
              </a:rPr>
              <a:t>Functional independence</a:t>
            </a:r>
            <a:r>
              <a:rPr lang="en-US" sz="1600" smtClean="0"/>
              <a:t>—single-minded function and low coupling</a:t>
            </a:r>
          </a:p>
          <a:p>
            <a:pPr eaLnBrk="1" hangingPunct="1">
              <a:lnSpc>
                <a:spcPct val="90000"/>
              </a:lnSpc>
            </a:pPr>
            <a:r>
              <a:rPr lang="en-US" sz="1600" smtClean="0">
                <a:solidFill>
                  <a:schemeClr val="folHlink"/>
                </a:solidFill>
              </a:rPr>
              <a:t>Refinement</a:t>
            </a:r>
            <a:r>
              <a:rPr lang="en-US" sz="1600" smtClean="0"/>
              <a:t>—elaboration of detail for all abstractions</a:t>
            </a:r>
          </a:p>
          <a:p>
            <a:pPr eaLnBrk="1" hangingPunct="1">
              <a:lnSpc>
                <a:spcPct val="90000"/>
              </a:lnSpc>
            </a:pPr>
            <a:r>
              <a:rPr lang="en-US" sz="1600" smtClean="0">
                <a:solidFill>
                  <a:schemeClr val="folHlink"/>
                </a:solidFill>
              </a:rPr>
              <a:t>Aspects</a:t>
            </a:r>
            <a:r>
              <a:rPr lang="en-US" sz="1600" smtClean="0"/>
              <a:t>—a mechanism for understanding how global requirements affect design</a:t>
            </a:r>
          </a:p>
          <a:p>
            <a:pPr eaLnBrk="1" hangingPunct="1">
              <a:lnSpc>
                <a:spcPct val="90000"/>
              </a:lnSpc>
            </a:pPr>
            <a:r>
              <a:rPr lang="en-US" sz="1600" smtClean="0">
                <a:solidFill>
                  <a:schemeClr val="folHlink"/>
                </a:solidFill>
              </a:rPr>
              <a:t>Refactoring</a:t>
            </a:r>
            <a:r>
              <a:rPr lang="en-US" sz="1600" smtClean="0"/>
              <a:t>—a reorganization technique that simplifies the design</a:t>
            </a:r>
          </a:p>
          <a:p>
            <a:pPr eaLnBrk="1" hangingPunct="1">
              <a:lnSpc>
                <a:spcPct val="90000"/>
              </a:lnSpc>
            </a:pPr>
            <a:r>
              <a:rPr lang="en-US" sz="1600" smtClean="0">
                <a:solidFill>
                  <a:schemeClr val="folHlink"/>
                </a:solidFill>
              </a:rPr>
              <a:t>OO design concepts</a:t>
            </a:r>
            <a:r>
              <a:rPr lang="en-US" sz="1600" smtClean="0"/>
              <a:t>—Appendix II</a:t>
            </a:r>
          </a:p>
          <a:p>
            <a:pPr eaLnBrk="1" hangingPunct="1">
              <a:lnSpc>
                <a:spcPct val="90000"/>
              </a:lnSpc>
            </a:pPr>
            <a:r>
              <a:rPr lang="en-US" sz="1600" smtClean="0">
                <a:solidFill>
                  <a:schemeClr val="folHlink"/>
                </a:solidFill>
                <a:latin typeface="Arial" pitchFamily="34" charset="0"/>
              </a:rPr>
              <a:t>Design Classes</a:t>
            </a:r>
            <a:r>
              <a:rPr lang="en-US" sz="1600" smtClean="0">
                <a:latin typeface="Arial" pitchFamily="34" charset="0"/>
              </a:rPr>
              <a:t>—provide design detail that will enable analysis classes to be implemented</a:t>
            </a:r>
            <a:endParaRPr lang="en-US" sz="2000" smtClean="0">
              <a:latin typeface="Palatino"/>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1D0F1E22-F9B5-4AA1-8321-9FA33AF2AC30}" type="slidenum">
              <a:rPr lang="en-US"/>
              <a:pPr/>
              <a:t>16</a:t>
            </a:fld>
            <a:endParaRPr lang="en-US"/>
          </a:p>
        </p:txBody>
      </p:sp>
      <p:sp>
        <p:nvSpPr>
          <p:cNvPr id="18436" name="Rectangle 2"/>
          <p:cNvSpPr>
            <a:spLocks noGrp="1" noChangeArrowheads="1"/>
          </p:cNvSpPr>
          <p:nvPr>
            <p:ph type="title"/>
          </p:nvPr>
        </p:nvSpPr>
        <p:spPr>
          <a:xfrm>
            <a:off x="1219200" y="1066800"/>
            <a:ext cx="3883025" cy="660400"/>
          </a:xfrm>
          <a:noFill/>
        </p:spPr>
        <p:txBody>
          <a:bodyPr wrap="none" lIns="63500" tIns="25400" rIns="63500" bIns="25400" anchor="t">
            <a:spAutoFit/>
          </a:bodyPr>
          <a:lstStyle/>
          <a:p>
            <a:pPr eaLnBrk="1" hangingPunct="1"/>
            <a:r>
              <a:rPr lang="en-US" smtClean="0"/>
              <a:t>Data Abstraction</a:t>
            </a:r>
          </a:p>
        </p:txBody>
      </p:sp>
      <p:sp>
        <p:nvSpPr>
          <p:cNvPr id="18437" name="AutoShape 3"/>
          <p:cNvSpPr>
            <a:spLocks noChangeArrowheads="1"/>
          </p:cNvSpPr>
          <p:nvPr/>
        </p:nvSpPr>
        <p:spPr bwMode="auto">
          <a:xfrm>
            <a:off x="4800600" y="1931988"/>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18438" name="Line 4"/>
          <p:cNvSpPr>
            <a:spLocks noChangeShapeType="1"/>
          </p:cNvSpPr>
          <p:nvPr/>
        </p:nvSpPr>
        <p:spPr bwMode="auto">
          <a:xfrm>
            <a:off x="4800600" y="2387600"/>
            <a:ext cx="3251200" cy="0"/>
          </a:xfrm>
          <a:prstGeom prst="line">
            <a:avLst/>
          </a:prstGeom>
          <a:noFill/>
          <a:ln w="25400">
            <a:solidFill>
              <a:schemeClr val="tx1"/>
            </a:solidFill>
            <a:round/>
            <a:headEnd/>
            <a:tailEnd/>
          </a:ln>
          <a:effectLst/>
        </p:spPr>
        <p:txBody>
          <a:bodyPr wrap="none" anchor="ctr"/>
          <a:lstStyle/>
          <a:p>
            <a:endParaRPr lang="en-US"/>
          </a:p>
        </p:txBody>
      </p:sp>
      <p:sp>
        <p:nvSpPr>
          <p:cNvPr id="177157" name="Rectangle 5"/>
          <p:cNvSpPr>
            <a:spLocks noChangeArrowheads="1"/>
          </p:cNvSpPr>
          <p:nvPr/>
        </p:nvSpPr>
        <p:spPr bwMode="auto">
          <a:xfrm>
            <a:off x="4953000" y="1905000"/>
            <a:ext cx="790575"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solidFill>
                  <a:schemeClr val="folHlink"/>
                </a:solidFill>
                <a:effectLst>
                  <a:outerShdw blurRad="38100" dist="38100" dir="2700000" algn="tl">
                    <a:srgbClr val="000000"/>
                  </a:outerShdw>
                </a:effectLst>
                <a:latin typeface="Helvetica" pitchFamily="34" charset="0"/>
              </a:rPr>
              <a:t>door</a:t>
            </a:r>
            <a:endParaRPr lang="en-US">
              <a:solidFill>
                <a:srgbClr val="AD278D"/>
              </a:solidFill>
              <a:effectLst>
                <a:outerShdw blurRad="38100" dist="38100" dir="2700000" algn="tl">
                  <a:srgbClr val="000000"/>
                </a:outerShdw>
              </a:effectLst>
              <a:latin typeface="Helvetica" pitchFamily="34" charset="0"/>
            </a:endParaRPr>
          </a:p>
        </p:txBody>
      </p:sp>
      <p:sp>
        <p:nvSpPr>
          <p:cNvPr id="18440" name="Line 6"/>
          <p:cNvSpPr>
            <a:spLocks noChangeShapeType="1"/>
          </p:cNvSpPr>
          <p:nvPr/>
        </p:nvSpPr>
        <p:spPr bwMode="auto">
          <a:xfrm flipH="1">
            <a:off x="4267200" y="4186238"/>
            <a:ext cx="825500" cy="1471612"/>
          </a:xfrm>
          <a:prstGeom prst="line">
            <a:avLst/>
          </a:prstGeom>
          <a:noFill/>
          <a:ln w="12700">
            <a:solidFill>
              <a:schemeClr val="tx1"/>
            </a:solidFill>
            <a:round/>
            <a:headEnd/>
            <a:tailEnd/>
          </a:ln>
          <a:effectLst/>
        </p:spPr>
        <p:txBody>
          <a:bodyPr wrap="none" anchor="ctr"/>
          <a:lstStyle/>
          <a:p>
            <a:endParaRPr lang="en-US"/>
          </a:p>
        </p:txBody>
      </p:sp>
      <p:sp>
        <p:nvSpPr>
          <p:cNvPr id="18441" name="Rectangle 7"/>
          <p:cNvSpPr>
            <a:spLocks noChangeArrowheads="1"/>
          </p:cNvSpPr>
          <p:nvPr/>
        </p:nvSpPr>
        <p:spPr bwMode="auto">
          <a:xfrm>
            <a:off x="4119563" y="5640388"/>
            <a:ext cx="3446462" cy="363537"/>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implemented as a data structure</a:t>
            </a:r>
          </a:p>
        </p:txBody>
      </p:sp>
      <p:sp>
        <p:nvSpPr>
          <p:cNvPr id="177160" name="Rectangle 8"/>
          <p:cNvSpPr>
            <a:spLocks noChangeArrowheads="1"/>
          </p:cNvSpPr>
          <p:nvPr/>
        </p:nvSpPr>
        <p:spPr bwMode="auto">
          <a:xfrm>
            <a:off x="5399088" y="2617788"/>
            <a:ext cx="1527175"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manufacturer</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1" name="Rectangle 9"/>
          <p:cNvSpPr>
            <a:spLocks noChangeArrowheads="1"/>
          </p:cNvSpPr>
          <p:nvPr/>
        </p:nvSpPr>
        <p:spPr bwMode="auto">
          <a:xfrm>
            <a:off x="5399088" y="2860675"/>
            <a:ext cx="1641475" cy="3635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model number</a:t>
            </a:r>
            <a:endParaRPr lang="en-US" sz="1800">
              <a:solidFill>
                <a:srgbClr val="AD278D"/>
              </a:solidFill>
              <a:effectLst>
                <a:outerShdw blurRad="38100" dist="38100" dir="2700000" algn="tl">
                  <a:srgbClr val="000000"/>
                </a:outerShdw>
              </a:effectLst>
              <a:latin typeface="Helvetica" pitchFamily="34" charset="0"/>
            </a:endParaRPr>
          </a:p>
        </p:txBody>
      </p:sp>
      <p:sp>
        <p:nvSpPr>
          <p:cNvPr id="177162" name="Rectangle 10"/>
          <p:cNvSpPr>
            <a:spLocks noChangeArrowheads="1"/>
          </p:cNvSpPr>
          <p:nvPr/>
        </p:nvSpPr>
        <p:spPr bwMode="auto">
          <a:xfrm>
            <a:off x="5399088" y="3101975"/>
            <a:ext cx="612775" cy="6111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type</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3" name="Rectangle 11"/>
          <p:cNvSpPr>
            <a:spLocks noChangeArrowheads="1"/>
          </p:cNvSpPr>
          <p:nvPr/>
        </p:nvSpPr>
        <p:spPr bwMode="auto">
          <a:xfrm>
            <a:off x="5399088" y="3343275"/>
            <a:ext cx="1692275" cy="61118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swing direction</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4" name="Rectangle 12"/>
          <p:cNvSpPr>
            <a:spLocks noChangeArrowheads="1"/>
          </p:cNvSpPr>
          <p:nvPr/>
        </p:nvSpPr>
        <p:spPr bwMode="auto">
          <a:xfrm>
            <a:off x="5399088" y="3582988"/>
            <a:ext cx="854075"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inserts</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5" name="Rectangle 13"/>
          <p:cNvSpPr>
            <a:spLocks noChangeArrowheads="1"/>
          </p:cNvSpPr>
          <p:nvPr/>
        </p:nvSpPr>
        <p:spPr bwMode="auto">
          <a:xfrm>
            <a:off x="5399088" y="3824288"/>
            <a:ext cx="714375"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lights</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6" name="Rectangle 14"/>
          <p:cNvSpPr>
            <a:spLocks noChangeArrowheads="1"/>
          </p:cNvSpPr>
          <p:nvPr/>
        </p:nvSpPr>
        <p:spPr bwMode="auto">
          <a:xfrm>
            <a:off x="5399088" y="4065588"/>
            <a:ext cx="803275"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rgbClr val="AD278D"/>
                </a:solidFill>
                <a:effectLst>
                  <a:outerShdw blurRad="38100" dist="38100" dir="2700000" algn="tl">
                    <a:srgbClr val="000000"/>
                  </a:outerShdw>
                </a:effectLst>
                <a:latin typeface="Helvetica" pitchFamily="34" charset="0"/>
              </a:rPr>
              <a:t>   </a:t>
            </a:r>
            <a:r>
              <a:rPr lang="en-US" sz="1800">
                <a:solidFill>
                  <a:schemeClr val="folHlink"/>
                </a:solidFill>
                <a:effectLst>
                  <a:outerShdw blurRad="38100" dist="38100" dir="2700000" algn="tl">
                    <a:srgbClr val="000000"/>
                  </a:outerShdw>
                </a:effectLst>
                <a:latin typeface="Helvetica" pitchFamily="34" charset="0"/>
              </a:rPr>
              <a:t>type</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7" name="Rectangle 15"/>
          <p:cNvSpPr>
            <a:spLocks noChangeArrowheads="1"/>
          </p:cNvSpPr>
          <p:nvPr/>
        </p:nvSpPr>
        <p:spPr bwMode="auto">
          <a:xfrm>
            <a:off x="5399088" y="4306888"/>
            <a:ext cx="1146175"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rgbClr val="AD278D"/>
                </a:solidFill>
                <a:effectLst>
                  <a:outerShdw blurRad="38100" dist="38100" dir="2700000" algn="tl">
                    <a:srgbClr val="000000"/>
                  </a:outerShdw>
                </a:effectLst>
                <a:latin typeface="Helvetica" pitchFamily="34" charset="0"/>
              </a:rPr>
              <a:t>   </a:t>
            </a:r>
            <a:r>
              <a:rPr lang="en-US" sz="1800">
                <a:solidFill>
                  <a:schemeClr val="folHlink"/>
                </a:solidFill>
                <a:effectLst>
                  <a:outerShdw blurRad="38100" dist="38100" dir="2700000" algn="tl">
                    <a:srgbClr val="000000"/>
                  </a:outerShdw>
                </a:effectLst>
                <a:latin typeface="Helvetica" pitchFamily="34" charset="0"/>
              </a:rPr>
              <a:t>number</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8" name="Rectangle 16"/>
          <p:cNvSpPr>
            <a:spLocks noChangeArrowheads="1"/>
          </p:cNvSpPr>
          <p:nvPr/>
        </p:nvSpPr>
        <p:spPr bwMode="auto">
          <a:xfrm>
            <a:off x="5399088" y="4548188"/>
            <a:ext cx="841375" cy="61118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folHlink"/>
                </a:solidFill>
                <a:effectLst>
                  <a:outerShdw blurRad="38100" dist="38100" dir="2700000" algn="tl">
                    <a:srgbClr val="000000"/>
                  </a:outerShdw>
                </a:effectLst>
                <a:latin typeface="Helvetica" pitchFamily="34" charset="0"/>
              </a:rPr>
              <a:t>weight</a:t>
            </a:r>
          </a:p>
          <a:p>
            <a:pPr>
              <a:lnSpc>
                <a:spcPct val="90000"/>
              </a:lnSpc>
            </a:pPr>
            <a:endParaRPr lang="en-US" sz="1800">
              <a:solidFill>
                <a:srgbClr val="AD278D"/>
              </a:solidFill>
              <a:effectLst>
                <a:outerShdw blurRad="38100" dist="38100" dir="2700000" algn="tl">
                  <a:srgbClr val="000000"/>
                </a:outerShdw>
              </a:effectLst>
              <a:latin typeface="Helvetica" pitchFamily="34" charset="0"/>
            </a:endParaRPr>
          </a:p>
        </p:txBody>
      </p:sp>
      <p:sp>
        <p:nvSpPr>
          <p:cNvPr id="177169" name="Rectangle 17"/>
          <p:cNvSpPr>
            <a:spLocks noChangeArrowheads="1"/>
          </p:cNvSpPr>
          <p:nvPr/>
        </p:nvSpPr>
        <p:spPr bwMode="auto">
          <a:xfrm>
            <a:off x="5399088" y="4789488"/>
            <a:ext cx="2227262"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itchFamily="34" charset="0"/>
                <a:ea typeface="ＭＳ Ｐゴシック" pitchFamily="34" charset="-128"/>
              </a:rPr>
              <a:t>opening mechanism</a:t>
            </a:r>
          </a:p>
        </p:txBody>
      </p:sp>
      <p:sp>
        <p:nvSpPr>
          <p:cNvPr id="18452" name="Rectangle 18"/>
          <p:cNvSpPr>
            <a:spLocks noChangeArrowheads="1"/>
          </p:cNvSpPr>
          <p:nvPr/>
        </p:nvSpPr>
        <p:spPr bwMode="auto">
          <a:xfrm>
            <a:off x="1866900" y="2095500"/>
            <a:ext cx="1727200" cy="3505200"/>
          </a:xfrm>
          <a:prstGeom prst="rect">
            <a:avLst/>
          </a:prstGeom>
          <a:solidFill>
            <a:srgbClr val="3E1403"/>
          </a:solidFill>
          <a:ln w="127000">
            <a:noFill/>
            <a:miter lim="800000"/>
            <a:headEnd/>
            <a:tailEnd/>
          </a:ln>
          <a:effectLst/>
        </p:spPr>
        <p:txBody>
          <a:bodyPr wrap="none" anchor="ctr"/>
          <a:lstStyle/>
          <a:p>
            <a:endParaRPr lang="en-US"/>
          </a:p>
        </p:txBody>
      </p:sp>
      <p:sp>
        <p:nvSpPr>
          <p:cNvPr id="18453" name="Rectangle 19"/>
          <p:cNvSpPr>
            <a:spLocks noChangeArrowheads="1"/>
          </p:cNvSpPr>
          <p:nvPr/>
        </p:nvSpPr>
        <p:spPr bwMode="auto">
          <a:xfrm>
            <a:off x="1866900" y="2097088"/>
            <a:ext cx="1727200" cy="3503612"/>
          </a:xfrm>
          <a:prstGeom prst="rect">
            <a:avLst/>
          </a:prstGeom>
          <a:noFill/>
          <a:ln w="25400">
            <a:solidFill>
              <a:srgbClr val="000000"/>
            </a:solidFill>
            <a:miter lim="800000"/>
            <a:headEnd/>
            <a:tailEnd/>
          </a:ln>
          <a:effectLst/>
        </p:spPr>
        <p:txBody>
          <a:bodyPr wrap="none" anchor="ctr"/>
          <a:lstStyle/>
          <a:p>
            <a:endParaRPr lang="en-US"/>
          </a:p>
        </p:txBody>
      </p:sp>
      <p:sp>
        <p:nvSpPr>
          <p:cNvPr id="18454" name="Rectangle 20"/>
          <p:cNvSpPr>
            <a:spLocks noChangeArrowheads="1"/>
          </p:cNvSpPr>
          <p:nvPr/>
        </p:nvSpPr>
        <p:spPr bwMode="auto">
          <a:xfrm>
            <a:off x="1981200" y="2209800"/>
            <a:ext cx="1498600" cy="3390900"/>
          </a:xfrm>
          <a:prstGeom prst="rect">
            <a:avLst/>
          </a:prstGeom>
          <a:noFill/>
          <a:ln w="25400">
            <a:noFill/>
            <a:miter lim="800000"/>
            <a:headEnd/>
            <a:tailEnd/>
          </a:ln>
          <a:effectLst/>
        </p:spPr>
        <p:txBody>
          <a:bodyPr wrap="none" anchor="ctr"/>
          <a:lstStyle/>
          <a:p>
            <a:endParaRPr lang="en-US"/>
          </a:p>
        </p:txBody>
      </p:sp>
      <p:sp>
        <p:nvSpPr>
          <p:cNvPr id="18455" name="Rectangle 21"/>
          <p:cNvSpPr>
            <a:spLocks noChangeArrowheads="1"/>
          </p:cNvSpPr>
          <p:nvPr/>
        </p:nvSpPr>
        <p:spPr bwMode="auto">
          <a:xfrm>
            <a:off x="1981200" y="2211388"/>
            <a:ext cx="1498600" cy="3389312"/>
          </a:xfrm>
          <a:prstGeom prst="rect">
            <a:avLst/>
          </a:prstGeom>
          <a:solidFill>
            <a:schemeClr val="bg2"/>
          </a:solidFill>
          <a:ln w="25400">
            <a:solidFill>
              <a:srgbClr val="000000"/>
            </a:solidFill>
            <a:miter lim="800000"/>
            <a:headEnd/>
            <a:tailEnd/>
          </a:ln>
          <a:effectLst/>
        </p:spPr>
        <p:txBody>
          <a:bodyPr wrap="none" anchor="ctr"/>
          <a:lstStyle/>
          <a:p>
            <a:endParaRPr lang="en-US"/>
          </a:p>
        </p:txBody>
      </p:sp>
      <p:sp>
        <p:nvSpPr>
          <p:cNvPr id="18456" name="Freeform 22"/>
          <p:cNvSpPr>
            <a:spLocks/>
          </p:cNvSpPr>
          <p:nvPr/>
        </p:nvSpPr>
        <p:spPr bwMode="auto">
          <a:xfrm>
            <a:off x="1993900" y="2222500"/>
            <a:ext cx="1398588" cy="3570288"/>
          </a:xfrm>
          <a:custGeom>
            <a:avLst/>
            <a:gdLst>
              <a:gd name="T0" fmla="*/ 0 w 881"/>
              <a:gd name="T1" fmla="*/ 0 h 1999"/>
              <a:gd name="T2" fmla="*/ 0 w 881"/>
              <a:gd name="T3" fmla="*/ 0 h 1999"/>
              <a:gd name="T4" fmla="*/ 1397000 w 881"/>
              <a:gd name="T5" fmla="*/ 164315 h 1999"/>
              <a:gd name="T6" fmla="*/ 1397000 w 881"/>
              <a:gd name="T7" fmla="*/ 3568502 h 1999"/>
              <a:gd name="T8" fmla="*/ 0 w 881"/>
              <a:gd name="T9" fmla="*/ 3404187 h 1999"/>
              <a:gd name="T10" fmla="*/ 0 w 881"/>
              <a:gd name="T11" fmla="*/ 0 h 19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18457" name="Freeform 23"/>
          <p:cNvSpPr>
            <a:spLocks/>
          </p:cNvSpPr>
          <p:nvPr/>
        </p:nvSpPr>
        <p:spPr bwMode="auto">
          <a:xfrm>
            <a:off x="1981200" y="2209800"/>
            <a:ext cx="1398588" cy="3570288"/>
          </a:xfrm>
          <a:custGeom>
            <a:avLst/>
            <a:gdLst>
              <a:gd name="T0" fmla="*/ 0 w 881"/>
              <a:gd name="T1" fmla="*/ 0 h 1999"/>
              <a:gd name="T2" fmla="*/ 1397000 w 881"/>
              <a:gd name="T3" fmla="*/ 164315 h 1999"/>
              <a:gd name="T4" fmla="*/ 1397000 w 881"/>
              <a:gd name="T5" fmla="*/ 3568502 h 1999"/>
              <a:gd name="T6" fmla="*/ 0 w 881"/>
              <a:gd name="T7" fmla="*/ 3404187 h 1999"/>
              <a:gd name="T8" fmla="*/ 0 w 881"/>
              <a:gd name="T9" fmla="*/ 0 h 1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p:spPr>
        <p:txBody>
          <a:bodyPr/>
          <a:lstStyle/>
          <a:p>
            <a:endParaRPr lang="en-US"/>
          </a:p>
        </p:txBody>
      </p:sp>
      <p:sp>
        <p:nvSpPr>
          <p:cNvPr id="18458" name="Oval 24"/>
          <p:cNvSpPr>
            <a:spLocks noChangeArrowheads="1"/>
          </p:cNvSpPr>
          <p:nvPr/>
        </p:nvSpPr>
        <p:spPr bwMode="auto">
          <a:xfrm>
            <a:off x="3098800" y="3924300"/>
            <a:ext cx="127000" cy="127000"/>
          </a:xfrm>
          <a:prstGeom prst="ellipse">
            <a:avLst/>
          </a:prstGeom>
          <a:solidFill>
            <a:srgbClr val="000000"/>
          </a:solidFill>
          <a:ln w="127000">
            <a:noFill/>
            <a:round/>
            <a:headEnd/>
            <a:tailEnd/>
          </a:ln>
          <a:effectLst/>
        </p:spPr>
        <p:txBody>
          <a:bodyPr wrap="none" anchor="ctr"/>
          <a:lstStyle/>
          <a:p>
            <a:endParaRPr lang="en-US"/>
          </a:p>
        </p:txBody>
      </p:sp>
      <p:sp>
        <p:nvSpPr>
          <p:cNvPr id="18459" name="Oval 25"/>
          <p:cNvSpPr>
            <a:spLocks noChangeArrowheads="1"/>
          </p:cNvSpPr>
          <p:nvPr/>
        </p:nvSpPr>
        <p:spPr bwMode="auto">
          <a:xfrm>
            <a:off x="3098800" y="3925888"/>
            <a:ext cx="127000" cy="123825"/>
          </a:xfrm>
          <a:prstGeom prst="ellipse">
            <a:avLst/>
          </a:prstGeom>
          <a:noFill/>
          <a:ln w="25400">
            <a:solidFill>
              <a:schemeClr val="tx1"/>
            </a:solidFill>
            <a:round/>
            <a:headEnd/>
            <a:tailEnd/>
          </a:ln>
          <a:effectLst/>
        </p:spPr>
        <p:txBody>
          <a:bodyPr wrap="none" anchor="ctr"/>
          <a:lstStyle/>
          <a:p>
            <a:endParaRPr lang="en-US"/>
          </a:p>
        </p:txBody>
      </p:sp>
      <p:sp>
        <p:nvSpPr>
          <p:cNvPr id="18460" name="Rectangle 26"/>
          <p:cNvSpPr>
            <a:spLocks noChangeArrowheads="1"/>
          </p:cNvSpPr>
          <p:nvPr/>
        </p:nvSpPr>
        <p:spPr bwMode="auto">
          <a:xfrm>
            <a:off x="3149600" y="4038600"/>
            <a:ext cx="12700" cy="304800"/>
          </a:xfrm>
          <a:prstGeom prst="rect">
            <a:avLst/>
          </a:prstGeom>
          <a:solidFill>
            <a:srgbClr val="000000"/>
          </a:solidFill>
          <a:ln w="127000">
            <a:noFill/>
            <a:miter lim="800000"/>
            <a:headEnd/>
            <a:tailEnd/>
          </a:ln>
          <a:effectLst/>
        </p:spPr>
        <p:txBody>
          <a:bodyPr wrap="none" anchor="ctr"/>
          <a:lstStyle/>
          <a:p>
            <a:endParaRPr lang="en-US"/>
          </a:p>
        </p:txBody>
      </p:sp>
      <p:sp>
        <p:nvSpPr>
          <p:cNvPr id="18461" name="Rectangle 27"/>
          <p:cNvSpPr>
            <a:spLocks noChangeArrowheads="1"/>
          </p:cNvSpPr>
          <p:nvPr/>
        </p:nvSpPr>
        <p:spPr bwMode="auto">
          <a:xfrm>
            <a:off x="3149600" y="4040188"/>
            <a:ext cx="12700" cy="303212"/>
          </a:xfrm>
          <a:prstGeom prst="rect">
            <a:avLst/>
          </a:prstGeom>
          <a:noFill/>
          <a:ln w="25400">
            <a:solidFill>
              <a:schemeClr val="tx1"/>
            </a:solidFill>
            <a:miter lim="800000"/>
            <a:headEnd/>
            <a:tailEnd/>
          </a:ln>
          <a:effectLst/>
        </p:spPr>
        <p:txBody>
          <a:bodyPr wrap="none" anchor="ctr"/>
          <a:lstStyle/>
          <a:p>
            <a:endParaRPr lang="en-US"/>
          </a:p>
        </p:txBody>
      </p:sp>
      <p:sp>
        <p:nvSpPr>
          <p:cNvPr id="18462" name="Line 28"/>
          <p:cNvSpPr>
            <a:spLocks noChangeShapeType="1"/>
          </p:cNvSpPr>
          <p:nvPr/>
        </p:nvSpPr>
        <p:spPr bwMode="auto">
          <a:xfrm>
            <a:off x="3733800" y="3810000"/>
            <a:ext cx="901700" cy="0"/>
          </a:xfrm>
          <a:prstGeom prst="line">
            <a:avLst/>
          </a:prstGeom>
          <a:noFill/>
          <a:ln w="76200">
            <a:solidFill>
              <a:schemeClr val="tx1"/>
            </a:solidFill>
            <a:round/>
            <a:headEnd/>
            <a:tailEnd type="triangle"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648CB9DA-76A4-466A-8325-86A2EFB337F1}" type="slidenum">
              <a:rPr lang="en-US"/>
              <a:pPr/>
              <a:t>17</a:t>
            </a:fld>
            <a:endParaRPr lang="en-US"/>
          </a:p>
        </p:txBody>
      </p:sp>
      <p:sp>
        <p:nvSpPr>
          <p:cNvPr id="19460" name="Rectangle 2"/>
          <p:cNvSpPr>
            <a:spLocks noGrp="1" noChangeArrowheads="1"/>
          </p:cNvSpPr>
          <p:nvPr>
            <p:ph type="title"/>
          </p:nvPr>
        </p:nvSpPr>
        <p:spPr>
          <a:xfrm>
            <a:off x="1219200" y="1143000"/>
            <a:ext cx="5265738" cy="660400"/>
          </a:xfrm>
          <a:noFill/>
        </p:spPr>
        <p:txBody>
          <a:bodyPr wrap="none" lIns="63500" tIns="25400" rIns="63500" bIns="25400" anchor="t">
            <a:spAutoFit/>
          </a:bodyPr>
          <a:lstStyle/>
          <a:p>
            <a:pPr eaLnBrk="1" hangingPunct="1"/>
            <a:r>
              <a:rPr lang="en-US" smtClean="0"/>
              <a:t>Procedural Abstraction</a:t>
            </a:r>
          </a:p>
        </p:txBody>
      </p:sp>
      <p:sp>
        <p:nvSpPr>
          <p:cNvPr id="19461" name="Line 3"/>
          <p:cNvSpPr>
            <a:spLocks noChangeShapeType="1"/>
          </p:cNvSpPr>
          <p:nvPr/>
        </p:nvSpPr>
        <p:spPr bwMode="auto">
          <a:xfrm flipV="1">
            <a:off x="3835400" y="4089400"/>
            <a:ext cx="952500" cy="88900"/>
          </a:xfrm>
          <a:prstGeom prst="line">
            <a:avLst/>
          </a:prstGeom>
          <a:noFill/>
          <a:ln w="76200">
            <a:solidFill>
              <a:schemeClr val="tx1"/>
            </a:solidFill>
            <a:round/>
            <a:headEnd/>
            <a:tailEnd type="triangle" w="med" len="med"/>
          </a:ln>
          <a:effectLst/>
        </p:spPr>
        <p:txBody>
          <a:bodyPr wrap="none" anchor="ctr"/>
          <a:lstStyle/>
          <a:p>
            <a:endParaRPr lang="en-US"/>
          </a:p>
        </p:txBody>
      </p:sp>
      <p:sp>
        <p:nvSpPr>
          <p:cNvPr id="19462" name="Rectangle 4"/>
          <p:cNvSpPr>
            <a:spLocks noChangeArrowheads="1"/>
          </p:cNvSpPr>
          <p:nvPr/>
        </p:nvSpPr>
        <p:spPr bwMode="auto">
          <a:xfrm>
            <a:off x="1981200" y="2133600"/>
            <a:ext cx="1727200" cy="3505200"/>
          </a:xfrm>
          <a:prstGeom prst="rect">
            <a:avLst/>
          </a:prstGeom>
          <a:solidFill>
            <a:srgbClr val="3E1403"/>
          </a:solidFill>
          <a:ln w="127000">
            <a:noFill/>
            <a:miter lim="800000"/>
            <a:headEnd/>
            <a:tailEnd/>
          </a:ln>
          <a:effectLst/>
        </p:spPr>
        <p:txBody>
          <a:bodyPr wrap="none" anchor="ctr"/>
          <a:lstStyle/>
          <a:p>
            <a:endParaRPr lang="en-US"/>
          </a:p>
        </p:txBody>
      </p:sp>
      <p:sp>
        <p:nvSpPr>
          <p:cNvPr id="19463" name="Rectangle 5"/>
          <p:cNvSpPr>
            <a:spLocks noChangeArrowheads="1"/>
          </p:cNvSpPr>
          <p:nvPr/>
        </p:nvSpPr>
        <p:spPr bwMode="auto">
          <a:xfrm>
            <a:off x="1981200" y="2135188"/>
            <a:ext cx="1727200" cy="3503612"/>
          </a:xfrm>
          <a:prstGeom prst="rect">
            <a:avLst/>
          </a:prstGeom>
          <a:noFill/>
          <a:ln w="25400">
            <a:solidFill>
              <a:srgbClr val="000000"/>
            </a:solidFill>
            <a:miter lim="800000"/>
            <a:headEnd/>
            <a:tailEnd/>
          </a:ln>
          <a:effectLst/>
        </p:spPr>
        <p:txBody>
          <a:bodyPr wrap="none" anchor="ctr"/>
          <a:lstStyle/>
          <a:p>
            <a:endParaRPr lang="en-US"/>
          </a:p>
        </p:txBody>
      </p:sp>
      <p:sp>
        <p:nvSpPr>
          <p:cNvPr id="19464" name="Rectangle 6"/>
          <p:cNvSpPr>
            <a:spLocks noChangeArrowheads="1"/>
          </p:cNvSpPr>
          <p:nvPr/>
        </p:nvSpPr>
        <p:spPr bwMode="auto">
          <a:xfrm>
            <a:off x="2095500" y="2247900"/>
            <a:ext cx="1498600" cy="3390900"/>
          </a:xfrm>
          <a:prstGeom prst="rect">
            <a:avLst/>
          </a:prstGeom>
          <a:noFill/>
          <a:ln w="25400">
            <a:noFill/>
            <a:miter lim="800000"/>
            <a:headEnd/>
            <a:tailEnd/>
          </a:ln>
          <a:effectLst/>
        </p:spPr>
        <p:txBody>
          <a:bodyPr wrap="none" anchor="ctr"/>
          <a:lstStyle/>
          <a:p>
            <a:endParaRPr lang="en-US"/>
          </a:p>
        </p:txBody>
      </p:sp>
      <p:sp>
        <p:nvSpPr>
          <p:cNvPr id="19465" name="Rectangle 7"/>
          <p:cNvSpPr>
            <a:spLocks noChangeArrowheads="1"/>
          </p:cNvSpPr>
          <p:nvPr/>
        </p:nvSpPr>
        <p:spPr bwMode="auto">
          <a:xfrm>
            <a:off x="2095500" y="2249488"/>
            <a:ext cx="1498600" cy="3389312"/>
          </a:xfrm>
          <a:prstGeom prst="rect">
            <a:avLst/>
          </a:prstGeom>
          <a:solidFill>
            <a:schemeClr val="bg2"/>
          </a:solidFill>
          <a:ln w="25400">
            <a:solidFill>
              <a:srgbClr val="000000"/>
            </a:solidFill>
            <a:miter lim="800000"/>
            <a:headEnd/>
            <a:tailEnd/>
          </a:ln>
          <a:effectLst/>
        </p:spPr>
        <p:txBody>
          <a:bodyPr wrap="none" anchor="ctr"/>
          <a:lstStyle/>
          <a:p>
            <a:endParaRPr lang="en-US"/>
          </a:p>
        </p:txBody>
      </p:sp>
      <p:sp>
        <p:nvSpPr>
          <p:cNvPr id="19466" name="Freeform 8"/>
          <p:cNvSpPr>
            <a:spLocks/>
          </p:cNvSpPr>
          <p:nvPr/>
        </p:nvSpPr>
        <p:spPr bwMode="auto">
          <a:xfrm>
            <a:off x="2108200" y="2260600"/>
            <a:ext cx="1398588" cy="3570288"/>
          </a:xfrm>
          <a:custGeom>
            <a:avLst/>
            <a:gdLst>
              <a:gd name="T0" fmla="*/ 0 w 881"/>
              <a:gd name="T1" fmla="*/ 0 h 1999"/>
              <a:gd name="T2" fmla="*/ 0 w 881"/>
              <a:gd name="T3" fmla="*/ 0 h 1999"/>
              <a:gd name="T4" fmla="*/ 1397000 w 881"/>
              <a:gd name="T5" fmla="*/ 164315 h 1999"/>
              <a:gd name="T6" fmla="*/ 1397000 w 881"/>
              <a:gd name="T7" fmla="*/ 3568502 h 1999"/>
              <a:gd name="T8" fmla="*/ 0 w 881"/>
              <a:gd name="T9" fmla="*/ 3404187 h 1999"/>
              <a:gd name="T10" fmla="*/ 0 w 881"/>
              <a:gd name="T11" fmla="*/ 0 h 19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p:spPr>
        <p:txBody>
          <a:bodyPr/>
          <a:lstStyle/>
          <a:p>
            <a:endParaRPr lang="en-US"/>
          </a:p>
        </p:txBody>
      </p:sp>
      <p:sp>
        <p:nvSpPr>
          <p:cNvPr id="19467" name="Freeform 9"/>
          <p:cNvSpPr>
            <a:spLocks/>
          </p:cNvSpPr>
          <p:nvPr/>
        </p:nvSpPr>
        <p:spPr bwMode="auto">
          <a:xfrm>
            <a:off x="2095500" y="2247900"/>
            <a:ext cx="1398588" cy="3570288"/>
          </a:xfrm>
          <a:custGeom>
            <a:avLst/>
            <a:gdLst>
              <a:gd name="T0" fmla="*/ 0 w 881"/>
              <a:gd name="T1" fmla="*/ 0 h 1999"/>
              <a:gd name="T2" fmla="*/ 1397000 w 881"/>
              <a:gd name="T3" fmla="*/ 164315 h 1999"/>
              <a:gd name="T4" fmla="*/ 1397000 w 881"/>
              <a:gd name="T5" fmla="*/ 3568502 h 1999"/>
              <a:gd name="T6" fmla="*/ 0 w 881"/>
              <a:gd name="T7" fmla="*/ 3404187 h 1999"/>
              <a:gd name="T8" fmla="*/ 0 w 881"/>
              <a:gd name="T9" fmla="*/ 0 h 1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p:spPr>
        <p:txBody>
          <a:bodyPr/>
          <a:lstStyle/>
          <a:p>
            <a:endParaRPr lang="en-US"/>
          </a:p>
        </p:txBody>
      </p:sp>
      <p:sp>
        <p:nvSpPr>
          <p:cNvPr id="19468" name="Oval 10"/>
          <p:cNvSpPr>
            <a:spLocks noChangeArrowheads="1"/>
          </p:cNvSpPr>
          <p:nvPr/>
        </p:nvSpPr>
        <p:spPr bwMode="auto">
          <a:xfrm>
            <a:off x="3213100" y="3962400"/>
            <a:ext cx="127000" cy="127000"/>
          </a:xfrm>
          <a:prstGeom prst="ellipse">
            <a:avLst/>
          </a:prstGeom>
          <a:solidFill>
            <a:srgbClr val="000000"/>
          </a:solidFill>
          <a:ln w="127000">
            <a:noFill/>
            <a:round/>
            <a:headEnd/>
            <a:tailEnd/>
          </a:ln>
          <a:effectLst/>
        </p:spPr>
        <p:txBody>
          <a:bodyPr wrap="none" anchor="ctr"/>
          <a:lstStyle/>
          <a:p>
            <a:endParaRPr lang="en-US"/>
          </a:p>
        </p:txBody>
      </p:sp>
      <p:sp>
        <p:nvSpPr>
          <p:cNvPr id="19469" name="Oval 11"/>
          <p:cNvSpPr>
            <a:spLocks noChangeArrowheads="1"/>
          </p:cNvSpPr>
          <p:nvPr/>
        </p:nvSpPr>
        <p:spPr bwMode="auto">
          <a:xfrm>
            <a:off x="3213100" y="3963988"/>
            <a:ext cx="127000" cy="123825"/>
          </a:xfrm>
          <a:prstGeom prst="ellipse">
            <a:avLst/>
          </a:prstGeom>
          <a:noFill/>
          <a:ln w="25400">
            <a:solidFill>
              <a:schemeClr val="tx1"/>
            </a:solidFill>
            <a:round/>
            <a:headEnd/>
            <a:tailEnd/>
          </a:ln>
          <a:effectLst/>
        </p:spPr>
        <p:txBody>
          <a:bodyPr wrap="none" anchor="ctr"/>
          <a:lstStyle/>
          <a:p>
            <a:endParaRPr lang="en-US"/>
          </a:p>
        </p:txBody>
      </p:sp>
      <p:sp>
        <p:nvSpPr>
          <p:cNvPr id="19470" name="Rectangle 12"/>
          <p:cNvSpPr>
            <a:spLocks noChangeArrowheads="1"/>
          </p:cNvSpPr>
          <p:nvPr/>
        </p:nvSpPr>
        <p:spPr bwMode="auto">
          <a:xfrm>
            <a:off x="3263900" y="4076700"/>
            <a:ext cx="12700" cy="304800"/>
          </a:xfrm>
          <a:prstGeom prst="rect">
            <a:avLst/>
          </a:prstGeom>
          <a:solidFill>
            <a:srgbClr val="000000"/>
          </a:solidFill>
          <a:ln w="127000">
            <a:noFill/>
            <a:miter lim="800000"/>
            <a:headEnd/>
            <a:tailEnd/>
          </a:ln>
          <a:effectLst/>
        </p:spPr>
        <p:txBody>
          <a:bodyPr wrap="none" anchor="ctr"/>
          <a:lstStyle/>
          <a:p>
            <a:endParaRPr lang="en-US"/>
          </a:p>
        </p:txBody>
      </p:sp>
      <p:sp>
        <p:nvSpPr>
          <p:cNvPr id="19471" name="Rectangle 13"/>
          <p:cNvSpPr>
            <a:spLocks noChangeArrowheads="1"/>
          </p:cNvSpPr>
          <p:nvPr/>
        </p:nvSpPr>
        <p:spPr bwMode="auto">
          <a:xfrm>
            <a:off x="3263900" y="4078288"/>
            <a:ext cx="12700" cy="303212"/>
          </a:xfrm>
          <a:prstGeom prst="rect">
            <a:avLst/>
          </a:prstGeom>
          <a:noFill/>
          <a:ln w="25400">
            <a:solidFill>
              <a:schemeClr val="tx1"/>
            </a:solidFill>
            <a:miter lim="800000"/>
            <a:headEnd/>
            <a:tailEnd/>
          </a:ln>
          <a:effectLst/>
        </p:spPr>
        <p:txBody>
          <a:bodyPr wrap="none" anchor="ctr"/>
          <a:lstStyle/>
          <a:p>
            <a:endParaRPr lang="en-US"/>
          </a:p>
        </p:txBody>
      </p:sp>
      <p:sp>
        <p:nvSpPr>
          <p:cNvPr id="19472" name="Oval 14"/>
          <p:cNvSpPr>
            <a:spLocks noChangeArrowheads="1"/>
          </p:cNvSpPr>
          <p:nvPr/>
        </p:nvSpPr>
        <p:spPr bwMode="auto">
          <a:xfrm>
            <a:off x="2527300" y="2846388"/>
            <a:ext cx="254000" cy="620712"/>
          </a:xfrm>
          <a:prstGeom prst="ellipse">
            <a:avLst/>
          </a:prstGeom>
          <a:solidFill>
            <a:srgbClr val="790015"/>
          </a:solidFill>
          <a:ln w="25400">
            <a:solidFill>
              <a:schemeClr val="tx1"/>
            </a:solidFill>
            <a:round/>
            <a:headEnd/>
            <a:tailEnd/>
          </a:ln>
          <a:effectLst/>
        </p:spPr>
        <p:txBody>
          <a:bodyPr wrap="none" anchor="ctr"/>
          <a:lstStyle/>
          <a:p>
            <a:endParaRPr lang="en-US"/>
          </a:p>
        </p:txBody>
      </p:sp>
      <p:sp>
        <p:nvSpPr>
          <p:cNvPr id="19473" name="Freeform 15"/>
          <p:cNvSpPr>
            <a:spLocks/>
          </p:cNvSpPr>
          <p:nvPr/>
        </p:nvSpPr>
        <p:spPr bwMode="auto">
          <a:xfrm>
            <a:off x="2400300" y="3390900"/>
            <a:ext cx="458788" cy="1271588"/>
          </a:xfrm>
          <a:custGeom>
            <a:avLst/>
            <a:gdLst>
              <a:gd name="T0" fmla="*/ 0 w 289"/>
              <a:gd name="T1" fmla="*/ 0 h 712"/>
              <a:gd name="T2" fmla="*/ 457200 w 289"/>
              <a:gd name="T3" fmla="*/ 203597 h 712"/>
              <a:gd name="T4" fmla="*/ 355600 w 289"/>
              <a:gd name="T5" fmla="*/ 1269802 h 712"/>
              <a:gd name="T6" fmla="*/ 76200 w 289"/>
              <a:gd name="T7" fmla="*/ 1091208 h 712"/>
              <a:gd name="T8" fmla="*/ 0 w 289"/>
              <a:gd name="T9" fmla="*/ 0 h 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a:effectLst/>
        </p:spPr>
        <p:txBody>
          <a:bodyPr/>
          <a:lstStyle/>
          <a:p>
            <a:endParaRPr lang="en-US"/>
          </a:p>
        </p:txBody>
      </p:sp>
      <p:sp>
        <p:nvSpPr>
          <p:cNvPr id="19474" name="Line 16"/>
          <p:cNvSpPr>
            <a:spLocks noChangeShapeType="1"/>
          </p:cNvSpPr>
          <p:nvPr/>
        </p:nvSpPr>
        <p:spPr bwMode="auto">
          <a:xfrm>
            <a:off x="2857500" y="3621088"/>
            <a:ext cx="114300" cy="822325"/>
          </a:xfrm>
          <a:prstGeom prst="line">
            <a:avLst/>
          </a:prstGeom>
          <a:noFill/>
          <a:ln w="25400">
            <a:solidFill>
              <a:schemeClr val="tx1"/>
            </a:solidFill>
            <a:round/>
            <a:headEnd/>
            <a:tailEnd/>
          </a:ln>
          <a:effectLst/>
        </p:spPr>
        <p:txBody>
          <a:bodyPr wrap="none" anchor="ctr"/>
          <a:lstStyle/>
          <a:p>
            <a:endParaRPr lang="en-US"/>
          </a:p>
        </p:txBody>
      </p:sp>
      <p:sp>
        <p:nvSpPr>
          <p:cNvPr id="19475" name="Line 17"/>
          <p:cNvSpPr>
            <a:spLocks noChangeShapeType="1"/>
          </p:cNvSpPr>
          <p:nvPr/>
        </p:nvSpPr>
        <p:spPr bwMode="auto">
          <a:xfrm flipV="1">
            <a:off x="2997200" y="4292600"/>
            <a:ext cx="254000" cy="165100"/>
          </a:xfrm>
          <a:prstGeom prst="line">
            <a:avLst/>
          </a:prstGeom>
          <a:noFill/>
          <a:ln w="25400">
            <a:solidFill>
              <a:schemeClr val="tx1"/>
            </a:solidFill>
            <a:round/>
            <a:headEnd/>
            <a:tailEnd/>
          </a:ln>
          <a:effectLst/>
        </p:spPr>
        <p:txBody>
          <a:bodyPr wrap="none" anchor="ctr"/>
          <a:lstStyle/>
          <a:p>
            <a:endParaRPr lang="en-US"/>
          </a:p>
        </p:txBody>
      </p:sp>
      <p:sp>
        <p:nvSpPr>
          <p:cNvPr id="19476" name="Line 18"/>
          <p:cNvSpPr>
            <a:spLocks noChangeShapeType="1"/>
          </p:cNvSpPr>
          <p:nvPr/>
        </p:nvSpPr>
        <p:spPr bwMode="auto">
          <a:xfrm flipH="1">
            <a:off x="2209800" y="3417888"/>
            <a:ext cx="177800" cy="542925"/>
          </a:xfrm>
          <a:prstGeom prst="line">
            <a:avLst/>
          </a:prstGeom>
          <a:noFill/>
          <a:ln w="25400">
            <a:solidFill>
              <a:schemeClr val="tx1"/>
            </a:solidFill>
            <a:round/>
            <a:headEnd/>
            <a:tailEnd/>
          </a:ln>
          <a:effectLst/>
        </p:spPr>
        <p:txBody>
          <a:bodyPr wrap="none" anchor="ctr"/>
          <a:lstStyle/>
          <a:p>
            <a:endParaRPr lang="en-US"/>
          </a:p>
        </p:txBody>
      </p:sp>
      <p:sp>
        <p:nvSpPr>
          <p:cNvPr id="19477" name="Line 19"/>
          <p:cNvSpPr>
            <a:spLocks noChangeShapeType="1"/>
          </p:cNvSpPr>
          <p:nvPr/>
        </p:nvSpPr>
        <p:spPr bwMode="auto">
          <a:xfrm>
            <a:off x="2222500" y="3989388"/>
            <a:ext cx="228600" cy="301625"/>
          </a:xfrm>
          <a:prstGeom prst="line">
            <a:avLst/>
          </a:prstGeom>
          <a:noFill/>
          <a:ln w="25400">
            <a:solidFill>
              <a:schemeClr val="tx1"/>
            </a:solidFill>
            <a:round/>
            <a:headEnd/>
            <a:tailEnd/>
          </a:ln>
          <a:effectLst/>
        </p:spPr>
        <p:txBody>
          <a:bodyPr wrap="none" anchor="ctr"/>
          <a:lstStyle/>
          <a:p>
            <a:endParaRPr lang="en-US"/>
          </a:p>
        </p:txBody>
      </p:sp>
      <p:sp>
        <p:nvSpPr>
          <p:cNvPr id="19478" name="Line 20"/>
          <p:cNvSpPr>
            <a:spLocks noChangeShapeType="1"/>
          </p:cNvSpPr>
          <p:nvPr/>
        </p:nvSpPr>
        <p:spPr bwMode="auto">
          <a:xfrm>
            <a:off x="2755900" y="4675188"/>
            <a:ext cx="177800" cy="631825"/>
          </a:xfrm>
          <a:prstGeom prst="line">
            <a:avLst/>
          </a:prstGeom>
          <a:noFill/>
          <a:ln w="25400">
            <a:solidFill>
              <a:schemeClr val="tx1"/>
            </a:solidFill>
            <a:round/>
            <a:headEnd/>
            <a:tailEnd/>
          </a:ln>
          <a:effectLst/>
        </p:spPr>
        <p:txBody>
          <a:bodyPr wrap="none" anchor="ctr"/>
          <a:lstStyle/>
          <a:p>
            <a:endParaRPr lang="en-US"/>
          </a:p>
        </p:txBody>
      </p:sp>
      <p:sp>
        <p:nvSpPr>
          <p:cNvPr id="19479" name="Line 21"/>
          <p:cNvSpPr>
            <a:spLocks noChangeShapeType="1"/>
          </p:cNvSpPr>
          <p:nvPr/>
        </p:nvSpPr>
        <p:spPr bwMode="auto">
          <a:xfrm flipH="1">
            <a:off x="2717800" y="5335588"/>
            <a:ext cx="228600" cy="720725"/>
          </a:xfrm>
          <a:prstGeom prst="line">
            <a:avLst/>
          </a:prstGeom>
          <a:noFill/>
          <a:ln w="25400">
            <a:solidFill>
              <a:schemeClr val="tx1"/>
            </a:solidFill>
            <a:round/>
            <a:headEnd/>
            <a:tailEnd/>
          </a:ln>
          <a:effectLst/>
        </p:spPr>
        <p:txBody>
          <a:bodyPr wrap="none" anchor="ctr"/>
          <a:lstStyle/>
          <a:p>
            <a:endParaRPr lang="en-US"/>
          </a:p>
        </p:txBody>
      </p:sp>
      <p:sp>
        <p:nvSpPr>
          <p:cNvPr id="19480" name="Line 22"/>
          <p:cNvSpPr>
            <a:spLocks noChangeShapeType="1"/>
          </p:cNvSpPr>
          <p:nvPr/>
        </p:nvSpPr>
        <p:spPr bwMode="auto">
          <a:xfrm flipV="1">
            <a:off x="2717800" y="6019800"/>
            <a:ext cx="63500" cy="50800"/>
          </a:xfrm>
          <a:prstGeom prst="line">
            <a:avLst/>
          </a:prstGeom>
          <a:noFill/>
          <a:ln w="25400">
            <a:solidFill>
              <a:schemeClr val="tx1"/>
            </a:solidFill>
            <a:round/>
            <a:headEnd/>
            <a:tailEnd/>
          </a:ln>
          <a:effectLst/>
        </p:spPr>
        <p:txBody>
          <a:bodyPr wrap="none" anchor="ctr"/>
          <a:lstStyle/>
          <a:p>
            <a:endParaRPr lang="en-US"/>
          </a:p>
        </p:txBody>
      </p:sp>
      <p:sp>
        <p:nvSpPr>
          <p:cNvPr id="19481" name="Line 23"/>
          <p:cNvSpPr>
            <a:spLocks noChangeShapeType="1"/>
          </p:cNvSpPr>
          <p:nvPr/>
        </p:nvSpPr>
        <p:spPr bwMode="auto">
          <a:xfrm>
            <a:off x="2476500" y="4497388"/>
            <a:ext cx="88900" cy="684212"/>
          </a:xfrm>
          <a:prstGeom prst="line">
            <a:avLst/>
          </a:prstGeom>
          <a:noFill/>
          <a:ln w="25400">
            <a:solidFill>
              <a:schemeClr val="tx1"/>
            </a:solidFill>
            <a:round/>
            <a:headEnd/>
            <a:tailEnd/>
          </a:ln>
          <a:effectLst/>
        </p:spPr>
        <p:txBody>
          <a:bodyPr wrap="none" anchor="ctr"/>
          <a:lstStyle/>
          <a:p>
            <a:endParaRPr lang="en-US"/>
          </a:p>
        </p:txBody>
      </p:sp>
      <p:sp>
        <p:nvSpPr>
          <p:cNvPr id="19482" name="Line 24"/>
          <p:cNvSpPr>
            <a:spLocks noChangeShapeType="1"/>
          </p:cNvSpPr>
          <p:nvPr/>
        </p:nvSpPr>
        <p:spPr bwMode="auto">
          <a:xfrm flipH="1">
            <a:off x="2159000" y="5210175"/>
            <a:ext cx="419100" cy="630238"/>
          </a:xfrm>
          <a:prstGeom prst="line">
            <a:avLst/>
          </a:prstGeom>
          <a:noFill/>
          <a:ln w="25400">
            <a:solidFill>
              <a:schemeClr val="tx1"/>
            </a:solidFill>
            <a:round/>
            <a:headEnd/>
            <a:tailEnd/>
          </a:ln>
          <a:effectLst/>
        </p:spPr>
        <p:txBody>
          <a:bodyPr wrap="none" anchor="ctr"/>
          <a:lstStyle/>
          <a:p>
            <a:endParaRPr lang="en-US"/>
          </a:p>
        </p:txBody>
      </p:sp>
      <p:sp>
        <p:nvSpPr>
          <p:cNvPr id="19483" name="Line 25"/>
          <p:cNvSpPr>
            <a:spLocks noChangeShapeType="1"/>
          </p:cNvSpPr>
          <p:nvPr/>
        </p:nvSpPr>
        <p:spPr bwMode="auto">
          <a:xfrm flipV="1">
            <a:off x="2171700" y="5829300"/>
            <a:ext cx="76200" cy="25400"/>
          </a:xfrm>
          <a:prstGeom prst="line">
            <a:avLst/>
          </a:prstGeom>
          <a:noFill/>
          <a:ln w="25400">
            <a:solidFill>
              <a:schemeClr val="tx1"/>
            </a:solidFill>
            <a:round/>
            <a:headEnd/>
            <a:tailEnd/>
          </a:ln>
          <a:effectLst/>
        </p:spPr>
        <p:txBody>
          <a:bodyPr wrap="none" anchor="ctr"/>
          <a:lstStyle/>
          <a:p>
            <a:endParaRPr lang="en-US"/>
          </a:p>
        </p:txBody>
      </p:sp>
      <p:sp>
        <p:nvSpPr>
          <p:cNvPr id="19484" name="AutoShape 26"/>
          <p:cNvSpPr>
            <a:spLocks noChangeArrowheads="1"/>
          </p:cNvSpPr>
          <p:nvPr/>
        </p:nvSpPr>
        <p:spPr bwMode="auto">
          <a:xfrm>
            <a:off x="4965700" y="2044700"/>
            <a:ext cx="2768600" cy="2768600"/>
          </a:xfrm>
          <a:prstGeom prst="roundRect">
            <a:avLst>
              <a:gd name="adj" fmla="val 6616"/>
            </a:avLst>
          </a:prstGeom>
          <a:solidFill>
            <a:srgbClr val="FFFFFF"/>
          </a:solidFill>
          <a:ln w="12700">
            <a:noFill/>
            <a:round/>
            <a:headEnd/>
            <a:tailEnd/>
          </a:ln>
          <a:effectLst/>
        </p:spPr>
        <p:txBody>
          <a:bodyPr wrap="none" anchor="ctr"/>
          <a:lstStyle/>
          <a:p>
            <a:endParaRPr lang="en-US"/>
          </a:p>
        </p:txBody>
      </p:sp>
      <p:sp>
        <p:nvSpPr>
          <p:cNvPr id="19485" name="AutoShape 27"/>
          <p:cNvSpPr>
            <a:spLocks noChangeArrowheads="1"/>
          </p:cNvSpPr>
          <p:nvPr/>
        </p:nvSpPr>
        <p:spPr bwMode="auto">
          <a:xfrm>
            <a:off x="4953000" y="2032000"/>
            <a:ext cx="2794000" cy="2794000"/>
          </a:xfrm>
          <a:prstGeom prst="roundRect">
            <a:avLst>
              <a:gd name="adj" fmla="val 7005"/>
            </a:avLst>
          </a:prstGeom>
          <a:solidFill>
            <a:schemeClr val="folHlink"/>
          </a:solidFill>
          <a:ln w="25400">
            <a:noFill/>
            <a:round/>
            <a:headEnd/>
            <a:tailEnd/>
          </a:ln>
          <a:effectLst>
            <a:outerShdw dist="107763" dir="2700000" algn="ctr" rotWithShape="0">
              <a:schemeClr val="bg2"/>
            </a:outerShdw>
          </a:effectLst>
        </p:spPr>
        <p:txBody>
          <a:bodyPr wrap="none" anchor="ctr"/>
          <a:lstStyle/>
          <a:p>
            <a:endParaRPr lang="en-US"/>
          </a:p>
        </p:txBody>
      </p:sp>
      <p:sp>
        <p:nvSpPr>
          <p:cNvPr id="19486" name="Line 28"/>
          <p:cNvSpPr>
            <a:spLocks noChangeShapeType="1"/>
          </p:cNvSpPr>
          <p:nvPr/>
        </p:nvSpPr>
        <p:spPr bwMode="auto">
          <a:xfrm>
            <a:off x="4965700" y="2501900"/>
            <a:ext cx="2730500" cy="0"/>
          </a:xfrm>
          <a:prstGeom prst="line">
            <a:avLst/>
          </a:prstGeom>
          <a:noFill/>
          <a:ln w="25400">
            <a:solidFill>
              <a:schemeClr val="tx1"/>
            </a:solidFill>
            <a:round/>
            <a:headEnd/>
            <a:tailEnd/>
          </a:ln>
          <a:effectLst/>
        </p:spPr>
        <p:txBody>
          <a:bodyPr wrap="none" anchor="ctr"/>
          <a:lstStyle/>
          <a:p>
            <a:endParaRPr lang="en-US"/>
          </a:p>
        </p:txBody>
      </p:sp>
      <p:sp>
        <p:nvSpPr>
          <p:cNvPr id="178205" name="Rectangle 29"/>
          <p:cNvSpPr>
            <a:spLocks noChangeArrowheads="1"/>
          </p:cNvSpPr>
          <p:nvPr/>
        </p:nvSpPr>
        <p:spPr bwMode="auto">
          <a:xfrm>
            <a:off x="5154613" y="2014538"/>
            <a:ext cx="858837" cy="4540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solidFill>
                  <a:schemeClr val="bg2"/>
                </a:solidFill>
                <a:effectLst>
                  <a:outerShdw blurRad="38100" dist="38100" dir="2700000" algn="tl">
                    <a:srgbClr val="000000"/>
                  </a:outerShdw>
                </a:effectLst>
                <a:latin typeface="Helvetica" pitchFamily="34" charset="0"/>
              </a:rPr>
              <a:t>open</a:t>
            </a:r>
            <a:endParaRPr lang="en-US">
              <a:solidFill>
                <a:srgbClr val="AD278D"/>
              </a:solidFill>
              <a:effectLst>
                <a:outerShdw blurRad="38100" dist="38100" dir="2700000" algn="tl">
                  <a:srgbClr val="000000"/>
                </a:outerShdw>
              </a:effectLst>
              <a:latin typeface="Helvetica" pitchFamily="34" charset="0"/>
            </a:endParaRPr>
          </a:p>
        </p:txBody>
      </p:sp>
      <p:sp>
        <p:nvSpPr>
          <p:cNvPr id="19488" name="Line 30"/>
          <p:cNvSpPr>
            <a:spLocks noChangeShapeType="1"/>
          </p:cNvSpPr>
          <p:nvPr/>
        </p:nvSpPr>
        <p:spPr bwMode="auto">
          <a:xfrm flipH="1">
            <a:off x="4889500" y="4421188"/>
            <a:ext cx="939800" cy="962025"/>
          </a:xfrm>
          <a:prstGeom prst="line">
            <a:avLst/>
          </a:prstGeom>
          <a:noFill/>
          <a:ln w="25400">
            <a:solidFill>
              <a:schemeClr val="tx1"/>
            </a:solidFill>
            <a:round/>
            <a:headEnd/>
            <a:tailEnd/>
          </a:ln>
          <a:effectLst/>
        </p:spPr>
        <p:txBody>
          <a:bodyPr wrap="none" anchor="ctr"/>
          <a:lstStyle/>
          <a:p>
            <a:endParaRPr lang="en-US"/>
          </a:p>
        </p:txBody>
      </p:sp>
      <p:sp>
        <p:nvSpPr>
          <p:cNvPr id="19489" name="Rectangle 31"/>
          <p:cNvSpPr>
            <a:spLocks noChangeArrowheads="1"/>
          </p:cNvSpPr>
          <p:nvPr/>
        </p:nvSpPr>
        <p:spPr bwMode="auto">
          <a:xfrm>
            <a:off x="3948113" y="5329238"/>
            <a:ext cx="4232275" cy="363537"/>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implemented with a "knowledge" of the  </a:t>
            </a:r>
          </a:p>
        </p:txBody>
      </p:sp>
      <p:sp>
        <p:nvSpPr>
          <p:cNvPr id="19490" name="Rectangle 32"/>
          <p:cNvSpPr>
            <a:spLocks noChangeArrowheads="1"/>
          </p:cNvSpPr>
          <p:nvPr/>
        </p:nvSpPr>
        <p:spPr bwMode="auto">
          <a:xfrm>
            <a:off x="3960813" y="5621338"/>
            <a:ext cx="3675062" cy="363537"/>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object that is associated with enter</a:t>
            </a:r>
          </a:p>
        </p:txBody>
      </p:sp>
      <p:sp>
        <p:nvSpPr>
          <p:cNvPr id="178209" name="Rectangle 33"/>
          <p:cNvSpPr>
            <a:spLocks noChangeArrowheads="1"/>
          </p:cNvSpPr>
          <p:nvPr/>
        </p:nvSpPr>
        <p:spPr bwMode="auto">
          <a:xfrm>
            <a:off x="5459413" y="2928938"/>
            <a:ext cx="1744662"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bg2"/>
                </a:solidFill>
                <a:effectLst>
                  <a:outerShdw blurRad="38100" dist="38100" dir="2700000" algn="tl">
                    <a:srgbClr val="000000"/>
                  </a:outerShdw>
                </a:effectLst>
                <a:latin typeface="Helvetica" pitchFamily="34" charset="0"/>
                <a:ea typeface="ＭＳ Ｐゴシック" pitchFamily="34" charset="-128"/>
              </a:rPr>
              <a:t>details of enter </a:t>
            </a:r>
          </a:p>
        </p:txBody>
      </p:sp>
      <p:sp>
        <p:nvSpPr>
          <p:cNvPr id="178210" name="Rectangle 34"/>
          <p:cNvSpPr>
            <a:spLocks noChangeArrowheads="1"/>
          </p:cNvSpPr>
          <p:nvPr/>
        </p:nvSpPr>
        <p:spPr bwMode="auto">
          <a:xfrm>
            <a:off x="5459413" y="3157538"/>
            <a:ext cx="1120775" cy="3635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1800">
                <a:solidFill>
                  <a:schemeClr val="bg2"/>
                </a:solidFill>
                <a:effectLst>
                  <a:outerShdw blurRad="38100" dist="38100" dir="2700000" algn="tl">
                    <a:srgbClr val="000000"/>
                  </a:outerShdw>
                </a:effectLst>
                <a:latin typeface="Helvetica" pitchFamily="34" charset="0"/>
              </a:rPr>
              <a:t>algorithm</a:t>
            </a:r>
            <a:endParaRPr lang="en-US" sz="1800">
              <a:solidFill>
                <a:srgbClr val="AD278D"/>
              </a:solidFill>
              <a:effectLst>
                <a:outerShdw blurRad="38100" dist="38100" dir="2700000" algn="tl">
                  <a:srgbClr val="000000"/>
                </a:outerShdw>
              </a:effectLst>
              <a:latin typeface="Helvetic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547AFC01-2E6E-481F-8A3E-9AB208641E6A}" type="slidenum">
              <a:rPr lang="en-US"/>
              <a:pPr/>
              <a:t>18</a:t>
            </a:fld>
            <a:endParaRPr lang="en-US"/>
          </a:p>
        </p:txBody>
      </p:sp>
      <p:sp>
        <p:nvSpPr>
          <p:cNvPr id="20484" name="Rectangle 3"/>
          <p:cNvSpPr>
            <a:spLocks noGrp="1" noChangeArrowheads="1"/>
          </p:cNvSpPr>
          <p:nvPr>
            <p:ph type="title"/>
          </p:nvPr>
        </p:nvSpPr>
        <p:spPr>
          <a:xfrm>
            <a:off x="1219200" y="1143000"/>
            <a:ext cx="3757613" cy="685800"/>
          </a:xfrm>
        </p:spPr>
        <p:txBody>
          <a:bodyPr/>
          <a:lstStyle/>
          <a:p>
            <a:pPr eaLnBrk="1" hangingPunct="1"/>
            <a:r>
              <a:rPr lang="en-US" smtClean="0"/>
              <a:t>Architecture</a:t>
            </a:r>
          </a:p>
        </p:txBody>
      </p:sp>
      <p:sp>
        <p:nvSpPr>
          <p:cNvPr id="179204" name="Text Box 4"/>
          <p:cNvSpPr txBox="1">
            <a:spLocks noChangeArrowheads="1"/>
          </p:cNvSpPr>
          <p:nvPr/>
        </p:nvSpPr>
        <p:spPr bwMode="auto">
          <a:xfrm>
            <a:off x="990600" y="1752600"/>
            <a:ext cx="7848600" cy="979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sz="1800" b="1" dirty="0">
                <a:effectLst>
                  <a:outerShdw blurRad="38100" dist="38100" dir="2700000" algn="tl">
                    <a:srgbClr val="FFFFFF"/>
                  </a:outerShdw>
                </a:effectLst>
                <a:latin typeface="Palatino"/>
              </a:rPr>
              <a:t>“The overall structure of the software and the ways in which that structure provides conceptual integrity for a system</a:t>
            </a:r>
            <a:r>
              <a:rPr lang="en-US" sz="1800" b="1" dirty="0" smtClean="0">
                <a:effectLst>
                  <a:outerShdw blurRad="38100" dist="38100" dir="2700000" algn="tl">
                    <a:srgbClr val="FFFFFF"/>
                  </a:outerShdw>
                </a:effectLst>
                <a:latin typeface="Palatino"/>
              </a:rPr>
              <a:t>.”</a:t>
            </a:r>
            <a:endParaRPr lang="en-US" sz="1800" b="1" dirty="0">
              <a:effectLst>
                <a:outerShdw blurRad="38100" dist="38100" dir="2700000" algn="tl">
                  <a:srgbClr val="FFFFFF"/>
                </a:outerShdw>
              </a:effectLst>
              <a:latin typeface="Palatino"/>
            </a:endParaRPr>
          </a:p>
          <a:p>
            <a:pPr>
              <a:lnSpc>
                <a:spcPct val="90000"/>
              </a:lnSpc>
              <a:spcBef>
                <a:spcPct val="50000"/>
              </a:spcBef>
            </a:pPr>
            <a:r>
              <a:rPr lang="en-US" sz="1800" b="1" dirty="0">
                <a:effectLst>
                  <a:outerShdw blurRad="38100" dist="38100" dir="2700000" algn="tl">
                    <a:srgbClr val="FFFFFF"/>
                  </a:outerShdw>
                </a:effectLst>
                <a:latin typeface="Palatino"/>
              </a:rPr>
              <a:t>What properties should be specified?</a:t>
            </a:r>
            <a:endParaRPr lang="en-US" sz="1800" dirty="0">
              <a:latin typeface="Palatino"/>
            </a:endParaRPr>
          </a:p>
        </p:txBody>
      </p:sp>
      <p:sp>
        <p:nvSpPr>
          <p:cNvPr id="179205" name="Text Box 5"/>
          <p:cNvSpPr txBox="1">
            <a:spLocks noChangeArrowheads="1"/>
          </p:cNvSpPr>
          <p:nvPr/>
        </p:nvSpPr>
        <p:spPr bwMode="auto">
          <a:xfrm>
            <a:off x="1905000" y="2743200"/>
            <a:ext cx="6757988" cy="3662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sz="1600" b="1" dirty="0">
                <a:solidFill>
                  <a:schemeClr val="folHlink"/>
                </a:solidFill>
                <a:latin typeface="Palatino"/>
                <a:ea typeface="ＭＳ Ｐゴシック" pitchFamily="34" charset="-128"/>
              </a:rPr>
              <a:t>Structural properties.</a:t>
            </a:r>
            <a:r>
              <a:rPr lang="en-US" sz="1600" b="1" dirty="0">
                <a:latin typeface="Palatino"/>
                <a:ea typeface="ＭＳ Ｐゴシック" pitchFamily="34" charset="-128"/>
              </a:rPr>
              <a:t> </a:t>
            </a:r>
            <a:r>
              <a:rPr lang="en-US" sz="1600" dirty="0">
                <a:effectLst>
                  <a:outerShdw blurRad="38100" dist="38100" dir="2700000" algn="tl">
                    <a:srgbClr val="FFFFFF"/>
                  </a:outerShdw>
                </a:effectLst>
                <a:latin typeface="Palatino"/>
                <a:ea typeface="ＭＳ Ｐゴシック" pitchFamily="34" charset="-128"/>
              </a:rPr>
              <a:t> This aspect of the architectural design representation defines the </a:t>
            </a:r>
            <a:r>
              <a:rPr lang="en-US" sz="1600" dirty="0">
                <a:solidFill>
                  <a:srgbClr val="C00000"/>
                </a:solidFill>
                <a:effectLst>
                  <a:outerShdw blurRad="38100" dist="38100" dir="2700000" algn="tl">
                    <a:srgbClr val="FFFFFF"/>
                  </a:outerShdw>
                </a:effectLst>
                <a:latin typeface="Palatino"/>
                <a:ea typeface="ＭＳ Ｐゴシック" pitchFamily="34" charset="-128"/>
              </a:rPr>
              <a:t>components</a:t>
            </a:r>
            <a:r>
              <a:rPr lang="en-US" sz="1600" dirty="0">
                <a:effectLst>
                  <a:outerShdw blurRad="38100" dist="38100" dir="2700000" algn="tl">
                    <a:srgbClr val="FFFFFF"/>
                  </a:outerShdw>
                </a:effectLst>
                <a:latin typeface="Palatino"/>
                <a:ea typeface="ＭＳ Ｐゴシック" pitchFamily="34" charset="-128"/>
              </a:rPr>
              <a:t> of a system (e.g., modules, objects, filters) and the </a:t>
            </a:r>
            <a:r>
              <a:rPr lang="en-US" sz="1600" dirty="0">
                <a:solidFill>
                  <a:srgbClr val="C00000"/>
                </a:solidFill>
                <a:effectLst>
                  <a:outerShdw blurRad="38100" dist="38100" dir="2700000" algn="tl">
                    <a:srgbClr val="FFFFFF"/>
                  </a:outerShdw>
                </a:effectLst>
                <a:latin typeface="Palatino"/>
                <a:ea typeface="ＭＳ Ｐゴシック" pitchFamily="34" charset="-128"/>
              </a:rPr>
              <a:t>manner</a:t>
            </a:r>
            <a:r>
              <a:rPr lang="en-US" sz="1600" dirty="0">
                <a:effectLst>
                  <a:outerShdw blurRad="38100" dist="38100" dir="2700000" algn="tl">
                    <a:srgbClr val="FFFFFF"/>
                  </a:outerShdw>
                </a:effectLst>
                <a:latin typeface="Palatino"/>
                <a:ea typeface="ＭＳ Ｐゴシック" pitchFamily="34" charset="-128"/>
              </a:rPr>
              <a:t> in which those components are packaged and interact with one another. For example, objects are packaged to encapsulate both data and the processing that manipulates the data and interact via the invocation of methods </a:t>
            </a:r>
          </a:p>
          <a:p>
            <a:pPr algn="just">
              <a:defRPr/>
            </a:pPr>
            <a:r>
              <a:rPr lang="en-US" sz="1600" b="1" dirty="0">
                <a:solidFill>
                  <a:schemeClr val="folHlink"/>
                </a:solidFill>
                <a:latin typeface="Palatino"/>
                <a:ea typeface="ＭＳ Ｐゴシック" pitchFamily="34" charset="-128"/>
              </a:rPr>
              <a:t>Extra-functional properties. </a:t>
            </a:r>
            <a:r>
              <a:rPr lang="en-US" sz="1600" dirty="0">
                <a:effectLst>
                  <a:outerShdw blurRad="38100" dist="38100" dir="2700000" algn="tl">
                    <a:srgbClr val="FFFFFF"/>
                  </a:outerShdw>
                </a:effectLst>
                <a:latin typeface="Palatino"/>
                <a:ea typeface="ＭＳ Ｐゴシック" pitchFamily="34" charset="-128"/>
              </a:rPr>
              <a:t> The architectural design description should address how the design architecture achieves requirements for performance, capacity, reliability, security, adaptability, and other system characteristics.</a:t>
            </a:r>
          </a:p>
          <a:p>
            <a:pPr algn="just">
              <a:defRPr/>
            </a:pPr>
            <a:r>
              <a:rPr lang="en-US" sz="1600" b="1" dirty="0">
                <a:solidFill>
                  <a:schemeClr val="folHlink"/>
                </a:solidFill>
                <a:latin typeface="Palatino"/>
                <a:ea typeface="ＭＳ Ｐゴシック" pitchFamily="34" charset="-128"/>
              </a:rPr>
              <a:t>Families of related systems.</a:t>
            </a:r>
            <a:r>
              <a:rPr lang="en-US" sz="1600" dirty="0">
                <a:effectLst>
                  <a:outerShdw blurRad="38100" dist="38100" dir="2700000" algn="tl">
                    <a:srgbClr val="FFFFFF"/>
                  </a:outerShdw>
                </a:effectLst>
                <a:latin typeface="Palatino"/>
                <a:ea typeface="ＭＳ Ｐゴシック" pitchFamily="34" charset="-128"/>
              </a:rPr>
              <a:t>  The architectural design should draw upon repeatable patterns that are commonly encountered in the design of families of similar systems. In essence, the design should have the ability to reuse architectural building blocks.</a:t>
            </a:r>
            <a:r>
              <a:rPr lang="en-US" dirty="0">
                <a:effectLst>
                  <a:outerShdw blurRad="38100" dist="38100" dir="2700000" algn="tl">
                    <a:srgbClr val="FFFFFF"/>
                  </a:outerShdw>
                </a:effectLst>
                <a:latin typeface="Palatino"/>
                <a:ea typeface="ＭＳ Ｐゴシック" pitchFamily="34" charset="-128"/>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D1F5464B-8F03-45A2-8312-D0AC2BB2D216}" type="slidenum">
              <a:rPr lang="en-US"/>
              <a:pPr/>
              <a:t>19</a:t>
            </a:fld>
            <a:endParaRPr lang="en-US"/>
          </a:p>
        </p:txBody>
      </p:sp>
      <p:sp>
        <p:nvSpPr>
          <p:cNvPr id="21508" name="Rectangle 3"/>
          <p:cNvSpPr>
            <a:spLocks noGrp="1" noChangeArrowheads="1"/>
          </p:cNvSpPr>
          <p:nvPr>
            <p:ph type="title"/>
          </p:nvPr>
        </p:nvSpPr>
        <p:spPr>
          <a:xfrm>
            <a:off x="1219200" y="1143000"/>
            <a:ext cx="3757613" cy="685800"/>
          </a:xfrm>
        </p:spPr>
        <p:txBody>
          <a:bodyPr/>
          <a:lstStyle/>
          <a:p>
            <a:pPr eaLnBrk="1" hangingPunct="1"/>
            <a:r>
              <a:rPr lang="en-US" smtClean="0"/>
              <a:t>Pattern</a:t>
            </a:r>
          </a:p>
        </p:txBody>
      </p:sp>
      <p:sp>
        <p:nvSpPr>
          <p:cNvPr id="179205" name="Text Box 5"/>
          <p:cNvSpPr txBox="1">
            <a:spLocks noChangeArrowheads="1"/>
          </p:cNvSpPr>
          <p:nvPr/>
        </p:nvSpPr>
        <p:spPr bwMode="auto">
          <a:xfrm>
            <a:off x="1371600" y="1952625"/>
            <a:ext cx="6757988" cy="3693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a:r>
              <a:rPr lang="en-US" sz="1800" b="1" dirty="0">
                <a:latin typeface="Palatino"/>
              </a:rPr>
              <a:t>Brad Appleton defines design pattern in the following manner: </a:t>
            </a:r>
            <a:endParaRPr lang="en-US" sz="1800" b="1" dirty="0" smtClean="0">
              <a:latin typeface="Palatino"/>
            </a:endParaRPr>
          </a:p>
          <a:p>
            <a:pPr marL="285750" indent="-285750" algn="just"/>
            <a:r>
              <a:rPr lang="en-US" sz="1800" b="1" dirty="0">
                <a:latin typeface="Palatino"/>
              </a:rPr>
              <a:t>	</a:t>
            </a:r>
            <a:r>
              <a:rPr lang="en-US" sz="1800" dirty="0" smtClean="0">
                <a:latin typeface="Palatino"/>
              </a:rPr>
              <a:t>A </a:t>
            </a:r>
            <a:r>
              <a:rPr lang="en-US" sz="1800" dirty="0">
                <a:latin typeface="Palatino"/>
              </a:rPr>
              <a:t>pattern is a named nugget of insight which conveys the essence of a proven solution to a recurring problem within a certain context amidst competing concern.</a:t>
            </a:r>
          </a:p>
          <a:p>
            <a:pPr marL="285750" indent="-285750" algn="just">
              <a:buFont typeface="Arial" pitchFamily="34" charset="0"/>
              <a:buChar char="•"/>
            </a:pPr>
            <a:endParaRPr lang="en-US" sz="1800" b="1" dirty="0">
              <a:latin typeface="Palatino"/>
            </a:endParaRPr>
          </a:p>
          <a:p>
            <a:pPr marL="285750" indent="-285750" algn="just"/>
            <a:r>
              <a:rPr lang="en-US" sz="1800" b="1" dirty="0" smtClean="0">
                <a:latin typeface="Palatino"/>
              </a:rPr>
              <a:t>The </a:t>
            </a:r>
            <a:r>
              <a:rPr lang="en-US" sz="1800" b="1" dirty="0">
                <a:latin typeface="Palatino"/>
              </a:rPr>
              <a:t>intent of each design pattern is to provide a description </a:t>
            </a:r>
            <a:endParaRPr lang="en-US" sz="1800" b="1" dirty="0" smtClean="0">
              <a:latin typeface="Palatino"/>
            </a:endParaRPr>
          </a:p>
          <a:p>
            <a:pPr marL="285750" indent="-285750" algn="just"/>
            <a:r>
              <a:rPr lang="en-US" sz="1800" b="1" dirty="0" smtClean="0">
                <a:latin typeface="Palatino"/>
              </a:rPr>
              <a:t>that </a:t>
            </a:r>
            <a:r>
              <a:rPr lang="en-US" sz="1800" b="1" dirty="0">
                <a:latin typeface="Palatino"/>
              </a:rPr>
              <a:t>enables a designer to determine </a:t>
            </a:r>
          </a:p>
          <a:p>
            <a:pPr marL="742950" lvl="1" indent="-285750" algn="just"/>
            <a:r>
              <a:rPr lang="en-US" sz="1800" dirty="0">
                <a:latin typeface="Palatino"/>
              </a:rPr>
              <a:t>(1) whether the pattern is applicable to the current work,</a:t>
            </a:r>
          </a:p>
          <a:p>
            <a:pPr marL="742950" lvl="1" indent="-285750" algn="just"/>
            <a:r>
              <a:rPr lang="en-US" sz="1800" dirty="0">
                <a:effectLst>
                  <a:outerShdw blurRad="38100" dist="38100" dir="2700000" algn="tl">
                    <a:srgbClr val="FFFFFF"/>
                  </a:outerShdw>
                </a:effectLst>
                <a:latin typeface="Palatino"/>
              </a:rPr>
              <a:t>(2) whether the pattern can be reused (hence, saving design time), </a:t>
            </a:r>
          </a:p>
          <a:p>
            <a:pPr marL="742950" lvl="1" indent="-285750" algn="just"/>
            <a:r>
              <a:rPr lang="en-US" sz="1800" dirty="0">
                <a:effectLst>
                  <a:outerShdw blurRad="38100" dist="38100" dir="2700000" algn="tl">
                    <a:srgbClr val="FFFFFF"/>
                  </a:outerShdw>
                </a:effectLst>
                <a:latin typeface="Palatino"/>
              </a:rPr>
              <a:t>(3) whether the pattern can serve as a guide for developing a similar, but functionally or structurally different pattern. </a:t>
            </a:r>
            <a:endParaRPr lang="en-US" sz="2800" dirty="0">
              <a:effectLst>
                <a:outerShdw blurRad="38100" dist="38100" dir="2700000" algn="tl">
                  <a:srgbClr val="FFFFFF"/>
                </a:outerShdw>
              </a:effectLst>
              <a:latin typeface="Palatin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7D52419D-34B6-4200-8FC1-AE1ECF89059B}" type="slidenum">
              <a:rPr lang="en-US"/>
              <a:pPr/>
              <a:t>2</a:t>
            </a:fld>
            <a:endParaRPr lang="en-US"/>
          </a:p>
        </p:txBody>
      </p:sp>
      <p:sp>
        <p:nvSpPr>
          <p:cNvPr id="4100" name="Rectangle 2"/>
          <p:cNvSpPr>
            <a:spLocks noGrp="1" noChangeArrowheads="1"/>
          </p:cNvSpPr>
          <p:nvPr>
            <p:ph type="title"/>
          </p:nvPr>
        </p:nvSpPr>
        <p:spPr/>
        <p:txBody>
          <a:bodyPr/>
          <a:lstStyle/>
          <a:p>
            <a:pPr eaLnBrk="1" hangingPunct="1"/>
            <a:r>
              <a:rPr lang="en-US" smtClean="0"/>
              <a:t>Design</a:t>
            </a:r>
          </a:p>
        </p:txBody>
      </p:sp>
      <p:sp>
        <p:nvSpPr>
          <p:cNvPr id="4101" name="Rectangle 3"/>
          <p:cNvSpPr>
            <a:spLocks noGrp="1" noChangeArrowheads="1"/>
          </p:cNvSpPr>
          <p:nvPr>
            <p:ph type="body" idx="1"/>
          </p:nvPr>
        </p:nvSpPr>
        <p:spPr>
          <a:xfrm>
            <a:off x="152400" y="1905000"/>
            <a:ext cx="8610600" cy="4191000"/>
          </a:xfrm>
        </p:spPr>
        <p:txBody>
          <a:bodyPr/>
          <a:lstStyle/>
          <a:p>
            <a:pPr algn="just" eaLnBrk="1" hangingPunct="1"/>
            <a:r>
              <a:rPr lang="en-US" dirty="0" smtClean="0">
                <a:latin typeface="Times New Roman" pitchFamily="18" charset="0"/>
                <a:cs typeface="Times New Roman" pitchFamily="18" charset="0"/>
              </a:rPr>
              <a:t>Software design encompasses the set of principles, concepts, and practices that lead to the development of a high-quality system or product. </a:t>
            </a:r>
          </a:p>
          <a:p>
            <a:pPr algn="just" eaLnBrk="1" hangingPunct="1"/>
            <a:r>
              <a:rPr lang="en-US" dirty="0" smtClean="0">
                <a:latin typeface="Times New Roman" pitchFamily="18" charset="0"/>
                <a:cs typeface="Times New Roman" pitchFamily="18" charset="0"/>
              </a:rPr>
              <a:t>Design principles establish an overriding philosophy that guides the design work you must perform. </a:t>
            </a:r>
          </a:p>
          <a:p>
            <a:pPr algn="just" eaLnBrk="1" hangingPunct="1"/>
            <a:r>
              <a:rPr lang="en-US" dirty="0" smtClean="0">
                <a:latin typeface="Times New Roman" pitchFamily="18" charset="0"/>
                <a:cs typeface="Times New Roman" pitchFamily="18" charset="0"/>
              </a:rPr>
              <a:t>Design concepts must be understood before the mechanics of design practice are applied, and </a:t>
            </a:r>
          </a:p>
          <a:p>
            <a:pPr algn="just" eaLnBrk="1" hangingPunct="1"/>
            <a:r>
              <a:rPr lang="en-US" dirty="0" smtClean="0">
                <a:latin typeface="Times New Roman" pitchFamily="18" charset="0"/>
                <a:cs typeface="Times New Roman" pitchFamily="18" charset="0"/>
              </a:rPr>
              <a:t>Design practice itself leads to the creation of various representations of the software that serve as a guide for the construction activity that follows.</a:t>
            </a:r>
            <a:endParaRPr lang="en-US"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4921C38D-095E-4456-B496-EE19D6B100F4}" type="slidenum">
              <a:rPr lang="en-US"/>
              <a:pPr/>
              <a:t>20</a:t>
            </a:fld>
            <a:endParaRPr lang="en-US"/>
          </a:p>
        </p:txBody>
      </p:sp>
      <p:sp>
        <p:nvSpPr>
          <p:cNvPr id="180226" name="Rectangle 2"/>
          <p:cNvSpPr>
            <a:spLocks noGrp="1" noChangeArrowheads="1"/>
          </p:cNvSpPr>
          <p:nvPr>
            <p:ph type="title"/>
          </p:nvPr>
        </p:nvSpPr>
        <p:spPr>
          <a:xfrm>
            <a:off x="1219200" y="609600"/>
            <a:ext cx="7467600" cy="1166813"/>
          </a:xfrm>
        </p:spPr>
        <p:txBody>
          <a:bodyPr/>
          <a:lstStyle/>
          <a:p>
            <a:pPr eaLnBrk="1" hangingPunct="1"/>
            <a:r>
              <a:rPr lang="en-US" smtClean="0"/>
              <a:t>Design Pattern Template</a:t>
            </a:r>
            <a:r>
              <a:rPr lang="en-US" sz="3600" b="1" smtClean="0">
                <a:effectLst>
                  <a:outerShdw blurRad="38100" dist="38100" dir="2700000" algn="tl">
                    <a:srgbClr val="000000"/>
                  </a:outerShdw>
                </a:effectLst>
                <a:latin typeface="Avant Garde" charset="0"/>
              </a:rPr>
              <a:t/>
            </a:r>
            <a:br>
              <a:rPr lang="en-US" sz="3600" b="1" smtClean="0">
                <a:effectLst>
                  <a:outerShdw blurRad="38100" dist="38100" dir="2700000" algn="tl">
                    <a:srgbClr val="000000"/>
                  </a:outerShdw>
                </a:effectLst>
                <a:latin typeface="Avant Garde" charset="0"/>
              </a:rPr>
            </a:br>
            <a:endParaRPr lang="en-US" smtClean="0"/>
          </a:p>
        </p:txBody>
      </p:sp>
      <p:sp>
        <p:nvSpPr>
          <p:cNvPr id="180227" name="Text Box 3"/>
          <p:cNvSpPr txBox="1">
            <a:spLocks noChangeArrowheads="1"/>
          </p:cNvSpPr>
          <p:nvPr/>
        </p:nvSpPr>
        <p:spPr bwMode="auto">
          <a:xfrm>
            <a:off x="1600200" y="1828800"/>
            <a:ext cx="6705600" cy="4969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pPr>
            <a:r>
              <a:rPr lang="en-US" sz="1600" b="1" dirty="0" smtClean="0">
                <a:solidFill>
                  <a:schemeClr val="folHlink"/>
                </a:solidFill>
                <a:effectLst>
                  <a:outerShdw blurRad="38100" dist="38100" dir="2700000" algn="tl">
                    <a:srgbClr val="000000"/>
                  </a:outerShdw>
                </a:effectLst>
                <a:latin typeface="Times New Roman" pitchFamily="18" charset="0"/>
                <a:cs typeface="Times New Roman" pitchFamily="18" charset="0"/>
              </a:rPr>
              <a:t>Pattern </a:t>
            </a: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name</a:t>
            </a:r>
            <a:r>
              <a:rPr lang="en-US" sz="1600" b="1" dirty="0">
                <a:effectLst>
                  <a:outerShdw blurRad="38100" dist="38100" dir="2700000" algn="tl">
                    <a:srgbClr val="FFFFFF"/>
                  </a:outerShdw>
                </a:effectLst>
                <a:latin typeface="Times New Roman" pitchFamily="18" charset="0"/>
                <a:cs typeface="Times New Roman" pitchFamily="18" charset="0"/>
              </a:rPr>
              <a:t>—describes the essence of the pattern in a short but expressive name </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Intent</a:t>
            </a:r>
            <a:r>
              <a:rPr lang="en-US" sz="1600" b="1" dirty="0">
                <a:effectLst>
                  <a:outerShdw blurRad="38100" dist="38100" dir="2700000" algn="tl">
                    <a:srgbClr val="FFFFFF"/>
                  </a:outerShdw>
                </a:effectLst>
                <a:latin typeface="Times New Roman" pitchFamily="18" charset="0"/>
                <a:cs typeface="Times New Roman" pitchFamily="18" charset="0"/>
              </a:rPr>
              <a:t>—describes the pattern and what it does</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Also-known-as</a:t>
            </a:r>
            <a:r>
              <a:rPr lang="en-US" sz="1600" b="1" dirty="0">
                <a:effectLst>
                  <a:outerShdw blurRad="38100" dist="38100" dir="2700000" algn="tl">
                    <a:srgbClr val="FFFFFF"/>
                  </a:outerShdw>
                </a:effectLst>
                <a:latin typeface="Times New Roman" pitchFamily="18" charset="0"/>
                <a:cs typeface="Times New Roman" pitchFamily="18" charset="0"/>
              </a:rPr>
              <a:t>—lists any synonyms for the pattern</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Motivation</a:t>
            </a:r>
            <a:r>
              <a:rPr lang="en-US" sz="1600" b="1" dirty="0">
                <a:effectLst>
                  <a:outerShdw blurRad="38100" dist="38100" dir="2700000" algn="tl">
                    <a:srgbClr val="FFFFFF"/>
                  </a:outerShdw>
                </a:effectLst>
                <a:latin typeface="Times New Roman" pitchFamily="18" charset="0"/>
                <a:cs typeface="Times New Roman" pitchFamily="18" charset="0"/>
              </a:rPr>
              <a:t>—provides an example of the problem </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Applicability</a:t>
            </a:r>
            <a:r>
              <a:rPr lang="en-US" sz="1600" b="1" dirty="0">
                <a:effectLst>
                  <a:outerShdw blurRad="38100" dist="38100" dir="2700000" algn="tl">
                    <a:srgbClr val="FFFFFF"/>
                  </a:outerShdw>
                </a:effectLst>
                <a:latin typeface="Times New Roman" pitchFamily="18" charset="0"/>
                <a:cs typeface="Times New Roman" pitchFamily="18" charset="0"/>
              </a:rPr>
              <a:t>—notes specific design situations in which the pattern is applicable</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Structure</a:t>
            </a:r>
            <a:r>
              <a:rPr lang="en-US" sz="1600" b="1" dirty="0">
                <a:effectLst>
                  <a:outerShdw blurRad="38100" dist="38100" dir="2700000" algn="tl">
                    <a:srgbClr val="FFFFFF"/>
                  </a:outerShdw>
                </a:effectLst>
                <a:latin typeface="Times New Roman" pitchFamily="18" charset="0"/>
                <a:cs typeface="Times New Roman" pitchFamily="18" charset="0"/>
              </a:rPr>
              <a:t>—describes the classes that are required to implement the pattern</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Participants</a:t>
            </a:r>
            <a:r>
              <a:rPr lang="en-US" sz="1600" b="1" dirty="0">
                <a:effectLst>
                  <a:outerShdw blurRad="38100" dist="38100" dir="2700000" algn="tl">
                    <a:srgbClr val="FFFFFF"/>
                  </a:outerShdw>
                </a:effectLst>
                <a:latin typeface="Times New Roman" pitchFamily="18" charset="0"/>
                <a:cs typeface="Times New Roman" pitchFamily="18" charset="0"/>
              </a:rPr>
              <a:t>—describes the responsibilities of the classes that are required to implement the pattern</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Collaborations</a:t>
            </a:r>
            <a:r>
              <a:rPr lang="en-US" sz="1600" b="1" dirty="0">
                <a:effectLst>
                  <a:outerShdw blurRad="38100" dist="38100" dir="2700000" algn="tl">
                    <a:srgbClr val="FFFFFF"/>
                  </a:outerShdw>
                </a:effectLst>
                <a:latin typeface="Times New Roman" pitchFamily="18" charset="0"/>
                <a:cs typeface="Times New Roman" pitchFamily="18" charset="0"/>
              </a:rPr>
              <a:t>—describes how the participants collaborate to carry out their responsibilities</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Consequences</a:t>
            </a:r>
            <a:r>
              <a:rPr lang="en-US" sz="1600" b="1" dirty="0">
                <a:effectLst>
                  <a:outerShdw blurRad="38100" dist="38100" dir="2700000" algn="tl">
                    <a:srgbClr val="FFFFFF"/>
                  </a:outerShdw>
                </a:effectLst>
                <a:latin typeface="Times New Roman" pitchFamily="18" charset="0"/>
                <a:cs typeface="Times New Roman" pitchFamily="18" charset="0"/>
              </a:rPr>
              <a:t>—describes the “design forces” that affect the pattern and the potential trade-offs that must be considered when the pattern is implemented</a:t>
            </a:r>
          </a:p>
          <a:p>
            <a:pPr>
              <a:spcBef>
                <a:spcPts val="300"/>
              </a:spcBef>
            </a:pPr>
            <a:r>
              <a:rPr lang="en-US" sz="1600" b="1" dirty="0">
                <a:solidFill>
                  <a:schemeClr val="folHlink"/>
                </a:solidFill>
                <a:effectLst>
                  <a:outerShdw blurRad="38100" dist="38100" dir="2700000" algn="tl">
                    <a:srgbClr val="000000"/>
                  </a:outerShdw>
                </a:effectLst>
                <a:latin typeface="Times New Roman" pitchFamily="18" charset="0"/>
                <a:cs typeface="Times New Roman" pitchFamily="18" charset="0"/>
              </a:rPr>
              <a:t>Related patterns</a:t>
            </a:r>
            <a:r>
              <a:rPr lang="en-US" sz="1600" b="1" dirty="0">
                <a:effectLst>
                  <a:outerShdw blurRad="38100" dist="38100" dir="2700000" algn="tl">
                    <a:srgbClr val="FFFFFF"/>
                  </a:outerShdw>
                </a:effectLst>
                <a:latin typeface="Times New Roman" pitchFamily="18" charset="0"/>
                <a:cs typeface="Times New Roman" pitchFamily="18" charset="0"/>
              </a:rPr>
              <a:t>—cross-references related design patterns</a:t>
            </a:r>
          </a:p>
          <a:p>
            <a:pPr>
              <a:lnSpc>
                <a:spcPct val="90000"/>
              </a:lnSpc>
              <a:spcBef>
                <a:spcPct val="50000"/>
              </a:spcBef>
            </a:pPr>
            <a:endParaRPr lang="en-US" sz="1600" b="1" dirty="0">
              <a:latin typeface="Helvetic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6B2C51C1-7504-4E64-9315-8C03347A23BF}" type="slidenum">
              <a:rPr lang="en-US"/>
              <a:pPr/>
              <a:t>21</a:t>
            </a:fld>
            <a:endParaRPr lang="en-US"/>
          </a:p>
        </p:txBody>
      </p:sp>
      <p:sp>
        <p:nvSpPr>
          <p:cNvPr id="23556" name="Rectangle 2"/>
          <p:cNvSpPr>
            <a:spLocks noGrp="1" noChangeArrowheads="1"/>
          </p:cNvSpPr>
          <p:nvPr>
            <p:ph type="title"/>
          </p:nvPr>
        </p:nvSpPr>
        <p:spPr>
          <a:xfrm>
            <a:off x="1219200" y="1143000"/>
            <a:ext cx="6705600" cy="633413"/>
          </a:xfrm>
        </p:spPr>
        <p:txBody>
          <a:bodyPr/>
          <a:lstStyle/>
          <a:p>
            <a:pPr eaLnBrk="1" hangingPunct="1"/>
            <a:r>
              <a:rPr lang="en-US" smtClean="0"/>
              <a:t>Separation of Concerns</a:t>
            </a:r>
          </a:p>
        </p:txBody>
      </p:sp>
      <p:sp>
        <p:nvSpPr>
          <p:cNvPr id="23557" name="Rectangle 3"/>
          <p:cNvSpPr>
            <a:spLocks noGrp="1" noChangeArrowheads="1"/>
          </p:cNvSpPr>
          <p:nvPr>
            <p:ph type="body" idx="1"/>
          </p:nvPr>
        </p:nvSpPr>
        <p:spPr/>
        <p:txBody>
          <a:bodyPr/>
          <a:lstStyle/>
          <a:p>
            <a:pPr algn="just" eaLnBrk="1" hangingPunct="1">
              <a:spcBef>
                <a:spcPts val="1200"/>
              </a:spcBef>
            </a:pPr>
            <a:r>
              <a:rPr lang="en-US" dirty="0" smtClean="0">
                <a:latin typeface="Times New Roman" pitchFamily="18" charset="0"/>
                <a:cs typeface="Times New Roman" pitchFamily="18" charset="0"/>
              </a:rPr>
              <a:t>Any complex problem can be more easily handled if it is subdivided into pieces that can each be solved and/or optimized independently</a:t>
            </a:r>
          </a:p>
          <a:p>
            <a:pPr algn="just" eaLnBrk="1" hangingPunct="1">
              <a:spcBef>
                <a:spcPts val="1200"/>
              </a:spcBef>
            </a:pPr>
            <a:r>
              <a:rPr lang="en-US" dirty="0" smtClean="0">
                <a:latin typeface="Times New Roman" pitchFamily="18" charset="0"/>
                <a:cs typeface="Times New Roman" pitchFamily="18" charset="0"/>
              </a:rPr>
              <a:t>A </a:t>
            </a:r>
            <a:r>
              <a:rPr lang="en-US" i="1" dirty="0" smtClean="0">
                <a:solidFill>
                  <a:schemeClr val="folHlink"/>
                </a:solidFill>
                <a:latin typeface="Times New Roman" pitchFamily="18" charset="0"/>
                <a:cs typeface="Times New Roman" pitchFamily="18" charset="0"/>
              </a:rPr>
              <a:t>concern</a:t>
            </a:r>
            <a:r>
              <a:rPr lang="en-US" dirty="0" smtClean="0">
                <a:latin typeface="Times New Roman" pitchFamily="18" charset="0"/>
                <a:cs typeface="Times New Roman" pitchFamily="18" charset="0"/>
              </a:rPr>
              <a:t> is a feature or behavior that is specified as part of the requirements model for the software</a:t>
            </a:r>
          </a:p>
          <a:p>
            <a:pPr algn="just" eaLnBrk="1" hangingPunct="1">
              <a:spcBef>
                <a:spcPts val="1200"/>
              </a:spcBef>
            </a:pPr>
            <a:r>
              <a:rPr lang="en-US" dirty="0" smtClean="0">
                <a:latin typeface="Times New Roman" pitchFamily="18" charset="0"/>
                <a:cs typeface="Times New Roman" pitchFamily="18" charset="0"/>
              </a:rPr>
              <a:t>By separating concerns into smaller, and therefore more manageable pieces, a problem takes less effort and time to solve.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59E86A31-8EC2-441D-A07A-42A0FE94571B}" type="slidenum">
              <a:rPr lang="en-US"/>
              <a:pPr/>
              <a:t>22</a:t>
            </a:fld>
            <a:endParaRPr lang="en-US"/>
          </a:p>
        </p:txBody>
      </p:sp>
      <p:sp>
        <p:nvSpPr>
          <p:cNvPr id="24580" name="Rectangle 2"/>
          <p:cNvSpPr>
            <a:spLocks noGrp="1" noChangeArrowheads="1"/>
          </p:cNvSpPr>
          <p:nvPr>
            <p:ph type="title"/>
          </p:nvPr>
        </p:nvSpPr>
        <p:spPr/>
        <p:txBody>
          <a:bodyPr/>
          <a:lstStyle/>
          <a:p>
            <a:pPr eaLnBrk="1" hangingPunct="1"/>
            <a:r>
              <a:rPr lang="en-US" smtClean="0"/>
              <a:t>Modularity</a:t>
            </a:r>
          </a:p>
        </p:txBody>
      </p:sp>
      <p:sp>
        <p:nvSpPr>
          <p:cNvPr id="24581" name="Rectangle 3"/>
          <p:cNvSpPr>
            <a:spLocks noGrp="1" noChangeArrowheads="1"/>
          </p:cNvSpPr>
          <p:nvPr>
            <p:ph type="body" idx="1"/>
          </p:nvPr>
        </p:nvSpPr>
        <p:spPr/>
        <p:txBody>
          <a:bodyPr/>
          <a:lstStyle/>
          <a:p>
            <a:pPr algn="just" eaLnBrk="1" hangingPunct="1">
              <a:spcBef>
                <a:spcPts val="300"/>
              </a:spcBef>
            </a:pPr>
            <a:r>
              <a:rPr lang="en-US" sz="2000" dirty="0" smtClean="0">
                <a:latin typeface="Times New Roman" pitchFamily="18" charset="0"/>
                <a:cs typeface="Times New Roman" pitchFamily="18" charset="0"/>
              </a:rPr>
              <a:t>“Modularity </a:t>
            </a:r>
            <a:r>
              <a:rPr lang="en-US" sz="2000" dirty="0" smtClean="0">
                <a:latin typeface="Times New Roman" pitchFamily="18" charset="0"/>
                <a:cs typeface="Times New Roman" pitchFamily="18" charset="0"/>
              </a:rPr>
              <a:t>is the single attribute of software that allows a program to be intellectually manageable"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eaLnBrk="1" hangingPunct="1">
              <a:spcBef>
                <a:spcPts val="300"/>
              </a:spcBef>
            </a:pPr>
            <a:r>
              <a:rPr lang="en-US" sz="2000" dirty="0" smtClean="0">
                <a:latin typeface="Times New Roman" pitchFamily="18" charset="0"/>
                <a:cs typeface="Times New Roman" pitchFamily="18" charset="0"/>
              </a:rPr>
              <a:t>Monolithic software (i.e., a large program composed of a single module) cannot be easily grasped by a software engineer. </a:t>
            </a:r>
          </a:p>
          <a:p>
            <a:pPr lvl="1" algn="just" eaLnBrk="1" hangingPunct="1">
              <a:spcBef>
                <a:spcPts val="300"/>
              </a:spcBef>
            </a:pPr>
            <a:r>
              <a:rPr lang="en-US" sz="1800" dirty="0" smtClean="0">
                <a:latin typeface="Times New Roman" pitchFamily="18" charset="0"/>
                <a:cs typeface="Times New Roman" pitchFamily="18" charset="0"/>
              </a:rPr>
              <a:t>The number of control paths, span of reference, number of variables, and overall complexity would make understanding close to impossible. </a:t>
            </a:r>
          </a:p>
          <a:p>
            <a:pPr algn="just" eaLnBrk="1" hangingPunct="1">
              <a:spcBef>
                <a:spcPts val="300"/>
              </a:spcBef>
            </a:pPr>
            <a:r>
              <a:rPr lang="en-US" sz="2000" dirty="0" smtClean="0">
                <a:latin typeface="Times New Roman" pitchFamily="18" charset="0"/>
                <a:cs typeface="Times New Roman" pitchFamily="18" charset="0"/>
              </a:rPr>
              <a:t>In almost all instances, you should break the design into many modules, hoping to make understanding easier and as a consequence, reduce the cost required to build the software.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7525F240-2A8A-4175-AF0D-175B10562136}" type="slidenum">
              <a:rPr lang="en-US"/>
              <a:pPr/>
              <a:t>23</a:t>
            </a:fld>
            <a:endParaRPr lang="en-US"/>
          </a:p>
        </p:txBody>
      </p:sp>
      <p:sp>
        <p:nvSpPr>
          <p:cNvPr id="25604" name="Rectangle 2"/>
          <p:cNvSpPr>
            <a:spLocks noGrp="1" noChangeArrowheads="1"/>
          </p:cNvSpPr>
          <p:nvPr>
            <p:ph type="title"/>
          </p:nvPr>
        </p:nvSpPr>
        <p:spPr>
          <a:xfrm>
            <a:off x="1219200" y="1143000"/>
            <a:ext cx="5067300" cy="660400"/>
          </a:xfrm>
          <a:noFill/>
        </p:spPr>
        <p:txBody>
          <a:bodyPr wrap="none" lIns="63500" tIns="25400" rIns="63500" bIns="25400" anchor="t">
            <a:spAutoFit/>
          </a:bodyPr>
          <a:lstStyle/>
          <a:p>
            <a:pPr eaLnBrk="1" hangingPunct="1"/>
            <a:r>
              <a:rPr lang="en-US" smtClean="0"/>
              <a:t>Modularity: Trade-offs</a:t>
            </a:r>
          </a:p>
        </p:txBody>
      </p:sp>
      <p:sp>
        <p:nvSpPr>
          <p:cNvPr id="182275" name="Rectangle 3"/>
          <p:cNvSpPr>
            <a:spLocks noChangeArrowheads="1"/>
          </p:cNvSpPr>
          <p:nvPr/>
        </p:nvSpPr>
        <p:spPr bwMode="auto">
          <a:xfrm>
            <a:off x="2117725" y="1828800"/>
            <a:ext cx="4908550" cy="39370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i="1">
                <a:effectLst>
                  <a:outerShdw blurRad="38100" dist="38100" dir="2700000" algn="tl">
                    <a:srgbClr val="FFFFFF"/>
                  </a:outerShdw>
                </a:effectLst>
                <a:latin typeface="Helvetica" pitchFamily="34" charset="0"/>
                <a:ea typeface="ＭＳ Ｐゴシック" pitchFamily="34" charset="-128"/>
              </a:rPr>
              <a:t>What is the "right" number of modules </a:t>
            </a:r>
          </a:p>
        </p:txBody>
      </p:sp>
      <p:sp>
        <p:nvSpPr>
          <p:cNvPr id="182276" name="Rectangle 4"/>
          <p:cNvSpPr>
            <a:spLocks noChangeArrowheads="1"/>
          </p:cNvSpPr>
          <p:nvPr/>
        </p:nvSpPr>
        <p:spPr bwMode="auto">
          <a:xfrm>
            <a:off x="2117725" y="2146300"/>
            <a:ext cx="3906838" cy="39370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i="1">
                <a:effectLst>
                  <a:outerShdw blurRad="38100" dist="38100" dir="2700000" algn="tl">
                    <a:srgbClr val="FFFFFF"/>
                  </a:outerShdw>
                </a:effectLst>
                <a:latin typeface="Helvetica" pitchFamily="34" charset="0"/>
                <a:ea typeface="ＭＳ Ｐゴシック" pitchFamily="34" charset="-128"/>
              </a:rPr>
              <a:t>for a specific software design?</a:t>
            </a:r>
          </a:p>
        </p:txBody>
      </p:sp>
      <p:sp>
        <p:nvSpPr>
          <p:cNvPr id="182277" name="Rectangle 5"/>
          <p:cNvSpPr>
            <a:spLocks noChangeArrowheads="1"/>
          </p:cNvSpPr>
          <p:nvPr/>
        </p:nvSpPr>
        <p:spPr bwMode="auto">
          <a:xfrm>
            <a:off x="2590800" y="5867400"/>
            <a:ext cx="1704975" cy="57785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600" b="1">
                <a:effectLst>
                  <a:outerShdw blurRad="38100" dist="38100" dir="2700000" algn="tl">
                    <a:srgbClr val="FFFFFF"/>
                  </a:outerShdw>
                </a:effectLst>
                <a:latin typeface="Helvetica" pitchFamily="34" charset="0"/>
              </a:rPr>
              <a:t>optimal number</a:t>
            </a:r>
          </a:p>
          <a:p>
            <a:endParaRPr lang="en-US" sz="1600" b="1">
              <a:effectLst>
                <a:outerShdw blurRad="38100" dist="38100" dir="2700000" algn="tl">
                  <a:srgbClr val="FFFFFF"/>
                </a:outerShdw>
              </a:effectLst>
              <a:latin typeface="Helvetica" pitchFamily="34" charset="0"/>
            </a:endParaRPr>
          </a:p>
        </p:txBody>
      </p:sp>
      <p:sp>
        <p:nvSpPr>
          <p:cNvPr id="182278" name="Rectangle 6"/>
          <p:cNvSpPr>
            <a:spLocks noChangeArrowheads="1"/>
          </p:cNvSpPr>
          <p:nvPr/>
        </p:nvSpPr>
        <p:spPr bwMode="auto">
          <a:xfrm>
            <a:off x="2438400" y="6096000"/>
            <a:ext cx="1433513" cy="3333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34" charset="0"/>
                <a:ea typeface="ＭＳ Ｐゴシック" pitchFamily="34" charset="-128"/>
              </a:rPr>
              <a:t>   of modules</a:t>
            </a:r>
          </a:p>
        </p:txBody>
      </p:sp>
      <p:sp>
        <p:nvSpPr>
          <p:cNvPr id="25609" name="Rectangle 7"/>
          <p:cNvSpPr>
            <a:spLocks noChangeArrowheads="1"/>
          </p:cNvSpPr>
          <p:nvPr/>
        </p:nvSpPr>
        <p:spPr bwMode="auto">
          <a:xfrm>
            <a:off x="3506788" y="3192463"/>
            <a:ext cx="279400" cy="23590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10" name="Rectangle 8"/>
          <p:cNvSpPr>
            <a:spLocks noChangeArrowheads="1"/>
          </p:cNvSpPr>
          <p:nvPr/>
        </p:nvSpPr>
        <p:spPr bwMode="auto">
          <a:xfrm>
            <a:off x="3494088" y="3179763"/>
            <a:ext cx="304800" cy="2384425"/>
          </a:xfrm>
          <a:prstGeom prst="rect">
            <a:avLst/>
          </a:prstGeom>
          <a:noFill/>
          <a:ln w="25400">
            <a:solidFill>
              <a:srgbClr val="000000"/>
            </a:solidFill>
            <a:miter lim="800000"/>
            <a:headEnd/>
            <a:tailEnd/>
          </a:ln>
          <a:effectLst/>
        </p:spPr>
        <p:txBody>
          <a:bodyPr wrap="none" anchor="ctr"/>
          <a:lstStyle/>
          <a:p>
            <a:endParaRPr lang="en-US"/>
          </a:p>
        </p:txBody>
      </p:sp>
      <p:sp>
        <p:nvSpPr>
          <p:cNvPr id="25611" name="Rectangle 9"/>
          <p:cNvSpPr>
            <a:spLocks noChangeArrowheads="1"/>
          </p:cNvSpPr>
          <p:nvPr/>
        </p:nvSpPr>
        <p:spPr bwMode="auto">
          <a:xfrm>
            <a:off x="3506788" y="5592763"/>
            <a:ext cx="279400" cy="123825"/>
          </a:xfrm>
          <a:prstGeom prst="rect">
            <a:avLst/>
          </a:prstGeom>
          <a:solidFill>
            <a:srgbClr val="F76681"/>
          </a:solidFill>
          <a:ln w="25400">
            <a:solidFill>
              <a:schemeClr val="tx1"/>
            </a:solidFill>
            <a:miter lim="800000"/>
            <a:headEnd/>
            <a:tailEnd/>
          </a:ln>
          <a:effectLst/>
        </p:spPr>
        <p:txBody>
          <a:bodyPr wrap="none" anchor="ctr"/>
          <a:lstStyle/>
          <a:p>
            <a:endParaRPr lang="en-US"/>
          </a:p>
        </p:txBody>
      </p:sp>
      <p:sp>
        <p:nvSpPr>
          <p:cNvPr id="25612" name="Rectangle 10"/>
          <p:cNvSpPr>
            <a:spLocks noChangeArrowheads="1"/>
          </p:cNvSpPr>
          <p:nvPr/>
        </p:nvSpPr>
        <p:spPr bwMode="auto">
          <a:xfrm>
            <a:off x="3494088" y="5580063"/>
            <a:ext cx="304800" cy="149225"/>
          </a:xfrm>
          <a:prstGeom prst="rect">
            <a:avLst/>
          </a:prstGeom>
          <a:solidFill>
            <a:schemeClr val="folHlink"/>
          </a:solidFill>
          <a:ln w="25400">
            <a:solidFill>
              <a:srgbClr val="000000"/>
            </a:solidFill>
            <a:miter lim="800000"/>
            <a:headEnd/>
            <a:tailEnd/>
          </a:ln>
          <a:effectLst/>
        </p:spPr>
        <p:txBody>
          <a:bodyPr wrap="none" anchor="ctr"/>
          <a:lstStyle/>
          <a:p>
            <a:endParaRPr lang="en-US"/>
          </a:p>
        </p:txBody>
      </p:sp>
      <p:sp>
        <p:nvSpPr>
          <p:cNvPr id="25613" name="Rectangle 11"/>
          <p:cNvSpPr>
            <a:spLocks noChangeArrowheads="1"/>
          </p:cNvSpPr>
          <p:nvPr/>
        </p:nvSpPr>
        <p:spPr bwMode="auto">
          <a:xfrm>
            <a:off x="3824288" y="5503863"/>
            <a:ext cx="279400" cy="2127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14" name="Rectangle 12"/>
          <p:cNvSpPr>
            <a:spLocks noChangeArrowheads="1"/>
          </p:cNvSpPr>
          <p:nvPr/>
        </p:nvSpPr>
        <p:spPr bwMode="auto">
          <a:xfrm>
            <a:off x="3811588" y="5491163"/>
            <a:ext cx="304800" cy="238125"/>
          </a:xfrm>
          <a:prstGeom prst="rect">
            <a:avLst/>
          </a:prstGeom>
          <a:noFill/>
          <a:ln w="25400">
            <a:solidFill>
              <a:srgbClr val="000000"/>
            </a:solidFill>
            <a:miter lim="800000"/>
            <a:headEnd/>
            <a:tailEnd/>
          </a:ln>
          <a:effectLst/>
        </p:spPr>
        <p:txBody>
          <a:bodyPr wrap="none" anchor="ctr"/>
          <a:lstStyle/>
          <a:p>
            <a:endParaRPr lang="en-US"/>
          </a:p>
        </p:txBody>
      </p:sp>
      <p:sp>
        <p:nvSpPr>
          <p:cNvPr id="25615" name="Rectangle 13"/>
          <p:cNvSpPr>
            <a:spLocks noChangeArrowheads="1"/>
          </p:cNvSpPr>
          <p:nvPr/>
        </p:nvSpPr>
        <p:spPr bwMode="auto">
          <a:xfrm>
            <a:off x="3824288" y="3421063"/>
            <a:ext cx="279400" cy="20415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16" name="Rectangle 14"/>
          <p:cNvSpPr>
            <a:spLocks noChangeArrowheads="1"/>
          </p:cNvSpPr>
          <p:nvPr/>
        </p:nvSpPr>
        <p:spPr bwMode="auto">
          <a:xfrm>
            <a:off x="3811588" y="3408363"/>
            <a:ext cx="304800" cy="2066925"/>
          </a:xfrm>
          <a:prstGeom prst="rect">
            <a:avLst/>
          </a:prstGeom>
          <a:noFill/>
          <a:ln w="25400">
            <a:solidFill>
              <a:srgbClr val="000000"/>
            </a:solidFill>
            <a:miter lim="800000"/>
            <a:headEnd/>
            <a:tailEnd/>
          </a:ln>
          <a:effectLst/>
        </p:spPr>
        <p:txBody>
          <a:bodyPr wrap="none" anchor="ctr"/>
          <a:lstStyle/>
          <a:p>
            <a:endParaRPr lang="en-US"/>
          </a:p>
        </p:txBody>
      </p:sp>
      <p:sp>
        <p:nvSpPr>
          <p:cNvPr id="25617" name="Rectangle 15"/>
          <p:cNvSpPr>
            <a:spLocks noChangeArrowheads="1"/>
          </p:cNvSpPr>
          <p:nvPr/>
        </p:nvSpPr>
        <p:spPr bwMode="auto">
          <a:xfrm>
            <a:off x="4141788" y="5389563"/>
            <a:ext cx="279400" cy="3270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18" name="Rectangle 16"/>
          <p:cNvSpPr>
            <a:spLocks noChangeArrowheads="1"/>
          </p:cNvSpPr>
          <p:nvPr/>
        </p:nvSpPr>
        <p:spPr bwMode="auto">
          <a:xfrm>
            <a:off x="4129088" y="5376863"/>
            <a:ext cx="304800" cy="352425"/>
          </a:xfrm>
          <a:prstGeom prst="rect">
            <a:avLst/>
          </a:prstGeom>
          <a:noFill/>
          <a:ln w="25400">
            <a:solidFill>
              <a:srgbClr val="000000"/>
            </a:solidFill>
            <a:miter lim="800000"/>
            <a:headEnd/>
            <a:tailEnd/>
          </a:ln>
          <a:effectLst/>
        </p:spPr>
        <p:txBody>
          <a:bodyPr wrap="none" anchor="ctr"/>
          <a:lstStyle/>
          <a:p>
            <a:endParaRPr lang="en-US"/>
          </a:p>
        </p:txBody>
      </p:sp>
      <p:sp>
        <p:nvSpPr>
          <p:cNvPr id="25619" name="Rectangle 17"/>
          <p:cNvSpPr>
            <a:spLocks noChangeArrowheads="1"/>
          </p:cNvSpPr>
          <p:nvPr/>
        </p:nvSpPr>
        <p:spPr bwMode="auto">
          <a:xfrm>
            <a:off x="4141788" y="3613150"/>
            <a:ext cx="279400" cy="1735138"/>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20" name="Rectangle 18"/>
          <p:cNvSpPr>
            <a:spLocks noChangeArrowheads="1"/>
          </p:cNvSpPr>
          <p:nvPr/>
        </p:nvSpPr>
        <p:spPr bwMode="auto">
          <a:xfrm>
            <a:off x="4129088" y="3598863"/>
            <a:ext cx="304800" cy="1762125"/>
          </a:xfrm>
          <a:prstGeom prst="rect">
            <a:avLst/>
          </a:prstGeom>
          <a:noFill/>
          <a:ln w="25400">
            <a:solidFill>
              <a:srgbClr val="000000"/>
            </a:solidFill>
            <a:miter lim="800000"/>
            <a:headEnd/>
            <a:tailEnd/>
          </a:ln>
          <a:effectLst/>
        </p:spPr>
        <p:txBody>
          <a:bodyPr wrap="none" anchor="ctr"/>
          <a:lstStyle/>
          <a:p>
            <a:endParaRPr lang="en-US"/>
          </a:p>
        </p:txBody>
      </p:sp>
      <p:sp>
        <p:nvSpPr>
          <p:cNvPr id="25621" name="Rectangle 19"/>
          <p:cNvSpPr>
            <a:spLocks noChangeArrowheads="1"/>
          </p:cNvSpPr>
          <p:nvPr/>
        </p:nvSpPr>
        <p:spPr bwMode="auto">
          <a:xfrm>
            <a:off x="4459288" y="5275263"/>
            <a:ext cx="266700" cy="4413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22" name="Rectangle 20"/>
          <p:cNvSpPr>
            <a:spLocks noChangeArrowheads="1"/>
          </p:cNvSpPr>
          <p:nvPr/>
        </p:nvSpPr>
        <p:spPr bwMode="auto">
          <a:xfrm>
            <a:off x="4446588" y="5262563"/>
            <a:ext cx="292100" cy="466725"/>
          </a:xfrm>
          <a:prstGeom prst="rect">
            <a:avLst/>
          </a:prstGeom>
          <a:noFill/>
          <a:ln w="25400">
            <a:solidFill>
              <a:srgbClr val="000000"/>
            </a:solidFill>
            <a:miter lim="800000"/>
            <a:headEnd/>
            <a:tailEnd/>
          </a:ln>
          <a:effectLst/>
        </p:spPr>
        <p:txBody>
          <a:bodyPr wrap="none" anchor="ctr"/>
          <a:lstStyle/>
          <a:p>
            <a:endParaRPr lang="en-US"/>
          </a:p>
        </p:txBody>
      </p:sp>
      <p:sp>
        <p:nvSpPr>
          <p:cNvPr id="25623" name="Rectangle 21"/>
          <p:cNvSpPr>
            <a:spLocks noChangeArrowheads="1"/>
          </p:cNvSpPr>
          <p:nvPr/>
        </p:nvSpPr>
        <p:spPr bwMode="auto">
          <a:xfrm>
            <a:off x="4459288" y="3789363"/>
            <a:ext cx="266700" cy="14446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24" name="Rectangle 22"/>
          <p:cNvSpPr>
            <a:spLocks noChangeArrowheads="1"/>
          </p:cNvSpPr>
          <p:nvPr/>
        </p:nvSpPr>
        <p:spPr bwMode="auto">
          <a:xfrm>
            <a:off x="4446588" y="3776663"/>
            <a:ext cx="292100" cy="1470025"/>
          </a:xfrm>
          <a:prstGeom prst="rect">
            <a:avLst/>
          </a:prstGeom>
          <a:noFill/>
          <a:ln w="25400">
            <a:solidFill>
              <a:srgbClr val="000000"/>
            </a:solidFill>
            <a:miter lim="800000"/>
            <a:headEnd/>
            <a:tailEnd/>
          </a:ln>
          <a:effectLst/>
        </p:spPr>
        <p:txBody>
          <a:bodyPr wrap="none" anchor="ctr"/>
          <a:lstStyle/>
          <a:p>
            <a:endParaRPr lang="en-US"/>
          </a:p>
        </p:txBody>
      </p:sp>
      <p:sp>
        <p:nvSpPr>
          <p:cNvPr id="25625" name="Rectangle 23"/>
          <p:cNvSpPr>
            <a:spLocks noChangeArrowheads="1"/>
          </p:cNvSpPr>
          <p:nvPr/>
        </p:nvSpPr>
        <p:spPr bwMode="auto">
          <a:xfrm>
            <a:off x="4764088" y="5160963"/>
            <a:ext cx="279400" cy="5556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26" name="Rectangle 24"/>
          <p:cNvSpPr>
            <a:spLocks noChangeArrowheads="1"/>
          </p:cNvSpPr>
          <p:nvPr/>
        </p:nvSpPr>
        <p:spPr bwMode="auto">
          <a:xfrm>
            <a:off x="4751388" y="5148263"/>
            <a:ext cx="304800" cy="581025"/>
          </a:xfrm>
          <a:prstGeom prst="rect">
            <a:avLst/>
          </a:prstGeom>
          <a:noFill/>
          <a:ln w="25400">
            <a:solidFill>
              <a:srgbClr val="000000"/>
            </a:solidFill>
            <a:miter lim="800000"/>
            <a:headEnd/>
            <a:tailEnd/>
          </a:ln>
          <a:effectLst/>
        </p:spPr>
        <p:txBody>
          <a:bodyPr wrap="none" anchor="ctr"/>
          <a:lstStyle/>
          <a:p>
            <a:endParaRPr lang="en-US"/>
          </a:p>
        </p:txBody>
      </p:sp>
      <p:sp>
        <p:nvSpPr>
          <p:cNvPr id="25627" name="Rectangle 25"/>
          <p:cNvSpPr>
            <a:spLocks noChangeArrowheads="1"/>
          </p:cNvSpPr>
          <p:nvPr/>
        </p:nvSpPr>
        <p:spPr bwMode="auto">
          <a:xfrm>
            <a:off x="4764088" y="3929063"/>
            <a:ext cx="279400" cy="11906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28" name="Rectangle 26"/>
          <p:cNvSpPr>
            <a:spLocks noChangeArrowheads="1"/>
          </p:cNvSpPr>
          <p:nvPr/>
        </p:nvSpPr>
        <p:spPr bwMode="auto">
          <a:xfrm>
            <a:off x="4751388" y="3916363"/>
            <a:ext cx="304800" cy="1216025"/>
          </a:xfrm>
          <a:prstGeom prst="rect">
            <a:avLst/>
          </a:prstGeom>
          <a:noFill/>
          <a:ln w="25400">
            <a:solidFill>
              <a:srgbClr val="000000"/>
            </a:solidFill>
            <a:miter lim="800000"/>
            <a:headEnd/>
            <a:tailEnd/>
          </a:ln>
          <a:effectLst/>
        </p:spPr>
        <p:txBody>
          <a:bodyPr wrap="none" anchor="ctr"/>
          <a:lstStyle/>
          <a:p>
            <a:endParaRPr lang="en-US"/>
          </a:p>
        </p:txBody>
      </p:sp>
      <p:sp>
        <p:nvSpPr>
          <p:cNvPr id="25629" name="Rectangle 27"/>
          <p:cNvSpPr>
            <a:spLocks noChangeArrowheads="1"/>
          </p:cNvSpPr>
          <p:nvPr/>
        </p:nvSpPr>
        <p:spPr bwMode="auto">
          <a:xfrm>
            <a:off x="5081588" y="5021263"/>
            <a:ext cx="279400" cy="6953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30" name="Rectangle 28"/>
          <p:cNvSpPr>
            <a:spLocks noChangeArrowheads="1"/>
          </p:cNvSpPr>
          <p:nvPr/>
        </p:nvSpPr>
        <p:spPr bwMode="auto">
          <a:xfrm>
            <a:off x="5068888" y="5008563"/>
            <a:ext cx="304800" cy="720725"/>
          </a:xfrm>
          <a:prstGeom prst="rect">
            <a:avLst/>
          </a:prstGeom>
          <a:noFill/>
          <a:ln w="25400">
            <a:solidFill>
              <a:srgbClr val="000000"/>
            </a:solidFill>
            <a:miter lim="800000"/>
            <a:headEnd/>
            <a:tailEnd/>
          </a:ln>
          <a:effectLst/>
        </p:spPr>
        <p:txBody>
          <a:bodyPr wrap="none" anchor="ctr"/>
          <a:lstStyle/>
          <a:p>
            <a:endParaRPr lang="en-US"/>
          </a:p>
        </p:txBody>
      </p:sp>
      <p:sp>
        <p:nvSpPr>
          <p:cNvPr id="25631" name="Rectangle 29"/>
          <p:cNvSpPr>
            <a:spLocks noChangeArrowheads="1"/>
          </p:cNvSpPr>
          <p:nvPr/>
        </p:nvSpPr>
        <p:spPr bwMode="auto">
          <a:xfrm>
            <a:off x="5081588" y="4106863"/>
            <a:ext cx="279400" cy="8604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32" name="Rectangle 30"/>
          <p:cNvSpPr>
            <a:spLocks noChangeArrowheads="1"/>
          </p:cNvSpPr>
          <p:nvPr/>
        </p:nvSpPr>
        <p:spPr bwMode="auto">
          <a:xfrm>
            <a:off x="5068888" y="4094163"/>
            <a:ext cx="304800" cy="885825"/>
          </a:xfrm>
          <a:prstGeom prst="rect">
            <a:avLst/>
          </a:prstGeom>
          <a:noFill/>
          <a:ln w="25400">
            <a:solidFill>
              <a:srgbClr val="000000"/>
            </a:solidFill>
            <a:miter lim="800000"/>
            <a:headEnd/>
            <a:tailEnd/>
          </a:ln>
          <a:effectLst/>
        </p:spPr>
        <p:txBody>
          <a:bodyPr wrap="none" anchor="ctr"/>
          <a:lstStyle/>
          <a:p>
            <a:endParaRPr lang="en-US"/>
          </a:p>
        </p:txBody>
      </p:sp>
      <p:sp>
        <p:nvSpPr>
          <p:cNvPr id="25633" name="Rectangle 31"/>
          <p:cNvSpPr>
            <a:spLocks noChangeArrowheads="1"/>
          </p:cNvSpPr>
          <p:nvPr/>
        </p:nvSpPr>
        <p:spPr bwMode="auto">
          <a:xfrm>
            <a:off x="5399088" y="5021263"/>
            <a:ext cx="279400" cy="6953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34" name="Rectangle 32"/>
          <p:cNvSpPr>
            <a:spLocks noChangeArrowheads="1"/>
          </p:cNvSpPr>
          <p:nvPr/>
        </p:nvSpPr>
        <p:spPr bwMode="auto">
          <a:xfrm>
            <a:off x="5386388" y="5008563"/>
            <a:ext cx="304800" cy="720725"/>
          </a:xfrm>
          <a:prstGeom prst="rect">
            <a:avLst/>
          </a:prstGeom>
          <a:noFill/>
          <a:ln w="25400">
            <a:solidFill>
              <a:srgbClr val="000000"/>
            </a:solidFill>
            <a:miter lim="800000"/>
            <a:headEnd/>
            <a:tailEnd/>
          </a:ln>
          <a:effectLst/>
        </p:spPr>
        <p:txBody>
          <a:bodyPr wrap="none" anchor="ctr"/>
          <a:lstStyle/>
          <a:p>
            <a:endParaRPr lang="en-US"/>
          </a:p>
        </p:txBody>
      </p:sp>
      <p:sp>
        <p:nvSpPr>
          <p:cNvPr id="25635" name="Rectangle 33"/>
          <p:cNvSpPr>
            <a:spLocks noChangeArrowheads="1"/>
          </p:cNvSpPr>
          <p:nvPr/>
        </p:nvSpPr>
        <p:spPr bwMode="auto">
          <a:xfrm>
            <a:off x="5399088" y="4106863"/>
            <a:ext cx="279400" cy="8604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36" name="Rectangle 34"/>
          <p:cNvSpPr>
            <a:spLocks noChangeArrowheads="1"/>
          </p:cNvSpPr>
          <p:nvPr/>
        </p:nvSpPr>
        <p:spPr bwMode="auto">
          <a:xfrm>
            <a:off x="5386388" y="4094163"/>
            <a:ext cx="304800" cy="885825"/>
          </a:xfrm>
          <a:prstGeom prst="rect">
            <a:avLst/>
          </a:prstGeom>
          <a:noFill/>
          <a:ln w="25400">
            <a:solidFill>
              <a:srgbClr val="000000"/>
            </a:solidFill>
            <a:miter lim="800000"/>
            <a:headEnd/>
            <a:tailEnd/>
          </a:ln>
          <a:effectLst/>
        </p:spPr>
        <p:txBody>
          <a:bodyPr wrap="none" anchor="ctr"/>
          <a:lstStyle/>
          <a:p>
            <a:endParaRPr lang="en-US"/>
          </a:p>
        </p:txBody>
      </p:sp>
      <p:sp>
        <p:nvSpPr>
          <p:cNvPr id="25637" name="Rectangle 35"/>
          <p:cNvSpPr>
            <a:spLocks noChangeArrowheads="1"/>
          </p:cNvSpPr>
          <p:nvPr/>
        </p:nvSpPr>
        <p:spPr bwMode="auto">
          <a:xfrm>
            <a:off x="5716588" y="4818063"/>
            <a:ext cx="266700" cy="8985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38" name="Rectangle 36"/>
          <p:cNvSpPr>
            <a:spLocks noChangeArrowheads="1"/>
          </p:cNvSpPr>
          <p:nvPr/>
        </p:nvSpPr>
        <p:spPr bwMode="auto">
          <a:xfrm>
            <a:off x="5703888" y="4805363"/>
            <a:ext cx="292100" cy="923925"/>
          </a:xfrm>
          <a:prstGeom prst="rect">
            <a:avLst/>
          </a:prstGeom>
          <a:noFill/>
          <a:ln w="25400">
            <a:solidFill>
              <a:srgbClr val="000000"/>
            </a:solidFill>
            <a:miter lim="800000"/>
            <a:headEnd/>
            <a:tailEnd/>
          </a:ln>
          <a:effectLst/>
        </p:spPr>
        <p:txBody>
          <a:bodyPr wrap="none" anchor="ctr"/>
          <a:lstStyle/>
          <a:p>
            <a:endParaRPr lang="en-US"/>
          </a:p>
        </p:txBody>
      </p:sp>
      <p:sp>
        <p:nvSpPr>
          <p:cNvPr id="25639" name="Rectangle 37"/>
          <p:cNvSpPr>
            <a:spLocks noChangeArrowheads="1"/>
          </p:cNvSpPr>
          <p:nvPr/>
        </p:nvSpPr>
        <p:spPr bwMode="auto">
          <a:xfrm>
            <a:off x="5716588" y="3929063"/>
            <a:ext cx="266700" cy="8477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40" name="Rectangle 38"/>
          <p:cNvSpPr>
            <a:spLocks noChangeArrowheads="1"/>
          </p:cNvSpPr>
          <p:nvPr/>
        </p:nvSpPr>
        <p:spPr bwMode="auto">
          <a:xfrm>
            <a:off x="5703888" y="3916363"/>
            <a:ext cx="292100" cy="873125"/>
          </a:xfrm>
          <a:prstGeom prst="rect">
            <a:avLst/>
          </a:prstGeom>
          <a:noFill/>
          <a:ln w="25400">
            <a:solidFill>
              <a:srgbClr val="000000"/>
            </a:solidFill>
            <a:miter lim="800000"/>
            <a:headEnd/>
            <a:tailEnd/>
          </a:ln>
          <a:effectLst/>
        </p:spPr>
        <p:txBody>
          <a:bodyPr wrap="none" anchor="ctr"/>
          <a:lstStyle/>
          <a:p>
            <a:endParaRPr lang="en-US"/>
          </a:p>
        </p:txBody>
      </p:sp>
      <p:sp>
        <p:nvSpPr>
          <p:cNvPr id="25641" name="Rectangle 39"/>
          <p:cNvSpPr>
            <a:spLocks noChangeArrowheads="1"/>
          </p:cNvSpPr>
          <p:nvPr/>
        </p:nvSpPr>
        <p:spPr bwMode="auto">
          <a:xfrm>
            <a:off x="6021388" y="4614863"/>
            <a:ext cx="279400" cy="11017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42" name="Rectangle 40"/>
          <p:cNvSpPr>
            <a:spLocks noChangeArrowheads="1"/>
          </p:cNvSpPr>
          <p:nvPr/>
        </p:nvSpPr>
        <p:spPr bwMode="auto">
          <a:xfrm>
            <a:off x="6008688" y="4602163"/>
            <a:ext cx="304800" cy="1127125"/>
          </a:xfrm>
          <a:prstGeom prst="rect">
            <a:avLst/>
          </a:prstGeom>
          <a:noFill/>
          <a:ln w="25400">
            <a:solidFill>
              <a:srgbClr val="000000"/>
            </a:solidFill>
            <a:miter lim="800000"/>
            <a:headEnd/>
            <a:tailEnd/>
          </a:ln>
          <a:effectLst/>
        </p:spPr>
        <p:txBody>
          <a:bodyPr wrap="none" anchor="ctr"/>
          <a:lstStyle/>
          <a:p>
            <a:endParaRPr lang="en-US"/>
          </a:p>
        </p:txBody>
      </p:sp>
      <p:sp>
        <p:nvSpPr>
          <p:cNvPr id="25643" name="Rectangle 41"/>
          <p:cNvSpPr>
            <a:spLocks noChangeArrowheads="1"/>
          </p:cNvSpPr>
          <p:nvPr/>
        </p:nvSpPr>
        <p:spPr bwMode="auto">
          <a:xfrm>
            <a:off x="6021388" y="3789363"/>
            <a:ext cx="279400" cy="8096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44" name="Rectangle 42"/>
          <p:cNvSpPr>
            <a:spLocks noChangeArrowheads="1"/>
          </p:cNvSpPr>
          <p:nvPr/>
        </p:nvSpPr>
        <p:spPr bwMode="auto">
          <a:xfrm>
            <a:off x="6008688" y="3776663"/>
            <a:ext cx="304800" cy="836612"/>
          </a:xfrm>
          <a:prstGeom prst="rect">
            <a:avLst/>
          </a:prstGeom>
          <a:noFill/>
          <a:ln w="25400">
            <a:solidFill>
              <a:srgbClr val="000000"/>
            </a:solidFill>
            <a:miter lim="800000"/>
            <a:headEnd/>
            <a:tailEnd/>
          </a:ln>
          <a:effectLst/>
        </p:spPr>
        <p:txBody>
          <a:bodyPr wrap="none" anchor="ctr"/>
          <a:lstStyle/>
          <a:p>
            <a:endParaRPr lang="en-US"/>
          </a:p>
        </p:txBody>
      </p:sp>
      <p:sp>
        <p:nvSpPr>
          <p:cNvPr id="25645" name="Rectangle 43"/>
          <p:cNvSpPr>
            <a:spLocks noChangeArrowheads="1"/>
          </p:cNvSpPr>
          <p:nvPr/>
        </p:nvSpPr>
        <p:spPr bwMode="auto">
          <a:xfrm>
            <a:off x="6338888" y="4475163"/>
            <a:ext cx="279400" cy="12414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46" name="Rectangle 44"/>
          <p:cNvSpPr>
            <a:spLocks noChangeArrowheads="1"/>
          </p:cNvSpPr>
          <p:nvPr/>
        </p:nvSpPr>
        <p:spPr bwMode="auto">
          <a:xfrm>
            <a:off x="6326188" y="4462463"/>
            <a:ext cx="304800" cy="1266825"/>
          </a:xfrm>
          <a:prstGeom prst="rect">
            <a:avLst/>
          </a:prstGeom>
          <a:noFill/>
          <a:ln w="25400">
            <a:solidFill>
              <a:srgbClr val="000000"/>
            </a:solidFill>
            <a:miter lim="800000"/>
            <a:headEnd/>
            <a:tailEnd/>
          </a:ln>
          <a:effectLst/>
        </p:spPr>
        <p:txBody>
          <a:bodyPr wrap="none" anchor="ctr"/>
          <a:lstStyle/>
          <a:p>
            <a:endParaRPr lang="en-US"/>
          </a:p>
        </p:txBody>
      </p:sp>
      <p:sp>
        <p:nvSpPr>
          <p:cNvPr id="25647" name="Rectangle 45"/>
          <p:cNvSpPr>
            <a:spLocks noChangeArrowheads="1"/>
          </p:cNvSpPr>
          <p:nvPr/>
        </p:nvSpPr>
        <p:spPr bwMode="auto">
          <a:xfrm>
            <a:off x="6338888" y="3613150"/>
            <a:ext cx="279400" cy="820738"/>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48" name="Rectangle 46"/>
          <p:cNvSpPr>
            <a:spLocks noChangeArrowheads="1"/>
          </p:cNvSpPr>
          <p:nvPr/>
        </p:nvSpPr>
        <p:spPr bwMode="auto">
          <a:xfrm>
            <a:off x="6326188" y="3598863"/>
            <a:ext cx="304800" cy="847725"/>
          </a:xfrm>
          <a:prstGeom prst="rect">
            <a:avLst/>
          </a:prstGeom>
          <a:noFill/>
          <a:ln w="25400">
            <a:solidFill>
              <a:srgbClr val="000000"/>
            </a:solidFill>
            <a:miter lim="800000"/>
            <a:headEnd/>
            <a:tailEnd/>
          </a:ln>
          <a:effectLst/>
        </p:spPr>
        <p:txBody>
          <a:bodyPr wrap="none" anchor="ctr"/>
          <a:lstStyle/>
          <a:p>
            <a:endParaRPr lang="en-US"/>
          </a:p>
        </p:txBody>
      </p:sp>
      <p:sp>
        <p:nvSpPr>
          <p:cNvPr id="25649" name="Rectangle 47"/>
          <p:cNvSpPr>
            <a:spLocks noChangeArrowheads="1"/>
          </p:cNvSpPr>
          <p:nvPr/>
        </p:nvSpPr>
        <p:spPr bwMode="auto">
          <a:xfrm>
            <a:off x="6656388" y="4246563"/>
            <a:ext cx="279400" cy="1470025"/>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50" name="Rectangle 48"/>
          <p:cNvSpPr>
            <a:spLocks noChangeArrowheads="1"/>
          </p:cNvSpPr>
          <p:nvPr/>
        </p:nvSpPr>
        <p:spPr bwMode="auto">
          <a:xfrm>
            <a:off x="6643688" y="4233863"/>
            <a:ext cx="304800" cy="1495425"/>
          </a:xfrm>
          <a:prstGeom prst="rect">
            <a:avLst/>
          </a:prstGeom>
          <a:noFill/>
          <a:ln w="25400">
            <a:solidFill>
              <a:srgbClr val="000000"/>
            </a:solidFill>
            <a:miter lim="800000"/>
            <a:headEnd/>
            <a:tailEnd/>
          </a:ln>
          <a:effectLst/>
        </p:spPr>
        <p:txBody>
          <a:bodyPr wrap="none" anchor="ctr"/>
          <a:lstStyle/>
          <a:p>
            <a:endParaRPr lang="en-US"/>
          </a:p>
        </p:txBody>
      </p:sp>
      <p:sp>
        <p:nvSpPr>
          <p:cNvPr id="25651" name="Rectangle 49"/>
          <p:cNvSpPr>
            <a:spLocks noChangeArrowheads="1"/>
          </p:cNvSpPr>
          <p:nvPr/>
        </p:nvSpPr>
        <p:spPr bwMode="auto">
          <a:xfrm>
            <a:off x="6656388" y="3421063"/>
            <a:ext cx="279400" cy="7842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52" name="Rectangle 50"/>
          <p:cNvSpPr>
            <a:spLocks noChangeArrowheads="1"/>
          </p:cNvSpPr>
          <p:nvPr/>
        </p:nvSpPr>
        <p:spPr bwMode="auto">
          <a:xfrm>
            <a:off x="6643688" y="3408363"/>
            <a:ext cx="304800" cy="809625"/>
          </a:xfrm>
          <a:prstGeom prst="rect">
            <a:avLst/>
          </a:prstGeom>
          <a:noFill/>
          <a:ln w="25400">
            <a:solidFill>
              <a:srgbClr val="000000"/>
            </a:solidFill>
            <a:miter lim="800000"/>
            <a:headEnd/>
            <a:tailEnd/>
          </a:ln>
          <a:effectLst/>
        </p:spPr>
        <p:txBody>
          <a:bodyPr wrap="none" anchor="ctr"/>
          <a:lstStyle/>
          <a:p>
            <a:endParaRPr lang="en-US"/>
          </a:p>
        </p:txBody>
      </p:sp>
      <p:sp>
        <p:nvSpPr>
          <p:cNvPr id="25653" name="Rectangle 51"/>
          <p:cNvSpPr>
            <a:spLocks noChangeArrowheads="1"/>
          </p:cNvSpPr>
          <p:nvPr/>
        </p:nvSpPr>
        <p:spPr bwMode="auto">
          <a:xfrm>
            <a:off x="6973888" y="3192463"/>
            <a:ext cx="266700" cy="606425"/>
          </a:xfrm>
          <a:prstGeom prst="rect">
            <a:avLst/>
          </a:prstGeom>
          <a:solidFill>
            <a:schemeClr val="accent2"/>
          </a:solidFill>
          <a:ln w="25400">
            <a:solidFill>
              <a:schemeClr val="tx1"/>
            </a:solidFill>
            <a:miter lim="800000"/>
            <a:headEnd/>
            <a:tailEnd/>
          </a:ln>
          <a:effectLst/>
        </p:spPr>
        <p:txBody>
          <a:bodyPr wrap="none" anchor="ctr"/>
          <a:lstStyle/>
          <a:p>
            <a:endParaRPr lang="en-US"/>
          </a:p>
        </p:txBody>
      </p:sp>
      <p:sp>
        <p:nvSpPr>
          <p:cNvPr id="25654" name="Rectangle 52"/>
          <p:cNvSpPr>
            <a:spLocks noChangeArrowheads="1"/>
          </p:cNvSpPr>
          <p:nvPr/>
        </p:nvSpPr>
        <p:spPr bwMode="auto">
          <a:xfrm>
            <a:off x="6961188" y="3179763"/>
            <a:ext cx="292100" cy="633412"/>
          </a:xfrm>
          <a:prstGeom prst="rect">
            <a:avLst/>
          </a:prstGeom>
          <a:noFill/>
          <a:ln w="25400">
            <a:solidFill>
              <a:srgbClr val="000000"/>
            </a:solidFill>
            <a:miter lim="800000"/>
            <a:headEnd/>
            <a:tailEnd/>
          </a:ln>
          <a:effectLst/>
        </p:spPr>
        <p:txBody>
          <a:bodyPr wrap="none" anchor="ctr"/>
          <a:lstStyle/>
          <a:p>
            <a:endParaRPr lang="en-US"/>
          </a:p>
        </p:txBody>
      </p:sp>
      <p:sp>
        <p:nvSpPr>
          <p:cNvPr id="25655" name="Rectangle 53"/>
          <p:cNvSpPr>
            <a:spLocks noChangeArrowheads="1"/>
          </p:cNvSpPr>
          <p:nvPr/>
        </p:nvSpPr>
        <p:spPr bwMode="auto">
          <a:xfrm>
            <a:off x="6973888" y="3841750"/>
            <a:ext cx="266700" cy="1874838"/>
          </a:xfrm>
          <a:prstGeom prst="rect">
            <a:avLst/>
          </a:prstGeom>
          <a:solidFill>
            <a:schemeClr val="folHlink"/>
          </a:solidFill>
          <a:ln w="25400">
            <a:solidFill>
              <a:schemeClr val="tx1"/>
            </a:solidFill>
            <a:miter lim="800000"/>
            <a:headEnd/>
            <a:tailEnd/>
          </a:ln>
          <a:effectLst/>
        </p:spPr>
        <p:txBody>
          <a:bodyPr wrap="none" anchor="ctr"/>
          <a:lstStyle/>
          <a:p>
            <a:endParaRPr lang="en-US"/>
          </a:p>
        </p:txBody>
      </p:sp>
      <p:sp>
        <p:nvSpPr>
          <p:cNvPr id="25656" name="Rectangle 54"/>
          <p:cNvSpPr>
            <a:spLocks noChangeArrowheads="1"/>
          </p:cNvSpPr>
          <p:nvPr/>
        </p:nvSpPr>
        <p:spPr bwMode="auto">
          <a:xfrm>
            <a:off x="6961188" y="3827463"/>
            <a:ext cx="292100" cy="1901825"/>
          </a:xfrm>
          <a:prstGeom prst="rect">
            <a:avLst/>
          </a:prstGeom>
          <a:noFill/>
          <a:ln w="25400">
            <a:solidFill>
              <a:srgbClr val="000000"/>
            </a:solidFill>
            <a:miter lim="800000"/>
            <a:headEnd/>
            <a:tailEnd/>
          </a:ln>
          <a:effectLst/>
        </p:spPr>
        <p:txBody>
          <a:bodyPr wrap="none" anchor="ctr"/>
          <a:lstStyle/>
          <a:p>
            <a:endParaRPr lang="en-US"/>
          </a:p>
        </p:txBody>
      </p:sp>
      <p:sp>
        <p:nvSpPr>
          <p:cNvPr id="182327" name="Rectangle 55"/>
          <p:cNvSpPr>
            <a:spLocks noChangeArrowheads="1"/>
          </p:cNvSpPr>
          <p:nvPr/>
        </p:nvSpPr>
        <p:spPr bwMode="auto">
          <a:xfrm>
            <a:off x="2082800" y="3087688"/>
            <a:ext cx="1185863" cy="57785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600" b="1">
                <a:effectLst>
                  <a:outerShdw blurRad="38100" dist="38100" dir="2700000" algn="tl">
                    <a:srgbClr val="FFFFFF"/>
                  </a:outerShdw>
                </a:effectLst>
                <a:latin typeface="Helvetica" pitchFamily="34" charset="0"/>
              </a:rPr>
              <a:t>      cost of</a:t>
            </a:r>
          </a:p>
          <a:p>
            <a:endParaRPr lang="en-US" sz="1600" b="1">
              <a:effectLst>
                <a:outerShdw blurRad="38100" dist="38100" dir="2700000" algn="tl">
                  <a:srgbClr val="FFFFFF"/>
                </a:outerShdw>
              </a:effectLst>
              <a:latin typeface="Helvetica" pitchFamily="34" charset="0"/>
            </a:endParaRPr>
          </a:p>
        </p:txBody>
      </p:sp>
      <p:sp>
        <p:nvSpPr>
          <p:cNvPr id="182328" name="Rectangle 56"/>
          <p:cNvSpPr>
            <a:spLocks noChangeArrowheads="1"/>
          </p:cNvSpPr>
          <p:nvPr/>
        </p:nvSpPr>
        <p:spPr bwMode="auto">
          <a:xfrm>
            <a:off x="2082800" y="3316288"/>
            <a:ext cx="1243013" cy="57785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600" b="1">
                <a:effectLst>
                  <a:outerShdw blurRad="38100" dist="38100" dir="2700000" algn="tl">
                    <a:srgbClr val="FFFFFF"/>
                  </a:outerShdw>
                </a:effectLst>
                <a:latin typeface="Helvetica" pitchFamily="34" charset="0"/>
              </a:rPr>
              <a:t>    software</a:t>
            </a:r>
          </a:p>
          <a:p>
            <a:endParaRPr lang="en-US" sz="1600" b="1">
              <a:effectLst>
                <a:outerShdw blurRad="38100" dist="38100" dir="2700000" algn="tl">
                  <a:srgbClr val="FFFFFF"/>
                </a:outerShdw>
              </a:effectLst>
              <a:latin typeface="Helvetica" pitchFamily="34" charset="0"/>
            </a:endParaRPr>
          </a:p>
        </p:txBody>
      </p:sp>
      <p:sp>
        <p:nvSpPr>
          <p:cNvPr id="182329" name="Rectangle 57"/>
          <p:cNvSpPr>
            <a:spLocks noChangeArrowheads="1"/>
          </p:cNvSpPr>
          <p:nvPr/>
        </p:nvSpPr>
        <p:spPr bwMode="auto">
          <a:xfrm>
            <a:off x="6235700" y="5816600"/>
            <a:ext cx="2066925" cy="3333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34" charset="0"/>
                <a:ea typeface="ＭＳ Ｐゴシック" pitchFamily="34" charset="-128"/>
              </a:rPr>
              <a:t>number of modules</a:t>
            </a:r>
          </a:p>
        </p:txBody>
      </p:sp>
      <p:grpSp>
        <p:nvGrpSpPr>
          <p:cNvPr id="25660" name="Group 58"/>
          <p:cNvGrpSpPr>
            <a:grpSpLocks/>
          </p:cNvGrpSpPr>
          <p:nvPr/>
        </p:nvGrpSpPr>
        <p:grpSpPr bwMode="auto">
          <a:xfrm>
            <a:off x="3494088" y="5667375"/>
            <a:ext cx="4675187" cy="128588"/>
            <a:chOff x="1744" y="2971"/>
            <a:chExt cx="2945" cy="72"/>
          </a:xfrm>
        </p:grpSpPr>
        <p:sp>
          <p:nvSpPr>
            <p:cNvPr id="25669"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670" name="Line 60"/>
            <p:cNvSpPr>
              <a:spLocks noChangeShapeType="1"/>
            </p:cNvSpPr>
            <p:nvPr/>
          </p:nvSpPr>
          <p:spPr bwMode="auto">
            <a:xfrm>
              <a:off x="1744" y="3013"/>
              <a:ext cx="2760" cy="0"/>
            </a:xfrm>
            <a:prstGeom prst="line">
              <a:avLst/>
            </a:prstGeom>
            <a:noFill/>
            <a:ln w="50800">
              <a:solidFill>
                <a:schemeClr val="tx1"/>
              </a:solidFill>
              <a:round/>
              <a:headEnd/>
              <a:tailEnd/>
            </a:ln>
            <a:effectLst/>
          </p:spPr>
          <p:txBody>
            <a:bodyPr wrap="none" anchor="ctr"/>
            <a:lstStyle/>
            <a:p>
              <a:endParaRPr lang="en-US"/>
            </a:p>
          </p:txBody>
        </p:sp>
      </p:grpSp>
      <p:grpSp>
        <p:nvGrpSpPr>
          <p:cNvPr id="25661" name="Group 61"/>
          <p:cNvGrpSpPr>
            <a:grpSpLocks/>
          </p:cNvGrpSpPr>
          <p:nvPr/>
        </p:nvGrpSpPr>
        <p:grpSpPr bwMode="auto">
          <a:xfrm>
            <a:off x="3417888" y="2593975"/>
            <a:ext cx="128587" cy="3136900"/>
            <a:chOff x="1696" y="1250"/>
            <a:chExt cx="81" cy="1756"/>
          </a:xfrm>
        </p:grpSpPr>
        <p:sp>
          <p:nvSpPr>
            <p:cNvPr id="25667"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a:effectLst/>
          </p:spPr>
          <p:txBody>
            <a:bodyPr/>
            <a:lstStyle/>
            <a:p>
              <a:endParaRPr lang="en-US"/>
            </a:p>
          </p:txBody>
        </p:sp>
        <p:sp>
          <p:nvSpPr>
            <p:cNvPr id="25668" name="Line 63"/>
            <p:cNvSpPr>
              <a:spLocks noChangeShapeType="1"/>
            </p:cNvSpPr>
            <p:nvPr/>
          </p:nvSpPr>
          <p:spPr bwMode="auto">
            <a:xfrm flipV="1">
              <a:off x="1744" y="1399"/>
              <a:ext cx="0" cy="1607"/>
            </a:xfrm>
            <a:prstGeom prst="line">
              <a:avLst/>
            </a:prstGeom>
            <a:noFill/>
            <a:ln w="50800">
              <a:solidFill>
                <a:schemeClr val="tx1"/>
              </a:solidFill>
              <a:round/>
              <a:headEnd/>
              <a:tailEnd/>
            </a:ln>
            <a:effectLst/>
          </p:spPr>
          <p:txBody>
            <a:bodyPr wrap="none" anchor="ctr"/>
            <a:lstStyle/>
            <a:p>
              <a:endParaRPr lang="en-US"/>
            </a:p>
          </p:txBody>
        </p:sp>
      </p:grpSp>
      <p:sp>
        <p:nvSpPr>
          <p:cNvPr id="182336" name="Rectangle 64"/>
          <p:cNvSpPr>
            <a:spLocks noChangeArrowheads="1"/>
          </p:cNvSpPr>
          <p:nvPr/>
        </p:nvSpPr>
        <p:spPr bwMode="auto">
          <a:xfrm>
            <a:off x="7342188" y="3830638"/>
            <a:ext cx="1230312" cy="64135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defRPr/>
            </a:pPr>
            <a:r>
              <a:rPr lang="en-US" sz="1600" b="1">
                <a:effectLst>
                  <a:outerShdw blurRad="38100" dist="38100" dir="2700000" algn="tl">
                    <a:srgbClr val="FFFFFF"/>
                  </a:outerShdw>
                </a:effectLst>
                <a:latin typeface="Helvetica" pitchFamily="34" charset="0"/>
                <a:ea typeface="ＭＳ Ｐゴシック" pitchFamily="34" charset="-128"/>
              </a:rPr>
              <a:t>module</a:t>
            </a:r>
          </a:p>
          <a:p>
            <a:pPr algn="ctr">
              <a:lnSpc>
                <a:spcPct val="75000"/>
              </a:lnSpc>
              <a:defRPr/>
            </a:pPr>
            <a:r>
              <a:rPr lang="en-US" sz="1600" b="1">
                <a:effectLst>
                  <a:outerShdw blurRad="38100" dist="38100" dir="2700000" algn="tl">
                    <a:srgbClr val="FFFFFF"/>
                  </a:outerShdw>
                </a:effectLst>
                <a:latin typeface="Helvetica" pitchFamily="34" charset="0"/>
                <a:ea typeface="ＭＳ Ｐゴシック" pitchFamily="34" charset="-128"/>
              </a:rPr>
              <a:t>integration</a:t>
            </a:r>
          </a:p>
          <a:p>
            <a:pPr algn="ctr">
              <a:lnSpc>
                <a:spcPct val="75000"/>
              </a:lnSpc>
              <a:defRPr/>
            </a:pPr>
            <a:r>
              <a:rPr lang="en-US" sz="1600" b="1">
                <a:effectLst>
                  <a:outerShdw blurRad="38100" dist="38100" dir="2700000" algn="tl">
                    <a:srgbClr val="FFFFFF"/>
                  </a:outerShdw>
                </a:effectLst>
                <a:latin typeface="Helvetica" pitchFamily="34" charset="0"/>
                <a:ea typeface="ＭＳ Ｐゴシック" pitchFamily="34" charset="-128"/>
              </a:rPr>
              <a:t>cost</a:t>
            </a:r>
          </a:p>
        </p:txBody>
      </p:sp>
      <p:sp>
        <p:nvSpPr>
          <p:cNvPr id="182337" name="Rectangle 65"/>
          <p:cNvSpPr>
            <a:spLocks noChangeArrowheads="1"/>
          </p:cNvSpPr>
          <p:nvPr/>
        </p:nvSpPr>
        <p:spPr bwMode="auto">
          <a:xfrm>
            <a:off x="4419600" y="2590800"/>
            <a:ext cx="2744788" cy="577850"/>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600" b="1">
                <a:effectLst>
                  <a:outerShdw blurRad="38100" dist="38100" dir="2700000" algn="tl">
                    <a:srgbClr val="FFFFFF"/>
                  </a:outerShdw>
                </a:effectLst>
                <a:latin typeface="Helvetica" pitchFamily="34" charset="0"/>
              </a:rPr>
              <a:t>module development cost </a:t>
            </a:r>
          </a:p>
          <a:p>
            <a:endParaRPr lang="en-US" sz="1600" b="1">
              <a:effectLst>
                <a:outerShdw blurRad="38100" dist="38100" dir="2700000" algn="tl">
                  <a:srgbClr val="FFFFFF"/>
                </a:outerShdw>
              </a:effectLst>
              <a:latin typeface="Helvetica" pitchFamily="34" charset="0"/>
            </a:endParaRPr>
          </a:p>
        </p:txBody>
      </p:sp>
      <p:sp>
        <p:nvSpPr>
          <p:cNvPr id="25664" name="Line 66"/>
          <p:cNvSpPr>
            <a:spLocks noChangeShapeType="1"/>
          </p:cNvSpPr>
          <p:nvPr/>
        </p:nvSpPr>
        <p:spPr bwMode="auto">
          <a:xfrm>
            <a:off x="5970588" y="3027363"/>
            <a:ext cx="520700" cy="860425"/>
          </a:xfrm>
          <a:prstGeom prst="line">
            <a:avLst/>
          </a:prstGeom>
          <a:noFill/>
          <a:ln w="25400">
            <a:solidFill>
              <a:schemeClr val="tx1"/>
            </a:solidFill>
            <a:round/>
            <a:headEnd/>
            <a:tailEnd/>
          </a:ln>
          <a:effectLst/>
        </p:spPr>
        <p:txBody>
          <a:bodyPr wrap="none" anchor="ctr"/>
          <a:lstStyle/>
          <a:p>
            <a:endParaRPr lang="en-US"/>
          </a:p>
        </p:txBody>
      </p:sp>
      <p:sp>
        <p:nvSpPr>
          <p:cNvPr id="25665" name="Line 67"/>
          <p:cNvSpPr>
            <a:spLocks noChangeShapeType="1"/>
          </p:cNvSpPr>
          <p:nvPr/>
        </p:nvSpPr>
        <p:spPr bwMode="auto">
          <a:xfrm flipH="1">
            <a:off x="6529388" y="4360863"/>
            <a:ext cx="914400" cy="504825"/>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25666" name="Arc 68"/>
          <p:cNvSpPr>
            <a:spLocks/>
          </p:cNvSpPr>
          <p:nvPr/>
        </p:nvSpPr>
        <p:spPr bwMode="auto">
          <a:xfrm>
            <a:off x="4116388" y="5872163"/>
            <a:ext cx="1193800" cy="366712"/>
          </a:xfrm>
          <a:custGeom>
            <a:avLst/>
            <a:gdLst>
              <a:gd name="T0" fmla="*/ 1193745 w 21600"/>
              <a:gd name="T1" fmla="*/ 0 h 21705"/>
              <a:gd name="T2" fmla="*/ 0 w 21600"/>
              <a:gd name="T3" fmla="*/ 366712 h 21705"/>
              <a:gd name="T4" fmla="*/ 0 w 21600"/>
              <a:gd name="T5" fmla="*/ 1774 h 21705"/>
              <a:gd name="T6" fmla="*/ 0 60000 65536"/>
              <a:gd name="T7" fmla="*/ 0 60000 65536"/>
              <a:gd name="T8" fmla="*/ 0 60000 65536"/>
            </a:gdLst>
            <a:ahLst/>
            <a:cxnLst>
              <a:cxn ang="T6">
                <a:pos x="T0" y="T1"/>
              </a:cxn>
              <a:cxn ang="T7">
                <a:pos x="T2" y="T3"/>
              </a:cxn>
              <a:cxn ang="T8">
                <a:pos x="T4" y="T5"/>
              </a:cxn>
            </a:cxnLst>
            <a:rect l="0" t="0" r="r" b="b"/>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ffectLst/>
        </p:spPr>
        <p:txBody>
          <a:bodyPr wrap="none"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66E11240-7925-4A65-B4AD-5F27D66EF785}" type="slidenum">
              <a:rPr lang="en-US"/>
              <a:pPr/>
              <a:t>24</a:t>
            </a:fld>
            <a:endParaRPr lang="en-US"/>
          </a:p>
        </p:txBody>
      </p:sp>
      <p:sp>
        <p:nvSpPr>
          <p:cNvPr id="26628" name="Rectangle 2"/>
          <p:cNvSpPr>
            <a:spLocks noGrp="1" noChangeArrowheads="1"/>
          </p:cNvSpPr>
          <p:nvPr>
            <p:ph type="title"/>
          </p:nvPr>
        </p:nvSpPr>
        <p:spPr>
          <a:xfrm>
            <a:off x="1219200" y="1219200"/>
            <a:ext cx="5184775" cy="395288"/>
          </a:xfrm>
          <a:noFill/>
        </p:spPr>
        <p:txBody>
          <a:bodyPr lIns="90487" tIns="44450" rIns="90487" bIns="44450" anchor="ctr"/>
          <a:lstStyle/>
          <a:p>
            <a:pPr eaLnBrk="1" hangingPunct="1"/>
            <a:r>
              <a:rPr lang="en-US" smtClean="0"/>
              <a:t>Information Hiding</a:t>
            </a:r>
          </a:p>
        </p:txBody>
      </p:sp>
      <p:sp>
        <p:nvSpPr>
          <p:cNvPr id="26629" name="Rectangle 3"/>
          <p:cNvSpPr>
            <a:spLocks noChangeArrowheads="1"/>
          </p:cNvSpPr>
          <p:nvPr/>
        </p:nvSpPr>
        <p:spPr bwMode="auto">
          <a:xfrm>
            <a:off x="3900488" y="2430463"/>
            <a:ext cx="2501900" cy="3227387"/>
          </a:xfrm>
          <a:prstGeom prst="rect">
            <a:avLst/>
          </a:prstGeom>
          <a:solidFill>
            <a:srgbClr val="FFFFFF"/>
          </a:solidFill>
          <a:ln w="25400">
            <a:noFill/>
            <a:miter lim="800000"/>
            <a:headEnd/>
            <a:tailEnd/>
          </a:ln>
          <a:effectLst/>
        </p:spPr>
        <p:txBody>
          <a:bodyPr wrap="none" anchor="ctr"/>
          <a:lstStyle/>
          <a:p>
            <a:endParaRPr lang="en-US"/>
          </a:p>
        </p:txBody>
      </p:sp>
      <p:sp>
        <p:nvSpPr>
          <p:cNvPr id="26630" name="Rectangle 4"/>
          <p:cNvSpPr>
            <a:spLocks noChangeArrowheads="1"/>
          </p:cNvSpPr>
          <p:nvPr/>
        </p:nvSpPr>
        <p:spPr bwMode="auto">
          <a:xfrm>
            <a:off x="3900488" y="2432050"/>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183301" name="Rectangle 5"/>
          <p:cNvSpPr>
            <a:spLocks noChangeArrowheads="1"/>
          </p:cNvSpPr>
          <p:nvPr/>
        </p:nvSpPr>
        <p:spPr bwMode="auto">
          <a:xfrm>
            <a:off x="3797300" y="1930400"/>
            <a:ext cx="1265238" cy="45402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34" charset="0"/>
                <a:ea typeface="ＭＳ Ｐゴシック" pitchFamily="34" charset="-128"/>
              </a:rPr>
              <a:t>module</a:t>
            </a:r>
          </a:p>
        </p:txBody>
      </p:sp>
      <p:sp>
        <p:nvSpPr>
          <p:cNvPr id="26632" name="Freeform 6" descr="10%"/>
          <p:cNvSpPr>
            <a:spLocks/>
          </p:cNvSpPr>
          <p:nvPr/>
        </p:nvSpPr>
        <p:spPr bwMode="auto">
          <a:xfrm>
            <a:off x="4256088" y="3611563"/>
            <a:ext cx="1843087" cy="1843087"/>
          </a:xfrm>
          <a:custGeom>
            <a:avLst/>
            <a:gdLst>
              <a:gd name="T0" fmla="*/ 555625 w 1161"/>
              <a:gd name="T1" fmla="*/ 114300 h 1032"/>
              <a:gd name="T2" fmla="*/ 403225 w 1161"/>
              <a:gd name="T3" fmla="*/ 75009 h 1032"/>
              <a:gd name="T4" fmla="*/ 303212 w 1161"/>
              <a:gd name="T5" fmla="*/ 75009 h 1032"/>
              <a:gd name="T6" fmla="*/ 265112 w 1161"/>
              <a:gd name="T7" fmla="*/ 126802 h 1032"/>
              <a:gd name="T8" fmla="*/ 239712 w 1161"/>
              <a:gd name="T9" fmla="*/ 189309 h 1032"/>
              <a:gd name="T10" fmla="*/ 252412 w 1161"/>
              <a:gd name="T11" fmla="*/ 276820 h 1032"/>
              <a:gd name="T12" fmla="*/ 227012 w 1161"/>
              <a:gd name="T13" fmla="*/ 378619 h 1032"/>
              <a:gd name="T14" fmla="*/ 138112 w 1161"/>
              <a:gd name="T15" fmla="*/ 491133 h 1032"/>
              <a:gd name="T16" fmla="*/ 63500 w 1161"/>
              <a:gd name="T17" fmla="*/ 592931 h 1032"/>
              <a:gd name="T18" fmla="*/ 12700 w 1161"/>
              <a:gd name="T19" fmla="*/ 692944 h 1032"/>
              <a:gd name="T20" fmla="*/ 12700 w 1161"/>
              <a:gd name="T21" fmla="*/ 794742 h 1032"/>
              <a:gd name="T22" fmla="*/ 50800 w 1161"/>
              <a:gd name="T23" fmla="*/ 882253 h 1032"/>
              <a:gd name="T24" fmla="*/ 38100 w 1161"/>
              <a:gd name="T25" fmla="*/ 1096565 h 1032"/>
              <a:gd name="T26" fmla="*/ 25400 w 1161"/>
              <a:gd name="T27" fmla="*/ 1223367 h 1032"/>
              <a:gd name="T28" fmla="*/ 76200 w 1161"/>
              <a:gd name="T29" fmla="*/ 1375172 h 1032"/>
              <a:gd name="T30" fmla="*/ 163512 w 1161"/>
              <a:gd name="T31" fmla="*/ 1500187 h 1032"/>
              <a:gd name="T32" fmla="*/ 277812 w 1161"/>
              <a:gd name="T33" fmla="*/ 1601986 h 1032"/>
              <a:gd name="T34" fmla="*/ 441325 w 1161"/>
              <a:gd name="T35" fmla="*/ 1639490 h 1032"/>
              <a:gd name="T36" fmla="*/ 604837 w 1161"/>
              <a:gd name="T37" fmla="*/ 1614487 h 1032"/>
              <a:gd name="T38" fmla="*/ 769937 w 1161"/>
              <a:gd name="T39" fmla="*/ 1589484 h 1032"/>
              <a:gd name="T40" fmla="*/ 1009650 w 1161"/>
              <a:gd name="T41" fmla="*/ 1626989 h 1032"/>
              <a:gd name="T42" fmla="*/ 1198562 w 1161"/>
              <a:gd name="T43" fmla="*/ 1714500 h 1032"/>
              <a:gd name="T44" fmla="*/ 1374775 w 1161"/>
              <a:gd name="T45" fmla="*/ 1803796 h 1032"/>
              <a:gd name="T46" fmla="*/ 1512887 w 1161"/>
              <a:gd name="T47" fmla="*/ 1841301 h 1032"/>
              <a:gd name="T48" fmla="*/ 1550987 w 1161"/>
              <a:gd name="T49" fmla="*/ 1816298 h 1032"/>
              <a:gd name="T50" fmla="*/ 1550987 w 1161"/>
              <a:gd name="T51" fmla="*/ 1689496 h 1032"/>
              <a:gd name="T52" fmla="*/ 1512887 w 1161"/>
              <a:gd name="T53" fmla="*/ 1614487 h 1032"/>
              <a:gd name="T54" fmla="*/ 1525587 w 1161"/>
              <a:gd name="T55" fmla="*/ 1512689 h 1032"/>
              <a:gd name="T56" fmla="*/ 1601787 w 1161"/>
              <a:gd name="T57" fmla="*/ 1387673 h 1032"/>
              <a:gd name="T58" fmla="*/ 1703387 w 1161"/>
              <a:gd name="T59" fmla="*/ 1273373 h 1032"/>
              <a:gd name="T60" fmla="*/ 1816100 w 1161"/>
              <a:gd name="T61" fmla="*/ 1109067 h 1032"/>
              <a:gd name="T62" fmla="*/ 1841500 w 1161"/>
              <a:gd name="T63" fmla="*/ 996553 h 1032"/>
              <a:gd name="T64" fmla="*/ 1803400 w 1161"/>
              <a:gd name="T65" fmla="*/ 907256 h 1032"/>
              <a:gd name="T66" fmla="*/ 1627187 w 1161"/>
              <a:gd name="T67" fmla="*/ 757237 h 1032"/>
              <a:gd name="T68" fmla="*/ 1538287 w 1161"/>
              <a:gd name="T69" fmla="*/ 719733 h 1032"/>
              <a:gd name="T70" fmla="*/ 1525587 w 1161"/>
              <a:gd name="T71" fmla="*/ 617934 h 1032"/>
              <a:gd name="T72" fmla="*/ 1601787 w 1161"/>
              <a:gd name="T73" fmla="*/ 453628 h 1032"/>
              <a:gd name="T74" fmla="*/ 1677987 w 1161"/>
              <a:gd name="T75" fmla="*/ 328612 h 1032"/>
              <a:gd name="T76" fmla="*/ 1716087 w 1161"/>
              <a:gd name="T77" fmla="*/ 201811 h 1032"/>
              <a:gd name="T78" fmla="*/ 1639887 w 1161"/>
              <a:gd name="T79" fmla="*/ 151805 h 1032"/>
              <a:gd name="T80" fmla="*/ 1538287 w 1161"/>
              <a:gd name="T81" fmla="*/ 151805 h 1032"/>
              <a:gd name="T82" fmla="*/ 1425575 w 1161"/>
              <a:gd name="T83" fmla="*/ 126802 h 1032"/>
              <a:gd name="T84" fmla="*/ 1311275 w 1161"/>
              <a:gd name="T85" fmla="*/ 50006 h 1032"/>
              <a:gd name="T86" fmla="*/ 1273175 w 1161"/>
              <a:gd name="T87" fmla="*/ 12502 h 1032"/>
              <a:gd name="T88" fmla="*/ 1211262 w 1161"/>
              <a:gd name="T89" fmla="*/ 0 h 1032"/>
              <a:gd name="T90" fmla="*/ 1109662 w 1161"/>
              <a:gd name="T91" fmla="*/ 0 h 1032"/>
              <a:gd name="T92" fmla="*/ 958850 w 1161"/>
              <a:gd name="T93" fmla="*/ 37505 h 1032"/>
              <a:gd name="T94" fmla="*/ 806450 w 1161"/>
              <a:gd name="T95" fmla="*/ 87511 h 1032"/>
              <a:gd name="T96" fmla="*/ 642937 w 1161"/>
              <a:gd name="T97" fmla="*/ 16430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w="12700" cap="rnd" cmpd="sng">
            <a:noFill/>
            <a:prstDash val="solid"/>
            <a:round/>
            <a:headEnd type="none" w="med" len="med"/>
            <a:tailEnd type="triangle" w="med" len="med"/>
          </a:ln>
          <a:effectLst/>
        </p:spPr>
        <p:txBody>
          <a:bodyPr/>
          <a:lstStyle/>
          <a:p>
            <a:endParaRPr lang="en-US"/>
          </a:p>
        </p:txBody>
      </p:sp>
      <p:sp>
        <p:nvSpPr>
          <p:cNvPr id="26633" name="Freeform 7"/>
          <p:cNvSpPr>
            <a:spLocks/>
          </p:cNvSpPr>
          <p:nvPr/>
        </p:nvSpPr>
        <p:spPr bwMode="auto">
          <a:xfrm>
            <a:off x="4256088" y="3611563"/>
            <a:ext cx="1855787" cy="1855787"/>
          </a:xfrm>
          <a:custGeom>
            <a:avLst/>
            <a:gdLst>
              <a:gd name="T0" fmla="*/ 558800 w 1169"/>
              <a:gd name="T1" fmla="*/ 114312 h 1039"/>
              <a:gd name="T2" fmla="*/ 406400 w 1169"/>
              <a:gd name="T3" fmla="*/ 76804 h 1039"/>
              <a:gd name="T4" fmla="*/ 304800 w 1169"/>
              <a:gd name="T5" fmla="*/ 76804 h 1039"/>
              <a:gd name="T6" fmla="*/ 266700 w 1169"/>
              <a:gd name="T7" fmla="*/ 126815 h 1039"/>
              <a:gd name="T8" fmla="*/ 241300 w 1169"/>
              <a:gd name="T9" fmla="*/ 191116 h 1039"/>
              <a:gd name="T10" fmla="*/ 254000 w 1169"/>
              <a:gd name="T11" fmla="*/ 278636 h 1039"/>
              <a:gd name="T12" fmla="*/ 228600 w 1169"/>
              <a:gd name="T13" fmla="*/ 380445 h 1039"/>
              <a:gd name="T14" fmla="*/ 139700 w 1169"/>
              <a:gd name="T15" fmla="*/ 494757 h 1039"/>
              <a:gd name="T16" fmla="*/ 63500 w 1169"/>
              <a:gd name="T17" fmla="*/ 596567 h 1039"/>
              <a:gd name="T18" fmla="*/ 12700 w 1169"/>
              <a:gd name="T19" fmla="*/ 698376 h 1039"/>
              <a:gd name="T20" fmla="*/ 12700 w 1169"/>
              <a:gd name="T21" fmla="*/ 800185 h 1039"/>
              <a:gd name="T22" fmla="*/ 50800 w 1169"/>
              <a:gd name="T23" fmla="*/ 889492 h 1039"/>
              <a:gd name="T24" fmla="*/ 38100 w 1169"/>
              <a:gd name="T25" fmla="*/ 1105613 h 1039"/>
              <a:gd name="T26" fmla="*/ 25400 w 1169"/>
              <a:gd name="T27" fmla="*/ 1232428 h 1039"/>
              <a:gd name="T28" fmla="*/ 76200 w 1169"/>
              <a:gd name="T29" fmla="*/ 1384249 h 1039"/>
              <a:gd name="T30" fmla="*/ 165100 w 1169"/>
              <a:gd name="T31" fmla="*/ 1511064 h 1039"/>
              <a:gd name="T32" fmla="*/ 279400 w 1169"/>
              <a:gd name="T33" fmla="*/ 1612874 h 1039"/>
              <a:gd name="T34" fmla="*/ 444500 w 1169"/>
              <a:gd name="T35" fmla="*/ 1650382 h 1039"/>
              <a:gd name="T36" fmla="*/ 609600 w 1169"/>
              <a:gd name="T37" fmla="*/ 1625376 h 1039"/>
              <a:gd name="T38" fmla="*/ 774700 w 1169"/>
              <a:gd name="T39" fmla="*/ 1600371 h 1039"/>
              <a:gd name="T40" fmla="*/ 1016000 w 1169"/>
              <a:gd name="T41" fmla="*/ 1637879 h 1039"/>
              <a:gd name="T42" fmla="*/ 1206500 w 1169"/>
              <a:gd name="T43" fmla="*/ 1727186 h 1039"/>
              <a:gd name="T44" fmla="*/ 1384300 w 1169"/>
              <a:gd name="T45" fmla="*/ 1816492 h 1039"/>
              <a:gd name="T46" fmla="*/ 1524000 w 1169"/>
              <a:gd name="T47" fmla="*/ 1854001 h 1039"/>
              <a:gd name="T48" fmla="*/ 1562100 w 1169"/>
              <a:gd name="T49" fmla="*/ 1828995 h 1039"/>
              <a:gd name="T50" fmla="*/ 1562100 w 1169"/>
              <a:gd name="T51" fmla="*/ 1702180 h 1039"/>
              <a:gd name="T52" fmla="*/ 1524000 w 1169"/>
              <a:gd name="T53" fmla="*/ 1625376 h 1039"/>
              <a:gd name="T54" fmla="*/ 1536700 w 1169"/>
              <a:gd name="T55" fmla="*/ 1523567 h 1039"/>
              <a:gd name="T56" fmla="*/ 1612900 w 1169"/>
              <a:gd name="T57" fmla="*/ 1396752 h 1039"/>
              <a:gd name="T58" fmla="*/ 1714500 w 1169"/>
              <a:gd name="T59" fmla="*/ 1282440 h 1039"/>
              <a:gd name="T60" fmla="*/ 1828800 w 1169"/>
              <a:gd name="T61" fmla="*/ 1118116 h 1039"/>
              <a:gd name="T62" fmla="*/ 1854200 w 1169"/>
              <a:gd name="T63" fmla="*/ 1003804 h 1039"/>
              <a:gd name="T64" fmla="*/ 1816100 w 1169"/>
              <a:gd name="T65" fmla="*/ 914498 h 1039"/>
              <a:gd name="T66" fmla="*/ 1638300 w 1169"/>
              <a:gd name="T67" fmla="*/ 762677 h 1039"/>
              <a:gd name="T68" fmla="*/ 1549400 w 1169"/>
              <a:gd name="T69" fmla="*/ 723382 h 1039"/>
              <a:gd name="T70" fmla="*/ 1536700 w 1169"/>
              <a:gd name="T71" fmla="*/ 621573 h 1039"/>
              <a:gd name="T72" fmla="*/ 1612900 w 1169"/>
              <a:gd name="T73" fmla="*/ 457249 h 1039"/>
              <a:gd name="T74" fmla="*/ 1689100 w 1169"/>
              <a:gd name="T75" fmla="*/ 330434 h 1039"/>
              <a:gd name="T76" fmla="*/ 1727200 w 1169"/>
              <a:gd name="T77" fmla="*/ 203619 h 1039"/>
              <a:gd name="T78" fmla="*/ 1651000 w 1169"/>
              <a:gd name="T79" fmla="*/ 151821 h 1039"/>
              <a:gd name="T80" fmla="*/ 1549400 w 1169"/>
              <a:gd name="T81" fmla="*/ 151821 h 1039"/>
              <a:gd name="T82" fmla="*/ 1435100 w 1169"/>
              <a:gd name="T83" fmla="*/ 126815 h 1039"/>
              <a:gd name="T84" fmla="*/ 1320800 w 1169"/>
              <a:gd name="T85" fmla="*/ 50012 h 1039"/>
              <a:gd name="T86" fmla="*/ 1282700 w 1169"/>
              <a:gd name="T87" fmla="*/ 12503 h 1039"/>
              <a:gd name="T88" fmla="*/ 1219200 w 1169"/>
              <a:gd name="T89" fmla="*/ 0 h 1039"/>
              <a:gd name="T90" fmla="*/ 1117600 w 1169"/>
              <a:gd name="T91" fmla="*/ 0 h 1039"/>
              <a:gd name="T92" fmla="*/ 965200 w 1169"/>
              <a:gd name="T93" fmla="*/ 37509 h 1039"/>
              <a:gd name="T94" fmla="*/ 812800 w 1169"/>
              <a:gd name="T95" fmla="*/ 89306 h 1039"/>
              <a:gd name="T96" fmla="*/ 647700 w 1169"/>
              <a:gd name="T97" fmla="*/ 164324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w="25400" cap="rnd" cmpd="sng">
            <a:noFill/>
            <a:prstDash val="solid"/>
            <a:round/>
            <a:headEnd type="none" w="med" len="med"/>
            <a:tailEnd type="triangle" w="med" len="med"/>
          </a:ln>
          <a:effectLst>
            <a:outerShdw dist="107763" dir="2700000" algn="ctr" rotWithShape="0">
              <a:schemeClr val="bg2"/>
            </a:outerShdw>
          </a:effectLst>
        </p:spPr>
        <p:txBody>
          <a:bodyPr/>
          <a:lstStyle/>
          <a:p>
            <a:endParaRPr lang="en-US"/>
          </a:p>
        </p:txBody>
      </p:sp>
      <p:sp>
        <p:nvSpPr>
          <p:cNvPr id="26634" name="Rectangle 8" descr="25%"/>
          <p:cNvSpPr>
            <a:spLocks noChangeArrowheads="1"/>
          </p:cNvSpPr>
          <p:nvPr/>
        </p:nvSpPr>
        <p:spPr bwMode="auto">
          <a:xfrm>
            <a:off x="3900488" y="2430463"/>
            <a:ext cx="2501900" cy="647700"/>
          </a:xfrm>
          <a:prstGeom prst="rect">
            <a:avLst/>
          </a:prstGeom>
          <a:pattFill prst="pct25">
            <a:fgClr>
              <a:srgbClr val="000000"/>
            </a:fgClr>
            <a:bgClr>
              <a:srgbClr val="FFFFFF"/>
            </a:bgClr>
          </a:pattFill>
          <a:ln w="127000">
            <a:noFill/>
            <a:miter lim="800000"/>
            <a:headEnd/>
            <a:tailEnd/>
          </a:ln>
          <a:effectLst/>
        </p:spPr>
        <p:txBody>
          <a:bodyPr wrap="none" anchor="ctr"/>
          <a:lstStyle/>
          <a:p>
            <a:endParaRPr lang="en-US"/>
          </a:p>
        </p:txBody>
      </p:sp>
      <p:sp>
        <p:nvSpPr>
          <p:cNvPr id="26635" name="Rectangle 9"/>
          <p:cNvSpPr>
            <a:spLocks noChangeArrowheads="1"/>
          </p:cNvSpPr>
          <p:nvPr/>
        </p:nvSpPr>
        <p:spPr bwMode="auto">
          <a:xfrm>
            <a:off x="3900488" y="2432050"/>
            <a:ext cx="2501900" cy="644525"/>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183306" name="Rectangle 10"/>
          <p:cNvSpPr>
            <a:spLocks noChangeArrowheads="1"/>
          </p:cNvSpPr>
          <p:nvPr/>
        </p:nvSpPr>
        <p:spPr bwMode="auto">
          <a:xfrm>
            <a:off x="3987800" y="2389188"/>
            <a:ext cx="1285875"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800" b="1">
                <a:effectLst>
                  <a:outerShdw blurRad="38100" dist="38100" dir="2700000" algn="tl">
                    <a:srgbClr val="FFFFFF"/>
                  </a:outerShdw>
                </a:effectLst>
                <a:latin typeface="Helvetica" pitchFamily="34" charset="0"/>
              </a:rPr>
              <a:t>controlled</a:t>
            </a:r>
          </a:p>
          <a:p>
            <a:endParaRPr lang="en-US" sz="1800" b="1">
              <a:effectLst>
                <a:outerShdw blurRad="38100" dist="38100" dir="2700000" algn="tl">
                  <a:srgbClr val="FFFFFF"/>
                </a:outerShdw>
              </a:effectLst>
              <a:latin typeface="Helvetica" pitchFamily="34" charset="0"/>
            </a:endParaRPr>
          </a:p>
        </p:txBody>
      </p:sp>
      <p:sp>
        <p:nvSpPr>
          <p:cNvPr id="183307" name="Rectangle 11"/>
          <p:cNvSpPr>
            <a:spLocks noChangeArrowheads="1"/>
          </p:cNvSpPr>
          <p:nvPr/>
        </p:nvSpPr>
        <p:spPr bwMode="auto">
          <a:xfrm>
            <a:off x="4013200" y="2630488"/>
            <a:ext cx="1133475" cy="3635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34" charset="0"/>
                <a:ea typeface="ＭＳ Ｐゴシック" pitchFamily="34" charset="-128"/>
              </a:rPr>
              <a:t>interface</a:t>
            </a:r>
          </a:p>
        </p:txBody>
      </p:sp>
      <p:sp>
        <p:nvSpPr>
          <p:cNvPr id="183308" name="Rectangle 12"/>
          <p:cNvSpPr>
            <a:spLocks noChangeArrowheads="1"/>
          </p:cNvSpPr>
          <p:nvPr/>
        </p:nvSpPr>
        <p:spPr bwMode="auto">
          <a:xfrm>
            <a:off x="4356100" y="4191000"/>
            <a:ext cx="1071563" cy="363538"/>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34" charset="0"/>
                <a:ea typeface="ＭＳ Ｐゴシック" pitchFamily="34" charset="-128"/>
              </a:rPr>
              <a:t>"secret"</a:t>
            </a:r>
          </a:p>
        </p:txBody>
      </p:sp>
      <p:sp>
        <p:nvSpPr>
          <p:cNvPr id="26639" name="Rectangle 13"/>
          <p:cNvSpPr>
            <a:spLocks noChangeArrowheads="1"/>
          </p:cNvSpPr>
          <p:nvPr/>
        </p:nvSpPr>
        <p:spPr bwMode="auto">
          <a:xfrm>
            <a:off x="5259388" y="2076450"/>
            <a:ext cx="3441700" cy="200342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US" dirty="0">
              <a:latin typeface="Times New Roman" pitchFamily="18" charset="0"/>
              <a:cs typeface="Times New Roman" pitchFamily="18" charset="0"/>
            </a:endParaRPr>
          </a:p>
        </p:txBody>
      </p:sp>
      <p:sp>
        <p:nvSpPr>
          <p:cNvPr id="183310" name="Rectangle 14"/>
          <p:cNvSpPr>
            <a:spLocks noChangeArrowheads="1"/>
          </p:cNvSpPr>
          <p:nvPr/>
        </p:nvSpPr>
        <p:spPr bwMode="auto">
          <a:xfrm>
            <a:off x="5334000" y="2133600"/>
            <a:ext cx="1428750"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800" b="1" dirty="0">
                <a:effectLst>
                  <a:outerShdw blurRad="38100" dist="38100" dir="2700000" algn="tl">
                    <a:srgbClr val="FFFFFF"/>
                  </a:outerShdw>
                </a:effectLst>
                <a:latin typeface="Helvetica" pitchFamily="34" charset="0"/>
              </a:rPr>
              <a:t>•  algorithm</a:t>
            </a:r>
          </a:p>
          <a:p>
            <a:endParaRPr lang="en-US" sz="1800" b="1" dirty="0">
              <a:effectLst>
                <a:outerShdw blurRad="38100" dist="38100" dir="2700000" algn="tl">
                  <a:srgbClr val="FFFFFF"/>
                </a:outerShdw>
              </a:effectLst>
              <a:latin typeface="Helvetica" pitchFamily="34" charset="0"/>
            </a:endParaRPr>
          </a:p>
        </p:txBody>
      </p:sp>
      <p:sp>
        <p:nvSpPr>
          <p:cNvPr id="183311" name="Rectangle 15"/>
          <p:cNvSpPr>
            <a:spLocks noChangeArrowheads="1"/>
          </p:cNvSpPr>
          <p:nvPr/>
        </p:nvSpPr>
        <p:spPr bwMode="auto">
          <a:xfrm>
            <a:off x="5334000" y="2362200"/>
            <a:ext cx="180975"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sz="1800" b="1">
              <a:effectLst>
                <a:outerShdw blurRad="38100" dist="38100" dir="2700000" algn="tl">
                  <a:srgbClr val="FFFFFF"/>
                </a:outerShdw>
              </a:effectLst>
              <a:latin typeface="Helvetica" pitchFamily="34" charset="0"/>
            </a:endParaRPr>
          </a:p>
          <a:p>
            <a:endParaRPr lang="en-US" sz="1800" b="1">
              <a:effectLst>
                <a:outerShdw blurRad="38100" dist="38100" dir="2700000" algn="tl">
                  <a:srgbClr val="FFFFFF"/>
                </a:outerShdw>
              </a:effectLst>
              <a:latin typeface="Helvetica" pitchFamily="34" charset="0"/>
            </a:endParaRPr>
          </a:p>
        </p:txBody>
      </p:sp>
      <p:sp>
        <p:nvSpPr>
          <p:cNvPr id="183312" name="Rectangle 16"/>
          <p:cNvSpPr>
            <a:spLocks noChangeArrowheads="1"/>
          </p:cNvSpPr>
          <p:nvPr/>
        </p:nvSpPr>
        <p:spPr bwMode="auto">
          <a:xfrm>
            <a:off x="5334000" y="2590800"/>
            <a:ext cx="1912938"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800" b="1" dirty="0">
                <a:effectLst>
                  <a:outerShdw blurRad="38100" dist="38100" dir="2700000" algn="tl">
                    <a:srgbClr val="FFFFFF"/>
                  </a:outerShdw>
                </a:effectLst>
                <a:latin typeface="Helvetica" pitchFamily="34" charset="0"/>
              </a:rPr>
              <a:t>•  data structure</a:t>
            </a:r>
          </a:p>
          <a:p>
            <a:endParaRPr lang="en-US" sz="1800" b="1" dirty="0">
              <a:effectLst>
                <a:outerShdw blurRad="38100" dist="38100" dir="2700000" algn="tl">
                  <a:srgbClr val="FFFFFF"/>
                </a:outerShdw>
              </a:effectLst>
              <a:latin typeface="Helvetica" pitchFamily="34" charset="0"/>
            </a:endParaRPr>
          </a:p>
        </p:txBody>
      </p:sp>
      <p:sp>
        <p:nvSpPr>
          <p:cNvPr id="183313" name="Rectangle 17"/>
          <p:cNvSpPr>
            <a:spLocks noChangeArrowheads="1"/>
          </p:cNvSpPr>
          <p:nvPr/>
        </p:nvSpPr>
        <p:spPr bwMode="auto">
          <a:xfrm>
            <a:off x="5334000" y="2819400"/>
            <a:ext cx="180975"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sz="1800" b="1">
              <a:effectLst>
                <a:outerShdw blurRad="38100" dist="38100" dir="2700000" algn="tl">
                  <a:srgbClr val="FFFFFF"/>
                </a:outerShdw>
              </a:effectLst>
              <a:latin typeface="Helvetica" pitchFamily="34" charset="0"/>
            </a:endParaRPr>
          </a:p>
          <a:p>
            <a:endParaRPr lang="en-US" sz="1800" b="1">
              <a:effectLst>
                <a:outerShdw blurRad="38100" dist="38100" dir="2700000" algn="tl">
                  <a:srgbClr val="FFFFFF"/>
                </a:outerShdw>
              </a:effectLst>
              <a:latin typeface="Helvetica" pitchFamily="34" charset="0"/>
            </a:endParaRPr>
          </a:p>
        </p:txBody>
      </p:sp>
      <p:sp>
        <p:nvSpPr>
          <p:cNvPr id="183314" name="Rectangle 18"/>
          <p:cNvSpPr>
            <a:spLocks noChangeArrowheads="1"/>
          </p:cNvSpPr>
          <p:nvPr/>
        </p:nvSpPr>
        <p:spPr bwMode="auto">
          <a:xfrm>
            <a:off x="5334000" y="3048000"/>
            <a:ext cx="3348038"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sz="1800" b="1" dirty="0">
                <a:effectLst>
                  <a:outerShdw blurRad="38100" dist="38100" dir="2700000" algn="tl">
                    <a:srgbClr val="FFFFFF"/>
                  </a:outerShdw>
                </a:effectLst>
                <a:latin typeface="Helvetica" pitchFamily="34" charset="0"/>
              </a:rPr>
              <a:t>•  details of external interface</a:t>
            </a:r>
          </a:p>
          <a:p>
            <a:endParaRPr lang="en-US" sz="1800" b="1" dirty="0">
              <a:effectLst>
                <a:outerShdw blurRad="38100" dist="38100" dir="2700000" algn="tl">
                  <a:srgbClr val="FFFFFF"/>
                </a:outerShdw>
              </a:effectLst>
              <a:latin typeface="Helvetica" pitchFamily="34" charset="0"/>
            </a:endParaRPr>
          </a:p>
        </p:txBody>
      </p:sp>
      <p:sp>
        <p:nvSpPr>
          <p:cNvPr id="183315" name="Rectangle 19"/>
          <p:cNvSpPr>
            <a:spLocks noChangeArrowheads="1"/>
          </p:cNvSpPr>
          <p:nvPr/>
        </p:nvSpPr>
        <p:spPr bwMode="auto">
          <a:xfrm>
            <a:off x="5334000" y="3276600"/>
            <a:ext cx="180975" cy="63817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sz="1800" b="1">
              <a:effectLst>
                <a:outerShdw blurRad="38100" dist="38100" dir="2700000" algn="tl">
                  <a:srgbClr val="FFFFFF"/>
                </a:outerShdw>
              </a:effectLst>
              <a:latin typeface="Helvetica" pitchFamily="34" charset="0"/>
            </a:endParaRPr>
          </a:p>
          <a:p>
            <a:endParaRPr lang="en-US" sz="1800" b="1">
              <a:effectLst>
                <a:outerShdw blurRad="38100" dist="38100" dir="2700000" algn="tl">
                  <a:srgbClr val="FFFFFF"/>
                </a:outerShdw>
              </a:effectLst>
              <a:latin typeface="Helvetica" pitchFamily="34" charset="0"/>
            </a:endParaRPr>
          </a:p>
        </p:txBody>
      </p:sp>
      <p:sp>
        <p:nvSpPr>
          <p:cNvPr id="183316" name="Rectangle 20"/>
          <p:cNvSpPr>
            <a:spLocks noChangeArrowheads="1"/>
          </p:cNvSpPr>
          <p:nvPr/>
        </p:nvSpPr>
        <p:spPr bwMode="auto">
          <a:xfrm>
            <a:off x="5334000" y="3505200"/>
            <a:ext cx="3208338" cy="363538"/>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34" charset="0"/>
                <a:ea typeface="ＭＳ Ｐゴシック" pitchFamily="34" charset="-128"/>
              </a:rPr>
              <a:t>•  resource allocation policy</a:t>
            </a:r>
          </a:p>
        </p:txBody>
      </p:sp>
      <p:sp>
        <p:nvSpPr>
          <p:cNvPr id="26647" name="Rectangle 21"/>
          <p:cNvSpPr>
            <a:spLocks noChangeArrowheads="1"/>
          </p:cNvSpPr>
          <p:nvPr/>
        </p:nvSpPr>
        <p:spPr bwMode="auto">
          <a:xfrm>
            <a:off x="2020888" y="1947863"/>
            <a:ext cx="838200" cy="787400"/>
          </a:xfrm>
          <a:prstGeom prst="rect">
            <a:avLst/>
          </a:prstGeom>
          <a:solidFill>
            <a:srgbClr val="3C0023"/>
          </a:solidFill>
          <a:ln w="127000">
            <a:noFill/>
            <a:miter lim="800000"/>
            <a:headEnd/>
            <a:tailEnd/>
          </a:ln>
          <a:effectLst/>
        </p:spPr>
        <p:txBody>
          <a:bodyPr wrap="none" anchor="ctr"/>
          <a:lstStyle/>
          <a:p>
            <a:endParaRPr lang="en-US"/>
          </a:p>
        </p:txBody>
      </p:sp>
      <p:sp>
        <p:nvSpPr>
          <p:cNvPr id="26648" name="Rectangle 22"/>
          <p:cNvSpPr>
            <a:spLocks noChangeArrowheads="1"/>
          </p:cNvSpPr>
          <p:nvPr/>
        </p:nvSpPr>
        <p:spPr bwMode="auto">
          <a:xfrm>
            <a:off x="2020888" y="1949450"/>
            <a:ext cx="838200" cy="784225"/>
          </a:xfrm>
          <a:prstGeom prst="rect">
            <a:avLst/>
          </a:prstGeom>
          <a:noFill/>
          <a:ln w="25400">
            <a:solidFill>
              <a:srgbClr val="000000"/>
            </a:solidFill>
            <a:miter lim="800000"/>
            <a:headEnd/>
            <a:tailEnd/>
          </a:ln>
          <a:effectLst/>
        </p:spPr>
        <p:txBody>
          <a:bodyPr wrap="none" anchor="ctr"/>
          <a:lstStyle/>
          <a:p>
            <a:endParaRPr lang="en-US"/>
          </a:p>
        </p:txBody>
      </p:sp>
      <p:sp>
        <p:nvSpPr>
          <p:cNvPr id="26649" name="Rectangle 23"/>
          <p:cNvSpPr>
            <a:spLocks noChangeArrowheads="1"/>
          </p:cNvSpPr>
          <p:nvPr/>
        </p:nvSpPr>
        <p:spPr bwMode="auto">
          <a:xfrm>
            <a:off x="2300288" y="2239963"/>
            <a:ext cx="850900" cy="788987"/>
          </a:xfrm>
          <a:prstGeom prst="rect">
            <a:avLst/>
          </a:prstGeom>
          <a:solidFill>
            <a:srgbClr val="6E0043"/>
          </a:solidFill>
          <a:ln w="25400">
            <a:noFill/>
            <a:miter lim="800000"/>
            <a:headEnd/>
            <a:tailEnd/>
          </a:ln>
          <a:effectLst/>
        </p:spPr>
        <p:txBody>
          <a:bodyPr wrap="none" anchor="ctr"/>
          <a:lstStyle/>
          <a:p>
            <a:endParaRPr lang="en-US"/>
          </a:p>
        </p:txBody>
      </p:sp>
      <p:sp>
        <p:nvSpPr>
          <p:cNvPr id="26650" name="Rectangle 24"/>
          <p:cNvSpPr>
            <a:spLocks noChangeArrowheads="1"/>
          </p:cNvSpPr>
          <p:nvPr/>
        </p:nvSpPr>
        <p:spPr bwMode="auto">
          <a:xfrm>
            <a:off x="2300288" y="2243138"/>
            <a:ext cx="850900" cy="782637"/>
          </a:xfrm>
          <a:prstGeom prst="rect">
            <a:avLst/>
          </a:prstGeom>
          <a:noFill/>
          <a:ln w="25400">
            <a:solidFill>
              <a:srgbClr val="000000"/>
            </a:solidFill>
            <a:miter lim="800000"/>
            <a:headEnd/>
            <a:tailEnd/>
          </a:ln>
          <a:effectLst/>
        </p:spPr>
        <p:txBody>
          <a:bodyPr wrap="none" anchor="ctr"/>
          <a:lstStyle/>
          <a:p>
            <a:endParaRPr lang="en-US"/>
          </a:p>
        </p:txBody>
      </p:sp>
      <p:sp>
        <p:nvSpPr>
          <p:cNvPr id="26651" name="Rectangle 25"/>
          <p:cNvSpPr>
            <a:spLocks noChangeArrowheads="1"/>
          </p:cNvSpPr>
          <p:nvPr/>
        </p:nvSpPr>
        <p:spPr bwMode="auto">
          <a:xfrm>
            <a:off x="1881188" y="2633663"/>
            <a:ext cx="838200" cy="787400"/>
          </a:xfrm>
          <a:prstGeom prst="rect">
            <a:avLst/>
          </a:prstGeom>
          <a:solidFill>
            <a:srgbClr val="B50069"/>
          </a:solidFill>
          <a:ln w="25400">
            <a:noFill/>
            <a:miter lim="800000"/>
            <a:headEnd/>
            <a:tailEnd/>
          </a:ln>
          <a:effectLst/>
        </p:spPr>
        <p:txBody>
          <a:bodyPr wrap="none" anchor="ctr"/>
          <a:lstStyle/>
          <a:p>
            <a:endParaRPr lang="en-US"/>
          </a:p>
        </p:txBody>
      </p:sp>
      <p:sp>
        <p:nvSpPr>
          <p:cNvPr id="26652" name="Rectangle 26"/>
          <p:cNvSpPr>
            <a:spLocks noChangeArrowheads="1"/>
          </p:cNvSpPr>
          <p:nvPr/>
        </p:nvSpPr>
        <p:spPr bwMode="auto">
          <a:xfrm>
            <a:off x="1881188" y="2635250"/>
            <a:ext cx="838200" cy="784225"/>
          </a:xfrm>
          <a:prstGeom prst="rect">
            <a:avLst/>
          </a:prstGeom>
          <a:noFill/>
          <a:ln w="25400">
            <a:solidFill>
              <a:srgbClr val="000000"/>
            </a:solidFill>
            <a:miter lim="800000"/>
            <a:headEnd/>
            <a:tailEnd/>
          </a:ln>
          <a:effectLst/>
        </p:spPr>
        <p:txBody>
          <a:bodyPr wrap="none" anchor="ctr"/>
          <a:lstStyle/>
          <a:p>
            <a:endParaRPr lang="en-US"/>
          </a:p>
        </p:txBody>
      </p:sp>
      <p:sp>
        <p:nvSpPr>
          <p:cNvPr id="26653" name="Rectangle 27"/>
          <p:cNvSpPr>
            <a:spLocks noChangeArrowheads="1"/>
          </p:cNvSpPr>
          <p:nvPr/>
        </p:nvSpPr>
        <p:spPr bwMode="auto">
          <a:xfrm>
            <a:off x="2452688" y="3205163"/>
            <a:ext cx="838200" cy="787400"/>
          </a:xfrm>
          <a:prstGeom prst="rect">
            <a:avLst/>
          </a:prstGeom>
          <a:solidFill>
            <a:srgbClr val="D93192"/>
          </a:solidFill>
          <a:ln w="25400">
            <a:noFill/>
            <a:miter lim="800000"/>
            <a:headEnd/>
            <a:tailEnd/>
          </a:ln>
          <a:effectLst/>
        </p:spPr>
        <p:txBody>
          <a:bodyPr wrap="none" anchor="ctr"/>
          <a:lstStyle/>
          <a:p>
            <a:endParaRPr lang="en-US"/>
          </a:p>
        </p:txBody>
      </p:sp>
      <p:sp>
        <p:nvSpPr>
          <p:cNvPr id="26654" name="Rectangle 28"/>
          <p:cNvSpPr>
            <a:spLocks noChangeArrowheads="1"/>
          </p:cNvSpPr>
          <p:nvPr/>
        </p:nvSpPr>
        <p:spPr bwMode="auto">
          <a:xfrm>
            <a:off x="2452688" y="3206750"/>
            <a:ext cx="838200" cy="784225"/>
          </a:xfrm>
          <a:prstGeom prst="rect">
            <a:avLst/>
          </a:prstGeom>
          <a:noFill/>
          <a:ln w="25400">
            <a:solidFill>
              <a:srgbClr val="000000"/>
            </a:solidFill>
            <a:miter lim="800000"/>
            <a:headEnd/>
            <a:tailEnd/>
          </a:ln>
          <a:effectLst/>
        </p:spPr>
        <p:txBody>
          <a:bodyPr wrap="none" anchor="ctr"/>
          <a:lstStyle/>
          <a:p>
            <a:endParaRPr lang="en-US"/>
          </a:p>
        </p:txBody>
      </p:sp>
      <p:sp>
        <p:nvSpPr>
          <p:cNvPr id="183325" name="Rectangle 29"/>
          <p:cNvSpPr>
            <a:spLocks noChangeArrowheads="1"/>
          </p:cNvSpPr>
          <p:nvPr/>
        </p:nvSpPr>
        <p:spPr bwMode="auto">
          <a:xfrm>
            <a:off x="2133600" y="3987800"/>
            <a:ext cx="1146175" cy="454025"/>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34" charset="0"/>
                <a:ea typeface="ＭＳ Ｐゴシック" pitchFamily="34" charset="-128"/>
              </a:rPr>
              <a:t>clients</a:t>
            </a:r>
          </a:p>
        </p:txBody>
      </p:sp>
      <p:sp>
        <p:nvSpPr>
          <p:cNvPr id="183326" name="Rectangle 30"/>
          <p:cNvSpPr>
            <a:spLocks noChangeArrowheads="1"/>
          </p:cNvSpPr>
          <p:nvPr/>
        </p:nvSpPr>
        <p:spPr bwMode="auto">
          <a:xfrm>
            <a:off x="2247900" y="5729288"/>
            <a:ext cx="3014663" cy="363537"/>
          </a:xfrm>
          <a:prstGeom prst="rect">
            <a:avLst/>
          </a:prstGeom>
          <a:noFill/>
          <a:ln>
            <a:noFill/>
          </a:ln>
          <a:effectLst/>
          <a:extLst>
            <a:ext uri="{909E8E84-426E-40DD-AFC4-6F175D3DCCD1}">
              <a14:hiddenFill xmlns="" xmlns:a14="http://schemas.microsoft.com/office/drawing/2010/main">
                <a:solidFill>
                  <a:schemeClr val="accent2"/>
                </a:solidFill>
              </a14:hiddenFill>
            </a:ext>
            <a:ext uri="{91240B29-F687-4F45-9708-019B960494DF}">
              <a14:hiddenLine xmlns="" xmlns:a14="http://schemas.microsoft.com/office/drawing/2010/main" w="25400">
                <a:solidFill>
                  <a:schemeClr val="folHlink"/>
                </a:solidFill>
                <a:miter lim="800000"/>
                <a:headEnd/>
                <a:tailEnd/>
              </a14:hiddenLine>
            </a:ext>
            <a:ext uri="{AF507438-7753-43E0-B8FC-AC1667EBCBE1}">
              <a14:hiddenEffects xmln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i="1">
                <a:effectLst>
                  <a:outerShdw blurRad="38100" dist="38100" dir="2700000" algn="tl">
                    <a:srgbClr val="FFFFFF"/>
                  </a:outerShdw>
                </a:effectLst>
                <a:latin typeface="Helvetica" pitchFamily="34" charset="0"/>
                <a:ea typeface="ＭＳ Ｐゴシック" pitchFamily="34" charset="-128"/>
              </a:rPr>
              <a:t>a specific design decision</a:t>
            </a:r>
          </a:p>
        </p:txBody>
      </p:sp>
      <p:sp>
        <p:nvSpPr>
          <p:cNvPr id="26657" name="Line 31"/>
          <p:cNvSpPr>
            <a:spLocks noChangeShapeType="1"/>
          </p:cNvSpPr>
          <p:nvPr/>
        </p:nvSpPr>
        <p:spPr bwMode="auto">
          <a:xfrm flipH="1">
            <a:off x="4268788" y="4667250"/>
            <a:ext cx="787400" cy="1114425"/>
          </a:xfrm>
          <a:prstGeom prst="line">
            <a:avLst/>
          </a:prstGeom>
          <a:noFill/>
          <a:ln w="25400">
            <a:solidFill>
              <a:schemeClr val="tx1"/>
            </a:solidFill>
            <a:round/>
            <a:headEnd/>
            <a:tailEnd/>
          </a:ln>
          <a:effectLst/>
        </p:spPr>
        <p:txBody>
          <a:bodyPr wrap="none" anchor="ctr"/>
          <a:lstStyle/>
          <a:p>
            <a:endParaRPr lang="en-US"/>
          </a:p>
        </p:txBody>
      </p:sp>
      <p:sp>
        <p:nvSpPr>
          <p:cNvPr id="26658" name="Line 32"/>
          <p:cNvSpPr>
            <a:spLocks noChangeShapeType="1"/>
          </p:cNvSpPr>
          <p:nvPr/>
        </p:nvSpPr>
        <p:spPr bwMode="auto">
          <a:xfrm>
            <a:off x="3316288" y="2624138"/>
            <a:ext cx="711200" cy="4445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659" name="Line 33"/>
          <p:cNvSpPr>
            <a:spLocks noChangeShapeType="1"/>
          </p:cNvSpPr>
          <p:nvPr/>
        </p:nvSpPr>
        <p:spPr bwMode="auto">
          <a:xfrm>
            <a:off x="2947988" y="2179638"/>
            <a:ext cx="990600" cy="31115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660" name="Line 34"/>
          <p:cNvSpPr>
            <a:spLocks noChangeShapeType="1"/>
          </p:cNvSpPr>
          <p:nvPr/>
        </p:nvSpPr>
        <p:spPr bwMode="auto">
          <a:xfrm flipV="1">
            <a:off x="2833688" y="2849563"/>
            <a:ext cx="1117600" cy="114300"/>
          </a:xfrm>
          <a:prstGeom prst="line">
            <a:avLst/>
          </a:prstGeom>
          <a:noFill/>
          <a:ln w="50800">
            <a:solidFill>
              <a:schemeClr val="tx1"/>
            </a:solidFill>
            <a:round/>
            <a:headEnd/>
            <a:tailEnd type="triangle" w="med" len="med"/>
          </a:ln>
          <a:effectLst/>
        </p:spPr>
        <p:txBody>
          <a:bodyPr wrap="none" anchor="ctr"/>
          <a:lstStyle/>
          <a:p>
            <a:endParaRPr lang="en-US"/>
          </a:p>
        </p:txBody>
      </p:sp>
      <p:sp>
        <p:nvSpPr>
          <p:cNvPr id="26661" name="Line 35"/>
          <p:cNvSpPr>
            <a:spLocks noChangeShapeType="1"/>
          </p:cNvSpPr>
          <p:nvPr/>
        </p:nvSpPr>
        <p:spPr bwMode="auto">
          <a:xfrm flipV="1">
            <a:off x="3379788" y="2976563"/>
            <a:ext cx="558800" cy="457200"/>
          </a:xfrm>
          <a:prstGeom prst="line">
            <a:avLst/>
          </a:prstGeom>
          <a:noFill/>
          <a:ln w="50800">
            <a:solidFill>
              <a:schemeClr val="tx1"/>
            </a:solidFill>
            <a:round/>
            <a:headEnd/>
            <a:tailEnd type="triangle" w="med" len="med"/>
          </a:ln>
          <a:effectLst/>
        </p:spPr>
        <p:txBody>
          <a:bodyPr wrap="none"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AE79ECD2-EBBB-46EA-A68C-35601DD28195}" type="slidenum">
              <a:rPr lang="en-US"/>
              <a:pPr/>
              <a:t>25</a:t>
            </a:fld>
            <a:endParaRPr lang="en-US"/>
          </a:p>
        </p:txBody>
      </p:sp>
      <p:sp>
        <p:nvSpPr>
          <p:cNvPr id="27652" name="Rectangle 2"/>
          <p:cNvSpPr>
            <a:spLocks noGrp="1" noChangeArrowheads="1"/>
          </p:cNvSpPr>
          <p:nvPr>
            <p:ph type="title"/>
          </p:nvPr>
        </p:nvSpPr>
        <p:spPr>
          <a:xfrm>
            <a:off x="1143000" y="1066800"/>
            <a:ext cx="6477000" cy="646113"/>
          </a:xfrm>
          <a:noFill/>
        </p:spPr>
        <p:txBody>
          <a:bodyPr lIns="90487" tIns="44450" rIns="90487" bIns="44450" anchor="ctr"/>
          <a:lstStyle/>
          <a:p>
            <a:pPr eaLnBrk="1" hangingPunct="1"/>
            <a:r>
              <a:rPr lang="en-US" smtClean="0"/>
              <a:t>Why Information Hiding?</a:t>
            </a:r>
          </a:p>
        </p:txBody>
      </p:sp>
      <p:sp>
        <p:nvSpPr>
          <p:cNvPr id="27653" name="Rectangle 3"/>
          <p:cNvSpPr>
            <a:spLocks noGrp="1" noChangeArrowheads="1"/>
          </p:cNvSpPr>
          <p:nvPr>
            <p:ph type="body" idx="1"/>
          </p:nvPr>
        </p:nvSpPr>
        <p:spPr>
          <a:xfrm>
            <a:off x="1828800" y="1905000"/>
            <a:ext cx="6286500" cy="3962400"/>
          </a:xfrm>
          <a:noFill/>
        </p:spPr>
        <p:txBody>
          <a:bodyPr lIns="90487" tIns="44450" rIns="90487" bIns="44450"/>
          <a:lstStyle/>
          <a:p>
            <a:pPr eaLnBrk="1" hangingPunct="1"/>
            <a:r>
              <a:rPr lang="en-US" smtClean="0"/>
              <a:t>reduces the likelihood of “side effects”</a:t>
            </a:r>
          </a:p>
          <a:p>
            <a:pPr eaLnBrk="1" hangingPunct="1"/>
            <a:r>
              <a:rPr lang="en-US" smtClean="0"/>
              <a:t>limits the global impact of local design decisions</a:t>
            </a:r>
          </a:p>
          <a:p>
            <a:pPr eaLnBrk="1" hangingPunct="1"/>
            <a:r>
              <a:rPr lang="en-US" smtClean="0"/>
              <a:t>emphasizes communication through controlled interfaces</a:t>
            </a:r>
          </a:p>
          <a:p>
            <a:pPr eaLnBrk="1" hangingPunct="1"/>
            <a:r>
              <a:rPr lang="en-US" smtClean="0"/>
              <a:t>discourages the use of global data</a:t>
            </a:r>
          </a:p>
          <a:p>
            <a:pPr eaLnBrk="1" hangingPunct="1"/>
            <a:r>
              <a:rPr lang="en-US" smtClean="0"/>
              <a:t>leads to encapsulation—an attribute of high quality design</a:t>
            </a:r>
          </a:p>
          <a:p>
            <a:pPr eaLnBrk="1" hangingPunct="1"/>
            <a:r>
              <a:rPr lang="en-US" smtClean="0"/>
              <a:t>results in higher quality software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B6F23023-AC57-4C6E-950B-522C3E3220FD}" type="slidenum">
              <a:rPr lang="en-US"/>
              <a:pPr/>
              <a:t>26</a:t>
            </a:fld>
            <a:endParaRPr lang="en-US"/>
          </a:p>
        </p:txBody>
      </p:sp>
      <p:sp>
        <p:nvSpPr>
          <p:cNvPr id="28676" name="Rectangle 2"/>
          <p:cNvSpPr>
            <a:spLocks noGrp="1" noChangeArrowheads="1"/>
          </p:cNvSpPr>
          <p:nvPr>
            <p:ph type="title"/>
          </p:nvPr>
        </p:nvSpPr>
        <p:spPr>
          <a:xfrm>
            <a:off x="1295400" y="1066800"/>
            <a:ext cx="4927600" cy="660400"/>
          </a:xfrm>
          <a:noFill/>
        </p:spPr>
        <p:txBody>
          <a:bodyPr wrap="none" lIns="63500" tIns="25400" rIns="63500" bIns="25400" anchor="t">
            <a:spAutoFit/>
          </a:bodyPr>
          <a:lstStyle/>
          <a:p>
            <a:pPr eaLnBrk="1" hangingPunct="1"/>
            <a:r>
              <a:rPr lang="en-US" smtClean="0"/>
              <a:t>Stepwise Refinement</a:t>
            </a:r>
          </a:p>
        </p:txBody>
      </p:sp>
      <p:sp>
        <p:nvSpPr>
          <p:cNvPr id="28677" name="AutoShape 3"/>
          <p:cNvSpPr>
            <a:spLocks noChangeArrowheads="1"/>
          </p:cNvSpPr>
          <p:nvPr/>
        </p:nvSpPr>
        <p:spPr bwMode="auto">
          <a:xfrm>
            <a:off x="2006600" y="1854200"/>
            <a:ext cx="2768600" cy="2768600"/>
          </a:xfrm>
          <a:prstGeom prst="roundRect">
            <a:avLst>
              <a:gd name="adj" fmla="val 6616"/>
            </a:avLst>
          </a:prstGeom>
          <a:solidFill>
            <a:srgbClr val="FFFFFF"/>
          </a:solidFill>
          <a:ln w="127000">
            <a:noFill/>
            <a:round/>
            <a:headEnd/>
            <a:tailEnd/>
          </a:ln>
          <a:effectLst/>
        </p:spPr>
        <p:txBody>
          <a:bodyPr wrap="none" anchor="ctr"/>
          <a:lstStyle/>
          <a:p>
            <a:endParaRPr lang="en-US"/>
          </a:p>
        </p:txBody>
      </p:sp>
      <p:sp>
        <p:nvSpPr>
          <p:cNvPr id="28678" name="AutoShape 4"/>
          <p:cNvSpPr>
            <a:spLocks noChangeArrowheads="1"/>
          </p:cNvSpPr>
          <p:nvPr/>
        </p:nvSpPr>
        <p:spPr bwMode="auto">
          <a:xfrm>
            <a:off x="1981200" y="1828800"/>
            <a:ext cx="2819400" cy="2819400"/>
          </a:xfrm>
          <a:prstGeom prst="roundRect">
            <a:avLst>
              <a:gd name="adj" fmla="val 7394"/>
            </a:avLst>
          </a:prstGeom>
          <a:solidFill>
            <a:schemeClr val="folHlink"/>
          </a:solidFill>
          <a:ln w="50800">
            <a:noFill/>
            <a:round/>
            <a:headEnd/>
            <a:tailEnd/>
          </a:ln>
          <a:effectLst>
            <a:outerShdw dist="107763" dir="2700000" algn="ctr" rotWithShape="0">
              <a:schemeClr val="bg2"/>
            </a:outerShdw>
          </a:effectLst>
        </p:spPr>
        <p:txBody>
          <a:bodyPr wrap="none" anchor="ctr"/>
          <a:lstStyle/>
          <a:p>
            <a:endParaRPr lang="en-US"/>
          </a:p>
        </p:txBody>
      </p:sp>
      <p:sp>
        <p:nvSpPr>
          <p:cNvPr id="28679" name="Line 5"/>
          <p:cNvSpPr>
            <a:spLocks noChangeShapeType="1"/>
          </p:cNvSpPr>
          <p:nvPr/>
        </p:nvSpPr>
        <p:spPr bwMode="auto">
          <a:xfrm>
            <a:off x="2006600" y="2311400"/>
            <a:ext cx="2768600" cy="0"/>
          </a:xfrm>
          <a:prstGeom prst="line">
            <a:avLst/>
          </a:prstGeom>
          <a:noFill/>
          <a:ln w="50800">
            <a:solidFill>
              <a:srgbClr val="AD278D"/>
            </a:solidFill>
            <a:round/>
            <a:headEnd/>
            <a:tailEnd/>
          </a:ln>
          <a:effectLst/>
        </p:spPr>
        <p:txBody>
          <a:bodyPr wrap="none" anchor="ctr"/>
          <a:lstStyle/>
          <a:p>
            <a:endParaRPr lang="en-US"/>
          </a:p>
        </p:txBody>
      </p:sp>
      <p:sp>
        <p:nvSpPr>
          <p:cNvPr id="28680" name="Rectangle 6"/>
          <p:cNvSpPr>
            <a:spLocks noChangeArrowheads="1"/>
          </p:cNvSpPr>
          <p:nvPr/>
        </p:nvSpPr>
        <p:spPr bwMode="auto">
          <a:xfrm>
            <a:off x="2081213" y="1771650"/>
            <a:ext cx="858837" cy="454025"/>
          </a:xfrm>
          <a:prstGeom prst="rect">
            <a:avLst/>
          </a:prstGeom>
          <a:noFill/>
          <a:ln w="25400">
            <a:noFill/>
            <a:miter lim="800000"/>
            <a:headEnd/>
            <a:tailEnd/>
          </a:ln>
          <a:effectLst/>
        </p:spPr>
        <p:txBody>
          <a:bodyPr wrap="none" lIns="90487" tIns="44450" rIns="90487" bIns="44450">
            <a:spAutoFit/>
          </a:bodyPr>
          <a:lstStyle/>
          <a:p>
            <a:r>
              <a:rPr lang="en-US">
                <a:solidFill>
                  <a:schemeClr val="bg2"/>
                </a:solidFill>
                <a:latin typeface="Helvetica" pitchFamily="34" charset="0"/>
              </a:rPr>
              <a:t>open</a:t>
            </a:r>
            <a:endParaRPr lang="en-US">
              <a:latin typeface="Helvetica" pitchFamily="34" charset="0"/>
            </a:endParaRPr>
          </a:p>
        </p:txBody>
      </p:sp>
      <p:sp>
        <p:nvSpPr>
          <p:cNvPr id="28681" name="Rectangle 7"/>
          <p:cNvSpPr>
            <a:spLocks noChangeArrowheads="1"/>
          </p:cNvSpPr>
          <p:nvPr/>
        </p:nvSpPr>
        <p:spPr bwMode="auto">
          <a:xfrm>
            <a:off x="2997200" y="2882900"/>
            <a:ext cx="3378200" cy="2159000"/>
          </a:xfrm>
          <a:prstGeom prst="rect">
            <a:avLst/>
          </a:prstGeom>
          <a:solidFill>
            <a:srgbClr val="919191"/>
          </a:solidFill>
          <a:ln w="127000">
            <a:noFill/>
            <a:miter lim="800000"/>
            <a:headEnd/>
            <a:tailEnd/>
          </a:ln>
          <a:effectLst>
            <a:outerShdw dist="107763" dir="2700000" algn="ctr" rotWithShape="0">
              <a:schemeClr val="bg2"/>
            </a:outerShdw>
          </a:effectLst>
        </p:spPr>
        <p:txBody>
          <a:bodyPr wrap="none" anchor="ctr"/>
          <a:lstStyle/>
          <a:p>
            <a:endParaRPr lang="en-US"/>
          </a:p>
        </p:txBody>
      </p:sp>
      <p:sp>
        <p:nvSpPr>
          <p:cNvPr id="28682" name="Rectangle 8"/>
          <p:cNvSpPr>
            <a:spLocks noChangeArrowheads="1"/>
          </p:cNvSpPr>
          <p:nvPr/>
        </p:nvSpPr>
        <p:spPr bwMode="auto">
          <a:xfrm>
            <a:off x="3122613" y="2917825"/>
            <a:ext cx="1476375"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walk to door;</a:t>
            </a:r>
          </a:p>
          <a:p>
            <a:pPr>
              <a:lnSpc>
                <a:spcPct val="90000"/>
              </a:lnSpc>
            </a:pPr>
            <a:endParaRPr lang="en-US" sz="1800">
              <a:latin typeface="Helvetica" pitchFamily="34" charset="0"/>
            </a:endParaRPr>
          </a:p>
        </p:txBody>
      </p:sp>
      <p:sp>
        <p:nvSpPr>
          <p:cNvPr id="28683" name="Rectangle 9"/>
          <p:cNvSpPr>
            <a:spLocks noChangeArrowheads="1"/>
          </p:cNvSpPr>
          <p:nvPr/>
        </p:nvSpPr>
        <p:spPr bwMode="auto">
          <a:xfrm>
            <a:off x="3122613" y="3146425"/>
            <a:ext cx="1706562"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reach for knob;</a:t>
            </a:r>
          </a:p>
          <a:p>
            <a:pPr>
              <a:lnSpc>
                <a:spcPct val="90000"/>
              </a:lnSpc>
            </a:pPr>
            <a:endParaRPr lang="en-US" sz="1800">
              <a:latin typeface="Helvetica" pitchFamily="34" charset="0"/>
            </a:endParaRPr>
          </a:p>
        </p:txBody>
      </p:sp>
      <p:sp>
        <p:nvSpPr>
          <p:cNvPr id="28684" name="Rectangle 10"/>
          <p:cNvSpPr>
            <a:spLocks noChangeArrowheads="1"/>
          </p:cNvSpPr>
          <p:nvPr/>
        </p:nvSpPr>
        <p:spPr bwMode="auto">
          <a:xfrm>
            <a:off x="3122613" y="3375025"/>
            <a:ext cx="180975" cy="611188"/>
          </a:xfrm>
          <a:prstGeom prst="rect">
            <a:avLst/>
          </a:prstGeom>
          <a:noFill/>
          <a:ln w="25400">
            <a:noFill/>
            <a:miter lim="800000"/>
            <a:headEnd/>
            <a:tailEnd/>
          </a:ln>
          <a:effectLst/>
        </p:spPr>
        <p:txBody>
          <a:bodyPr wrap="none" lIns="90487" tIns="44450" rIns="90487" bIns="44450">
            <a:spAutoFit/>
          </a:bodyPr>
          <a:lstStyle/>
          <a:p>
            <a:endParaRPr lang="en-US" sz="1800">
              <a:latin typeface="Helvetica" pitchFamily="34" charset="0"/>
            </a:endParaRPr>
          </a:p>
          <a:p>
            <a:pPr>
              <a:lnSpc>
                <a:spcPct val="90000"/>
              </a:lnSpc>
            </a:pPr>
            <a:endParaRPr lang="en-US" sz="1800">
              <a:latin typeface="Helvetica" pitchFamily="34" charset="0"/>
            </a:endParaRPr>
          </a:p>
        </p:txBody>
      </p:sp>
      <p:sp>
        <p:nvSpPr>
          <p:cNvPr id="28685" name="Rectangle 11"/>
          <p:cNvSpPr>
            <a:spLocks noChangeArrowheads="1"/>
          </p:cNvSpPr>
          <p:nvPr/>
        </p:nvSpPr>
        <p:spPr bwMode="auto">
          <a:xfrm>
            <a:off x="3122613" y="3603625"/>
            <a:ext cx="1274762"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open door;</a:t>
            </a:r>
          </a:p>
          <a:p>
            <a:pPr>
              <a:lnSpc>
                <a:spcPct val="90000"/>
              </a:lnSpc>
            </a:pPr>
            <a:endParaRPr lang="en-US" sz="1800">
              <a:latin typeface="Helvetica" pitchFamily="34" charset="0"/>
            </a:endParaRPr>
          </a:p>
        </p:txBody>
      </p:sp>
      <p:sp>
        <p:nvSpPr>
          <p:cNvPr id="28686" name="Rectangle 12"/>
          <p:cNvSpPr>
            <a:spLocks noChangeArrowheads="1"/>
          </p:cNvSpPr>
          <p:nvPr/>
        </p:nvSpPr>
        <p:spPr bwMode="auto">
          <a:xfrm>
            <a:off x="3122613" y="3832225"/>
            <a:ext cx="180975" cy="611188"/>
          </a:xfrm>
          <a:prstGeom prst="rect">
            <a:avLst/>
          </a:prstGeom>
          <a:noFill/>
          <a:ln w="25400">
            <a:noFill/>
            <a:miter lim="800000"/>
            <a:headEnd/>
            <a:tailEnd/>
          </a:ln>
          <a:effectLst/>
        </p:spPr>
        <p:txBody>
          <a:bodyPr wrap="none" lIns="90487" tIns="44450" rIns="90487" bIns="44450">
            <a:spAutoFit/>
          </a:bodyPr>
          <a:lstStyle/>
          <a:p>
            <a:endParaRPr lang="en-US" sz="1800">
              <a:latin typeface="Helvetica" pitchFamily="34" charset="0"/>
            </a:endParaRPr>
          </a:p>
          <a:p>
            <a:pPr>
              <a:lnSpc>
                <a:spcPct val="90000"/>
              </a:lnSpc>
            </a:pPr>
            <a:endParaRPr lang="en-US" sz="1800">
              <a:latin typeface="Helvetica" pitchFamily="34" charset="0"/>
            </a:endParaRPr>
          </a:p>
        </p:txBody>
      </p:sp>
      <p:sp>
        <p:nvSpPr>
          <p:cNvPr id="28687" name="Rectangle 13"/>
          <p:cNvSpPr>
            <a:spLocks noChangeArrowheads="1"/>
          </p:cNvSpPr>
          <p:nvPr/>
        </p:nvSpPr>
        <p:spPr bwMode="auto">
          <a:xfrm>
            <a:off x="3122613" y="4060825"/>
            <a:ext cx="1539875" cy="61118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walk through;</a:t>
            </a:r>
          </a:p>
          <a:p>
            <a:pPr>
              <a:lnSpc>
                <a:spcPct val="90000"/>
              </a:lnSpc>
            </a:pPr>
            <a:endParaRPr lang="en-US" sz="1800">
              <a:latin typeface="Helvetica" pitchFamily="34" charset="0"/>
            </a:endParaRPr>
          </a:p>
        </p:txBody>
      </p:sp>
      <p:sp>
        <p:nvSpPr>
          <p:cNvPr id="28688" name="Rectangle 14"/>
          <p:cNvSpPr>
            <a:spLocks noChangeArrowheads="1"/>
          </p:cNvSpPr>
          <p:nvPr/>
        </p:nvSpPr>
        <p:spPr bwMode="auto">
          <a:xfrm>
            <a:off x="3122613" y="4289425"/>
            <a:ext cx="1298575" cy="363538"/>
          </a:xfrm>
          <a:prstGeom prst="rect">
            <a:avLst/>
          </a:prstGeom>
          <a:noFill/>
          <a:ln w="25400">
            <a:noFill/>
            <a:miter lim="800000"/>
            <a:headEnd/>
            <a:tailEnd/>
          </a:ln>
          <a:effectLst/>
        </p:spPr>
        <p:txBody>
          <a:bodyPr wrap="none" lIns="90487" tIns="44450" rIns="90487" bIns="44450">
            <a:spAutoFit/>
          </a:bodyPr>
          <a:lstStyle/>
          <a:p>
            <a:r>
              <a:rPr lang="en-US" sz="1800">
                <a:latin typeface="Helvetica" pitchFamily="34" charset="0"/>
              </a:rPr>
              <a:t>close door.</a:t>
            </a:r>
          </a:p>
        </p:txBody>
      </p:sp>
      <p:sp>
        <p:nvSpPr>
          <p:cNvPr id="28689" name="Rectangle 15"/>
          <p:cNvSpPr>
            <a:spLocks noChangeArrowheads="1"/>
          </p:cNvSpPr>
          <p:nvPr/>
        </p:nvSpPr>
        <p:spPr bwMode="auto">
          <a:xfrm>
            <a:off x="4800600" y="3532188"/>
            <a:ext cx="3175000" cy="2678112"/>
          </a:xfrm>
          <a:prstGeom prst="rect">
            <a:avLst/>
          </a:prstGeom>
          <a:solidFill>
            <a:schemeClr val="hlink"/>
          </a:solidFill>
          <a:ln w="50800">
            <a:noFill/>
            <a:miter lim="800000"/>
            <a:headEnd/>
            <a:tailEnd/>
          </a:ln>
          <a:effectLst>
            <a:outerShdw dist="107763" dir="2700000" algn="ctr" rotWithShape="0">
              <a:schemeClr val="bg2"/>
            </a:outerShdw>
          </a:effectLst>
        </p:spPr>
        <p:txBody>
          <a:bodyPr wrap="none" anchor="ctr"/>
          <a:lstStyle/>
          <a:p>
            <a:endParaRPr lang="en-US"/>
          </a:p>
        </p:txBody>
      </p:sp>
      <p:sp>
        <p:nvSpPr>
          <p:cNvPr id="28690" name="Rectangle 16"/>
          <p:cNvSpPr>
            <a:spLocks noChangeArrowheads="1"/>
          </p:cNvSpPr>
          <p:nvPr/>
        </p:nvSpPr>
        <p:spPr bwMode="auto">
          <a:xfrm>
            <a:off x="4887913" y="3627438"/>
            <a:ext cx="251936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repeat until door opens</a:t>
            </a:r>
          </a:p>
          <a:p>
            <a:pPr>
              <a:lnSpc>
                <a:spcPct val="90000"/>
              </a:lnSpc>
            </a:pPr>
            <a:endParaRPr lang="en-US" sz="1800">
              <a:solidFill>
                <a:schemeClr val="bg2"/>
              </a:solidFill>
              <a:latin typeface="Helvetica" pitchFamily="34" charset="0"/>
            </a:endParaRPr>
          </a:p>
        </p:txBody>
      </p:sp>
      <p:sp>
        <p:nvSpPr>
          <p:cNvPr id="28691" name="Rectangle 17"/>
          <p:cNvSpPr>
            <a:spLocks noChangeArrowheads="1"/>
          </p:cNvSpPr>
          <p:nvPr/>
        </p:nvSpPr>
        <p:spPr bwMode="auto">
          <a:xfrm>
            <a:off x="4887913" y="3856038"/>
            <a:ext cx="223996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turn knob clockwise;</a:t>
            </a:r>
          </a:p>
          <a:p>
            <a:pPr>
              <a:lnSpc>
                <a:spcPct val="90000"/>
              </a:lnSpc>
            </a:pPr>
            <a:endParaRPr lang="en-US" sz="1800">
              <a:solidFill>
                <a:schemeClr val="bg2"/>
              </a:solidFill>
              <a:latin typeface="Helvetica" pitchFamily="34" charset="0"/>
            </a:endParaRPr>
          </a:p>
        </p:txBody>
      </p:sp>
      <p:sp>
        <p:nvSpPr>
          <p:cNvPr id="28692" name="Rectangle 18"/>
          <p:cNvSpPr>
            <a:spLocks noChangeArrowheads="1"/>
          </p:cNvSpPr>
          <p:nvPr/>
        </p:nvSpPr>
        <p:spPr bwMode="auto">
          <a:xfrm>
            <a:off x="4887913" y="4084638"/>
            <a:ext cx="267811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if knob doesn't turn, then</a:t>
            </a:r>
          </a:p>
          <a:p>
            <a:pPr>
              <a:lnSpc>
                <a:spcPct val="90000"/>
              </a:lnSpc>
            </a:pPr>
            <a:endParaRPr lang="en-US" sz="1800">
              <a:solidFill>
                <a:schemeClr val="bg2"/>
              </a:solidFill>
              <a:latin typeface="Helvetica" pitchFamily="34" charset="0"/>
            </a:endParaRPr>
          </a:p>
        </p:txBody>
      </p:sp>
      <p:sp>
        <p:nvSpPr>
          <p:cNvPr id="28693" name="Rectangle 19"/>
          <p:cNvSpPr>
            <a:spLocks noChangeArrowheads="1"/>
          </p:cNvSpPr>
          <p:nvPr/>
        </p:nvSpPr>
        <p:spPr bwMode="auto">
          <a:xfrm>
            <a:off x="4887913" y="4313238"/>
            <a:ext cx="1731962"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    take key out;</a:t>
            </a:r>
          </a:p>
          <a:p>
            <a:pPr>
              <a:lnSpc>
                <a:spcPct val="90000"/>
              </a:lnSpc>
            </a:pPr>
            <a:endParaRPr lang="en-US" sz="1800">
              <a:solidFill>
                <a:schemeClr val="bg2"/>
              </a:solidFill>
              <a:latin typeface="Helvetica" pitchFamily="34" charset="0"/>
            </a:endParaRPr>
          </a:p>
        </p:txBody>
      </p:sp>
      <p:sp>
        <p:nvSpPr>
          <p:cNvPr id="28694" name="Rectangle 20"/>
          <p:cNvSpPr>
            <a:spLocks noChangeArrowheads="1"/>
          </p:cNvSpPr>
          <p:nvPr/>
        </p:nvSpPr>
        <p:spPr bwMode="auto">
          <a:xfrm>
            <a:off x="4887913" y="4541838"/>
            <a:ext cx="20478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    find correct key;</a:t>
            </a:r>
          </a:p>
          <a:p>
            <a:pPr>
              <a:lnSpc>
                <a:spcPct val="90000"/>
              </a:lnSpc>
            </a:pPr>
            <a:endParaRPr lang="en-US" sz="1800">
              <a:solidFill>
                <a:schemeClr val="bg2"/>
              </a:solidFill>
              <a:latin typeface="Helvetica" pitchFamily="34" charset="0"/>
            </a:endParaRPr>
          </a:p>
        </p:txBody>
      </p:sp>
      <p:sp>
        <p:nvSpPr>
          <p:cNvPr id="28695" name="Rectangle 21"/>
          <p:cNvSpPr>
            <a:spLocks noChangeArrowheads="1"/>
          </p:cNvSpPr>
          <p:nvPr/>
        </p:nvSpPr>
        <p:spPr bwMode="auto">
          <a:xfrm>
            <a:off x="4887913" y="4770438"/>
            <a:ext cx="17684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    insert in lock;</a:t>
            </a:r>
          </a:p>
          <a:p>
            <a:pPr>
              <a:lnSpc>
                <a:spcPct val="90000"/>
              </a:lnSpc>
            </a:pPr>
            <a:endParaRPr lang="en-US" sz="1800">
              <a:solidFill>
                <a:schemeClr val="bg2"/>
              </a:solidFill>
              <a:latin typeface="Helvetica" pitchFamily="34" charset="0"/>
            </a:endParaRPr>
          </a:p>
        </p:txBody>
      </p:sp>
      <p:sp>
        <p:nvSpPr>
          <p:cNvPr id="28696" name="Rectangle 22"/>
          <p:cNvSpPr>
            <a:spLocks noChangeArrowheads="1"/>
          </p:cNvSpPr>
          <p:nvPr/>
        </p:nvSpPr>
        <p:spPr bwMode="auto">
          <a:xfrm>
            <a:off x="4887913" y="4999038"/>
            <a:ext cx="676275" cy="61118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endif</a:t>
            </a:r>
          </a:p>
          <a:p>
            <a:pPr>
              <a:lnSpc>
                <a:spcPct val="90000"/>
              </a:lnSpc>
            </a:pPr>
            <a:endParaRPr lang="en-US" sz="1800">
              <a:solidFill>
                <a:schemeClr val="bg2"/>
              </a:solidFill>
              <a:latin typeface="Helvetica" pitchFamily="34" charset="0"/>
            </a:endParaRPr>
          </a:p>
        </p:txBody>
      </p:sp>
      <p:sp>
        <p:nvSpPr>
          <p:cNvPr id="28697" name="Rectangle 23"/>
          <p:cNvSpPr>
            <a:spLocks noChangeArrowheads="1"/>
          </p:cNvSpPr>
          <p:nvPr/>
        </p:nvSpPr>
        <p:spPr bwMode="auto">
          <a:xfrm>
            <a:off x="4887913" y="5275263"/>
            <a:ext cx="1909762" cy="774700"/>
          </a:xfrm>
          <a:prstGeom prst="rect">
            <a:avLst/>
          </a:prstGeom>
          <a:noFill/>
          <a:ln w="25400">
            <a:noFill/>
            <a:miter lim="800000"/>
            <a:headEnd/>
            <a:tailEnd/>
          </a:ln>
          <a:effectLst/>
        </p:spPr>
        <p:txBody>
          <a:bodyPr wrap="none" lIns="90487" tIns="44450" rIns="90487" bIns="44450">
            <a:spAutoFit/>
          </a:bodyPr>
          <a:lstStyle/>
          <a:p>
            <a:pPr>
              <a:lnSpc>
                <a:spcPct val="80000"/>
              </a:lnSpc>
            </a:pPr>
            <a:r>
              <a:rPr lang="en-US" sz="1800">
                <a:solidFill>
                  <a:schemeClr val="bg2"/>
                </a:solidFill>
                <a:latin typeface="Helvetica" pitchFamily="34" charset="0"/>
              </a:rPr>
              <a:t>pull/push door</a:t>
            </a:r>
          </a:p>
          <a:p>
            <a:pPr>
              <a:lnSpc>
                <a:spcPct val="80000"/>
              </a:lnSpc>
            </a:pPr>
            <a:r>
              <a:rPr lang="en-US" sz="1800">
                <a:solidFill>
                  <a:schemeClr val="bg2"/>
                </a:solidFill>
                <a:latin typeface="Helvetica" pitchFamily="34" charset="0"/>
              </a:rPr>
              <a:t>move out of way;</a:t>
            </a:r>
          </a:p>
          <a:p>
            <a:pPr>
              <a:lnSpc>
                <a:spcPct val="90000"/>
              </a:lnSpc>
            </a:pPr>
            <a:endParaRPr lang="en-US" sz="1800">
              <a:solidFill>
                <a:schemeClr val="bg2"/>
              </a:solidFill>
              <a:latin typeface="Helvetica" pitchFamily="34" charset="0"/>
            </a:endParaRPr>
          </a:p>
        </p:txBody>
      </p:sp>
      <p:sp>
        <p:nvSpPr>
          <p:cNvPr id="28698" name="Rectangle 24"/>
          <p:cNvSpPr>
            <a:spLocks noChangeArrowheads="1"/>
          </p:cNvSpPr>
          <p:nvPr/>
        </p:nvSpPr>
        <p:spPr bwMode="auto">
          <a:xfrm>
            <a:off x="4875213" y="5684838"/>
            <a:ext cx="1274762" cy="363537"/>
          </a:xfrm>
          <a:prstGeom prst="rect">
            <a:avLst/>
          </a:prstGeom>
          <a:noFill/>
          <a:ln w="25400">
            <a:noFill/>
            <a:miter lim="800000"/>
            <a:headEnd/>
            <a:tailEnd/>
          </a:ln>
          <a:effectLst/>
        </p:spPr>
        <p:txBody>
          <a:bodyPr wrap="none" lIns="90487" tIns="44450" rIns="90487" bIns="44450">
            <a:spAutoFit/>
          </a:bodyPr>
          <a:lstStyle/>
          <a:p>
            <a:r>
              <a:rPr lang="en-US" sz="1800">
                <a:solidFill>
                  <a:schemeClr val="bg2"/>
                </a:solidFill>
                <a:latin typeface="Helvetica" pitchFamily="34" charset="0"/>
              </a:rPr>
              <a:t>end repeat</a:t>
            </a:r>
          </a:p>
        </p:txBody>
      </p:sp>
      <p:sp>
        <p:nvSpPr>
          <p:cNvPr id="28699" name="Line 25"/>
          <p:cNvSpPr>
            <a:spLocks noChangeShapeType="1"/>
          </p:cNvSpPr>
          <p:nvPr/>
        </p:nvSpPr>
        <p:spPr bwMode="auto">
          <a:xfrm flipV="1">
            <a:off x="4495800" y="3835400"/>
            <a:ext cx="406400" cy="12700"/>
          </a:xfrm>
          <a:prstGeom prst="line">
            <a:avLst/>
          </a:prstGeom>
          <a:noFill/>
          <a:ln w="50800">
            <a:solidFill>
              <a:schemeClr val="tx2"/>
            </a:solidFill>
            <a:round/>
            <a:headEnd/>
            <a:tailEnd type="triangle" w="med" len="med"/>
          </a:ln>
          <a:effectLst/>
        </p:spPr>
        <p:txBody>
          <a:bodyPr wrap="none" anchor="ctr"/>
          <a:lstStyle/>
          <a:p>
            <a:endParaRPr lang="en-US"/>
          </a:p>
        </p:txBody>
      </p:sp>
      <p:sp>
        <p:nvSpPr>
          <p:cNvPr id="28700" name="Arc 26"/>
          <p:cNvSpPr>
            <a:spLocks/>
          </p:cNvSpPr>
          <p:nvPr/>
        </p:nvSpPr>
        <p:spPr bwMode="auto">
          <a:xfrm>
            <a:off x="2490788" y="2767013"/>
            <a:ext cx="812800" cy="828675"/>
          </a:xfrm>
          <a:custGeom>
            <a:avLst/>
            <a:gdLst>
              <a:gd name="T0" fmla="*/ 812800 w 21600"/>
              <a:gd name="T1" fmla="*/ 828675 h 21600"/>
              <a:gd name="T2" fmla="*/ 0 w 21600"/>
              <a:gd name="T3" fmla="*/ 0 h 21600"/>
              <a:gd name="T4" fmla="*/ 8128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AD278D"/>
            </a:solidFill>
            <a:round/>
            <a:headEnd type="triangle" w="med" len="med"/>
            <a:tailEnd/>
          </a:ln>
          <a:effectLst/>
        </p:spPr>
        <p:txBody>
          <a:bodyPr wrap="none" anchor="ct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F0A7FB5F-7561-4751-93E2-F716AE56136F}" type="slidenum">
              <a:rPr lang="en-US"/>
              <a:pPr/>
              <a:t>27</a:t>
            </a:fld>
            <a:endParaRPr lang="en-US"/>
          </a:p>
        </p:txBody>
      </p:sp>
      <p:sp>
        <p:nvSpPr>
          <p:cNvPr id="29700" name="Rectangle 2"/>
          <p:cNvSpPr>
            <a:spLocks noGrp="1" noChangeArrowheads="1"/>
          </p:cNvSpPr>
          <p:nvPr>
            <p:ph type="title"/>
          </p:nvPr>
        </p:nvSpPr>
        <p:spPr>
          <a:xfrm>
            <a:off x="1295400" y="1143000"/>
            <a:ext cx="6310313" cy="660400"/>
          </a:xfrm>
          <a:noFill/>
        </p:spPr>
        <p:txBody>
          <a:bodyPr wrap="none" lIns="63500" tIns="25400" rIns="63500" bIns="25400" anchor="t">
            <a:spAutoFit/>
          </a:bodyPr>
          <a:lstStyle/>
          <a:p>
            <a:pPr eaLnBrk="1" hangingPunct="1"/>
            <a:r>
              <a:rPr lang="en-US" smtClean="0"/>
              <a:t>Sizing Modules: Two Views</a:t>
            </a:r>
          </a:p>
        </p:txBody>
      </p:sp>
      <p:pic>
        <p:nvPicPr>
          <p:cNvPr id="29701" name="Picture 3"/>
          <p:cNvPicPr>
            <a:picLocks noChangeArrowheads="1"/>
          </p:cNvPicPr>
          <p:nvPr/>
        </p:nvPicPr>
        <p:blipFill>
          <a:blip r:embed="rId2"/>
          <a:srcRect/>
          <a:stretch>
            <a:fillRect/>
          </a:stretch>
        </p:blipFill>
        <p:spPr bwMode="auto">
          <a:xfrm>
            <a:off x="1981200" y="1981200"/>
            <a:ext cx="6667500" cy="3943350"/>
          </a:xfrm>
          <a:prstGeom prst="rect">
            <a:avLst/>
          </a:prstGeom>
          <a:noFill/>
          <a:ln w="12700">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D811FB09-95F1-42A4-9DA7-EF2D1AE153C3}" type="slidenum">
              <a:rPr lang="en-US"/>
              <a:pPr/>
              <a:t>28</a:t>
            </a:fld>
            <a:endParaRPr lang="en-US"/>
          </a:p>
        </p:txBody>
      </p:sp>
      <p:sp>
        <p:nvSpPr>
          <p:cNvPr id="30724" name="Rectangle 2"/>
          <p:cNvSpPr>
            <a:spLocks noGrp="1" noChangeArrowheads="1"/>
          </p:cNvSpPr>
          <p:nvPr>
            <p:ph type="title"/>
          </p:nvPr>
        </p:nvSpPr>
        <p:spPr>
          <a:xfrm>
            <a:off x="1219200" y="1143000"/>
            <a:ext cx="6705600" cy="633413"/>
          </a:xfrm>
        </p:spPr>
        <p:txBody>
          <a:bodyPr/>
          <a:lstStyle/>
          <a:p>
            <a:pPr eaLnBrk="1" hangingPunct="1"/>
            <a:r>
              <a:rPr lang="en-US" smtClean="0"/>
              <a:t>Functional Independence</a:t>
            </a:r>
          </a:p>
        </p:txBody>
      </p:sp>
      <p:sp>
        <p:nvSpPr>
          <p:cNvPr id="30725" name="Rectangle 3"/>
          <p:cNvSpPr>
            <a:spLocks noGrp="1" noChangeArrowheads="1"/>
          </p:cNvSpPr>
          <p:nvPr>
            <p:ph type="body" idx="1"/>
          </p:nvPr>
        </p:nvSpPr>
        <p:spPr/>
        <p:txBody>
          <a:bodyPr/>
          <a:lstStyle/>
          <a:p>
            <a:pPr algn="just" eaLnBrk="1" hangingPunct="1">
              <a:lnSpc>
                <a:spcPct val="90000"/>
              </a:lnSpc>
            </a:pPr>
            <a:r>
              <a:rPr lang="en-US" sz="2000" dirty="0" smtClean="0">
                <a:latin typeface="Times New Roman" pitchFamily="18" charset="0"/>
                <a:cs typeface="Times New Roman" pitchFamily="18" charset="0"/>
              </a:rPr>
              <a:t>Functional independence is achieved by developing modules with "single-minded" function and an "aversion" to excessive interaction with other modules.</a:t>
            </a:r>
          </a:p>
          <a:p>
            <a:pPr algn="just" eaLnBrk="1" hangingPunct="1">
              <a:lnSpc>
                <a:spcPct val="90000"/>
              </a:lnSpc>
              <a:spcBef>
                <a:spcPts val="300"/>
              </a:spcBef>
            </a:pPr>
            <a:r>
              <a:rPr lang="en-US" sz="2000" i="1" dirty="0" smtClean="0">
                <a:solidFill>
                  <a:schemeClr val="folHlink"/>
                </a:solidFill>
                <a:latin typeface="Times New Roman" pitchFamily="18" charset="0"/>
                <a:cs typeface="Times New Roman" pitchFamily="18" charset="0"/>
              </a:rPr>
              <a:t>Cohesion</a:t>
            </a:r>
            <a:r>
              <a:rPr lang="en-US" sz="2000" dirty="0" smtClean="0">
                <a:latin typeface="Times New Roman" pitchFamily="18" charset="0"/>
                <a:cs typeface="Times New Roman" pitchFamily="18" charset="0"/>
              </a:rPr>
              <a:t> is an indication of the relative functional strength of a module.</a:t>
            </a:r>
          </a:p>
          <a:p>
            <a:pPr lvl="1" algn="just" eaLnBrk="1" hangingPunct="1">
              <a:lnSpc>
                <a:spcPct val="90000"/>
              </a:lnSpc>
              <a:spcBef>
                <a:spcPts val="300"/>
              </a:spcBef>
            </a:pPr>
            <a:r>
              <a:rPr lang="en-US" sz="1800" dirty="0" smtClean="0">
                <a:latin typeface="Times New Roman" pitchFamily="18" charset="0"/>
                <a:cs typeface="Times New Roman" pitchFamily="18" charset="0"/>
              </a:rPr>
              <a:t>A cohesive module performs a single task, requiring little interaction with other components in other parts of a program. Stated simply, a cohesive module should (ideally) do just one thing. </a:t>
            </a:r>
          </a:p>
          <a:p>
            <a:pPr algn="just" eaLnBrk="1" hangingPunct="1">
              <a:lnSpc>
                <a:spcPct val="90000"/>
              </a:lnSpc>
              <a:spcBef>
                <a:spcPts val="300"/>
              </a:spcBef>
            </a:pPr>
            <a:r>
              <a:rPr lang="en-US" sz="2000" i="1" dirty="0" smtClean="0">
                <a:solidFill>
                  <a:schemeClr val="folHlink"/>
                </a:solidFill>
                <a:latin typeface="Times New Roman" pitchFamily="18" charset="0"/>
                <a:cs typeface="Times New Roman" pitchFamily="18" charset="0"/>
              </a:rPr>
              <a:t>Coupling</a:t>
            </a:r>
            <a:r>
              <a:rPr lang="en-US" sz="2000" dirty="0" smtClean="0">
                <a:latin typeface="Times New Roman" pitchFamily="18" charset="0"/>
                <a:cs typeface="Times New Roman" pitchFamily="18" charset="0"/>
              </a:rPr>
              <a:t> is an indication of the relative interdependence among modules.</a:t>
            </a:r>
          </a:p>
          <a:p>
            <a:pPr lvl="1" algn="just" eaLnBrk="1" hangingPunct="1">
              <a:lnSpc>
                <a:spcPct val="90000"/>
              </a:lnSpc>
              <a:spcBef>
                <a:spcPts val="300"/>
              </a:spcBef>
            </a:pPr>
            <a:r>
              <a:rPr lang="en-US" sz="1800" dirty="0" smtClean="0">
                <a:latin typeface="Times New Roman" pitchFamily="18" charset="0"/>
                <a:cs typeface="Times New Roman" pitchFamily="18" charset="0"/>
              </a:rPr>
              <a:t>Coupling depends on the interface complexity between modules, the point at which entry or reference is made to a module, and what data pass across the interface.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2E8CFF02-7D70-48CC-8636-53CFDAEB118B}" type="slidenum">
              <a:rPr lang="en-US"/>
              <a:pPr/>
              <a:t>29</a:t>
            </a:fld>
            <a:endParaRPr lang="en-US"/>
          </a:p>
        </p:txBody>
      </p:sp>
      <p:sp>
        <p:nvSpPr>
          <p:cNvPr id="31748" name="Rectangle 2"/>
          <p:cNvSpPr>
            <a:spLocks noGrp="1" noChangeArrowheads="1"/>
          </p:cNvSpPr>
          <p:nvPr>
            <p:ph type="title"/>
          </p:nvPr>
        </p:nvSpPr>
        <p:spPr/>
        <p:txBody>
          <a:bodyPr/>
          <a:lstStyle/>
          <a:p>
            <a:pPr eaLnBrk="1" hangingPunct="1"/>
            <a:r>
              <a:rPr lang="en-US" smtClean="0"/>
              <a:t>Aspects</a:t>
            </a:r>
          </a:p>
        </p:txBody>
      </p:sp>
      <p:sp>
        <p:nvSpPr>
          <p:cNvPr id="31749" name="Rectangle 3"/>
          <p:cNvSpPr>
            <a:spLocks noGrp="1" noChangeArrowheads="1"/>
          </p:cNvSpPr>
          <p:nvPr>
            <p:ph type="body" idx="1"/>
          </p:nvPr>
        </p:nvSpPr>
        <p:spPr>
          <a:xfrm>
            <a:off x="685800" y="1905000"/>
            <a:ext cx="8077200" cy="4191000"/>
          </a:xfrm>
        </p:spPr>
        <p:txBody>
          <a:bodyPr/>
          <a:lstStyle/>
          <a:p>
            <a:pPr algn="just" eaLnBrk="1" hangingPunct="1"/>
            <a:r>
              <a:rPr lang="en-US" dirty="0" smtClean="0">
                <a:latin typeface="Times New Roman" pitchFamily="18" charset="0"/>
                <a:cs typeface="Times New Roman" pitchFamily="18" charset="0"/>
              </a:rPr>
              <a:t>Ideally, a requirements model can be organized in a way that allows you to isolate each concern so that it can be considered independently. In practice, however, some of these concerns span the entire system and cannot be easily compartmentalized. </a:t>
            </a:r>
          </a:p>
          <a:p>
            <a:pPr algn="just" eaLnBrk="1" hangingPunct="1"/>
            <a:r>
              <a:rPr lang="en-US" dirty="0" smtClean="0">
                <a:latin typeface="Times New Roman" pitchFamily="18" charset="0"/>
                <a:cs typeface="Times New Roman" pitchFamily="18" charset="0"/>
              </a:rPr>
              <a:t>Consider two requirements,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Requirement</a:t>
            </a:r>
            <a:r>
              <a:rPr lang="en-US" i="1" dirty="0" smtClean="0">
                <a:latin typeface="Times New Roman" pitchFamily="18" charset="0"/>
                <a:cs typeface="Times New Roman" pitchFamily="18" charset="0"/>
              </a:rPr>
              <a:t> A crosscuts </a:t>
            </a:r>
            <a:r>
              <a:rPr lang="en-US" dirty="0" smtClean="0">
                <a:latin typeface="Times New Roman" pitchFamily="18" charset="0"/>
                <a:cs typeface="Times New Roman" pitchFamily="18" charset="0"/>
              </a:rPr>
              <a:t>requirement </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“if a software decomposition [refinement] has been chosen in which </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cannot be satisfied without taking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into account. [Ros04]</a:t>
            </a:r>
          </a:p>
          <a:p>
            <a:pPr algn="just" eaLnBrk="1" hangingPunct="1"/>
            <a:r>
              <a:rPr lang="en-US" dirty="0" smtClean="0">
                <a:latin typeface="Times New Roman" pitchFamily="18" charset="0"/>
                <a:cs typeface="Times New Roman" pitchFamily="18" charset="0"/>
              </a:rPr>
              <a:t>An </a:t>
            </a:r>
            <a:r>
              <a:rPr lang="en-US" i="1" dirty="0" smtClean="0">
                <a:solidFill>
                  <a:schemeClr val="folHlink"/>
                </a:solidFill>
                <a:latin typeface="Times New Roman" pitchFamily="18" charset="0"/>
                <a:cs typeface="Times New Roman" pitchFamily="18" charset="0"/>
              </a:rPr>
              <a:t>aspect</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 representation of a cross-cutting concern.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7D52419D-34B6-4200-8FC1-AE1ECF89059B}" type="slidenum">
              <a:rPr lang="en-US"/>
              <a:pPr/>
              <a:t>3</a:t>
            </a:fld>
            <a:endParaRPr lang="en-US"/>
          </a:p>
        </p:txBody>
      </p:sp>
      <p:sp>
        <p:nvSpPr>
          <p:cNvPr id="4100" name="Rectangle 2"/>
          <p:cNvSpPr>
            <a:spLocks noGrp="1" noChangeArrowheads="1"/>
          </p:cNvSpPr>
          <p:nvPr>
            <p:ph type="title"/>
          </p:nvPr>
        </p:nvSpPr>
        <p:spPr/>
        <p:txBody>
          <a:bodyPr/>
          <a:lstStyle/>
          <a:p>
            <a:pPr eaLnBrk="1" hangingPunct="1"/>
            <a:r>
              <a:rPr lang="en-US" smtClean="0"/>
              <a:t>Design</a:t>
            </a:r>
          </a:p>
        </p:txBody>
      </p:sp>
      <p:sp>
        <p:nvSpPr>
          <p:cNvPr id="4101" name="Rectangle 3"/>
          <p:cNvSpPr>
            <a:spLocks noGrp="1" noChangeArrowheads="1"/>
          </p:cNvSpPr>
          <p:nvPr>
            <p:ph type="body" idx="1"/>
          </p:nvPr>
        </p:nvSpPr>
        <p:spPr>
          <a:xfrm>
            <a:off x="152400" y="1905000"/>
            <a:ext cx="8610600" cy="4191000"/>
          </a:xfrm>
        </p:spPr>
        <p:txBody>
          <a:bodyPr/>
          <a:lstStyle/>
          <a:p>
            <a:pPr algn="just" eaLnBrk="1" hangingPunct="1"/>
            <a:r>
              <a:rPr lang="en-US" dirty="0" smtClean="0">
                <a:latin typeface="Times New Roman" pitchFamily="18" charset="0"/>
                <a:cs typeface="Times New Roman" pitchFamily="18" charset="0"/>
              </a:rPr>
              <a:t>Design </a:t>
            </a:r>
            <a:r>
              <a:rPr lang="en-US" dirty="0" smtClean="0">
                <a:latin typeface="Times New Roman" pitchFamily="18" charset="0"/>
                <a:cs typeface="Times New Roman" pitchFamily="18" charset="0"/>
              </a:rPr>
              <a:t>is where you stand with a foot in two worlds – the world of technology and the world of people and human purpose – and you try to bring the two together. </a:t>
            </a:r>
          </a:p>
          <a:p>
            <a:pPr algn="just" eaLnBrk="1" hangingPunct="1"/>
            <a:r>
              <a:rPr lang="en-US" dirty="0" smtClean="0">
                <a:latin typeface="Times New Roman" pitchFamily="18" charset="0"/>
                <a:cs typeface="Times New Roman" pitchFamily="18" charset="0"/>
              </a:rPr>
              <a:t>Design model provides detail about software architecture, data structures, interfaces, and components that are necessary to implement the system. </a:t>
            </a:r>
            <a:endParaRPr lang="en-US" dirty="0" smtClean="0">
              <a:latin typeface="Times New Roman" pitchFamily="18" charset="0"/>
              <a:cs typeface="Times New Roman" pitchFamily="18" charset="0"/>
            </a:endParaRPr>
          </a:p>
          <a:p>
            <a:pPr algn="just" eaLnBrk="1" hangingPunct="1"/>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can be assessed for quality and improved before code is generated.  </a:t>
            </a:r>
            <a:endParaRPr lang="en-US"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3D4EB778-76C6-4211-A084-5634A93B302B}" type="slidenum">
              <a:rPr lang="en-US"/>
              <a:pPr/>
              <a:t>30</a:t>
            </a:fld>
            <a:endParaRPr lang="en-US"/>
          </a:p>
        </p:txBody>
      </p:sp>
      <p:sp>
        <p:nvSpPr>
          <p:cNvPr id="32772" name="Rectangle 2"/>
          <p:cNvSpPr>
            <a:spLocks noGrp="1" noChangeArrowheads="1"/>
          </p:cNvSpPr>
          <p:nvPr>
            <p:ph type="title"/>
          </p:nvPr>
        </p:nvSpPr>
        <p:spPr/>
        <p:txBody>
          <a:bodyPr/>
          <a:lstStyle/>
          <a:p>
            <a:pPr eaLnBrk="1" hangingPunct="1"/>
            <a:r>
              <a:rPr lang="en-US" smtClean="0"/>
              <a:t>Aspects—An Example</a:t>
            </a:r>
          </a:p>
        </p:txBody>
      </p:sp>
      <p:sp>
        <p:nvSpPr>
          <p:cNvPr id="32773" name="Rectangle 3"/>
          <p:cNvSpPr>
            <a:spLocks noGrp="1" noChangeArrowheads="1"/>
          </p:cNvSpPr>
          <p:nvPr>
            <p:ph type="body" idx="1"/>
          </p:nvPr>
        </p:nvSpPr>
        <p:spPr/>
        <p:txBody>
          <a:bodyPr/>
          <a:lstStyle/>
          <a:p>
            <a:pPr algn="just" eaLnBrk="1" hangingPunct="1">
              <a:lnSpc>
                <a:spcPct val="90000"/>
              </a:lnSpc>
              <a:spcBef>
                <a:spcPts val="300"/>
              </a:spcBef>
            </a:pPr>
            <a:r>
              <a:rPr lang="en-US" sz="1600" dirty="0" smtClean="0">
                <a:latin typeface="Times New Roman" pitchFamily="18" charset="0"/>
                <a:cs typeface="Times New Roman" pitchFamily="18" charset="0"/>
              </a:rPr>
              <a:t>Consider two requirements for the </a:t>
            </a:r>
            <a:r>
              <a:rPr lang="en-US" sz="1600" b="1" dirty="0" smtClean="0">
                <a:latin typeface="Times New Roman" pitchFamily="18" charset="0"/>
                <a:cs typeface="Times New Roman" pitchFamily="18" charset="0"/>
              </a:rPr>
              <a:t>SafeHomeAssured.com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WebApp</a:t>
            </a:r>
            <a:r>
              <a:rPr lang="en-US" sz="1600" dirty="0" smtClean="0">
                <a:latin typeface="Times New Roman" pitchFamily="18" charset="0"/>
                <a:cs typeface="Times New Roman" pitchFamily="18" charset="0"/>
              </a:rPr>
              <a:t>. Requirement </a:t>
            </a:r>
            <a:r>
              <a:rPr lang="en-US" sz="1600" i="1"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is described via the use-case </a:t>
            </a:r>
            <a:r>
              <a:rPr lang="en-US" sz="1600" b="1" dirty="0" smtClean="0">
                <a:solidFill>
                  <a:srgbClr val="000000"/>
                </a:solidFill>
                <a:latin typeface="Times New Roman" pitchFamily="18" charset="0"/>
                <a:cs typeface="Times New Roman" pitchFamily="18" charset="0"/>
              </a:rPr>
              <a:t>Access camera surveillance via the Internet.</a:t>
            </a:r>
            <a:r>
              <a:rPr lang="en-US" sz="1600" i="1" dirty="0" smtClean="0">
                <a:solidFill>
                  <a:srgbClr val="000000"/>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 A design refinement would focus on those modules that would enable a registered user to access video from cameras placed throughout a space. Requirement </a:t>
            </a:r>
            <a:r>
              <a:rPr lang="en-US" sz="1600" i="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is a generic security requirement that states that </a:t>
            </a:r>
            <a:r>
              <a:rPr lang="en-US" sz="1600" i="1" dirty="0" smtClean="0">
                <a:latin typeface="Times New Roman" pitchFamily="18" charset="0"/>
                <a:cs typeface="Times New Roman" pitchFamily="18" charset="0"/>
              </a:rPr>
              <a:t>a registered user must be validated prior to using</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SafeHomeAssured.com.</a:t>
            </a:r>
            <a:r>
              <a:rPr lang="en-US" sz="1600" dirty="0" smtClean="0">
                <a:latin typeface="Times New Roman" pitchFamily="18" charset="0"/>
                <a:cs typeface="Times New Roman" pitchFamily="18" charset="0"/>
              </a:rPr>
              <a:t> This requirement is applicable for all functions that are available to registered </a:t>
            </a:r>
            <a:r>
              <a:rPr lang="en-US" sz="1600" i="1" dirty="0" err="1" smtClean="0">
                <a:latin typeface="Times New Roman" pitchFamily="18" charset="0"/>
                <a:cs typeface="Times New Roman" pitchFamily="18" charset="0"/>
              </a:rPr>
              <a:t>SafeHome</a:t>
            </a:r>
            <a:r>
              <a:rPr lang="en-US" sz="1600" dirty="0" smtClean="0">
                <a:latin typeface="Times New Roman" pitchFamily="18" charset="0"/>
                <a:cs typeface="Times New Roman" pitchFamily="18" charset="0"/>
              </a:rPr>
              <a:t> users. As design refinement occurs, </a:t>
            </a:r>
            <a:r>
              <a:rPr lang="en-US" sz="1600" i="1"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is a design representation for requirement </a:t>
            </a:r>
            <a:r>
              <a:rPr lang="en-US" sz="1600" i="1"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and</a:t>
            </a:r>
            <a:r>
              <a:rPr lang="en-US" sz="1600" i="1" dirty="0" smtClean="0">
                <a:latin typeface="Times New Roman" pitchFamily="18" charset="0"/>
                <a:cs typeface="Times New Roman" pitchFamily="18" charset="0"/>
              </a:rPr>
              <a:t> B*</a:t>
            </a:r>
            <a:r>
              <a:rPr lang="en-US" sz="1600" dirty="0" smtClean="0">
                <a:latin typeface="Times New Roman" pitchFamily="18" charset="0"/>
                <a:cs typeface="Times New Roman" pitchFamily="18" charset="0"/>
              </a:rPr>
              <a:t> is a design representation for requirement </a:t>
            </a:r>
            <a:r>
              <a:rPr lang="en-US" sz="1600" i="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Therefore, </a:t>
            </a:r>
            <a:r>
              <a:rPr lang="en-US" sz="1600" i="1" dirty="0" smtClean="0">
                <a:latin typeface="Times New Roman" pitchFamily="18" charset="0"/>
                <a:cs typeface="Times New Roman" pitchFamily="18" charset="0"/>
              </a:rPr>
              <a:t>A*</a:t>
            </a:r>
            <a:r>
              <a:rPr lang="en-US" sz="1600" dirty="0" smtClean="0">
                <a:latin typeface="Times New Roman" pitchFamily="18" charset="0"/>
                <a:cs typeface="Times New Roman" pitchFamily="18" charset="0"/>
              </a:rPr>
              <a:t> and </a:t>
            </a:r>
            <a:r>
              <a:rPr lang="en-US" sz="1600" i="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are representations of concerns, and B* </a:t>
            </a:r>
            <a:r>
              <a:rPr lang="en-US" sz="1600" i="1" dirty="0" smtClean="0">
                <a:latin typeface="Times New Roman" pitchFamily="18" charset="0"/>
                <a:cs typeface="Times New Roman" pitchFamily="18" charset="0"/>
              </a:rPr>
              <a:t>cross-cuts</a:t>
            </a:r>
            <a:r>
              <a:rPr lang="en-US" sz="1600" dirty="0" smtClean="0">
                <a:latin typeface="Times New Roman" pitchFamily="18" charset="0"/>
                <a:cs typeface="Times New Roman" pitchFamily="18" charset="0"/>
              </a:rPr>
              <a:t> A*. </a:t>
            </a:r>
          </a:p>
          <a:p>
            <a:pPr algn="just" eaLnBrk="1" hangingPunct="1">
              <a:lnSpc>
                <a:spcPct val="90000"/>
              </a:lnSpc>
              <a:spcBef>
                <a:spcPts val="300"/>
              </a:spcBef>
            </a:pPr>
            <a:r>
              <a:rPr lang="en-US" sz="1600" dirty="0" smtClean="0">
                <a:latin typeface="Times New Roman" pitchFamily="18" charset="0"/>
                <a:cs typeface="Times New Roman" pitchFamily="18" charset="0"/>
              </a:rPr>
              <a:t>An </a:t>
            </a:r>
            <a:r>
              <a:rPr lang="en-US" sz="1600" i="1" dirty="0" smtClean="0">
                <a:latin typeface="Times New Roman" pitchFamily="18" charset="0"/>
                <a:cs typeface="Times New Roman" pitchFamily="18" charset="0"/>
              </a:rPr>
              <a:t>aspect </a:t>
            </a:r>
            <a:r>
              <a:rPr lang="en-US" sz="1600" dirty="0" smtClean="0">
                <a:latin typeface="Times New Roman" pitchFamily="18" charset="0"/>
                <a:cs typeface="Times New Roman" pitchFamily="18" charset="0"/>
              </a:rPr>
              <a:t>is a representation of a cross-cutting concern. Therefore, the design representation, </a:t>
            </a:r>
            <a:r>
              <a:rPr lang="en-US" sz="1600" i="1" dirty="0" smtClean="0">
                <a:latin typeface="Times New Roman" pitchFamily="18" charset="0"/>
                <a:cs typeface="Times New Roman" pitchFamily="18" charset="0"/>
              </a:rPr>
              <a:t>B*</a:t>
            </a:r>
            <a:r>
              <a:rPr lang="en-US" sz="1600" dirty="0" smtClean="0">
                <a:latin typeface="Times New Roman" pitchFamily="18" charset="0"/>
                <a:cs typeface="Times New Roman" pitchFamily="18" charset="0"/>
              </a:rPr>
              <a:t>, of the requirement, </a:t>
            </a:r>
            <a:r>
              <a:rPr lang="en-US" sz="1600" i="1" dirty="0" smtClean="0">
                <a:latin typeface="Times New Roman" pitchFamily="18" charset="0"/>
                <a:cs typeface="Times New Roman" pitchFamily="18" charset="0"/>
              </a:rPr>
              <a:t>a registered user must be validated prior to using</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SafeHomeAssured.com,</a:t>
            </a:r>
            <a:r>
              <a:rPr lang="en-US" sz="1600" dirty="0" smtClean="0">
                <a:latin typeface="Times New Roman" pitchFamily="18" charset="0"/>
                <a:cs typeface="Times New Roman" pitchFamily="18" charset="0"/>
              </a:rPr>
              <a:t> is an aspect of the </a:t>
            </a:r>
            <a:r>
              <a:rPr lang="en-US" sz="1600" i="1" dirty="0" err="1" smtClean="0">
                <a:latin typeface="Times New Roman" pitchFamily="18" charset="0"/>
                <a:cs typeface="Times New Roman" pitchFamily="18" charset="0"/>
              </a:rPr>
              <a:t>SafeHome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WebApp</a:t>
            </a:r>
            <a:r>
              <a:rPr lang="en-US" sz="16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eaLnBrk="1" hangingPunct="1">
              <a:lnSpc>
                <a:spcPct val="90000"/>
              </a:lnSpc>
            </a:pPr>
            <a:endParaRPr lang="en-US" sz="20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D513C3EF-0411-425E-9939-EBE4A8B6A374}" type="slidenum">
              <a:rPr lang="en-US"/>
              <a:pPr/>
              <a:t>31</a:t>
            </a:fld>
            <a:endParaRPr lang="en-US"/>
          </a:p>
        </p:txBody>
      </p:sp>
      <p:sp>
        <p:nvSpPr>
          <p:cNvPr id="33796" name="Rectangle 2"/>
          <p:cNvSpPr>
            <a:spLocks noGrp="1" noChangeArrowheads="1"/>
          </p:cNvSpPr>
          <p:nvPr>
            <p:ph type="title"/>
          </p:nvPr>
        </p:nvSpPr>
        <p:spPr>
          <a:xfrm>
            <a:off x="1295400" y="1143000"/>
            <a:ext cx="2863850" cy="633413"/>
          </a:xfrm>
        </p:spPr>
        <p:txBody>
          <a:bodyPr/>
          <a:lstStyle/>
          <a:p>
            <a:pPr eaLnBrk="1" hangingPunct="1"/>
            <a:r>
              <a:rPr lang="en-US" smtClean="0"/>
              <a:t>Refactoring</a:t>
            </a:r>
          </a:p>
        </p:txBody>
      </p:sp>
      <p:sp>
        <p:nvSpPr>
          <p:cNvPr id="33797" name="Rectangle 3"/>
          <p:cNvSpPr>
            <a:spLocks noGrp="1" noChangeArrowheads="1"/>
          </p:cNvSpPr>
          <p:nvPr>
            <p:ph type="body" idx="1"/>
          </p:nvPr>
        </p:nvSpPr>
        <p:spPr>
          <a:xfrm>
            <a:off x="1295400" y="1905000"/>
            <a:ext cx="7391400" cy="4648200"/>
          </a:xfrm>
        </p:spPr>
        <p:txBody>
          <a:bodyPr/>
          <a:lstStyle/>
          <a:p>
            <a:pPr algn="just" eaLnBrk="1" hangingPunct="1">
              <a:lnSpc>
                <a:spcPct val="80000"/>
              </a:lnSpc>
              <a:spcBef>
                <a:spcPts val="300"/>
              </a:spcBef>
            </a:pPr>
            <a:r>
              <a:rPr lang="en-US" sz="1800" dirty="0" smtClean="0">
                <a:latin typeface="Times New Roman" pitchFamily="18" charset="0"/>
                <a:cs typeface="Times New Roman" pitchFamily="18" charset="0"/>
              </a:rPr>
              <a:t>An important design activity suggested for many agile methods, it is reorganization technique that simplifies the design of a component. </a:t>
            </a:r>
          </a:p>
          <a:p>
            <a:pPr algn="just" eaLnBrk="1" hangingPunct="1">
              <a:lnSpc>
                <a:spcPct val="80000"/>
              </a:lnSpc>
              <a:spcBef>
                <a:spcPts val="300"/>
              </a:spcBef>
            </a:pPr>
            <a:endParaRPr lang="en-US" sz="1800" dirty="0" smtClean="0">
              <a:latin typeface="Times New Roman" pitchFamily="18" charset="0"/>
              <a:cs typeface="Times New Roman" pitchFamily="18" charset="0"/>
            </a:endParaRPr>
          </a:p>
          <a:p>
            <a:pPr algn="just" eaLnBrk="1" hangingPunct="1">
              <a:lnSpc>
                <a:spcPct val="80000"/>
              </a:lnSpc>
              <a:spcBef>
                <a:spcPts val="300"/>
              </a:spcBef>
            </a:pPr>
            <a:r>
              <a:rPr lang="en-US" sz="1800" dirty="0" smtClean="0">
                <a:latin typeface="Times New Roman" pitchFamily="18" charset="0"/>
                <a:cs typeface="Times New Roman" pitchFamily="18" charset="0"/>
              </a:rPr>
              <a:t>Fowler [FOW99] defines refactoring in the following manner: </a:t>
            </a:r>
          </a:p>
          <a:p>
            <a:pPr lvl="1" algn="just" eaLnBrk="1" hangingPunct="1">
              <a:lnSpc>
                <a:spcPct val="80000"/>
              </a:lnSpc>
              <a:spcBef>
                <a:spcPts val="300"/>
              </a:spcBef>
            </a:pPr>
            <a:r>
              <a:rPr lang="en-US" sz="1600" dirty="0" smtClean="0">
                <a:solidFill>
                  <a:schemeClr val="folHlink"/>
                </a:solidFill>
                <a:latin typeface="Times New Roman" pitchFamily="18" charset="0"/>
                <a:cs typeface="Times New Roman" pitchFamily="18" charset="0"/>
              </a:rPr>
              <a:t>"Refactoring is the process of changing a software system in such a way that it does not alter the external behavior of the code [design] yet improves its internal structure.”</a:t>
            </a:r>
          </a:p>
          <a:p>
            <a:pPr lvl="1" algn="just" eaLnBrk="1" hangingPunct="1">
              <a:lnSpc>
                <a:spcPct val="80000"/>
              </a:lnSpc>
              <a:spcBef>
                <a:spcPts val="300"/>
              </a:spcBef>
            </a:pPr>
            <a:endParaRPr lang="en-US" sz="1600" dirty="0" smtClean="0">
              <a:solidFill>
                <a:schemeClr val="folHlink"/>
              </a:solidFill>
              <a:latin typeface="Times New Roman" pitchFamily="18" charset="0"/>
              <a:cs typeface="Times New Roman" pitchFamily="18" charset="0"/>
            </a:endParaRPr>
          </a:p>
          <a:p>
            <a:pPr algn="just" eaLnBrk="1" hangingPunct="1">
              <a:lnSpc>
                <a:spcPct val="80000"/>
              </a:lnSpc>
              <a:spcBef>
                <a:spcPts val="300"/>
              </a:spcBef>
            </a:pPr>
            <a:r>
              <a:rPr lang="en-US" sz="1800" dirty="0" smtClean="0">
                <a:latin typeface="Times New Roman" pitchFamily="18" charset="0"/>
                <a:cs typeface="Times New Roman" pitchFamily="18" charset="0"/>
              </a:rPr>
              <a:t>When software is </a:t>
            </a:r>
            <a:r>
              <a:rPr lang="en-US" sz="1800" dirty="0" err="1" smtClean="0">
                <a:latin typeface="Times New Roman" pitchFamily="18" charset="0"/>
                <a:cs typeface="Times New Roman" pitchFamily="18" charset="0"/>
              </a:rPr>
              <a:t>refactored</a:t>
            </a:r>
            <a:r>
              <a:rPr lang="en-US" sz="1800" dirty="0" smtClean="0">
                <a:latin typeface="Times New Roman" pitchFamily="18" charset="0"/>
                <a:cs typeface="Times New Roman" pitchFamily="18" charset="0"/>
              </a:rPr>
              <a:t>, the existing design is examined for </a:t>
            </a:r>
          </a:p>
          <a:p>
            <a:pPr lvl="1" algn="just" eaLnBrk="1" hangingPunct="1">
              <a:lnSpc>
                <a:spcPct val="80000"/>
              </a:lnSpc>
              <a:spcBef>
                <a:spcPts val="300"/>
              </a:spcBef>
            </a:pPr>
            <a:r>
              <a:rPr lang="en-US" sz="1600" dirty="0" smtClean="0">
                <a:latin typeface="Times New Roman" pitchFamily="18" charset="0"/>
                <a:cs typeface="Times New Roman" pitchFamily="18" charset="0"/>
              </a:rPr>
              <a:t>redundancy</a:t>
            </a:r>
          </a:p>
          <a:p>
            <a:pPr lvl="1" algn="just" eaLnBrk="1" hangingPunct="1">
              <a:lnSpc>
                <a:spcPct val="80000"/>
              </a:lnSpc>
              <a:spcBef>
                <a:spcPts val="300"/>
              </a:spcBef>
            </a:pPr>
            <a:r>
              <a:rPr lang="en-US" sz="1600" dirty="0" smtClean="0">
                <a:latin typeface="Times New Roman" pitchFamily="18" charset="0"/>
                <a:cs typeface="Times New Roman" pitchFamily="18" charset="0"/>
              </a:rPr>
              <a:t>unused design elements</a:t>
            </a:r>
          </a:p>
          <a:p>
            <a:pPr lvl="1" algn="just" eaLnBrk="1" hangingPunct="1">
              <a:lnSpc>
                <a:spcPct val="80000"/>
              </a:lnSpc>
              <a:spcBef>
                <a:spcPts val="300"/>
              </a:spcBef>
            </a:pPr>
            <a:r>
              <a:rPr lang="en-US" sz="1600" dirty="0" smtClean="0">
                <a:latin typeface="Times New Roman" pitchFamily="18" charset="0"/>
                <a:cs typeface="Times New Roman" pitchFamily="18" charset="0"/>
              </a:rPr>
              <a:t>inefficient or unnecessary algorithms</a:t>
            </a:r>
          </a:p>
          <a:p>
            <a:pPr lvl="1" algn="just" eaLnBrk="1" hangingPunct="1">
              <a:lnSpc>
                <a:spcPct val="80000"/>
              </a:lnSpc>
              <a:spcBef>
                <a:spcPts val="300"/>
              </a:spcBef>
            </a:pPr>
            <a:r>
              <a:rPr lang="en-US" sz="1600" dirty="0" smtClean="0">
                <a:latin typeface="Times New Roman" pitchFamily="18" charset="0"/>
                <a:cs typeface="Times New Roman" pitchFamily="18" charset="0"/>
              </a:rPr>
              <a:t>poorly constructed or inappropriate data structures</a:t>
            </a:r>
          </a:p>
          <a:p>
            <a:pPr lvl="1" algn="just" eaLnBrk="1" hangingPunct="1">
              <a:lnSpc>
                <a:spcPct val="80000"/>
              </a:lnSpc>
              <a:spcBef>
                <a:spcPts val="300"/>
              </a:spcBef>
            </a:pPr>
            <a:r>
              <a:rPr lang="en-US" sz="1600" dirty="0" smtClean="0">
                <a:latin typeface="Times New Roman" pitchFamily="18" charset="0"/>
                <a:cs typeface="Times New Roman" pitchFamily="18" charset="0"/>
              </a:rPr>
              <a:t>or any other design failure that can be corrected to yield a better design.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781338B9-8610-486E-8D21-BED67DF1208A}" type="slidenum">
              <a:rPr lang="en-US"/>
              <a:pPr/>
              <a:t>32</a:t>
            </a:fld>
            <a:endParaRPr lang="en-US"/>
          </a:p>
        </p:txBody>
      </p:sp>
      <p:sp>
        <p:nvSpPr>
          <p:cNvPr id="34820" name="Rectangle 2"/>
          <p:cNvSpPr>
            <a:spLocks noGrp="1" noChangeArrowheads="1"/>
          </p:cNvSpPr>
          <p:nvPr>
            <p:ph type="title"/>
          </p:nvPr>
        </p:nvSpPr>
        <p:spPr>
          <a:xfrm>
            <a:off x="1219200" y="1066800"/>
            <a:ext cx="5121275" cy="633413"/>
          </a:xfrm>
        </p:spPr>
        <p:txBody>
          <a:bodyPr/>
          <a:lstStyle/>
          <a:p>
            <a:pPr eaLnBrk="1" hangingPunct="1"/>
            <a:r>
              <a:rPr lang="en-US" smtClean="0"/>
              <a:t>OO Design Concepts</a:t>
            </a:r>
          </a:p>
        </p:txBody>
      </p:sp>
      <p:sp>
        <p:nvSpPr>
          <p:cNvPr id="34821" name="Rectangle 3"/>
          <p:cNvSpPr>
            <a:spLocks noGrp="1" noChangeArrowheads="1"/>
          </p:cNvSpPr>
          <p:nvPr>
            <p:ph type="body" idx="1"/>
          </p:nvPr>
        </p:nvSpPr>
        <p:spPr>
          <a:xfrm>
            <a:off x="381000" y="2057400"/>
            <a:ext cx="8167688" cy="4038600"/>
          </a:xfrm>
        </p:spPr>
        <p:txBody>
          <a:bodyPr/>
          <a:lstStyle/>
          <a:p>
            <a:pPr eaLnBrk="1" hangingPunct="1"/>
            <a:r>
              <a:rPr lang="en-US" sz="1800" smtClean="0"/>
              <a:t>Requirements model defines a set of analysis classes. Each describes some element of the problem domain, focusing on aspects of the problem that are user visible. The level of abstraction is high. </a:t>
            </a:r>
          </a:p>
          <a:p>
            <a:pPr eaLnBrk="1" hangingPunct="1"/>
            <a:r>
              <a:rPr lang="en-US" sz="1800" smtClean="0"/>
              <a:t>As the design model evolves, you will define a set of design classes that refine the analysis classes by providing design detail that will enable the classes to be implemented, and implement a software infrastructure that supports the business solution. </a:t>
            </a:r>
          </a:p>
          <a:p>
            <a:pPr eaLnBrk="1" hangingPunct="1"/>
            <a:r>
              <a:rPr lang="en-US" sz="1800" smtClean="0"/>
              <a:t>Five different types of design classes, each representing a different layer of the design architecture:</a:t>
            </a:r>
          </a:p>
          <a:p>
            <a:pPr lvl="1" eaLnBrk="1" hangingPunct="1"/>
            <a:r>
              <a:rPr lang="en-US" sz="1400" smtClean="0"/>
              <a:t>User interface classes</a:t>
            </a:r>
          </a:p>
          <a:p>
            <a:pPr lvl="1" eaLnBrk="1" hangingPunct="1"/>
            <a:r>
              <a:rPr lang="en-US" sz="1400" smtClean="0"/>
              <a:t>Business domain classes </a:t>
            </a:r>
          </a:p>
          <a:p>
            <a:pPr lvl="1" eaLnBrk="1" hangingPunct="1"/>
            <a:r>
              <a:rPr lang="en-US" sz="1400" smtClean="0"/>
              <a:t>Process classes </a:t>
            </a:r>
          </a:p>
          <a:p>
            <a:pPr lvl="1" eaLnBrk="1" hangingPunct="1"/>
            <a:r>
              <a:rPr lang="en-US" sz="1400" smtClean="0"/>
              <a:t>Persistent classes</a:t>
            </a:r>
          </a:p>
          <a:p>
            <a:pPr lvl="1" eaLnBrk="1" hangingPunct="1"/>
            <a:r>
              <a:rPr lang="en-US" sz="1400" smtClean="0"/>
              <a:t>System classes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4EDB7F33-F7DC-45EA-A635-ED92792D1893}" type="slidenum">
              <a:rPr lang="en-US"/>
              <a:pPr/>
              <a:t>33</a:t>
            </a:fld>
            <a:endParaRPr lang="en-US"/>
          </a:p>
        </p:txBody>
      </p:sp>
      <p:sp>
        <p:nvSpPr>
          <p:cNvPr id="35844" name="Rectangle 2"/>
          <p:cNvSpPr>
            <a:spLocks noGrp="1" noChangeArrowheads="1"/>
          </p:cNvSpPr>
          <p:nvPr>
            <p:ph type="title"/>
          </p:nvPr>
        </p:nvSpPr>
        <p:spPr>
          <a:xfrm>
            <a:off x="1295400" y="1143000"/>
            <a:ext cx="3735388" cy="633413"/>
          </a:xfrm>
        </p:spPr>
        <p:txBody>
          <a:bodyPr/>
          <a:lstStyle/>
          <a:p>
            <a:pPr eaLnBrk="1" hangingPunct="1"/>
            <a:r>
              <a:rPr lang="en-US" smtClean="0"/>
              <a:t>Design Classes</a:t>
            </a:r>
            <a:endParaRPr lang="en-US" smtClean="0">
              <a:latin typeface="36 Helvetica ThinItalic" charset="0"/>
            </a:endParaRPr>
          </a:p>
        </p:txBody>
      </p:sp>
      <p:sp>
        <p:nvSpPr>
          <p:cNvPr id="35845" name="Rectangle 3"/>
          <p:cNvSpPr>
            <a:spLocks noGrp="1" noChangeArrowheads="1"/>
          </p:cNvSpPr>
          <p:nvPr>
            <p:ph type="body" idx="1"/>
          </p:nvPr>
        </p:nvSpPr>
        <p:spPr>
          <a:xfrm>
            <a:off x="1828800" y="1905000"/>
            <a:ext cx="7162800" cy="4114800"/>
          </a:xfrm>
        </p:spPr>
        <p:txBody>
          <a:bodyPr/>
          <a:lstStyle/>
          <a:p>
            <a:pPr eaLnBrk="1" hangingPunct="1"/>
            <a:r>
              <a:rPr lang="en-US" sz="1800" smtClean="0">
                <a:solidFill>
                  <a:schemeClr val="folHlink"/>
                </a:solidFill>
              </a:rPr>
              <a:t>Design classes in three big categories </a:t>
            </a:r>
            <a:endParaRPr lang="en-US" sz="1800" smtClean="0">
              <a:solidFill>
                <a:srgbClr val="F3FF07"/>
              </a:solidFill>
            </a:endParaRPr>
          </a:p>
          <a:p>
            <a:pPr lvl="1" eaLnBrk="1" hangingPunct="1"/>
            <a:r>
              <a:rPr lang="en-US" sz="1600" smtClean="0"/>
              <a:t>Entity classes</a:t>
            </a:r>
          </a:p>
          <a:p>
            <a:pPr lvl="1" eaLnBrk="1" hangingPunct="1"/>
            <a:r>
              <a:rPr lang="en-US" sz="1600" smtClean="0"/>
              <a:t>Boundary classes</a:t>
            </a:r>
          </a:p>
          <a:p>
            <a:pPr lvl="1" eaLnBrk="1" hangingPunct="1"/>
            <a:r>
              <a:rPr lang="en-US" sz="1600" smtClean="0"/>
              <a:t>Controller classes</a:t>
            </a:r>
          </a:p>
          <a:p>
            <a:pPr eaLnBrk="1" hangingPunct="1"/>
            <a:r>
              <a:rPr lang="en-US" sz="1800" smtClean="0">
                <a:solidFill>
                  <a:schemeClr val="folHlink"/>
                </a:solidFill>
              </a:rPr>
              <a:t>Inheritance</a:t>
            </a:r>
            <a:r>
              <a:rPr lang="en-US" sz="1800" smtClean="0"/>
              <a:t>—all responsibilities of a superclass is immediately inherited by all subclasses</a:t>
            </a:r>
          </a:p>
          <a:p>
            <a:pPr eaLnBrk="1" hangingPunct="1"/>
            <a:r>
              <a:rPr lang="en-US" sz="1800" smtClean="0">
                <a:solidFill>
                  <a:schemeClr val="folHlink"/>
                </a:solidFill>
              </a:rPr>
              <a:t>Messages</a:t>
            </a:r>
            <a:r>
              <a:rPr lang="en-US" sz="1800" smtClean="0"/>
              <a:t>—stimulate some behavior to occur in the receiving object</a:t>
            </a:r>
          </a:p>
          <a:p>
            <a:pPr eaLnBrk="1" hangingPunct="1"/>
            <a:r>
              <a:rPr lang="en-US" sz="1800" smtClean="0">
                <a:solidFill>
                  <a:schemeClr val="folHlink"/>
                </a:solidFill>
              </a:rPr>
              <a:t>Polymorphism</a:t>
            </a:r>
            <a:r>
              <a:rPr lang="en-US" sz="1800" smtClean="0"/>
              <a:t>—a characteristic that greatly reduces the effort required to extend the design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9B7B3BD9-5866-42D4-A9A2-9CDCB6990598}" type="slidenum">
              <a:rPr lang="en-US"/>
              <a:pPr/>
              <a:t>34</a:t>
            </a:fld>
            <a:endParaRPr lang="en-US"/>
          </a:p>
        </p:txBody>
      </p:sp>
      <p:sp>
        <p:nvSpPr>
          <p:cNvPr id="36868" name="Rectangle 2"/>
          <p:cNvSpPr>
            <a:spLocks noGrp="1" noChangeArrowheads="1"/>
          </p:cNvSpPr>
          <p:nvPr>
            <p:ph type="title"/>
          </p:nvPr>
        </p:nvSpPr>
        <p:spPr>
          <a:xfrm>
            <a:off x="1295400" y="1143000"/>
            <a:ext cx="3735388" cy="633413"/>
          </a:xfrm>
        </p:spPr>
        <p:txBody>
          <a:bodyPr/>
          <a:lstStyle/>
          <a:p>
            <a:pPr eaLnBrk="1" hangingPunct="1"/>
            <a:r>
              <a:rPr lang="en-US" smtClean="0"/>
              <a:t>Design Classes</a:t>
            </a:r>
            <a:endParaRPr lang="en-US" smtClean="0">
              <a:latin typeface="36 Helvetica ThinItalic" charset="0"/>
            </a:endParaRPr>
          </a:p>
        </p:txBody>
      </p:sp>
      <p:sp>
        <p:nvSpPr>
          <p:cNvPr id="36869" name="Rectangle 3"/>
          <p:cNvSpPr>
            <a:spLocks noGrp="1" noChangeArrowheads="1"/>
          </p:cNvSpPr>
          <p:nvPr>
            <p:ph type="body" idx="1"/>
          </p:nvPr>
        </p:nvSpPr>
        <p:spPr>
          <a:xfrm>
            <a:off x="1828800" y="1905000"/>
            <a:ext cx="7162800" cy="4114800"/>
          </a:xfrm>
        </p:spPr>
        <p:txBody>
          <a:bodyPr/>
          <a:lstStyle/>
          <a:p>
            <a:pPr eaLnBrk="1" hangingPunct="1">
              <a:lnSpc>
                <a:spcPct val="90000"/>
              </a:lnSpc>
            </a:pPr>
            <a:r>
              <a:rPr lang="en-US" sz="1800" smtClean="0"/>
              <a:t>Analysis classes are refined during design to become</a:t>
            </a:r>
            <a:r>
              <a:rPr lang="en-US" sz="1800" smtClean="0">
                <a:solidFill>
                  <a:schemeClr val="folHlink"/>
                </a:solidFill>
              </a:rPr>
              <a:t> entity classes</a:t>
            </a:r>
          </a:p>
          <a:p>
            <a:pPr eaLnBrk="1" hangingPunct="1">
              <a:lnSpc>
                <a:spcPct val="90000"/>
              </a:lnSpc>
            </a:pPr>
            <a:r>
              <a:rPr lang="en-US" sz="1800" smtClean="0">
                <a:solidFill>
                  <a:schemeClr val="folHlink"/>
                </a:solidFill>
              </a:rPr>
              <a:t>Boundary classes</a:t>
            </a:r>
            <a:r>
              <a:rPr lang="en-US" sz="1800" i="1" smtClean="0">
                <a:solidFill>
                  <a:schemeClr val="folHlink"/>
                </a:solidFill>
              </a:rPr>
              <a:t> </a:t>
            </a:r>
            <a:r>
              <a:rPr lang="en-US" sz="1800" smtClean="0"/>
              <a:t>are developed during design to create the interface (e.g., interactive screen or printed reports) that the user sees and interacts with as the software is used. </a:t>
            </a:r>
          </a:p>
          <a:p>
            <a:pPr lvl="1" eaLnBrk="1" hangingPunct="1">
              <a:lnSpc>
                <a:spcPct val="90000"/>
              </a:lnSpc>
            </a:pPr>
            <a:r>
              <a:rPr lang="en-US" sz="1600" smtClean="0"/>
              <a:t>Boundary classes are designed with the responsibility of managing the way entity objects are represented to users. </a:t>
            </a:r>
          </a:p>
          <a:p>
            <a:pPr eaLnBrk="1" hangingPunct="1">
              <a:lnSpc>
                <a:spcPct val="90000"/>
              </a:lnSpc>
            </a:pPr>
            <a:r>
              <a:rPr lang="en-US" sz="1800" smtClean="0">
                <a:solidFill>
                  <a:schemeClr val="folHlink"/>
                </a:solidFill>
              </a:rPr>
              <a:t>Controller classe</a:t>
            </a:r>
            <a:r>
              <a:rPr lang="en-US" sz="1800" i="1" smtClean="0">
                <a:solidFill>
                  <a:schemeClr val="folHlink"/>
                </a:solidFill>
              </a:rPr>
              <a:t>s </a:t>
            </a:r>
            <a:r>
              <a:rPr lang="en-US" sz="1800" smtClean="0"/>
              <a:t>are designed to manage </a:t>
            </a:r>
          </a:p>
          <a:p>
            <a:pPr lvl="1" eaLnBrk="1" hangingPunct="1">
              <a:lnSpc>
                <a:spcPct val="90000"/>
              </a:lnSpc>
            </a:pPr>
            <a:r>
              <a:rPr lang="en-US" sz="1600" smtClean="0"/>
              <a:t>the creation or update of entity objects; </a:t>
            </a:r>
          </a:p>
          <a:p>
            <a:pPr lvl="1" eaLnBrk="1" hangingPunct="1">
              <a:lnSpc>
                <a:spcPct val="90000"/>
              </a:lnSpc>
            </a:pPr>
            <a:r>
              <a:rPr lang="en-US" sz="1600" smtClean="0"/>
              <a:t> the instantiation of boundary objects as they obtain information from entity objects; </a:t>
            </a:r>
          </a:p>
          <a:p>
            <a:pPr lvl="1" eaLnBrk="1" hangingPunct="1">
              <a:lnSpc>
                <a:spcPct val="90000"/>
              </a:lnSpc>
            </a:pPr>
            <a:r>
              <a:rPr lang="en-US" sz="1600" smtClean="0"/>
              <a:t> complex communication between sets of objects; </a:t>
            </a:r>
          </a:p>
          <a:p>
            <a:pPr lvl="1" eaLnBrk="1" hangingPunct="1">
              <a:lnSpc>
                <a:spcPct val="90000"/>
              </a:lnSpc>
            </a:pPr>
            <a:r>
              <a:rPr lang="en-US" sz="1600" smtClean="0"/>
              <a:t> validation of data communicated between objects or between the user and the application.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67EABA14-7E4E-4CF6-9669-52C8A8464B04}" type="slidenum">
              <a:rPr lang="en-US"/>
              <a:pPr/>
              <a:t>35</a:t>
            </a:fld>
            <a:endParaRPr lang="en-US"/>
          </a:p>
        </p:txBody>
      </p:sp>
      <p:sp>
        <p:nvSpPr>
          <p:cNvPr id="37892" name="Rectangle 3"/>
          <p:cNvSpPr>
            <a:spLocks noGrp="1" noChangeArrowheads="1"/>
          </p:cNvSpPr>
          <p:nvPr>
            <p:ph type="title"/>
          </p:nvPr>
        </p:nvSpPr>
        <p:spPr>
          <a:xfrm>
            <a:off x="1219200" y="1066800"/>
            <a:ext cx="5165725" cy="685800"/>
          </a:xfrm>
        </p:spPr>
        <p:txBody>
          <a:bodyPr/>
          <a:lstStyle/>
          <a:p>
            <a:pPr eaLnBrk="1" hangingPunct="1"/>
            <a:r>
              <a:rPr lang="en-US" smtClean="0"/>
              <a:t>The Design Model</a:t>
            </a:r>
            <a:endParaRPr lang="en-US" smtClean="0">
              <a:latin typeface="36 Helvetica ThinItalic" charset="0"/>
            </a:endParaRPr>
          </a:p>
        </p:txBody>
      </p:sp>
      <p:pic>
        <p:nvPicPr>
          <p:cNvPr id="37893" name="Picture 4"/>
          <p:cNvPicPr>
            <a:picLocks noChangeAspect="1" noChangeArrowheads="1"/>
          </p:cNvPicPr>
          <p:nvPr/>
        </p:nvPicPr>
        <p:blipFill>
          <a:blip r:embed="rId2"/>
          <a:srcRect/>
          <a:stretch>
            <a:fillRect/>
          </a:stretch>
        </p:blipFill>
        <p:spPr bwMode="auto">
          <a:xfrm>
            <a:off x="2286000" y="1752600"/>
            <a:ext cx="5486400" cy="4554538"/>
          </a:xfrm>
          <a:prstGeom prst="rect">
            <a:avLst/>
          </a:prstGeom>
          <a:noFill/>
          <a:ln w="12700">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60639458-AF30-41DB-B2C4-0337E6D57924}" type="slidenum">
              <a:rPr lang="en-US"/>
              <a:pPr/>
              <a:t>36</a:t>
            </a:fld>
            <a:endParaRPr lang="en-US"/>
          </a:p>
        </p:txBody>
      </p:sp>
      <p:sp>
        <p:nvSpPr>
          <p:cNvPr id="38916" name="Rectangle 2"/>
          <p:cNvSpPr>
            <a:spLocks noGrp="1" noChangeArrowheads="1"/>
          </p:cNvSpPr>
          <p:nvPr>
            <p:ph type="title"/>
          </p:nvPr>
        </p:nvSpPr>
        <p:spPr>
          <a:xfrm>
            <a:off x="1214438" y="1066800"/>
            <a:ext cx="6715125" cy="685800"/>
          </a:xfrm>
        </p:spPr>
        <p:txBody>
          <a:bodyPr/>
          <a:lstStyle/>
          <a:p>
            <a:pPr eaLnBrk="1" hangingPunct="1"/>
            <a:r>
              <a:rPr lang="en-US" smtClean="0"/>
              <a:t>Design Model Elements</a:t>
            </a:r>
          </a:p>
        </p:txBody>
      </p:sp>
      <p:sp>
        <p:nvSpPr>
          <p:cNvPr id="38917" name="Rectangle 3"/>
          <p:cNvSpPr>
            <a:spLocks noGrp="1" noChangeArrowheads="1"/>
          </p:cNvSpPr>
          <p:nvPr>
            <p:ph type="body" idx="1"/>
          </p:nvPr>
        </p:nvSpPr>
        <p:spPr>
          <a:xfrm>
            <a:off x="1981200" y="1905000"/>
            <a:ext cx="6553200" cy="4114800"/>
          </a:xfrm>
        </p:spPr>
        <p:txBody>
          <a:bodyPr/>
          <a:lstStyle/>
          <a:p>
            <a:pPr eaLnBrk="1" hangingPunct="1">
              <a:lnSpc>
                <a:spcPct val="90000"/>
              </a:lnSpc>
            </a:pPr>
            <a:r>
              <a:rPr lang="en-US" sz="1600" smtClean="0">
                <a:solidFill>
                  <a:schemeClr val="folHlink"/>
                </a:solidFill>
              </a:rPr>
              <a:t>Data elements</a:t>
            </a:r>
            <a:endParaRPr lang="en-US" sz="1600" smtClean="0"/>
          </a:p>
          <a:p>
            <a:pPr lvl="1" eaLnBrk="1" hangingPunct="1">
              <a:lnSpc>
                <a:spcPct val="90000"/>
              </a:lnSpc>
            </a:pPr>
            <a:r>
              <a:rPr lang="en-US" sz="1400" smtClean="0"/>
              <a:t>Data model --&gt; data structures</a:t>
            </a:r>
          </a:p>
          <a:p>
            <a:pPr lvl="1" eaLnBrk="1" hangingPunct="1">
              <a:lnSpc>
                <a:spcPct val="90000"/>
              </a:lnSpc>
            </a:pPr>
            <a:r>
              <a:rPr lang="en-US" sz="1400" smtClean="0"/>
              <a:t>Data model --&gt; database architecture</a:t>
            </a:r>
          </a:p>
          <a:p>
            <a:pPr eaLnBrk="1" hangingPunct="1">
              <a:lnSpc>
                <a:spcPct val="90000"/>
              </a:lnSpc>
            </a:pPr>
            <a:r>
              <a:rPr lang="en-US" sz="1600" smtClean="0">
                <a:solidFill>
                  <a:schemeClr val="folHlink"/>
                </a:solidFill>
              </a:rPr>
              <a:t>Architectural elements</a:t>
            </a:r>
            <a:endParaRPr lang="en-US" sz="1600" smtClean="0"/>
          </a:p>
          <a:p>
            <a:pPr lvl="1" eaLnBrk="1" hangingPunct="1">
              <a:lnSpc>
                <a:spcPct val="90000"/>
              </a:lnSpc>
            </a:pPr>
            <a:r>
              <a:rPr lang="en-US" sz="1400" smtClean="0"/>
              <a:t>Application domain</a:t>
            </a:r>
          </a:p>
          <a:p>
            <a:pPr lvl="1" eaLnBrk="1" hangingPunct="1">
              <a:lnSpc>
                <a:spcPct val="90000"/>
              </a:lnSpc>
            </a:pPr>
            <a:r>
              <a:rPr lang="en-US" sz="1400" smtClean="0"/>
              <a:t>Analysis classes, their relationships, collaborations and behaviors are transformed into design realizations</a:t>
            </a:r>
          </a:p>
          <a:p>
            <a:pPr lvl="1" eaLnBrk="1" hangingPunct="1">
              <a:lnSpc>
                <a:spcPct val="90000"/>
              </a:lnSpc>
            </a:pPr>
            <a:r>
              <a:rPr lang="en-US" sz="1400" smtClean="0"/>
              <a:t>Patterns and “styles” (Chapters 9 and 12)</a:t>
            </a:r>
          </a:p>
          <a:p>
            <a:pPr eaLnBrk="1" hangingPunct="1">
              <a:lnSpc>
                <a:spcPct val="90000"/>
              </a:lnSpc>
            </a:pPr>
            <a:r>
              <a:rPr lang="en-US" sz="1600" smtClean="0">
                <a:solidFill>
                  <a:schemeClr val="folHlink"/>
                </a:solidFill>
              </a:rPr>
              <a:t>Interface elements</a:t>
            </a:r>
            <a:endParaRPr lang="en-US" sz="1600" smtClean="0"/>
          </a:p>
          <a:p>
            <a:pPr lvl="1" eaLnBrk="1" hangingPunct="1">
              <a:lnSpc>
                <a:spcPct val="90000"/>
              </a:lnSpc>
            </a:pPr>
            <a:r>
              <a:rPr lang="en-US" sz="1400" smtClean="0"/>
              <a:t>the user interface (UI) </a:t>
            </a:r>
          </a:p>
          <a:p>
            <a:pPr lvl="1" eaLnBrk="1" hangingPunct="1">
              <a:lnSpc>
                <a:spcPct val="90000"/>
              </a:lnSpc>
            </a:pPr>
            <a:r>
              <a:rPr lang="en-US" sz="1400" smtClean="0"/>
              <a:t> external interfaces to other systems, devices, networks or other producers or consumers of information</a:t>
            </a:r>
          </a:p>
          <a:p>
            <a:pPr lvl="1" eaLnBrk="1" hangingPunct="1">
              <a:lnSpc>
                <a:spcPct val="90000"/>
              </a:lnSpc>
            </a:pPr>
            <a:r>
              <a:rPr lang="en-US" sz="1400" smtClean="0"/>
              <a:t> internal interfaces between various design components</a:t>
            </a:r>
            <a:r>
              <a:rPr lang="en-US" sz="1400" b="1" smtClean="0"/>
              <a:t>. </a:t>
            </a:r>
            <a:endParaRPr lang="en-US" sz="1400" smtClean="0"/>
          </a:p>
          <a:p>
            <a:pPr eaLnBrk="1" hangingPunct="1">
              <a:lnSpc>
                <a:spcPct val="90000"/>
              </a:lnSpc>
            </a:pPr>
            <a:r>
              <a:rPr lang="en-US" sz="1600" smtClean="0">
                <a:solidFill>
                  <a:schemeClr val="folHlink"/>
                </a:solidFill>
              </a:rPr>
              <a:t>Component elements</a:t>
            </a:r>
            <a:endParaRPr lang="en-US" sz="1600" smtClean="0"/>
          </a:p>
          <a:p>
            <a:pPr eaLnBrk="1" hangingPunct="1">
              <a:lnSpc>
                <a:spcPct val="90000"/>
              </a:lnSpc>
            </a:pPr>
            <a:r>
              <a:rPr lang="en-US" sz="1600" smtClean="0">
                <a:solidFill>
                  <a:schemeClr val="folHlink"/>
                </a:solidFill>
              </a:rPr>
              <a:t>Deployment elements</a:t>
            </a:r>
            <a:endParaRPr lang="en-US" sz="16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B46ACBDC-8633-426C-BFF9-03B0429444F6}" type="slidenum">
              <a:rPr lang="en-US"/>
              <a:pPr/>
              <a:t>37</a:t>
            </a:fld>
            <a:endParaRPr lang="en-US"/>
          </a:p>
        </p:txBody>
      </p:sp>
      <p:sp>
        <p:nvSpPr>
          <p:cNvPr id="39940" name="Rectangle 2"/>
          <p:cNvSpPr>
            <a:spLocks noGrp="1" noChangeArrowheads="1"/>
          </p:cNvSpPr>
          <p:nvPr>
            <p:ph type="title"/>
          </p:nvPr>
        </p:nvSpPr>
        <p:spPr>
          <a:xfrm>
            <a:off x="1219200" y="1143000"/>
            <a:ext cx="6705600" cy="633413"/>
          </a:xfrm>
        </p:spPr>
        <p:txBody>
          <a:bodyPr/>
          <a:lstStyle/>
          <a:p>
            <a:pPr eaLnBrk="1" hangingPunct="1"/>
            <a:r>
              <a:rPr lang="en-US" smtClean="0"/>
              <a:t>Architectural Elements</a:t>
            </a:r>
          </a:p>
        </p:txBody>
      </p:sp>
      <p:sp>
        <p:nvSpPr>
          <p:cNvPr id="39941" name="Rectangle 3"/>
          <p:cNvSpPr>
            <a:spLocks noGrp="1" noChangeArrowheads="1"/>
          </p:cNvSpPr>
          <p:nvPr>
            <p:ph type="body" idx="1"/>
          </p:nvPr>
        </p:nvSpPr>
        <p:spPr/>
        <p:txBody>
          <a:bodyPr/>
          <a:lstStyle/>
          <a:p>
            <a:pPr eaLnBrk="1" hangingPunct="1">
              <a:spcBef>
                <a:spcPts val="600"/>
              </a:spcBef>
            </a:pPr>
            <a:r>
              <a:rPr lang="en-US" smtClean="0">
                <a:latin typeface="Palatino"/>
              </a:rPr>
              <a:t>The architectural model [Sha96] is derived from three sources: </a:t>
            </a:r>
          </a:p>
          <a:p>
            <a:pPr lvl="1" eaLnBrk="1" hangingPunct="1">
              <a:spcBef>
                <a:spcPts val="600"/>
              </a:spcBef>
            </a:pPr>
            <a:r>
              <a:rPr lang="en-US" smtClean="0">
                <a:solidFill>
                  <a:schemeClr val="folHlink"/>
                </a:solidFill>
                <a:latin typeface="Palatino"/>
              </a:rPr>
              <a:t>information about the application domain</a:t>
            </a:r>
            <a:r>
              <a:rPr lang="en-US" smtClean="0">
                <a:latin typeface="Palatino"/>
              </a:rPr>
              <a:t> for the software to be built; </a:t>
            </a:r>
          </a:p>
          <a:p>
            <a:pPr lvl="1" eaLnBrk="1" hangingPunct="1">
              <a:spcBef>
                <a:spcPts val="600"/>
              </a:spcBef>
            </a:pPr>
            <a:r>
              <a:rPr lang="en-US" smtClean="0">
                <a:solidFill>
                  <a:schemeClr val="folHlink"/>
                </a:solidFill>
                <a:latin typeface="Palatino"/>
              </a:rPr>
              <a:t>specific requirements model elements </a:t>
            </a:r>
            <a:r>
              <a:rPr lang="en-US" smtClean="0">
                <a:latin typeface="Palatino"/>
              </a:rPr>
              <a:t>such as data flow diagrams or analysis classes, their relationships and collaborations for the problem at hand, and </a:t>
            </a:r>
          </a:p>
          <a:p>
            <a:pPr lvl="1" eaLnBrk="1" hangingPunct="1">
              <a:spcBef>
                <a:spcPts val="600"/>
              </a:spcBef>
            </a:pPr>
            <a:r>
              <a:rPr lang="en-US" smtClean="0">
                <a:solidFill>
                  <a:schemeClr val="folHlink"/>
                </a:solidFill>
                <a:latin typeface="Palatino"/>
              </a:rPr>
              <a:t>the availability of architectural patterns </a:t>
            </a:r>
            <a:r>
              <a:rPr lang="en-US" smtClean="0">
                <a:latin typeface="Palatino"/>
              </a:rPr>
              <a:t>(Chapter 12) </a:t>
            </a:r>
            <a:r>
              <a:rPr lang="en-US" smtClean="0">
                <a:solidFill>
                  <a:schemeClr val="folHlink"/>
                </a:solidFill>
                <a:latin typeface="Palatino"/>
              </a:rPr>
              <a:t>and styles</a:t>
            </a:r>
            <a:r>
              <a:rPr lang="en-US" smtClean="0">
                <a:latin typeface="Palatino"/>
              </a:rPr>
              <a:t> (Chapter 9).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C6E63417-74B0-4DAC-AA06-D029BC0FE9B1}" type="slidenum">
              <a:rPr lang="en-US"/>
              <a:pPr/>
              <a:t>38</a:t>
            </a:fld>
            <a:endParaRPr lang="en-US"/>
          </a:p>
        </p:txBody>
      </p:sp>
      <p:sp>
        <p:nvSpPr>
          <p:cNvPr id="40964" name="Rectangle 3"/>
          <p:cNvSpPr>
            <a:spLocks noGrp="1" noChangeArrowheads="1"/>
          </p:cNvSpPr>
          <p:nvPr>
            <p:ph type="title"/>
          </p:nvPr>
        </p:nvSpPr>
        <p:spPr>
          <a:xfrm>
            <a:off x="1219200" y="1066800"/>
            <a:ext cx="5386388" cy="685800"/>
          </a:xfrm>
        </p:spPr>
        <p:txBody>
          <a:bodyPr/>
          <a:lstStyle/>
          <a:p>
            <a:pPr eaLnBrk="1" hangingPunct="1"/>
            <a:r>
              <a:rPr lang="en-US" smtClean="0"/>
              <a:t>Interface Elements</a:t>
            </a:r>
          </a:p>
        </p:txBody>
      </p:sp>
      <p:pic>
        <p:nvPicPr>
          <p:cNvPr id="40965" name="Picture 4"/>
          <p:cNvPicPr>
            <a:picLocks noChangeAspect="1" noChangeArrowheads="1"/>
          </p:cNvPicPr>
          <p:nvPr/>
        </p:nvPicPr>
        <p:blipFill>
          <a:blip r:embed="rId2"/>
          <a:srcRect/>
          <a:stretch>
            <a:fillRect/>
          </a:stretch>
        </p:blipFill>
        <p:spPr bwMode="auto">
          <a:xfrm>
            <a:off x="6019800" y="1863725"/>
            <a:ext cx="2713038" cy="4184650"/>
          </a:xfrm>
          <a:prstGeom prst="rect">
            <a:avLst/>
          </a:prstGeom>
          <a:noFill/>
          <a:ln w="12700">
            <a:noFill/>
            <a:miter lim="800000"/>
            <a:headEnd/>
            <a:tailEnd/>
          </a:ln>
          <a:effectLst/>
        </p:spPr>
      </p:pic>
      <p:sp>
        <p:nvSpPr>
          <p:cNvPr id="40966" name="Rectangle 5"/>
          <p:cNvSpPr>
            <a:spLocks noChangeArrowheads="1"/>
          </p:cNvSpPr>
          <p:nvPr/>
        </p:nvSpPr>
        <p:spPr bwMode="auto">
          <a:xfrm>
            <a:off x="6075363" y="6048375"/>
            <a:ext cx="2667000" cy="152400"/>
          </a:xfrm>
          <a:prstGeom prst="rect">
            <a:avLst/>
          </a:prstGeom>
          <a:solidFill>
            <a:schemeClr val="accent1"/>
          </a:solidFill>
          <a:ln w="9525">
            <a:noFill/>
            <a:miter lim="800000"/>
            <a:headEnd/>
            <a:tailEnd/>
          </a:ln>
          <a:effectLst/>
        </p:spPr>
        <p:txBody>
          <a:bodyPr wrap="none" anchor="ctr"/>
          <a:lstStyle/>
          <a:p>
            <a:endParaRPr lang="en-US"/>
          </a:p>
        </p:txBody>
      </p:sp>
      <p:sp>
        <p:nvSpPr>
          <p:cNvPr id="40967" name="Rectangle 3"/>
          <p:cNvSpPr txBox="1">
            <a:spLocks noChangeArrowheads="1"/>
          </p:cNvSpPr>
          <p:nvPr/>
        </p:nvSpPr>
        <p:spPr bwMode="auto">
          <a:xfrm>
            <a:off x="123825" y="2057400"/>
            <a:ext cx="5591175" cy="3352800"/>
          </a:xfrm>
          <a:prstGeom prst="rect">
            <a:avLst/>
          </a:prstGeom>
          <a:noFill/>
          <a:ln w="9525">
            <a:noFill/>
            <a:miter lim="800000"/>
            <a:headEnd/>
            <a:tailEnd/>
          </a:ln>
          <a:effectLst/>
        </p:spPr>
        <p:txBody>
          <a:bodyPr/>
          <a:lstStyle/>
          <a:p>
            <a:pPr marL="342900" indent="-342900">
              <a:spcBef>
                <a:spcPts val="600"/>
              </a:spcBef>
              <a:buClr>
                <a:schemeClr val="folHlink"/>
              </a:buClr>
              <a:buSzPct val="75000"/>
              <a:buFont typeface="Wingdings" pitchFamily="2" charset="2"/>
              <a:buChar char="n"/>
            </a:pPr>
            <a:r>
              <a:rPr lang="en-US">
                <a:latin typeface="Palatino"/>
              </a:rPr>
              <a:t>How information flows in and out of the system and how components communicate and collaborate.</a:t>
            </a:r>
          </a:p>
          <a:p>
            <a:pPr marL="342900" indent="-342900">
              <a:spcBef>
                <a:spcPts val="600"/>
              </a:spcBef>
              <a:buClr>
                <a:schemeClr val="folHlink"/>
              </a:buClr>
              <a:buSzPct val="75000"/>
              <a:buFont typeface="Wingdings" pitchFamily="2" charset="2"/>
              <a:buChar char="n"/>
            </a:pPr>
            <a:r>
              <a:rPr lang="en-US">
                <a:latin typeface="Palatino"/>
              </a:rPr>
              <a:t>Three major elements:</a:t>
            </a:r>
          </a:p>
          <a:p>
            <a:pPr marL="742950" lvl="1" indent="-285750">
              <a:spcBef>
                <a:spcPts val="600"/>
              </a:spcBef>
              <a:buClr>
                <a:schemeClr val="folHlink"/>
              </a:buClr>
              <a:buSzPct val="70000"/>
              <a:buFont typeface="Wingdings" pitchFamily="2" charset="2"/>
              <a:buChar char="n"/>
            </a:pPr>
            <a:r>
              <a:rPr lang="en-US" sz="2000">
                <a:latin typeface="Palatino"/>
              </a:rPr>
              <a:t>User interface</a:t>
            </a:r>
          </a:p>
          <a:p>
            <a:pPr marL="742950" lvl="1" indent="-285750">
              <a:spcBef>
                <a:spcPts val="600"/>
              </a:spcBef>
              <a:buClr>
                <a:schemeClr val="folHlink"/>
              </a:buClr>
              <a:buSzPct val="70000"/>
              <a:buFont typeface="Wingdings" pitchFamily="2" charset="2"/>
              <a:buChar char="n"/>
            </a:pPr>
            <a:r>
              <a:rPr lang="en-US" sz="2000">
                <a:latin typeface="Palatino"/>
              </a:rPr>
              <a:t>External interface to other system, device, networks or producers or consumers of information</a:t>
            </a:r>
          </a:p>
          <a:p>
            <a:pPr marL="742950" lvl="1" indent="-285750">
              <a:spcBef>
                <a:spcPts val="600"/>
              </a:spcBef>
              <a:buClr>
                <a:schemeClr val="folHlink"/>
              </a:buClr>
              <a:buSzPct val="70000"/>
              <a:buFont typeface="Wingdings" pitchFamily="2" charset="2"/>
              <a:buChar char="n"/>
            </a:pPr>
            <a:r>
              <a:rPr lang="en-US" sz="2000">
                <a:latin typeface="Palatino"/>
              </a:rPr>
              <a:t>Internal interfaces between components.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1128B39D-4415-413D-8871-62ABD0266882}" type="slidenum">
              <a:rPr lang="en-US"/>
              <a:pPr/>
              <a:t>39</a:t>
            </a:fld>
            <a:endParaRPr lang="en-US"/>
          </a:p>
        </p:txBody>
      </p:sp>
      <p:sp>
        <p:nvSpPr>
          <p:cNvPr id="41988" name="Rectangle 3"/>
          <p:cNvSpPr>
            <a:spLocks noGrp="1" noChangeArrowheads="1"/>
          </p:cNvSpPr>
          <p:nvPr>
            <p:ph type="title"/>
          </p:nvPr>
        </p:nvSpPr>
        <p:spPr>
          <a:xfrm>
            <a:off x="1295400" y="304800"/>
            <a:ext cx="5073650" cy="633413"/>
          </a:xfrm>
        </p:spPr>
        <p:txBody>
          <a:bodyPr/>
          <a:lstStyle/>
          <a:p>
            <a:pPr eaLnBrk="1" hangingPunct="1"/>
            <a:r>
              <a:rPr lang="en-US" smtClean="0"/>
              <a:t>Component Elements</a:t>
            </a:r>
          </a:p>
        </p:txBody>
      </p:sp>
      <p:pic>
        <p:nvPicPr>
          <p:cNvPr id="41989" name="Picture 4"/>
          <p:cNvPicPr>
            <a:picLocks noChangeAspect="1" noChangeArrowheads="1"/>
          </p:cNvPicPr>
          <p:nvPr/>
        </p:nvPicPr>
        <p:blipFill>
          <a:blip r:embed="rId2"/>
          <a:srcRect/>
          <a:stretch>
            <a:fillRect/>
          </a:stretch>
        </p:blipFill>
        <p:spPr bwMode="auto">
          <a:xfrm>
            <a:off x="1892300" y="1066800"/>
            <a:ext cx="5283200" cy="1671638"/>
          </a:xfrm>
          <a:prstGeom prst="rect">
            <a:avLst/>
          </a:prstGeom>
          <a:noFill/>
          <a:ln w="12700">
            <a:noFill/>
            <a:miter lim="800000"/>
            <a:headEnd/>
            <a:tailEnd/>
          </a:ln>
          <a:effectLst/>
        </p:spPr>
      </p:pic>
      <p:sp>
        <p:nvSpPr>
          <p:cNvPr id="41990" name="Rectangle 3"/>
          <p:cNvSpPr txBox="1">
            <a:spLocks noChangeArrowheads="1"/>
          </p:cNvSpPr>
          <p:nvPr/>
        </p:nvSpPr>
        <p:spPr bwMode="auto">
          <a:xfrm>
            <a:off x="533400" y="2738438"/>
            <a:ext cx="8229600" cy="4191000"/>
          </a:xfrm>
          <a:prstGeom prst="rect">
            <a:avLst/>
          </a:prstGeom>
          <a:noFill/>
          <a:ln w="9525">
            <a:noFill/>
            <a:miter lim="800000"/>
            <a:headEnd/>
            <a:tailEnd/>
          </a:ln>
          <a:effectLst/>
        </p:spPr>
        <p:txBody>
          <a:bodyPr/>
          <a:lstStyle/>
          <a:p>
            <a:pPr marL="342900" indent="-342900" algn="just">
              <a:spcBef>
                <a:spcPts val="600"/>
              </a:spcBef>
              <a:buClr>
                <a:schemeClr val="folHlink"/>
              </a:buClr>
              <a:buSzPct val="75000"/>
              <a:buFont typeface="Wingdings" pitchFamily="2" charset="2"/>
              <a:buChar char="n"/>
            </a:pPr>
            <a:r>
              <a:rPr lang="en-US" dirty="0">
                <a:latin typeface="Times New Roman" pitchFamily="18" charset="0"/>
                <a:cs typeface="Times New Roman" pitchFamily="18" charset="0"/>
              </a:rPr>
              <a:t>Describe the internal details of each software components. It defines data structure for all local data objects and algorithmic details for all processing that occurs within a component and an interface that allows access to all component operations. </a:t>
            </a:r>
          </a:p>
          <a:p>
            <a:pPr marL="342900" indent="-342900" algn="just">
              <a:spcBef>
                <a:spcPts val="600"/>
              </a:spcBef>
              <a:buClr>
                <a:schemeClr val="folHlink"/>
              </a:buClr>
              <a:buSzPct val="75000"/>
              <a:buFont typeface="Wingdings" pitchFamily="2" charset="2"/>
              <a:buChar char="n"/>
            </a:pPr>
            <a:r>
              <a:rPr lang="en-US" dirty="0">
                <a:latin typeface="Times New Roman" pitchFamily="18" charset="0"/>
                <a:cs typeface="Times New Roman" pitchFamily="18" charset="0"/>
              </a:rPr>
              <a:t>Within the context of object-oriented SE, a component is represented in UML diagram as shown above. </a:t>
            </a:r>
            <a:r>
              <a:rPr lang="en-US" dirty="0" err="1">
                <a:latin typeface="Times New Roman" pitchFamily="18" charset="0"/>
                <a:cs typeface="Times New Roman" pitchFamily="18" charset="0"/>
              </a:rPr>
              <a:t>SensorManagement</a:t>
            </a:r>
            <a:r>
              <a:rPr lang="en-US" dirty="0">
                <a:latin typeface="Times New Roman" pitchFamily="18" charset="0"/>
                <a:cs typeface="Times New Roman" pitchFamily="18" charset="0"/>
              </a:rPr>
              <a:t> performs all functions associated with sensors including monitoring and configuring them.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7775FE38-0BD2-43DC-8707-0B6E9071EDBE}" type="slidenum">
              <a:rPr lang="en-US"/>
              <a:pPr/>
              <a:t>4</a:t>
            </a:fld>
            <a:endParaRPr lang="en-US"/>
          </a:p>
        </p:txBody>
      </p:sp>
      <p:sp>
        <p:nvSpPr>
          <p:cNvPr id="6148" name="Rectangle 2"/>
          <p:cNvSpPr>
            <a:spLocks noGrp="1" noChangeArrowheads="1"/>
          </p:cNvSpPr>
          <p:nvPr>
            <p:ph type="title"/>
          </p:nvPr>
        </p:nvSpPr>
        <p:spPr>
          <a:xfrm>
            <a:off x="1219200" y="381000"/>
            <a:ext cx="6705600" cy="1243013"/>
          </a:xfrm>
        </p:spPr>
        <p:txBody>
          <a:bodyPr/>
          <a:lstStyle/>
          <a:p>
            <a:pPr algn="ctr" eaLnBrk="1" hangingPunct="1"/>
            <a:r>
              <a:rPr lang="en-US" dirty="0" smtClean="0"/>
              <a:t>Design with the context of Software Engineering</a:t>
            </a:r>
            <a:endParaRPr lang="en-US" dirty="0" smtClean="0"/>
          </a:p>
        </p:txBody>
      </p:sp>
      <p:sp>
        <p:nvSpPr>
          <p:cNvPr id="6149" name="Rectangle 3"/>
          <p:cNvSpPr>
            <a:spLocks noGrp="1" noChangeArrowheads="1"/>
          </p:cNvSpPr>
          <p:nvPr>
            <p:ph type="body" idx="1"/>
          </p:nvPr>
        </p:nvSpPr>
        <p:spPr>
          <a:xfrm>
            <a:off x="609600" y="1905000"/>
            <a:ext cx="8153400" cy="4191000"/>
          </a:xfrm>
        </p:spPr>
        <p:txBody>
          <a:bodyPr/>
          <a:lstStyle/>
          <a:p>
            <a:pPr algn="just" eaLnBrk="1" hangingPunct="1"/>
            <a:r>
              <a:rPr lang="en-US" dirty="0" smtClean="0">
                <a:latin typeface="Times New Roman" pitchFamily="18" charset="0"/>
                <a:cs typeface="Times New Roman" pitchFamily="18" charset="0"/>
              </a:rPr>
              <a:t>Software design sits at the technical kernel of software engineering and is applied regardless of the software process model that is used. </a:t>
            </a:r>
          </a:p>
          <a:p>
            <a:pPr algn="just" eaLnBrk="1" hangingPunct="1"/>
            <a:r>
              <a:rPr lang="en-US" dirty="0" smtClean="0">
                <a:solidFill>
                  <a:srgbClr val="000000"/>
                </a:solidFill>
                <a:latin typeface="Times New Roman" pitchFamily="18" charset="0"/>
                <a:cs typeface="Times New Roman" pitchFamily="18" charset="0"/>
              </a:rPr>
              <a:t>After requirement modeling, it is the last action within the modeling activity and sets the stage for construction (code generation and testing). </a:t>
            </a:r>
          </a:p>
          <a:p>
            <a:pPr algn="just" eaLnBrk="1" hangingPunct="1"/>
            <a:r>
              <a:rPr lang="en-US" dirty="0" smtClean="0">
                <a:solidFill>
                  <a:srgbClr val="000000"/>
                </a:solidFill>
                <a:latin typeface="Times New Roman" pitchFamily="18" charset="0"/>
                <a:cs typeface="Times New Roman" pitchFamily="18" charset="0"/>
              </a:rPr>
              <a:t>Elements of the requirements model provides information that is necessary to create the four design models required for a complete specification of design.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C63D087A-0E48-41BB-AA56-8E9C47D04966}" type="slidenum">
              <a:rPr lang="en-US"/>
              <a:pPr/>
              <a:t>40</a:t>
            </a:fld>
            <a:endParaRPr lang="en-US"/>
          </a:p>
        </p:txBody>
      </p:sp>
      <p:sp>
        <p:nvSpPr>
          <p:cNvPr id="43012" name="Rectangle 3"/>
          <p:cNvSpPr>
            <a:spLocks noGrp="1" noChangeArrowheads="1"/>
          </p:cNvSpPr>
          <p:nvPr>
            <p:ph type="title"/>
          </p:nvPr>
        </p:nvSpPr>
        <p:spPr>
          <a:xfrm>
            <a:off x="1219200" y="1066800"/>
            <a:ext cx="6305550" cy="685800"/>
          </a:xfrm>
        </p:spPr>
        <p:txBody>
          <a:bodyPr/>
          <a:lstStyle/>
          <a:p>
            <a:pPr eaLnBrk="1" hangingPunct="1"/>
            <a:r>
              <a:rPr lang="en-US" smtClean="0"/>
              <a:t>Deployment Elements</a:t>
            </a:r>
          </a:p>
        </p:txBody>
      </p:sp>
      <p:pic>
        <p:nvPicPr>
          <p:cNvPr id="43013" name="Picture 4"/>
          <p:cNvPicPr>
            <a:picLocks noChangeAspect="1" noChangeArrowheads="1"/>
          </p:cNvPicPr>
          <p:nvPr/>
        </p:nvPicPr>
        <p:blipFill>
          <a:blip r:embed="rId2"/>
          <a:srcRect/>
          <a:stretch>
            <a:fillRect/>
          </a:stretch>
        </p:blipFill>
        <p:spPr bwMode="auto">
          <a:xfrm>
            <a:off x="5867400" y="1819275"/>
            <a:ext cx="2967038" cy="4105275"/>
          </a:xfrm>
          <a:prstGeom prst="rect">
            <a:avLst/>
          </a:prstGeom>
          <a:noFill/>
          <a:ln w="12700">
            <a:noFill/>
            <a:miter lim="800000"/>
            <a:headEnd/>
            <a:tailEnd/>
          </a:ln>
          <a:effectLst/>
        </p:spPr>
      </p:pic>
      <p:sp>
        <p:nvSpPr>
          <p:cNvPr id="43014" name="Rectangle 5"/>
          <p:cNvSpPr>
            <a:spLocks noChangeArrowheads="1"/>
          </p:cNvSpPr>
          <p:nvPr/>
        </p:nvSpPr>
        <p:spPr bwMode="auto">
          <a:xfrm>
            <a:off x="6283325" y="5981700"/>
            <a:ext cx="2133600" cy="152400"/>
          </a:xfrm>
          <a:prstGeom prst="rect">
            <a:avLst/>
          </a:prstGeom>
          <a:solidFill>
            <a:schemeClr val="accent1"/>
          </a:solidFill>
          <a:ln w="9525">
            <a:noFill/>
            <a:miter lim="800000"/>
            <a:headEnd/>
            <a:tailEnd/>
          </a:ln>
          <a:effectLst/>
        </p:spPr>
        <p:txBody>
          <a:bodyPr wrap="none" anchor="ctr"/>
          <a:lstStyle/>
          <a:p>
            <a:endParaRPr lang="en-US"/>
          </a:p>
        </p:txBody>
      </p:sp>
      <p:sp>
        <p:nvSpPr>
          <p:cNvPr id="43015" name="Rectangle 3"/>
          <p:cNvSpPr txBox="1">
            <a:spLocks noChangeArrowheads="1"/>
          </p:cNvSpPr>
          <p:nvPr/>
        </p:nvSpPr>
        <p:spPr bwMode="auto">
          <a:xfrm>
            <a:off x="304800" y="1943100"/>
            <a:ext cx="5410200" cy="4191000"/>
          </a:xfrm>
          <a:prstGeom prst="rect">
            <a:avLst/>
          </a:prstGeom>
          <a:noFill/>
          <a:ln w="9525">
            <a:noFill/>
            <a:miter lim="800000"/>
            <a:headEnd/>
            <a:tailEnd/>
          </a:ln>
          <a:effectLst/>
        </p:spPr>
        <p:txBody>
          <a:bodyPr/>
          <a:lstStyle/>
          <a:p>
            <a:pPr marL="342900" indent="-342900" algn="just">
              <a:spcBef>
                <a:spcPts val="600"/>
              </a:spcBef>
              <a:buClr>
                <a:schemeClr val="folHlink"/>
              </a:buClr>
              <a:buSzPct val="75000"/>
              <a:buFont typeface="Wingdings" pitchFamily="2" charset="2"/>
              <a:buChar char="n"/>
            </a:pPr>
            <a:r>
              <a:rPr lang="en-US" dirty="0">
                <a:latin typeface="Times New Roman" pitchFamily="18" charset="0"/>
                <a:cs typeface="Times New Roman" pitchFamily="18" charset="0"/>
              </a:rPr>
              <a:t>How software functionality and subsystems will be allocated within the physical computing environment that will support the software. </a:t>
            </a:r>
          </a:p>
          <a:p>
            <a:pPr marL="742950" lvl="1" indent="-285750" algn="just">
              <a:spcBef>
                <a:spcPts val="600"/>
              </a:spcBef>
              <a:buClr>
                <a:schemeClr val="folHlink"/>
              </a:buClr>
              <a:buSzPct val="70000"/>
              <a:buFont typeface="Wingdings" pitchFamily="2" charset="2"/>
              <a:buChar char="n"/>
            </a:pPr>
            <a:r>
              <a:rPr lang="en-US" dirty="0">
                <a:latin typeface="Times New Roman" pitchFamily="18" charset="0"/>
                <a:cs typeface="Times New Roman" pitchFamily="18" charset="0"/>
              </a:rPr>
              <a:t>E.g. </a:t>
            </a:r>
            <a:r>
              <a:rPr lang="en-US" dirty="0" smtClean="0">
                <a:latin typeface="Times New Roman" pitchFamily="18" charset="0"/>
                <a:cs typeface="Times New Roman" pitchFamily="18" charset="0"/>
              </a:rPr>
              <a:t>Safe home </a:t>
            </a:r>
            <a:r>
              <a:rPr lang="en-US" dirty="0">
                <a:latin typeface="Times New Roman" pitchFamily="18" charset="0"/>
                <a:cs typeface="Times New Roman" pitchFamily="18" charset="0"/>
              </a:rPr>
              <a:t>product are configured to operate within three primary computing environments- a home-based PC, </a:t>
            </a:r>
            <a:r>
              <a:rPr lang="en-US">
                <a:latin typeface="Times New Roman" pitchFamily="18" charset="0"/>
                <a:cs typeface="Times New Roman" pitchFamily="18" charset="0"/>
              </a:rPr>
              <a:t>the </a:t>
            </a:r>
            <a:r>
              <a:rPr lang="en-US" smtClean="0">
                <a:latin typeface="Times New Roman" pitchFamily="18" charset="0"/>
                <a:cs typeface="Times New Roman" pitchFamily="18" charset="0"/>
              </a:rPr>
              <a:t>safe home </a:t>
            </a:r>
            <a:r>
              <a:rPr lang="en-US" dirty="0">
                <a:latin typeface="Times New Roman" pitchFamily="18" charset="0"/>
                <a:cs typeface="Times New Roman" pitchFamily="18" charset="0"/>
              </a:rPr>
              <a:t>control panel, and a server housed at CPI corp.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9EF9CD91-B49C-4EEC-A7B9-B3D980452946}" type="slidenum">
              <a:rPr lang="en-US"/>
              <a:pPr/>
              <a:t>5</a:t>
            </a:fld>
            <a:endParaRPr lang="en-US"/>
          </a:p>
        </p:txBody>
      </p:sp>
      <p:sp>
        <p:nvSpPr>
          <p:cNvPr id="7172" name="Rectangle 3"/>
          <p:cNvSpPr>
            <a:spLocks noGrp="1" noChangeArrowheads="1"/>
          </p:cNvSpPr>
          <p:nvPr>
            <p:ph type="title"/>
          </p:nvPr>
        </p:nvSpPr>
        <p:spPr>
          <a:xfrm>
            <a:off x="457200" y="1066800"/>
            <a:ext cx="8458200" cy="600075"/>
          </a:xfrm>
        </p:spPr>
        <p:txBody>
          <a:bodyPr/>
          <a:lstStyle/>
          <a:p>
            <a:pPr eaLnBrk="1" hangingPunct="1"/>
            <a:r>
              <a:rPr lang="en-US" sz="3200" smtClean="0"/>
              <a:t>Requirements Model -&gt; Design Model</a:t>
            </a:r>
          </a:p>
        </p:txBody>
      </p:sp>
      <p:pic>
        <p:nvPicPr>
          <p:cNvPr id="7173" name="Picture 4"/>
          <p:cNvPicPr>
            <a:picLocks noChangeAspect="1" noChangeArrowheads="1"/>
          </p:cNvPicPr>
          <p:nvPr/>
        </p:nvPicPr>
        <p:blipFill>
          <a:blip r:embed="rId2"/>
          <a:srcRect/>
          <a:stretch>
            <a:fillRect/>
          </a:stretch>
        </p:blipFill>
        <p:spPr bwMode="auto">
          <a:xfrm>
            <a:off x="2209800" y="1981200"/>
            <a:ext cx="6197600" cy="43434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539BF70E-BFEA-4A59-9B78-2AA9D65B4411}" type="slidenum">
              <a:rPr lang="en-US"/>
              <a:pPr/>
              <a:t>6</a:t>
            </a:fld>
            <a:endParaRPr lang="en-US"/>
          </a:p>
        </p:txBody>
      </p:sp>
      <p:sp>
        <p:nvSpPr>
          <p:cNvPr id="8196" name="Rectangle 2"/>
          <p:cNvSpPr>
            <a:spLocks noGrp="1" noChangeArrowheads="1"/>
          </p:cNvSpPr>
          <p:nvPr>
            <p:ph type="title"/>
          </p:nvPr>
        </p:nvSpPr>
        <p:spPr/>
        <p:txBody>
          <a:bodyPr/>
          <a:lstStyle/>
          <a:p>
            <a:pPr eaLnBrk="1" hangingPunct="1"/>
            <a:r>
              <a:rPr lang="en-US" smtClean="0"/>
              <a:t>Design</a:t>
            </a:r>
          </a:p>
        </p:txBody>
      </p:sp>
      <p:sp>
        <p:nvSpPr>
          <p:cNvPr id="8197" name="Rectangle 3"/>
          <p:cNvSpPr>
            <a:spLocks noGrp="1" noChangeArrowheads="1"/>
          </p:cNvSpPr>
          <p:nvPr>
            <p:ph type="body" idx="1"/>
          </p:nvPr>
        </p:nvSpPr>
        <p:spPr>
          <a:xfrm>
            <a:off x="228600" y="1905000"/>
            <a:ext cx="8534400" cy="4191000"/>
          </a:xfrm>
        </p:spPr>
        <p:txBody>
          <a:bodyPr/>
          <a:lstStyle/>
          <a:p>
            <a:pPr algn="just" eaLnBrk="1" hangingPunct="1"/>
            <a:r>
              <a:rPr lang="en-US" sz="2000" dirty="0" smtClean="0">
                <a:solidFill>
                  <a:srgbClr val="C00000"/>
                </a:solidFill>
                <a:latin typeface="Times New Roman" pitchFamily="18" charset="0"/>
                <a:cs typeface="Times New Roman" pitchFamily="18" charset="0"/>
              </a:rPr>
              <a:t>The data/class design </a:t>
            </a:r>
            <a:r>
              <a:rPr lang="en-US" sz="2000" dirty="0" smtClean="0">
                <a:latin typeface="Times New Roman" pitchFamily="18" charset="0"/>
                <a:cs typeface="Times New Roman" pitchFamily="18" charset="0"/>
              </a:rPr>
              <a:t>transforms class models into design class realizations and the requisite data structures required to implement the software. </a:t>
            </a:r>
            <a:r>
              <a:rPr lang="en-US" sz="2000" dirty="0" smtClean="0">
                <a:solidFill>
                  <a:srgbClr val="000000"/>
                </a:solidFill>
                <a:latin typeface="Times New Roman" pitchFamily="18" charset="0"/>
                <a:cs typeface="Times New Roman" pitchFamily="18" charset="0"/>
              </a:rPr>
              <a:t>The objects and relationships defined in the CRC diagram and the detailed data content depicted by class attributes and other notation provide the basis for the data design action. Part of class design may occur in conjunction with the design of software architecture. </a:t>
            </a:r>
          </a:p>
          <a:p>
            <a:pPr algn="just" eaLnBrk="1" hangingPunct="1"/>
            <a:r>
              <a:rPr lang="en-US" sz="2000" dirty="0" smtClean="0">
                <a:solidFill>
                  <a:srgbClr val="C00000"/>
                </a:solidFill>
                <a:latin typeface="Times New Roman" pitchFamily="18" charset="0"/>
                <a:cs typeface="Times New Roman" pitchFamily="18" charset="0"/>
              </a:rPr>
              <a:t>The architectural design </a:t>
            </a:r>
            <a:r>
              <a:rPr lang="en-US" sz="2000" dirty="0" smtClean="0">
                <a:solidFill>
                  <a:srgbClr val="000000"/>
                </a:solidFill>
                <a:latin typeface="Times New Roman" pitchFamily="18" charset="0"/>
                <a:cs typeface="Times New Roman" pitchFamily="18" charset="0"/>
              </a:rPr>
              <a:t>(framework of a computer-based system) defines the relationship between major structural elements of the software, the architectural styles and design patterns that can be used to achieve the requirements defined for the system, and the constraints that affect the way in which architecture can be implemented.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A1055684-AA93-4A9D-A21E-48D7EFBFBDE3}" type="slidenum">
              <a:rPr lang="en-US"/>
              <a:pPr/>
              <a:t>7</a:t>
            </a:fld>
            <a:endParaRPr lang="en-US"/>
          </a:p>
        </p:txBody>
      </p:sp>
      <p:sp>
        <p:nvSpPr>
          <p:cNvPr id="9220" name="Rectangle 2"/>
          <p:cNvSpPr>
            <a:spLocks noGrp="1" noChangeArrowheads="1"/>
          </p:cNvSpPr>
          <p:nvPr>
            <p:ph type="title"/>
          </p:nvPr>
        </p:nvSpPr>
        <p:spPr/>
        <p:txBody>
          <a:bodyPr/>
          <a:lstStyle/>
          <a:p>
            <a:pPr eaLnBrk="1" hangingPunct="1"/>
            <a:r>
              <a:rPr lang="en-US" smtClean="0"/>
              <a:t>Design</a:t>
            </a:r>
          </a:p>
        </p:txBody>
      </p:sp>
      <p:sp>
        <p:nvSpPr>
          <p:cNvPr id="9221" name="Rectangle 3"/>
          <p:cNvSpPr>
            <a:spLocks noGrp="1" noChangeArrowheads="1"/>
          </p:cNvSpPr>
          <p:nvPr>
            <p:ph type="body" idx="1"/>
          </p:nvPr>
        </p:nvSpPr>
        <p:spPr>
          <a:xfrm>
            <a:off x="228600" y="1905000"/>
            <a:ext cx="8534400" cy="4191000"/>
          </a:xfrm>
        </p:spPr>
        <p:txBody>
          <a:bodyPr/>
          <a:lstStyle/>
          <a:p>
            <a:pPr algn="just" eaLnBrk="1" hangingPunct="1"/>
            <a:r>
              <a:rPr lang="en-US" sz="2000" dirty="0" smtClean="0">
                <a:solidFill>
                  <a:srgbClr val="C00000"/>
                </a:solidFill>
                <a:latin typeface="Palatino"/>
              </a:rPr>
              <a:t>The interface design </a:t>
            </a:r>
            <a:r>
              <a:rPr lang="en-US" sz="2000" dirty="0" smtClean="0">
                <a:latin typeface="Palatino"/>
              </a:rPr>
              <a:t>describes how the software communicates with systems that interoperate with it, and with humans who use it. An interface implies a flow of information (data/control) and a specific type of behavior. Therefore, usage scenarios and behavioral models provide much of the information needed. </a:t>
            </a:r>
          </a:p>
          <a:p>
            <a:pPr algn="just" eaLnBrk="1" hangingPunct="1"/>
            <a:r>
              <a:rPr lang="en-US" sz="2000" dirty="0" smtClean="0">
                <a:solidFill>
                  <a:srgbClr val="C00000"/>
                </a:solidFill>
                <a:latin typeface="Palatino"/>
              </a:rPr>
              <a:t>The component-level design </a:t>
            </a:r>
            <a:r>
              <a:rPr lang="en-US" sz="2000" dirty="0" smtClean="0">
                <a:solidFill>
                  <a:srgbClr val="000000"/>
                </a:solidFill>
                <a:latin typeface="Palatino"/>
              </a:rPr>
              <a:t>transforms structural elements of the software architecture into a procedural description of software components. Information obtained from the class-based models, flow models, and behavioral models serve as the basis for component design. </a:t>
            </a:r>
          </a:p>
          <a:p>
            <a:pPr algn="just" eaLnBrk="1" hangingPunct="1"/>
            <a:endParaRPr lang="en-US" sz="2000" dirty="0" smtClean="0">
              <a:solidFill>
                <a:srgbClr val="000000"/>
              </a:solidFill>
              <a:latin typeface="Palatin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A059499D-3FFC-4FDE-AC47-A4DC4F36FA13}" type="slidenum">
              <a:rPr lang="en-US"/>
              <a:pPr/>
              <a:t>8</a:t>
            </a:fld>
            <a:endParaRPr lang="en-US"/>
          </a:p>
        </p:txBody>
      </p:sp>
      <p:sp>
        <p:nvSpPr>
          <p:cNvPr id="10244" name="Rectangle 2"/>
          <p:cNvSpPr>
            <a:spLocks noGrp="1" noChangeArrowheads="1"/>
          </p:cNvSpPr>
          <p:nvPr>
            <p:ph type="title"/>
          </p:nvPr>
        </p:nvSpPr>
        <p:spPr/>
        <p:txBody>
          <a:bodyPr/>
          <a:lstStyle/>
          <a:p>
            <a:pPr eaLnBrk="1" hangingPunct="1"/>
            <a:r>
              <a:rPr lang="en-US" dirty="0" smtClean="0"/>
              <a:t>Design and Quality</a:t>
            </a:r>
          </a:p>
        </p:txBody>
      </p:sp>
      <p:sp>
        <p:nvSpPr>
          <p:cNvPr id="10245" name="Rectangle 3"/>
          <p:cNvSpPr>
            <a:spLocks noGrp="1" noChangeArrowheads="1"/>
          </p:cNvSpPr>
          <p:nvPr>
            <p:ph type="body" idx="1"/>
          </p:nvPr>
        </p:nvSpPr>
        <p:spPr>
          <a:xfrm>
            <a:off x="228600" y="1905000"/>
            <a:ext cx="8534400" cy="4572000"/>
          </a:xfrm>
        </p:spPr>
        <p:txBody>
          <a:bodyPr/>
          <a:lstStyle/>
          <a:p>
            <a:pPr algn="just" eaLnBrk="1" hangingPunct="1"/>
            <a:r>
              <a:rPr lang="en-US" sz="2000" dirty="0" smtClean="0">
                <a:latin typeface="Times New Roman" pitchFamily="18" charset="0"/>
                <a:cs typeface="Times New Roman" pitchFamily="18" charset="0"/>
              </a:rPr>
              <a:t>The importance of design can be stated with a single word – </a:t>
            </a:r>
            <a:r>
              <a:rPr lang="en-US" sz="2000" dirty="0" smtClean="0">
                <a:solidFill>
                  <a:srgbClr val="C00000"/>
                </a:solidFill>
                <a:latin typeface="Times New Roman" pitchFamily="18" charset="0"/>
                <a:cs typeface="Times New Roman" pitchFamily="18" charset="0"/>
              </a:rPr>
              <a:t>quality</a:t>
            </a:r>
            <a:r>
              <a:rPr lang="en-US" sz="2000" dirty="0" smtClean="0">
                <a:latin typeface="Times New Roman" pitchFamily="18" charset="0"/>
                <a:cs typeface="Times New Roman" pitchFamily="18" charset="0"/>
              </a:rPr>
              <a:t>. It is the place where quality is fostered in software engineering. </a:t>
            </a:r>
            <a:r>
              <a:rPr lang="en-US" sz="2000" dirty="0" smtClean="0">
                <a:latin typeface="Times New Roman" pitchFamily="18" charset="0"/>
                <a:cs typeface="Times New Roman" pitchFamily="18" charset="0"/>
              </a:rPr>
              <a:t>Design </a:t>
            </a:r>
            <a:r>
              <a:rPr lang="en-US" sz="2000" dirty="0" smtClean="0">
                <a:latin typeface="Times New Roman" pitchFamily="18" charset="0"/>
                <a:cs typeface="Times New Roman" pitchFamily="18" charset="0"/>
              </a:rPr>
              <a:t>provides you with representations of software that can be assessed for quality. Design is the only way that you can accurately translate stakeholder’s requirements into a finished software products or system.</a:t>
            </a:r>
          </a:p>
          <a:p>
            <a:pPr algn="just" eaLnBrk="1" hangingPunct="1"/>
            <a:endParaRPr lang="en-US" sz="2000" dirty="0" smtClean="0">
              <a:latin typeface="Times New Roman" pitchFamily="18" charset="0"/>
              <a:cs typeface="Times New Roman" pitchFamily="18" charset="0"/>
            </a:endParaRPr>
          </a:p>
          <a:p>
            <a:pPr algn="just" eaLnBrk="1" hangingPunct="1"/>
            <a:r>
              <a:rPr lang="en-US" sz="2000" dirty="0" smtClean="0">
                <a:latin typeface="Times New Roman" pitchFamily="18" charset="0"/>
                <a:cs typeface="Times New Roman" pitchFamily="18" charset="0"/>
              </a:rPr>
              <a:t>Software design serves as the </a:t>
            </a:r>
            <a:r>
              <a:rPr lang="en-US" sz="2000" dirty="0" smtClean="0">
                <a:solidFill>
                  <a:srgbClr val="C00000"/>
                </a:solidFill>
                <a:latin typeface="Times New Roman" pitchFamily="18" charset="0"/>
                <a:cs typeface="Times New Roman" pitchFamily="18" charset="0"/>
              </a:rPr>
              <a:t>foundation</a:t>
            </a:r>
            <a:r>
              <a:rPr lang="en-US" sz="2000" dirty="0" smtClean="0">
                <a:latin typeface="Times New Roman" pitchFamily="18" charset="0"/>
                <a:cs typeface="Times New Roman" pitchFamily="18" charset="0"/>
              </a:rPr>
              <a:t> for all the software engineering and support activities that follow. </a:t>
            </a:r>
          </a:p>
          <a:p>
            <a:pPr algn="just" eaLnBrk="1" hangingPunct="1"/>
            <a:endParaRPr lang="en-US" sz="2000" dirty="0" smtClean="0">
              <a:latin typeface="Times New Roman" pitchFamily="18" charset="0"/>
              <a:cs typeface="Times New Roman" pitchFamily="18" charset="0"/>
            </a:endParaRPr>
          </a:p>
          <a:p>
            <a:pPr algn="just" eaLnBrk="1" hangingPunct="1"/>
            <a:r>
              <a:rPr lang="en-US" sz="2000" dirty="0" smtClean="0">
                <a:latin typeface="Times New Roman" pitchFamily="18" charset="0"/>
                <a:cs typeface="Times New Roman" pitchFamily="18" charset="0"/>
              </a:rPr>
              <a:t>Without design, you risk building an </a:t>
            </a:r>
            <a:r>
              <a:rPr lang="en-US" sz="2000" dirty="0" smtClean="0">
                <a:solidFill>
                  <a:srgbClr val="C00000"/>
                </a:solidFill>
                <a:latin typeface="Times New Roman" pitchFamily="18" charset="0"/>
                <a:cs typeface="Times New Roman" pitchFamily="18" charset="0"/>
              </a:rPr>
              <a:t>unstable</a:t>
            </a:r>
            <a:r>
              <a:rPr lang="en-US" sz="2000" dirty="0" smtClean="0">
                <a:latin typeface="Times New Roman" pitchFamily="18" charset="0"/>
                <a:cs typeface="Times New Roman" pitchFamily="18" charset="0"/>
              </a:rPr>
              <a:t> system – one that will fail when small changes are made; one that may be difficult to test; one whose quality cannot be assessed until late in the software process, when time is short and many dollars have already been spent. </a:t>
            </a:r>
          </a:p>
          <a:p>
            <a:pPr eaLnBrk="1" hangingPunct="1"/>
            <a:endParaRPr lang="en-US" sz="2000" dirty="0" smtClean="0">
              <a:solidFill>
                <a:srgbClr val="000000"/>
              </a:solidFill>
              <a:latin typeface="Palatin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fld id="{A20AF63E-D1E4-4751-AA2C-E40C96A2544C}" type="slidenum">
              <a:rPr lang="en-US"/>
              <a:pPr/>
              <a:t>9</a:t>
            </a:fld>
            <a:endParaRPr lang="en-US"/>
          </a:p>
        </p:txBody>
      </p:sp>
      <p:sp>
        <p:nvSpPr>
          <p:cNvPr id="11268" name="Rectangle 2"/>
          <p:cNvSpPr>
            <a:spLocks noGrp="1" noChangeArrowheads="1"/>
          </p:cNvSpPr>
          <p:nvPr>
            <p:ph type="title"/>
          </p:nvPr>
        </p:nvSpPr>
        <p:spPr/>
        <p:txBody>
          <a:bodyPr/>
          <a:lstStyle/>
          <a:p>
            <a:pPr eaLnBrk="1" hangingPunct="1"/>
            <a:r>
              <a:rPr lang="en-US" smtClean="0"/>
              <a:t>Design Process</a:t>
            </a:r>
          </a:p>
        </p:txBody>
      </p:sp>
      <p:sp>
        <p:nvSpPr>
          <p:cNvPr id="11269" name="Rectangle 3"/>
          <p:cNvSpPr>
            <a:spLocks noGrp="1" noChangeArrowheads="1"/>
          </p:cNvSpPr>
          <p:nvPr>
            <p:ph type="body" idx="1"/>
          </p:nvPr>
        </p:nvSpPr>
        <p:spPr>
          <a:xfrm>
            <a:off x="228600" y="1905000"/>
            <a:ext cx="8534400" cy="4572000"/>
          </a:xfrm>
        </p:spPr>
        <p:txBody>
          <a:bodyPr/>
          <a:lstStyle/>
          <a:p>
            <a:pPr algn="just" eaLnBrk="1" hangingPunct="1"/>
            <a:r>
              <a:rPr lang="en-US" sz="2000" dirty="0" smtClean="0">
                <a:latin typeface="Times New Roman" pitchFamily="18" charset="0"/>
                <a:cs typeface="Times New Roman" pitchFamily="18" charset="0"/>
              </a:rPr>
              <a:t>It is an </a:t>
            </a:r>
            <a:r>
              <a:rPr lang="en-US" sz="2000" dirty="0" smtClean="0">
                <a:solidFill>
                  <a:srgbClr val="C00000"/>
                </a:solidFill>
                <a:latin typeface="Times New Roman" pitchFamily="18" charset="0"/>
                <a:cs typeface="Times New Roman" pitchFamily="18" charset="0"/>
              </a:rPr>
              <a:t>iterative</a:t>
            </a:r>
            <a:r>
              <a:rPr lang="en-US" sz="2000" dirty="0" smtClean="0">
                <a:latin typeface="Times New Roman" pitchFamily="18" charset="0"/>
                <a:cs typeface="Times New Roman" pitchFamily="18" charset="0"/>
              </a:rPr>
              <a:t> process through which requirements are translated into a “blueprint” for constructing the software. </a:t>
            </a:r>
          </a:p>
          <a:p>
            <a:pPr algn="just" eaLnBrk="1" hangingPunct="1"/>
            <a:endParaRPr lang="en-US" sz="2000" dirty="0" smtClean="0">
              <a:latin typeface="Times New Roman" pitchFamily="18" charset="0"/>
              <a:cs typeface="Times New Roman" pitchFamily="18" charset="0"/>
            </a:endParaRPr>
          </a:p>
          <a:p>
            <a:pPr algn="just" eaLnBrk="1" hangingPunct="1"/>
            <a:r>
              <a:rPr lang="en-US" sz="2000" dirty="0" smtClean="0">
                <a:solidFill>
                  <a:srgbClr val="000000"/>
                </a:solidFill>
                <a:latin typeface="Times New Roman" pitchFamily="18" charset="0"/>
                <a:cs typeface="Times New Roman" pitchFamily="18" charset="0"/>
              </a:rPr>
              <a:t>Initially, the </a:t>
            </a:r>
            <a:r>
              <a:rPr lang="en-US" sz="2000" dirty="0" smtClean="0">
                <a:solidFill>
                  <a:srgbClr val="C00000"/>
                </a:solidFill>
                <a:latin typeface="Times New Roman" pitchFamily="18" charset="0"/>
                <a:cs typeface="Times New Roman" pitchFamily="18" charset="0"/>
              </a:rPr>
              <a:t>blueprint</a:t>
            </a:r>
            <a:r>
              <a:rPr lang="en-US" sz="2000" dirty="0" smtClean="0">
                <a:solidFill>
                  <a:srgbClr val="000000"/>
                </a:solidFill>
                <a:latin typeface="Times New Roman" pitchFamily="18" charset="0"/>
                <a:cs typeface="Times New Roman" pitchFamily="18" charset="0"/>
              </a:rPr>
              <a:t> depicts a holistic view of software. That is the design is represented at a high level of abstraction- a level that can be directly traced into the specific system objective and more detailed data, functional, and behavioral requirements. </a:t>
            </a:r>
          </a:p>
          <a:p>
            <a:pPr algn="just" eaLnBrk="1" hangingPunct="1"/>
            <a:endParaRPr lang="en-US" sz="2000" dirty="0" smtClean="0">
              <a:solidFill>
                <a:srgbClr val="000000"/>
              </a:solidFill>
              <a:latin typeface="Times New Roman" pitchFamily="18" charset="0"/>
              <a:cs typeface="Times New Roman" pitchFamily="18" charset="0"/>
            </a:endParaRPr>
          </a:p>
          <a:p>
            <a:pPr algn="just" eaLnBrk="1" hangingPunct="1"/>
            <a:r>
              <a:rPr lang="en-US" sz="2000" dirty="0" smtClean="0">
                <a:solidFill>
                  <a:srgbClr val="000000"/>
                </a:solidFill>
                <a:latin typeface="Times New Roman" pitchFamily="18" charset="0"/>
                <a:cs typeface="Times New Roman" pitchFamily="18" charset="0"/>
              </a:rPr>
              <a:t>As design iteration occur, </a:t>
            </a:r>
            <a:r>
              <a:rPr lang="en-US" sz="2000" dirty="0" smtClean="0">
                <a:solidFill>
                  <a:srgbClr val="C00000"/>
                </a:solidFill>
                <a:latin typeface="Times New Roman" pitchFamily="18" charset="0"/>
                <a:cs typeface="Times New Roman" pitchFamily="18" charset="0"/>
              </a:rPr>
              <a:t>subsequent refinement </a:t>
            </a:r>
            <a:r>
              <a:rPr lang="en-US" sz="2000" dirty="0" smtClean="0">
                <a:solidFill>
                  <a:srgbClr val="000000"/>
                </a:solidFill>
                <a:latin typeface="Times New Roman" pitchFamily="18" charset="0"/>
                <a:cs typeface="Times New Roman" pitchFamily="18" charset="0"/>
              </a:rPr>
              <a:t>leads to design representations at much lower level of abstraction with subtle connection to requirements.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19275</TotalTime>
  <Words>3155</Words>
  <Application>Microsoft Office PowerPoint</Application>
  <PresentationFormat>On-screen Show (4:3)</PresentationFormat>
  <Paragraphs>315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Bold Stripes</vt:lpstr>
      <vt:lpstr>  Chapter 12- Design Concepts</vt:lpstr>
      <vt:lpstr>Design</vt:lpstr>
      <vt:lpstr>Design</vt:lpstr>
      <vt:lpstr>Design with the context of Software Engineering</vt:lpstr>
      <vt:lpstr>Requirements Model -&gt; Design Model</vt:lpstr>
      <vt:lpstr>Design</vt:lpstr>
      <vt:lpstr>Design</vt:lpstr>
      <vt:lpstr>Design and Quality</vt:lpstr>
      <vt:lpstr>Design Process</vt:lpstr>
      <vt:lpstr>Design Process: Software Design Characteristics</vt:lpstr>
      <vt:lpstr>Quality Guidelines for Good Design</vt:lpstr>
      <vt:lpstr>Design Principles</vt:lpstr>
      <vt:lpstr>Design Quality Attributes (FURPS)</vt:lpstr>
      <vt:lpstr>Fundamental Concepts</vt:lpstr>
      <vt:lpstr>Fundamental Concepts</vt:lpstr>
      <vt:lpstr>Data Abstraction</vt:lpstr>
      <vt:lpstr>Procedural Abstraction</vt:lpstr>
      <vt:lpstr>Architecture</vt:lpstr>
      <vt:lpstr>Pattern</vt:lpstr>
      <vt:lpstr>Design Pattern Template </vt:lpstr>
      <vt:lpstr>Separation of Concerns</vt:lpstr>
      <vt:lpstr>Modularity</vt:lpstr>
      <vt:lpstr>Modularity: Trade-offs</vt:lpstr>
      <vt:lpstr>Information Hiding</vt:lpstr>
      <vt:lpstr>Why Information Hiding?</vt:lpstr>
      <vt:lpstr>Stepwise Refinement</vt:lpstr>
      <vt:lpstr>Sizing Modules: Two Views</vt:lpstr>
      <vt:lpstr>Functional Independence</vt:lpstr>
      <vt:lpstr>Aspects</vt:lpstr>
      <vt:lpstr>Aspects—An Example</vt:lpstr>
      <vt:lpstr>Refactoring</vt:lpstr>
      <vt:lpstr>OO Design Concepts</vt:lpstr>
      <vt:lpstr>Design Classes</vt:lpstr>
      <vt:lpstr>Design Classes</vt:lpstr>
      <vt:lpstr>The Design Model</vt:lpstr>
      <vt:lpstr>Design Model Elements</vt:lpstr>
      <vt:lpstr>Architectural Elements</vt:lpstr>
      <vt:lpstr>Interface Elements</vt:lpstr>
      <vt:lpstr>Component Elements</vt:lpstr>
      <vt:lpstr>Deployment Elements</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santosh kumar vennu</cp:lastModifiedBy>
  <cp:revision>142</cp:revision>
  <dcterms:created xsi:type="dcterms:W3CDTF">2008-02-08T18:09:54Z</dcterms:created>
  <dcterms:modified xsi:type="dcterms:W3CDTF">2024-03-27T04:38:35Z</dcterms:modified>
</cp:coreProperties>
</file>