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hec/6yc5H25ZpYjb+8UmgT3YY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2A3E02-058C-4576-BB67-9BCD83E2B373}">
  <a:tblStyle styleId="{472A3E02-058C-4576-BB67-9BCD83E2B37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UNIDAD TERRITORIAL</a:t>
            </a: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8" name="Google Shape;17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80" name="Google Shape;180;p10"/>
          <p:cNvSpPr txBox="1"/>
          <p:nvPr/>
        </p:nvSpPr>
        <p:spPr>
          <a:xfrm>
            <a:off x="0" y="12212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81" name="Google Shape;181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2" name="Google Shape;18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6850" y="2095875"/>
            <a:ext cx="1915150" cy="15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48913" y="2221450"/>
            <a:ext cx="1294165" cy="13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8975" y="2532000"/>
            <a:ext cx="3026749" cy="948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24625" y="4418763"/>
            <a:ext cx="2766275" cy="101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55474" y="4052476"/>
            <a:ext cx="1377908" cy="1945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11475" y="4052463"/>
            <a:ext cx="1641426" cy="174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/>
        </p:nvSpPr>
        <p:spPr>
          <a:xfrm>
            <a:off x="1" y="2707792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8" name="Google Shape;19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  <p:sp>
        <p:nvSpPr>
          <p:cNvPr id="200" name="Google Shape;200;p12"/>
          <p:cNvSpPr/>
          <p:nvPr/>
        </p:nvSpPr>
        <p:spPr>
          <a:xfrm>
            <a:off x="750738" y="2366950"/>
            <a:ext cx="10962900" cy="19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Se logra cumplir con las </a:t>
            </a:r>
            <a:r>
              <a:rPr lang="es-CL" sz="1800">
                <a:solidFill>
                  <a:schemeClr val="dk1"/>
                </a:solidFill>
              </a:rPr>
              <a:t>funcionalidades</a:t>
            </a:r>
            <a:r>
              <a:rPr lang="es-CL" sz="1800">
                <a:solidFill>
                  <a:schemeClr val="dk1"/>
                </a:solidFill>
              </a:rPr>
              <a:t> solicitadas en el levantamiento de nuestro proyecto.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Integramos la </a:t>
            </a:r>
            <a:r>
              <a:rPr lang="es-CL" sz="1800">
                <a:solidFill>
                  <a:schemeClr val="dk1"/>
                </a:solidFill>
              </a:rPr>
              <a:t>digitalización</a:t>
            </a:r>
            <a:r>
              <a:rPr lang="es-CL" sz="1800">
                <a:solidFill>
                  <a:schemeClr val="dk1"/>
                </a:solidFill>
              </a:rPr>
              <a:t> en la </a:t>
            </a:r>
            <a:r>
              <a:rPr lang="es-CL" sz="1800">
                <a:solidFill>
                  <a:schemeClr val="dk1"/>
                </a:solidFill>
              </a:rPr>
              <a:t>emisión</a:t>
            </a:r>
            <a:r>
              <a:rPr lang="es-CL" sz="1800">
                <a:solidFill>
                  <a:schemeClr val="dk1"/>
                </a:solidFill>
              </a:rPr>
              <a:t> y </a:t>
            </a:r>
            <a:r>
              <a:rPr lang="es-CL" sz="1800">
                <a:solidFill>
                  <a:schemeClr val="dk1"/>
                </a:solidFill>
              </a:rPr>
              <a:t>envío</a:t>
            </a:r>
            <a:r>
              <a:rPr lang="es-CL" sz="1800">
                <a:solidFill>
                  <a:schemeClr val="dk1"/>
                </a:solidFill>
              </a:rPr>
              <a:t> de Certificados de Residencia.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Implementamos el </a:t>
            </a:r>
            <a:r>
              <a:rPr lang="es-CL" sz="1800">
                <a:solidFill>
                  <a:schemeClr val="dk1"/>
                </a:solidFill>
              </a:rPr>
              <a:t>envío</a:t>
            </a:r>
            <a:r>
              <a:rPr lang="es-CL" sz="1800">
                <a:solidFill>
                  <a:schemeClr val="dk1"/>
                </a:solidFill>
              </a:rPr>
              <a:t> de noticias por email, logrando mantener informada a la comunidad.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</a:rPr>
              <a:t>El resultado del proyecto afecta positivamente tanto a rangos etarios de adolescentes, </a:t>
            </a:r>
            <a:r>
              <a:rPr lang="es-CL" sz="1800">
                <a:solidFill>
                  <a:schemeClr val="dk1"/>
                </a:solidFill>
              </a:rPr>
              <a:t>jóvenes</a:t>
            </a:r>
            <a:r>
              <a:rPr lang="es-CL" sz="1800">
                <a:solidFill>
                  <a:schemeClr val="dk1"/>
                </a:solidFill>
              </a:rPr>
              <a:t>, adultos y vejez.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  <p:sp>
        <p:nvSpPr>
          <p:cNvPr id="207" name="Google Shape;207;p13"/>
          <p:cNvSpPr/>
          <p:nvPr/>
        </p:nvSpPr>
        <p:spPr>
          <a:xfrm>
            <a:off x="750738" y="2366950"/>
            <a:ext cx="10962900" cy="19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Desconocimiento de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 administran las juntas de vecinos en diferentes zonas.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Desconocimiento en integraciones de tercero como por ejemplo el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envío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correos 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electrónicos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utilizando las herramientas de desarrollo.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Tiempos muy acotados por parte de los integrantes del equipo por diferentes responsabilidades externas de cada uno.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2" name="Google Shape;21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50553"/>
            <a:chOff x="0" y="0"/>
            <a:chExt cx="7633494" cy="4350553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Benjamin Sanchez Lagos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Dirigió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eventos Scrum, apoyo en las t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écnicas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para abordar las HU y mantuvo al equipo en los 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márgenes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de Scrum</a:t>
              </a:r>
              <a:endParaRPr b="0" i="0" sz="1800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Bastián Contreras Correa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Diseño de Epicas y HU, priorizo el backlog y 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válido los requerimiento funcionales del sistema.</a:t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5824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Silva Diaz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590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accent4"/>
                </a:buClr>
                <a:buSzPts val="1800"/>
                <a:buFont typeface="Calibri"/>
                <a:buChar char="•"/>
              </a:pP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Realizo el plan de desarrollo en cada Sprint, gestionó el desarrollo y 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demostración</a:t>
              </a:r>
              <a:r>
                <a:rPr lang="es-CL"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rPr>
                <a:t> de funcionalidad al PO</a:t>
              </a:r>
              <a:endParaRPr b="0" i="0" sz="18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325" y="3351800"/>
            <a:ext cx="835325" cy="109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4463" y="1850575"/>
            <a:ext cx="1091050" cy="106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5688" y="4853025"/>
            <a:ext cx="1068600" cy="1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3"/>
          <p:cNvSpPr/>
          <p:nvPr/>
        </p:nvSpPr>
        <p:spPr>
          <a:xfrm>
            <a:off x="714900" y="1891650"/>
            <a:ext cx="4348800" cy="45720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En la actualidad, las grandes organizaciones como el Estado y Municipalidades aprovechan herramientas tecnológicas para alcanzar sus objetivos, mientras que las más pequeñas, como las juntas de vecinos y comités, carecen de acceso a estas herramientas.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700">
                <a:solidFill>
                  <a:schemeClr val="dk1"/>
                </a:solidFill>
              </a:rPr>
              <a:t>Esta falta de tecnología se traduce en dificultades que no permite cumplir con el principal objetivo, que es la representación de manera efectiva de la comunidad.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6912075" y="1891650"/>
            <a:ext cx="4348800" cy="45720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700">
                <a:solidFill>
                  <a:schemeClr val="dk1"/>
                </a:solidFill>
              </a:rPr>
              <a:t>Desarrollar un sitio web que cumpla con las necesidades que tienen hoy en día las juntas de vecinos para promover el desarrollo y defender los intereses de su comunidad de manera efectiva, cumpliendo así con su principal objetivo en la representación de la comunidad.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0" y="55727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6" name="Google Shape;126;p4"/>
          <p:cNvSpPr txBox="1"/>
          <p:nvPr/>
        </p:nvSpPr>
        <p:spPr>
          <a:xfrm>
            <a:off x="1" y="260407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614525" y="1120125"/>
            <a:ext cx="10962900" cy="1342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</a:rPr>
              <a:t>Desarrollar un sitio web intuitivo que facilite a las autoridades de las juntas de vecinos representar de manera eficiente a los residentes del barrio, considerando la posibilidad de interacción de los usuarios con el sitio web para realizar sus gestiones como vecino.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14525" y="3177575"/>
            <a:ext cx="10962900" cy="356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Desarrollar un sitio web que puedan realizar las siguientes acciones:</a:t>
            </a:r>
            <a:br>
              <a:rPr lang="es-CL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Creación de juntas de vecinos.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Inscripción de nuevos miembros.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Gestión de la comunidad registrada.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Emisión de certificados de residencia.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Postulaciones a proyectos vecinales.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Inscripción a las actividades de la comunidad.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Envío de notificaciones sobre noticias y actividades.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✔"/>
            </a:pPr>
            <a:r>
              <a:rPr lang="es-CL" sz="1800">
                <a:solidFill>
                  <a:schemeClr val="dk1"/>
                </a:solidFill>
              </a:rPr>
              <a:t>Agendamiento de sitios comunes. (canchas, salas, plazas, etc.)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1800">
                <a:solidFill>
                  <a:schemeClr val="dk1"/>
                </a:solidFill>
              </a:rPr>
              <a:t>Los accesos al sitio se ajustarán según el perfil. (Administrador, Junta de Vecinos y Vecinos)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35" name="Google Shape;135;p5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/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5"/>
          <p:cNvSpPr/>
          <p:nvPr/>
        </p:nvSpPr>
        <p:spPr>
          <a:xfrm>
            <a:off x="750738" y="2440000"/>
            <a:ext cx="10962900" cy="2768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El proyecto se limita al desarrollo de un Sitio Web, no incluye aplicaciones </a:t>
            </a:r>
            <a:r>
              <a:rPr lang="es-CL" sz="2000">
                <a:solidFill>
                  <a:schemeClr val="dk1"/>
                </a:solidFill>
              </a:rPr>
              <a:t>móviles</a:t>
            </a:r>
            <a:r>
              <a:rPr lang="es-CL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Se limita a la distribución en territorio Chileno.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CL" sz="2000">
                <a:solidFill>
                  <a:schemeClr val="dk1"/>
                </a:solidFill>
              </a:rPr>
              <a:t>Se requiere </a:t>
            </a:r>
            <a:r>
              <a:rPr lang="es-CL" sz="2000">
                <a:solidFill>
                  <a:schemeClr val="dk1"/>
                </a:solidFill>
              </a:rPr>
              <a:t>conexión</a:t>
            </a:r>
            <a:r>
              <a:rPr lang="es-CL" sz="2000">
                <a:solidFill>
                  <a:schemeClr val="dk1"/>
                </a:solidFill>
              </a:rPr>
              <a:t> a internet para su funcionamiento.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2000">
                <a:solidFill>
                  <a:schemeClr val="dk1"/>
                </a:solidFill>
              </a:rPr>
              <a:t>La </a:t>
            </a:r>
            <a:r>
              <a:rPr lang="es-CL" sz="2000">
                <a:solidFill>
                  <a:schemeClr val="dk1"/>
                </a:solidFill>
              </a:rPr>
              <a:t>navegación</a:t>
            </a:r>
            <a:r>
              <a:rPr lang="es-CL" sz="2000">
                <a:solidFill>
                  <a:schemeClr val="dk1"/>
                </a:solidFill>
              </a:rPr>
              <a:t> del sitio se puede realizar en los exploradores de </a:t>
            </a:r>
            <a:r>
              <a:rPr lang="es-CL" sz="2000">
                <a:solidFill>
                  <a:schemeClr val="dk1"/>
                </a:solidFill>
              </a:rPr>
              <a:t>Mozilla</a:t>
            </a:r>
            <a:r>
              <a:rPr lang="es-CL" sz="2000">
                <a:solidFill>
                  <a:schemeClr val="dk1"/>
                </a:solidFill>
              </a:rPr>
              <a:t>, </a:t>
            </a:r>
            <a:r>
              <a:rPr lang="es-CL" sz="2000">
                <a:solidFill>
                  <a:schemeClr val="dk1"/>
                </a:solidFill>
              </a:rPr>
              <a:t>Chrome</a:t>
            </a:r>
            <a:r>
              <a:rPr lang="es-CL" sz="2000">
                <a:solidFill>
                  <a:schemeClr val="dk1"/>
                </a:solidFill>
              </a:rPr>
              <a:t> y Edge</a:t>
            </a:r>
            <a:r>
              <a:rPr lang="es-CL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 sz="18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-94375" y="16365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" name="Google Shape;145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6"/>
          <p:cNvSpPr/>
          <p:nvPr/>
        </p:nvSpPr>
        <p:spPr>
          <a:xfrm>
            <a:off x="750738" y="2366950"/>
            <a:ext cx="10962900" cy="193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143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CL" sz="2000">
                <a:solidFill>
                  <a:schemeClr val="dk1"/>
                </a:solidFill>
              </a:rPr>
              <a:t>Se </a:t>
            </a:r>
            <a:r>
              <a:rPr lang="es-CL" sz="2000">
                <a:solidFill>
                  <a:schemeClr val="dk1"/>
                </a:solidFill>
              </a:rPr>
              <a:t>utilizó</a:t>
            </a:r>
            <a:r>
              <a:rPr lang="es-CL" sz="2000">
                <a:solidFill>
                  <a:schemeClr val="dk1"/>
                </a:solidFill>
              </a:rPr>
              <a:t> la metodología ágil Scrum, la cual nos </a:t>
            </a:r>
            <a:r>
              <a:rPr lang="es-CL" sz="2000">
                <a:solidFill>
                  <a:schemeClr val="dk1"/>
                </a:solidFill>
              </a:rPr>
              <a:t>brindó</a:t>
            </a:r>
            <a:r>
              <a:rPr lang="es-CL" sz="2000">
                <a:solidFill>
                  <a:schemeClr val="dk1"/>
                </a:solidFill>
              </a:rPr>
              <a:t> como principal beneficio un ritmo de trabajo sostenible, y adaptable a los cambios de manera inmediata, consiguiendo un ritmo constante.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1" name="Google Shape;15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53" name="Google Shape;153;p7"/>
          <p:cNvSpPr txBox="1"/>
          <p:nvPr/>
        </p:nvSpPr>
        <p:spPr>
          <a:xfrm>
            <a:off x="47626" y="6809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55" name="Google Shape;155;p7"/>
          <p:cNvGraphicFramePr/>
          <p:nvPr/>
        </p:nvGraphicFramePr>
        <p:xfrm>
          <a:off x="219996" y="13384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{472A3E02-058C-4576-BB67-9BCD83E2B373}</a:tableStyleId>
              </a:tblPr>
              <a:tblGrid>
                <a:gridCol w="1972175"/>
                <a:gridCol w="537175"/>
                <a:gridCol w="516200"/>
                <a:gridCol w="525750"/>
                <a:gridCol w="459050"/>
                <a:gridCol w="736100"/>
                <a:gridCol w="743450"/>
                <a:gridCol w="943475"/>
                <a:gridCol w="837350"/>
                <a:gridCol w="562475"/>
                <a:gridCol w="857750"/>
                <a:gridCol w="840050"/>
                <a:gridCol w="876800"/>
                <a:gridCol w="667250"/>
                <a:gridCol w="751850"/>
              </a:tblGrid>
              <a:tr h="1908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4D5"/>
                    </a:solidFill>
                  </a:tcPr>
                </a:tc>
              </a:tr>
              <a:tr h="2927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b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6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b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7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proyecto seleccionado (Entendimiento,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solución propuesta)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Entendimiento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Análisis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Solución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Creacion de epicas - historias de usuario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Epicas - HU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Epicas - HU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1: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y desarrollo de la base de datos del sistema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E1-H01 | 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E2-H02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E2-H03 | </a:t>
                      </a: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E2-H04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Epica 2: </a:t>
                      </a:r>
                      <a:b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de la comunidad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E2-H06 | E2-H07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E2-H08 | E2-H09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E2-H10 |E2-H11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3: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Emisión de certificados de residencia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E3-H12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E3-H13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4: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Visualización de datos y mapas interactivos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E3-H14 | E3-H15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E3-H16 | E4-H17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5: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Envío de notificaciones sobre noticias y actividades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E5-H18 | E5-H20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E5-H22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E5-H19 | E5-H21</a:t>
                      </a:r>
                      <a:b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E5-H23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6: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Inscripción a actividades de la comunidad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E6-H24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7: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Postulaciones a proyectos vecinales</a:t>
                      </a:r>
                      <a:endParaRPr sz="1500"/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E6-H25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E6-H26</a:t>
                      </a:r>
                      <a:endParaRPr b="1"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</a:t>
                      </a: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Epica 8: 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Agendamiento de sitios comunes (canchas, salas, plazas, etc.)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E7-H27</a:t>
                      </a:r>
                      <a:endParaRPr b="1"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E7-H28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Final Proyecto</a:t>
                      </a:r>
                      <a:endParaRPr b="1" sz="9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Presentación </a:t>
                      </a:r>
                      <a:r>
                        <a:rPr b="1" lang="es-CL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Comisión</a:t>
                      </a:r>
                      <a:endParaRPr b="1"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0" name="Google Shape;16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95250" y="88020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</p:txBody>
      </p:sp>
      <p:cxnSp>
        <p:nvCxnSpPr>
          <p:cNvPr id="163" name="Google Shape;16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4" name="Google Shape;164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952" y="1594325"/>
            <a:ext cx="7472600" cy="469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9" name="Google Shape;1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“SISTEMA UNIDAD TERRITORIAL”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0" y="5219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72" name="Google Shape;172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3" name="Google Shape;173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6425" y="1168425"/>
            <a:ext cx="6584274" cy="5702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