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2i7Eux3wG2wkb1nFQnR1LW428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904EA8-EF7F-489F-A4C6-416BEEEFCF83}">
  <a:tblStyle styleId="{C0904EA8-EF7F-489F-A4C6-416BEEEFCF8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7" name="Google Shape;1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0" y="12212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6850" y="2095875"/>
            <a:ext cx="1915150" cy="15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8913" y="2221450"/>
            <a:ext cx="1294165" cy="13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78975" y="2532000"/>
            <a:ext cx="3026749" cy="94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24625" y="4418763"/>
            <a:ext cx="2766275" cy="101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55474" y="4052476"/>
            <a:ext cx="1377908" cy="194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11475" y="4052463"/>
            <a:ext cx="1641426" cy="174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/>
        </p:nvSpPr>
        <p:spPr>
          <a:xfrm>
            <a:off x="1" y="2707792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750750" y="2366950"/>
            <a:ext cx="10962900" cy="259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logra cumplir con las funcionalidades solicitadas en el levantamiento de nuestro proyecto.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Integramos la digitalización en la emisión y envío de Certificados de Residencia.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Implementamos el envío de noticias por email, logrando mantener informada a la comunidad.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resultado del proyecto afecta positivamente tanto a rangos etarios de adolescentes, jóvenes, adultos y vejez.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4" name="Google Shape;2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/>
          <p:nvPr/>
        </p:nvSpPr>
        <p:spPr>
          <a:xfrm>
            <a:off x="750738" y="2366950"/>
            <a:ext cx="10962900" cy="193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Desconocimiento de cómo se administran las juntas de vecinos en diferentes zonas.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Desconocimiento en integraciones de tercero como por ejemplo el envío de correos electrónicos utilizando las herramientas de desarrollo.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Tiempos muy acotados por parte de los integrantes del equipo por diferentes responsabilidades externas de cada uno.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Benjamin Sanchez Lagos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59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b="0" i="0" lang="es-CL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59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4"/>
                </a:buClr>
                <a:buSzPts val="1800"/>
                <a:buFont typeface="Calibri"/>
                <a:buChar char="•"/>
              </a:pPr>
              <a:r>
                <a:rPr b="0" i="0" lang="es-CL" sz="1800" u="none" cap="none" strike="noStrik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Dirigió eventos Scrum, apoyo en las técnicas para abordar las HU y mantuvo al equipo en los márgenes de Scrum</a:t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Bastián Contreras Correa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59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b="0" i="0" lang="es-CL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59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4"/>
                </a:buClr>
                <a:buSzPts val="1800"/>
                <a:buFont typeface="Calibri"/>
                <a:buChar char="•"/>
              </a:pPr>
              <a:r>
                <a:rPr b="0" i="0" lang="es-CL" sz="1800" u="none" cap="none" strike="noStrik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Diseño de Epicas y HU, priorizo el backlog y válido los requerimiento funcionales del sistema.</a:t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700" cy="1087500"/>
            </a:xfrm>
            <a:prstGeom prst="roundRect">
              <a:avLst>
                <a:gd fmla="val 5824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Carlos Silva Diaz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59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b="0" i="0" lang="es-CL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59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4"/>
                </a:buClr>
                <a:buSzPts val="1800"/>
                <a:buFont typeface="Calibri"/>
                <a:buChar char="•"/>
              </a:pPr>
              <a:r>
                <a:rPr lang="es-CL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Realizó</a:t>
              </a:r>
              <a:r>
                <a:rPr b="0" i="0" lang="es-CL" sz="1800" u="none" cap="none" strike="noStrike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 el plan de desarrollo en cada Sprint, gestionó el desarrollo y demostración de funcionalidad al PO</a:t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2325" y="3351800"/>
            <a:ext cx="835325" cy="109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4463" y="1850575"/>
            <a:ext cx="1091050" cy="10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75688" y="4853025"/>
            <a:ext cx="1068600" cy="10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3"/>
          <p:cNvSpPr/>
          <p:nvPr/>
        </p:nvSpPr>
        <p:spPr>
          <a:xfrm>
            <a:off x="765375" y="1328950"/>
            <a:ext cx="4348800" cy="40944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>
                <a:solidFill>
                  <a:schemeClr val="dk1"/>
                </a:solidFill>
              </a:rPr>
              <a:t>Existe mucha manualidad en la </a:t>
            </a:r>
            <a:r>
              <a:rPr lang="es-CL" sz="2000">
                <a:solidFill>
                  <a:schemeClr val="dk1"/>
                </a:solidFill>
              </a:rPr>
              <a:t>gestión</a:t>
            </a:r>
            <a:r>
              <a:rPr lang="es-CL" sz="2000">
                <a:solidFill>
                  <a:schemeClr val="dk1"/>
                </a:solidFill>
              </a:rPr>
              <a:t> de la comunidad.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>
                <a:solidFill>
                  <a:schemeClr val="dk1"/>
                </a:solidFill>
              </a:rPr>
              <a:t>Las noticias y actividades que son informadas a la comunidad no llegan en los tiempos esperados.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>
                <a:solidFill>
                  <a:schemeClr val="dk1"/>
                </a:solidFill>
              </a:rPr>
              <a:t>Tiempos extensos en la </a:t>
            </a:r>
            <a:r>
              <a:rPr lang="es-CL" sz="2000">
                <a:solidFill>
                  <a:schemeClr val="dk1"/>
                </a:solidFill>
              </a:rPr>
              <a:t>gestión</a:t>
            </a:r>
            <a:r>
              <a:rPr lang="es-CL" sz="2000">
                <a:solidFill>
                  <a:schemeClr val="dk1"/>
                </a:solidFill>
              </a:rPr>
              <a:t> de emisión de certificados de residencia.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901925" y="1381800"/>
            <a:ext cx="4348800" cy="40944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Desarrollar un sitio web que cumpla con las necesidades que tienen hoy en día las juntas de vecinos para promover el desarrollo y defender los intereses de su comunidad, cumpliendo así con su principal objetivo que es la representación de la comunidad.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525703" y="3050408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0" y="61122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4"/>
          <p:cNvSpPr txBox="1"/>
          <p:nvPr/>
        </p:nvSpPr>
        <p:spPr>
          <a:xfrm>
            <a:off x="0" y="22566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14550" y="1165550"/>
            <a:ext cx="10962900" cy="1091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000">
                <a:solidFill>
                  <a:schemeClr val="dk1"/>
                </a:solidFill>
              </a:rPr>
              <a:t>Desarrollar un sitio web intuitivo que facilite a las autoridades de las juntas de vecinos representar de manera eficiente a los residentes del barrio, considerando la interacción de los usuarios con el sitio web para realizar sus gestiones como vecino.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14550" y="2843625"/>
            <a:ext cx="10962900" cy="3839700"/>
          </a:xfrm>
          <a:prstGeom prst="roundRect">
            <a:avLst>
              <a:gd fmla="val 7956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2000">
                <a:solidFill>
                  <a:schemeClr val="dk1"/>
                </a:solidFill>
              </a:rPr>
              <a:t>Se desarrollara un sitio web que puedan realizar las siguientes acciones:</a:t>
            </a:r>
            <a:br>
              <a:rPr lang="es-CL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2000">
                <a:solidFill>
                  <a:schemeClr val="dk1"/>
                </a:solidFill>
              </a:rPr>
              <a:t>Creación de juntas de vecinos.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2000">
                <a:solidFill>
                  <a:schemeClr val="dk1"/>
                </a:solidFill>
              </a:rPr>
              <a:t>Inscripción de nuevos miembros.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2000">
                <a:solidFill>
                  <a:schemeClr val="dk1"/>
                </a:solidFill>
              </a:rPr>
              <a:t>Gestión de la comunidad registrada.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2000">
                <a:solidFill>
                  <a:schemeClr val="dk1"/>
                </a:solidFill>
              </a:rPr>
              <a:t>Emisión de certificados de residencia.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2000">
                <a:solidFill>
                  <a:schemeClr val="dk1"/>
                </a:solidFill>
              </a:rPr>
              <a:t>Postulaciones a proyectos vecinales.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2000">
                <a:solidFill>
                  <a:schemeClr val="dk1"/>
                </a:solidFill>
              </a:rPr>
              <a:t>Inscripción a las actividades de la comunidad.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2000">
                <a:solidFill>
                  <a:schemeClr val="dk1"/>
                </a:solidFill>
              </a:rPr>
              <a:t>Envío de notificaciones sobre noticias y actividades.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2000">
                <a:solidFill>
                  <a:schemeClr val="dk1"/>
                </a:solidFill>
              </a:rPr>
              <a:t>Agendamiento de sitios comunes. (canchas, salas, plazas, etc.)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2000">
                <a:solidFill>
                  <a:schemeClr val="dk1"/>
                </a:solidFill>
              </a:rPr>
              <a:t>Los accesos al sitio se ajustarán según el perfil. (Administrador, Junta de Vecinos y Vecinos)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0" y="13587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5"/>
          <p:cNvSpPr/>
          <p:nvPr/>
        </p:nvSpPr>
        <p:spPr>
          <a:xfrm>
            <a:off x="614538" y="2005100"/>
            <a:ext cx="10962900" cy="276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s-CL" sz="2000">
                <a:solidFill>
                  <a:schemeClr val="dk1"/>
                </a:solidFill>
              </a:rPr>
              <a:t>El proyecto se limita al desarrollo de un Sitio Web, no incluye aplicaciones móviles.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s-CL" sz="2000">
                <a:solidFill>
                  <a:schemeClr val="dk1"/>
                </a:solidFill>
              </a:rPr>
              <a:t>Se limita a la distribución en territorio Chileno.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s-CL" sz="2000">
                <a:solidFill>
                  <a:schemeClr val="dk1"/>
                </a:solidFill>
              </a:rPr>
              <a:t>Se requiere conexión a internet para su funcionamiento.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CL" sz="2000">
                <a:solidFill>
                  <a:schemeClr val="dk1"/>
                </a:solidFill>
              </a:rPr>
              <a:t>La navegación del sitio se puede realizar en los exploradores de Mozilla, Chrome y Edge.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 b="0" i="0" sz="18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0" y="1813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6"/>
          <p:cNvSpPr/>
          <p:nvPr/>
        </p:nvSpPr>
        <p:spPr>
          <a:xfrm>
            <a:off x="750738" y="2460300"/>
            <a:ext cx="10962900" cy="193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2000">
                <a:solidFill>
                  <a:schemeClr val="dk1"/>
                </a:solidFill>
              </a:rPr>
              <a:t>Se utilizó la metodología ágil Scrum, la cual nos brindó como principal beneficio un ritmo de trabajo sostenible, y adaptable a los cambios de manera inmediata, consiguiendo un ritmo constante.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47626" y="6809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4" name="Google Shape;154;p7"/>
          <p:cNvGraphicFramePr/>
          <p:nvPr/>
        </p:nvGraphicFramePr>
        <p:xfrm>
          <a:off x="136196" y="12887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{C0904EA8-EF7F-489F-A4C6-416BEEEFCF83}</a:tableStyleId>
              </a:tblPr>
              <a:tblGrid>
                <a:gridCol w="2085750"/>
                <a:gridCol w="566950"/>
                <a:gridCol w="536000"/>
                <a:gridCol w="525775"/>
                <a:gridCol w="488800"/>
                <a:gridCol w="666675"/>
                <a:gridCol w="683900"/>
                <a:gridCol w="854175"/>
                <a:gridCol w="877050"/>
                <a:gridCol w="612100"/>
                <a:gridCol w="837900"/>
                <a:gridCol w="790425"/>
                <a:gridCol w="767675"/>
                <a:gridCol w="716850"/>
                <a:gridCol w="870925"/>
              </a:tblGrid>
              <a:tr h="190800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19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br>
                        <a:rPr b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1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b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2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b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3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b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4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b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5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b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6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b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7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Levantamiento proyecto seleccionado (Entendimiento, análisis y solución)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Entendimiento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Solución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</a:t>
                      </a: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Creacion de epicas - historias de usuario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Epicas - HU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Epicas - HU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Epica 1: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y desarrollo de la base </a:t>
                      </a:r>
                      <a:b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datos del sistema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E1-H01 | E2-H02</a:t>
                      </a:r>
                      <a:b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E2-H03 | E2-H04</a:t>
                      </a:r>
                      <a:b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E2-H05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Epica 2: </a:t>
                      </a:r>
                      <a:b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de la comunidad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E2-H06 | E2-H07</a:t>
                      </a:r>
                      <a:b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E2-H08 | E2-H09</a:t>
                      </a:r>
                      <a:b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E2-H10 | E2-H11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Epica 3: 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Emisión de certificados de residencia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E3-H12</a:t>
                      </a:r>
                      <a:b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E3-H13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Epica 4: 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Visualización de datos y mapas interactivos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E3-H14 | E3-H15</a:t>
                      </a:r>
                      <a:b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E3-H16 | E4-H17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Epica 5: 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Envío de notificaciones sobre noticias y actividades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E5-</a:t>
                      </a: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H18</a:t>
                      </a:r>
                      <a:b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E5-H20</a:t>
                      </a:r>
                      <a:b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E5-H22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E5-H19</a:t>
                      </a:r>
                      <a:b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E5-H21</a:t>
                      </a:r>
                      <a:b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E5-H23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Epica 6: 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Inscripción a actividades de la comunidad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E6-H24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Epica 7: 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Postulaciones a proyectos vecinales</a:t>
                      </a:r>
                      <a:endParaRPr sz="15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E6-H25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E6-H26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Epica 8: 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Agendamiento de sitios comunes </a:t>
                      </a:r>
                      <a:b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(canchas, salas, plazas, etc.)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E7-H27</a:t>
                      </a:r>
                      <a:endParaRPr b="1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E7-H28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Presentación Final Proyecto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Presentación Comisión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95250" y="8802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3" name="Google Shape;1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4987" y="1526700"/>
            <a:ext cx="7892524" cy="49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8" name="Google Shape;1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0" y="5219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2" name="Google Shape;17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6425" y="1168425"/>
            <a:ext cx="6584274" cy="570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