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6754" autoAdjust="0"/>
  </p:normalViewPr>
  <p:slideViewPr>
    <p:cSldViewPr>
      <p:cViewPr varScale="1">
        <p:scale>
          <a:sx n="82" d="100"/>
          <a:sy n="82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57C31-DCC9-42A0-8916-CF66334CDC47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BCB33-827C-4899-BF24-5832C5F7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 live system the best way to view the History.IE5 and Content.IE5 folders is through a command line shell with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(show all) option.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Cookies and Favorite files can be easily viewed within a user’s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BCB33-827C-4899-BF24-5832C5F733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times,</a:t>
            </a:r>
            <a:r>
              <a:rPr lang="en-US" baseline="0" dirty="0" smtClean="0"/>
              <a:t> when users clear history or cache, information in the index.dat file does not get cleared.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BCB33-827C-4899-BF24-5832C5F733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95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Later browser</a:t>
            </a:r>
            <a:r>
              <a:rPr lang="en-US" baseline="0" dirty="0" smtClean="0"/>
              <a:t> versions are going to a dynamic allocation of space, depending on the size of the hard drive, up to a maximum amount of space that can be used for Cache.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BCB33-827C-4899-BF24-5832C5F733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9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No current parser for this index.dat file, does not clean up often.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BCB33-827C-4899-BF24-5832C5F733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22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</a:t>
            </a:r>
            <a:r>
              <a:rPr lang="en-US" dirty="0" err="1" smtClean="0"/>
              <a:t>userprofile</a:t>
            </a:r>
            <a:r>
              <a:rPr lang="en-US" dirty="0" smtClean="0"/>
              <a:t>%\</a:t>
            </a:r>
            <a:r>
              <a:rPr lang="en-US" dirty="0" err="1" smtClean="0"/>
              <a:t>AppData</a:t>
            </a:r>
            <a:r>
              <a:rPr lang="en-US" dirty="0" smtClean="0"/>
              <a:t>\Local\Microsoft\Windows\History\Low\History.IE5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BCB33-827C-4899-BF24-5832C5F733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74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RipRS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(tools, p268)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RipRS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carves out deleted recovery files from free space (unallocated space)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extracts browsing information from ACR files; either those found on the system or those carved from unallocated space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RipRS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ACR files are carved from unallocated space, information linking the tab data files with their respective recovery store files and some date/time information will be lost.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BCB33-827C-4899-BF24-5832C5F733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8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4F02-9CE4-41CE-9158-111E1656F106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2B957B0-67FF-42C8-89FE-6F0458D599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4F02-9CE4-41CE-9158-111E1656F106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57B0-67FF-42C8-89FE-6F0458D599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2B957B0-67FF-42C8-89FE-6F0458D5994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4F02-9CE4-41CE-9158-111E1656F106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4F02-9CE4-41CE-9158-111E1656F106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2B957B0-67FF-42C8-89FE-6F0458D599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4F02-9CE4-41CE-9158-111E1656F106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2B957B0-67FF-42C8-89FE-6F0458D599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EF74F02-9CE4-41CE-9158-111E1656F106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57B0-67FF-42C8-89FE-6F0458D599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4F02-9CE4-41CE-9158-111E1656F106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2B957B0-67FF-42C8-89FE-6F0458D5994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4F02-9CE4-41CE-9158-111E1656F106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2B957B0-67FF-42C8-89FE-6F0458D59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4F02-9CE4-41CE-9158-111E1656F106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B957B0-67FF-42C8-89FE-6F0458D59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2B957B0-67FF-42C8-89FE-6F0458D5994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4F02-9CE4-41CE-9158-111E1656F106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2B957B0-67FF-42C8-89FE-6F0458D599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EF74F02-9CE4-41CE-9158-111E1656F106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EF74F02-9CE4-41CE-9158-111E1656F106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2B957B0-67FF-42C8-89FE-6F0458D599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Anarchistcookbook.do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Browser Basics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Browser Forensics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0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(5) – History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dirty="0"/>
              <a:t>History (Virtual file listing showing human readable folders)</a:t>
            </a:r>
          </a:p>
          <a:p>
            <a:pPr lvl="1"/>
            <a:r>
              <a:rPr lang="en-US" sz="2400" dirty="0"/>
              <a:t>History.IE5 (Master Index.dat file </a:t>
            </a:r>
            <a:r>
              <a:rPr lang="en-US" sz="2400" b="1" dirty="0"/>
              <a:t>[Hidden]</a:t>
            </a:r>
            <a:r>
              <a:rPr lang="en-US" sz="2400" dirty="0"/>
              <a:t>)</a:t>
            </a:r>
          </a:p>
          <a:p>
            <a:pPr lvl="2"/>
            <a:r>
              <a:rPr lang="en-US" dirty="0"/>
              <a:t>MSHist012009031620090323 (weekly index.dat for: March 16, 2009 – March 23, 2009)</a:t>
            </a:r>
          </a:p>
          <a:p>
            <a:pPr lvl="1"/>
            <a:r>
              <a:rPr lang="en-US" sz="3200" dirty="0"/>
              <a:t>Format: </a:t>
            </a:r>
            <a:r>
              <a:rPr lang="en-US" sz="2400" dirty="0"/>
              <a:t>MSHIST01&lt;</a:t>
            </a:r>
            <a:r>
              <a:rPr lang="en-US" sz="2400" dirty="0" err="1"/>
              <a:t>StartYear</a:t>
            </a:r>
            <a:r>
              <a:rPr lang="en-US" sz="2400" dirty="0"/>
              <a:t>&gt;&lt;</a:t>
            </a:r>
            <a:r>
              <a:rPr lang="en-US" sz="2400" dirty="0" err="1"/>
              <a:t>StartMonth</a:t>
            </a:r>
            <a:r>
              <a:rPr lang="en-US" sz="2400" dirty="0"/>
              <a:t>&gt;&lt;</a:t>
            </a:r>
            <a:r>
              <a:rPr lang="en-US" sz="2400" dirty="0" err="1"/>
              <a:t>StartDay</a:t>
            </a:r>
            <a:r>
              <a:rPr lang="en-US" sz="2400" dirty="0"/>
              <a:t>&gt;&lt;</a:t>
            </a:r>
            <a:r>
              <a:rPr lang="en-US" sz="2400" dirty="0" err="1"/>
              <a:t>EndYear</a:t>
            </a:r>
            <a:r>
              <a:rPr lang="en-US" sz="2400" dirty="0"/>
              <a:t>&gt;&lt;</a:t>
            </a:r>
            <a:r>
              <a:rPr lang="en-US" sz="2400" dirty="0" err="1"/>
              <a:t>EndMonth</a:t>
            </a:r>
            <a:r>
              <a:rPr lang="en-US" sz="2400" dirty="0"/>
              <a:t>&gt;&lt;</a:t>
            </a:r>
            <a:r>
              <a:rPr lang="en-US" sz="2400" dirty="0" err="1"/>
              <a:t>EndDay</a:t>
            </a:r>
            <a:r>
              <a:rPr lang="en-US" sz="2400" dirty="0"/>
              <a:t>&gt;</a:t>
            </a:r>
            <a:endParaRPr lang="en-US" sz="3200" dirty="0"/>
          </a:p>
          <a:p>
            <a:pPr lvl="1"/>
            <a:r>
              <a:rPr lang="en-US" sz="2400" dirty="0"/>
              <a:t>Index.dat files are binary files: needs a special parser to read</a:t>
            </a:r>
          </a:p>
          <a:p>
            <a:pPr lvl="1"/>
            <a:r>
              <a:rPr lang="en-US" sz="2400" dirty="0"/>
              <a:t>Virtual vs. Actual history folders:</a:t>
            </a:r>
          </a:p>
          <a:p>
            <a:pPr lvl="2"/>
            <a:r>
              <a:rPr lang="en-US" dirty="0"/>
              <a:t>GUI shows files in a nice user-friendly way (no index.dat files show)</a:t>
            </a:r>
          </a:p>
          <a:p>
            <a:pPr lvl="2"/>
            <a:r>
              <a:rPr lang="en-US" sz="2100" dirty="0"/>
              <a:t>Command line shows the actual folders for the history still on disk, along with the index.dat file in that particular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8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 (5) – History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Local file access in IE history (p228)</a:t>
            </a:r>
          </a:p>
          <a:p>
            <a:pPr lvl="1"/>
            <a:r>
              <a:rPr lang="en-US" sz="2400" dirty="0"/>
              <a:t>IE history also records local file access</a:t>
            </a:r>
          </a:p>
          <a:p>
            <a:pPr lvl="1"/>
            <a:r>
              <a:rPr lang="en-US" sz="2400" dirty="0"/>
              <a:t>Under “My Computer” in Windows Explorer</a:t>
            </a:r>
          </a:p>
          <a:p>
            <a:pPr lvl="1"/>
            <a:r>
              <a:rPr lang="en-US" sz="2400" dirty="0"/>
              <a:t>Stored in index.dat as:</a:t>
            </a:r>
          </a:p>
          <a:p>
            <a:pPr lvl="2"/>
            <a:r>
              <a:rPr lang="en-US" u="sng" dirty="0">
                <a:hlinkClick r:id="rId2"/>
              </a:rPr>
              <a:t>File:///C:/Anarchistcookbook.doc</a:t>
            </a:r>
            <a:endParaRPr lang="en-US" dirty="0"/>
          </a:p>
          <a:p>
            <a:r>
              <a:rPr lang="en-US" sz="2800" dirty="0"/>
              <a:t>Does not mean the file was opened in a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06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(6) – History File Timestamps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84107915"/>
              </p:ext>
            </p:extLst>
          </p:nvPr>
        </p:nvGraphicFramePr>
        <p:xfrm>
          <a:off x="326571" y="3657600"/>
          <a:ext cx="850423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4746"/>
                <a:gridCol w="2834746"/>
                <a:gridCol w="2834746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Index.dat Location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Timestamp 1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Timestamp2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History.IE5 (Master)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Last Access (UTC)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Last Access (UTC)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Daily History folder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Last Access (Local)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Last Access (UTC)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Weekly History folder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Last Access (Local)</a:t>
                      </a:r>
                      <a:endParaRPr lang="en-US" sz="11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Index.dat creation time (UTC)</a:t>
                      </a:r>
                      <a:endParaRPr lang="en-U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16764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The index.dat file stores two timestamps for each entry in the history database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Unfortunately, timestamp information varies depending on which index.dat file you are reviewing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Windows Explorer shows </a:t>
            </a:r>
            <a:r>
              <a:rPr lang="en-US" u="sng" dirty="0"/>
              <a:t>last access in local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7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(7) – </a:t>
            </a:r>
            <a:r>
              <a:rPr lang="en-US" dirty="0" err="1" smtClean="0"/>
              <a:t>Mandiant</a:t>
            </a:r>
            <a:r>
              <a:rPr lang="en-US" dirty="0" smtClean="0"/>
              <a:t> Web Historian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Finds and parses history index.dat files</a:t>
            </a:r>
            <a:endParaRPr lang="en-US" sz="2400" dirty="0"/>
          </a:p>
          <a:p>
            <a:pPr lvl="1"/>
            <a:r>
              <a:rPr lang="en-US" sz="2400" b="1" dirty="0"/>
              <a:t>Also parses cache, cookie, and form history files</a:t>
            </a:r>
            <a:endParaRPr lang="en-US" sz="2000" dirty="0"/>
          </a:p>
          <a:p>
            <a:pPr lvl="0"/>
            <a:r>
              <a:rPr lang="en-US" sz="2800" dirty="0"/>
              <a:t>Provides XML, CSV or HTML output</a:t>
            </a:r>
            <a:endParaRPr lang="en-US" sz="2400" dirty="0"/>
          </a:p>
          <a:p>
            <a:pPr lvl="0"/>
            <a:r>
              <a:rPr lang="en-US" sz="2800" dirty="0"/>
              <a:t>Deleted entries displayed if they exist in index.dat</a:t>
            </a:r>
            <a:endParaRPr lang="en-US" sz="2400" dirty="0"/>
          </a:p>
          <a:p>
            <a:pPr lvl="0"/>
            <a:r>
              <a:rPr lang="en-US" sz="2800" dirty="0"/>
              <a:t>Excellent search and filtering capabilities</a:t>
            </a:r>
            <a:endParaRPr lang="en-US" sz="2400" dirty="0"/>
          </a:p>
          <a:p>
            <a:pPr lvl="0"/>
            <a:r>
              <a:rPr lang="en-US" sz="2800" dirty="0"/>
              <a:t>Parses Firefox, Chrome and Safari artifacts too</a:t>
            </a:r>
            <a:endParaRPr lang="en-US" sz="2400" dirty="0"/>
          </a:p>
          <a:p>
            <a:r>
              <a:rPr lang="en-US" sz="2800" dirty="0"/>
              <a:t>Difficult to tie results to their original index.dat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4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Cache: Viewing the Browser Stockpile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800" dirty="0"/>
              <a:t>The cache is place where web page components can be stored locally to speed up subsequent visits</a:t>
            </a:r>
            <a:endParaRPr lang="en-US" sz="2400" dirty="0"/>
          </a:p>
          <a:p>
            <a:pPr lvl="0"/>
            <a:r>
              <a:rPr lang="en-US" sz="2800" dirty="0"/>
              <a:t>Gives the investigator a “snapshot in time” of what a user was looking at online</a:t>
            </a:r>
            <a:endParaRPr lang="en-US" sz="2400" dirty="0"/>
          </a:p>
          <a:p>
            <a:pPr lvl="1"/>
            <a:r>
              <a:rPr lang="en-US" sz="2400" dirty="0"/>
              <a:t>Identifies websites which were visited</a:t>
            </a:r>
            <a:endParaRPr lang="en-US" sz="2000" dirty="0"/>
          </a:p>
          <a:p>
            <a:pPr lvl="1"/>
            <a:r>
              <a:rPr lang="en-US" sz="2400" dirty="0"/>
              <a:t>Provides the actual files the user viewed on a given website</a:t>
            </a:r>
            <a:endParaRPr lang="en-US" sz="2000" dirty="0"/>
          </a:p>
          <a:p>
            <a:pPr lvl="1"/>
            <a:r>
              <a:rPr lang="en-US" sz="2400" dirty="0"/>
              <a:t>Cached files are tied to a specific local user account</a:t>
            </a:r>
            <a:endParaRPr lang="en-US" sz="2000" dirty="0"/>
          </a:p>
          <a:p>
            <a:pPr lvl="1"/>
            <a:r>
              <a:rPr lang="en-US" sz="2400" dirty="0"/>
              <a:t>Timestamps show when the site was first saved and last viewed</a:t>
            </a:r>
            <a:endParaRPr lang="en-US" sz="2000" dirty="0"/>
          </a:p>
          <a:p>
            <a:pPr lvl="0"/>
            <a:r>
              <a:rPr lang="en-US" sz="2800" dirty="0"/>
              <a:t>The cache is not a complete record of every page visited</a:t>
            </a:r>
            <a:endParaRPr lang="en-US" sz="2400" dirty="0"/>
          </a:p>
          <a:p>
            <a:pPr lvl="0"/>
            <a:r>
              <a:rPr lang="en-US" sz="2800" dirty="0"/>
              <a:t>Can include deleted (cleared) entries</a:t>
            </a:r>
            <a:endParaRPr lang="en-US" sz="2400" dirty="0"/>
          </a:p>
          <a:p>
            <a:pPr lvl="1"/>
            <a:r>
              <a:rPr lang="en-US" sz="2300" dirty="0"/>
              <a:t>IE7 and above do a much better job of wiping cleared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8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 Cache: Viewing the Browser Stockpile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Drive storage defaults for Cache:</a:t>
            </a:r>
            <a:endParaRPr lang="en-US" sz="2400" dirty="0"/>
          </a:p>
          <a:p>
            <a:pPr lvl="1"/>
            <a:r>
              <a:rPr lang="en-US" sz="2400" dirty="0"/>
              <a:t>IE6 allocated 10% of the system drive to store cached files</a:t>
            </a:r>
            <a:endParaRPr lang="en-US" sz="2000" dirty="0"/>
          </a:p>
          <a:p>
            <a:pPr lvl="1"/>
            <a:r>
              <a:rPr lang="en-US" sz="2400" dirty="0"/>
              <a:t>IE7 = 50MB, can be increased to 250MB</a:t>
            </a:r>
            <a:endParaRPr lang="en-US" sz="2000" dirty="0"/>
          </a:p>
          <a:p>
            <a:r>
              <a:rPr lang="en-US" sz="2800" dirty="0"/>
              <a:t>IE9 = dynamic sizing based on drive size, using 1/256</a:t>
            </a:r>
            <a:r>
              <a:rPr lang="en-US" sz="2800" baseline="30000" dirty="0"/>
              <a:t>th</a:t>
            </a:r>
            <a:r>
              <a:rPr lang="en-US" sz="2800" dirty="0"/>
              <a:t> of the total disk capacity up to 250MB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9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 Cache: </a:t>
            </a:r>
            <a:r>
              <a:rPr lang="en-US" dirty="0" smtClean="0"/>
              <a:t>Index.dat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900" dirty="0"/>
              <a:t>The index.dat is critical for reconstructing the cache</a:t>
            </a:r>
            <a:endParaRPr lang="en-US" sz="2500" dirty="0"/>
          </a:p>
          <a:p>
            <a:pPr lvl="1"/>
            <a:r>
              <a:rPr lang="en-US" dirty="0"/>
              <a:t>Stores the original URL address</a:t>
            </a:r>
          </a:p>
          <a:p>
            <a:pPr lvl="1"/>
            <a:r>
              <a:rPr lang="en-US" dirty="0"/>
              <a:t>Identifies the path of cached file and maps it to the original </a:t>
            </a:r>
            <a:r>
              <a:rPr lang="en-US" dirty="0" smtClean="0"/>
              <a:t>URI</a:t>
            </a:r>
            <a:endParaRPr lang="en-US" dirty="0"/>
          </a:p>
          <a:p>
            <a:pPr lvl="1"/>
            <a:r>
              <a:rPr lang="en-US" dirty="0"/>
              <a:t>Populates a Type field that tells why the record exists </a:t>
            </a:r>
            <a:r>
              <a:rPr lang="en-US" dirty="0" smtClean="0"/>
              <a:t>(this </a:t>
            </a:r>
            <a:r>
              <a:rPr lang="en-US" dirty="0"/>
              <a:t>field is also used in other index.dat files):</a:t>
            </a:r>
          </a:p>
          <a:p>
            <a:pPr lvl="2"/>
            <a:r>
              <a:rPr lang="en-US" dirty="0"/>
              <a:t>URL: indicates the </a:t>
            </a:r>
            <a:r>
              <a:rPr lang="en-US" dirty="0" smtClean="0"/>
              <a:t>URI </a:t>
            </a:r>
            <a:r>
              <a:rPr lang="en-US" dirty="0"/>
              <a:t>was visited as part of a normal request</a:t>
            </a:r>
            <a:endParaRPr lang="en-US" sz="1800" dirty="0"/>
          </a:p>
          <a:p>
            <a:pPr lvl="2"/>
            <a:r>
              <a:rPr lang="en-US" dirty="0"/>
              <a:t>LEAK: failure to delete cached file due to file lock</a:t>
            </a:r>
            <a:endParaRPr lang="en-US" sz="1800" dirty="0"/>
          </a:p>
          <a:p>
            <a:pPr lvl="2"/>
            <a:r>
              <a:rPr lang="en-US" dirty="0"/>
              <a:t>REDR: page visited, causing a redirect (not saved in cache)</a:t>
            </a:r>
            <a:endParaRPr lang="en-US" sz="1800" dirty="0"/>
          </a:p>
          <a:p>
            <a:pPr lvl="2"/>
            <a:r>
              <a:rPr lang="en-US" dirty="0"/>
              <a:t>HASH: a hash index of the contents of the index.dat</a:t>
            </a:r>
            <a:endParaRPr lang="en-US" sz="1800" dirty="0"/>
          </a:p>
          <a:p>
            <a:pPr lvl="1"/>
            <a:r>
              <a:rPr lang="en-US" dirty="0"/>
              <a:t>Keeps the return HTTP header from the original website request (time stamp manipulation area)</a:t>
            </a:r>
          </a:p>
          <a:p>
            <a:r>
              <a:rPr lang="en-US" sz="2800" dirty="0"/>
              <a:t>Maintains timestamps for each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64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 Cache</a:t>
            </a:r>
            <a:r>
              <a:rPr lang="en-US" dirty="0" smtClean="0"/>
              <a:t>: Timestamps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Each cache entry stores several timestamps in the index.dat</a:t>
            </a:r>
            <a:endParaRPr lang="en-US" sz="2400" dirty="0"/>
          </a:p>
          <a:p>
            <a:pPr lvl="1"/>
            <a:r>
              <a:rPr lang="en-US" sz="2400" dirty="0"/>
              <a:t>File system timestamps are also available for cached files</a:t>
            </a:r>
            <a:endParaRPr lang="en-US" sz="2000" dirty="0"/>
          </a:p>
          <a:p>
            <a:pPr lvl="0"/>
            <a:r>
              <a:rPr lang="en-US" sz="2800" dirty="0"/>
              <a:t>Last modified</a:t>
            </a:r>
            <a:endParaRPr lang="en-US" sz="2400" dirty="0"/>
          </a:p>
          <a:p>
            <a:pPr lvl="1"/>
            <a:r>
              <a:rPr lang="en-US" sz="2400" dirty="0"/>
              <a:t>The last time content was changed on the web server</a:t>
            </a:r>
            <a:endParaRPr lang="en-US" sz="2000" dirty="0"/>
          </a:p>
          <a:p>
            <a:pPr lvl="1"/>
            <a:r>
              <a:rPr lang="en-US" sz="2400" dirty="0"/>
              <a:t>Stored in UTC time</a:t>
            </a:r>
            <a:endParaRPr lang="en-US" sz="2000" dirty="0"/>
          </a:p>
          <a:p>
            <a:pPr lvl="0"/>
            <a:r>
              <a:rPr lang="en-US" sz="2800" dirty="0"/>
              <a:t>Last accessed</a:t>
            </a:r>
            <a:endParaRPr lang="en-US" sz="2400" dirty="0"/>
          </a:p>
          <a:p>
            <a:pPr lvl="1"/>
            <a:r>
              <a:rPr lang="en-US" sz="2400" dirty="0"/>
              <a:t>The last time the local content was viewed by the user</a:t>
            </a:r>
            <a:endParaRPr lang="en-US" sz="2000" dirty="0"/>
          </a:p>
          <a:p>
            <a:pPr lvl="1"/>
            <a:r>
              <a:rPr lang="en-US" sz="2300" dirty="0"/>
              <a:t>Stored in UTC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83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 Cache: </a:t>
            </a:r>
            <a:r>
              <a:rPr lang="en-US" dirty="0" smtClean="0"/>
              <a:t>Timestamps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/>
              <a:t>Expiration</a:t>
            </a:r>
            <a:endParaRPr lang="en-US" sz="2400" dirty="0"/>
          </a:p>
          <a:p>
            <a:pPr lvl="1"/>
            <a:r>
              <a:rPr lang="en-US" sz="2400" dirty="0"/>
              <a:t>Used by the cache to age out old versions of pages</a:t>
            </a:r>
            <a:endParaRPr lang="en-US" sz="2000" dirty="0"/>
          </a:p>
          <a:p>
            <a:pPr lvl="1"/>
            <a:r>
              <a:rPr lang="en-US" sz="2400" dirty="0"/>
              <a:t>Set by the website and stored in UTC time</a:t>
            </a:r>
            <a:endParaRPr lang="en-US" sz="2000" dirty="0"/>
          </a:p>
          <a:p>
            <a:pPr lvl="0"/>
            <a:r>
              <a:rPr lang="en-US" sz="2800" dirty="0"/>
              <a:t>Last checked</a:t>
            </a:r>
            <a:endParaRPr lang="en-US" sz="2400" dirty="0"/>
          </a:p>
          <a:p>
            <a:pPr lvl="1"/>
            <a:r>
              <a:rPr lang="en-US" sz="2400" dirty="0"/>
              <a:t>When the site was last compared to cache for changes</a:t>
            </a:r>
            <a:endParaRPr lang="en-US" sz="2000" dirty="0"/>
          </a:p>
          <a:p>
            <a:pPr lvl="1"/>
            <a:r>
              <a:rPr lang="en-US" sz="2400" dirty="0"/>
              <a:t>Should be equivalent to last access time (UTC time)</a:t>
            </a:r>
            <a:endParaRPr lang="en-US" sz="2000" dirty="0"/>
          </a:p>
          <a:p>
            <a:r>
              <a:rPr lang="en-US" sz="2800" dirty="0"/>
              <a:t>Note: cached items are stored as individual files in IE, so each will have another set of </a:t>
            </a:r>
            <a:r>
              <a:rPr lang="en-US" sz="2800" dirty="0" smtClean="0"/>
              <a:t>file </a:t>
            </a:r>
            <a:r>
              <a:rPr lang="en-US" sz="2800" dirty="0"/>
              <a:t>system-specific timestamps that can be used (e.g. Modified, Accessed, MFT change, and created timestamps within NTFS)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08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Cache: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Temporary Internet files (Virtual file listing showing original file names)</a:t>
            </a:r>
            <a:endParaRPr lang="en-US" sz="2400" dirty="0"/>
          </a:p>
          <a:p>
            <a:pPr lvl="1"/>
            <a:r>
              <a:rPr lang="en-US" sz="2400" dirty="0"/>
              <a:t>Content.IE5 (index.dat + Desktop.ini)</a:t>
            </a:r>
            <a:endParaRPr lang="en-US" sz="2000" dirty="0"/>
          </a:p>
          <a:p>
            <a:pPr lvl="2"/>
            <a:r>
              <a:rPr lang="en-US" sz="2100" dirty="0"/>
              <a:t>0JZUPKOV, DBOGT3SK, H07B5DQ6 (cached files with actual file names)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7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Used to view a variety of web content</a:t>
            </a:r>
          </a:p>
          <a:p>
            <a:pPr lvl="1"/>
            <a:r>
              <a:rPr lang="en-US" dirty="0"/>
              <a:t>Text, video, file servers, images, code, data feeds</a:t>
            </a:r>
          </a:p>
          <a:p>
            <a:pPr lvl="0"/>
            <a:r>
              <a:rPr lang="en-US" dirty="0"/>
              <a:t>Many different browsers exist</a:t>
            </a:r>
          </a:p>
          <a:p>
            <a:pPr lvl="1"/>
            <a:r>
              <a:rPr lang="en-US" dirty="0"/>
              <a:t>Internet Explorer (IE), Firefox, Safari, Chrome</a:t>
            </a:r>
          </a:p>
          <a:p>
            <a:r>
              <a:rPr lang="en-US" dirty="0"/>
              <a:t>IE and Firefox dominate (at least for now)</a:t>
            </a:r>
          </a:p>
        </p:txBody>
      </p:sp>
    </p:spTree>
    <p:extLst>
      <p:ext uri="{BB962C8B-B14F-4D97-AF65-F5344CB8AC3E}">
        <p14:creationId xmlns:p14="http://schemas.microsoft.com/office/powerpoint/2010/main" val="2250752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IE Cookies: Going Deep into Website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Cookies give insight into what websites have been visited and what activities may have taken place there</a:t>
            </a:r>
          </a:p>
          <a:p>
            <a:pPr lvl="0"/>
            <a:r>
              <a:rPr lang="en-US" dirty="0"/>
              <a:t>They are small text files saved to the local drive to customize the website experience. An example is:</a:t>
            </a:r>
          </a:p>
          <a:p>
            <a:pPr lvl="1"/>
            <a:r>
              <a:rPr lang="en-US" dirty="0"/>
              <a:t>%</a:t>
            </a:r>
            <a:r>
              <a:rPr lang="en-US" dirty="0" err="1"/>
              <a:t>userprofile</a:t>
            </a:r>
            <a:r>
              <a:rPr lang="en-US" dirty="0"/>
              <a:t>%\Cookies\jdoe@expedia[1].txt</a:t>
            </a:r>
          </a:p>
        </p:txBody>
      </p:sp>
    </p:spTree>
    <p:extLst>
      <p:ext uri="{BB962C8B-B14F-4D97-AF65-F5344CB8AC3E}">
        <p14:creationId xmlns:p14="http://schemas.microsoft.com/office/powerpoint/2010/main" val="2712307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IE Cookies: Going Deep into Website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Cookies give an investigator the following information:</a:t>
            </a:r>
            <a:endParaRPr lang="en-US" sz="2400" dirty="0"/>
          </a:p>
          <a:p>
            <a:pPr lvl="1"/>
            <a:r>
              <a:rPr lang="en-US" sz="2400" dirty="0"/>
              <a:t>Issuing website (i.e. expedia.com)</a:t>
            </a:r>
            <a:endParaRPr lang="en-US" sz="2000" dirty="0"/>
          </a:p>
          <a:p>
            <a:pPr lvl="1"/>
            <a:r>
              <a:rPr lang="en-US" sz="2400" dirty="0"/>
              <a:t>Local user account (</a:t>
            </a:r>
            <a:r>
              <a:rPr lang="en-US" sz="2400" dirty="0" err="1"/>
              <a:t>ie</a:t>
            </a:r>
            <a:r>
              <a:rPr lang="en-US" sz="2400" dirty="0"/>
              <a:t>. </a:t>
            </a:r>
            <a:r>
              <a:rPr lang="en-US" sz="2400" dirty="0" err="1"/>
              <a:t>jdoe</a:t>
            </a:r>
            <a:r>
              <a:rPr lang="en-US" sz="2400" dirty="0"/>
              <a:t>)</a:t>
            </a:r>
            <a:endParaRPr lang="en-US" sz="2000" dirty="0"/>
          </a:p>
          <a:p>
            <a:pPr lvl="1"/>
            <a:r>
              <a:rPr lang="en-US" sz="2400" dirty="0"/>
              <a:t>Modified, accessed, and created times for the cookie file</a:t>
            </a:r>
            <a:endParaRPr lang="en-US" sz="2000" dirty="0"/>
          </a:p>
          <a:p>
            <a:pPr lvl="1"/>
            <a:r>
              <a:rPr lang="en-US" sz="2400" dirty="0"/>
              <a:t>Any data the website wishes to include in the text file</a:t>
            </a:r>
            <a:endParaRPr lang="en-US" sz="2000" dirty="0"/>
          </a:p>
          <a:p>
            <a:r>
              <a:rPr lang="en-US" sz="2800" dirty="0"/>
              <a:t>Remember that only persistent cookies are saved!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69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Cookies: Index.dat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The index.dat file provides metadata for cookie files</a:t>
            </a:r>
          </a:p>
          <a:p>
            <a:pPr lvl="0"/>
            <a:r>
              <a:rPr lang="en-US" dirty="0"/>
              <a:t>Last accessed – last time cookie was passed to website (UTC)</a:t>
            </a:r>
          </a:p>
          <a:p>
            <a:pPr lvl="0"/>
            <a:r>
              <a:rPr lang="en-US" dirty="0"/>
              <a:t>Last modified – last time website modified cookie (UTC)</a:t>
            </a:r>
          </a:p>
          <a:p>
            <a:pPr lvl="0"/>
            <a:r>
              <a:rPr lang="en-US" dirty="0"/>
              <a:t>Last checked – last time expiration was checked (UTC)</a:t>
            </a:r>
          </a:p>
          <a:p>
            <a:pPr lvl="0"/>
            <a:r>
              <a:rPr lang="en-US" dirty="0"/>
              <a:t>Expires – when cookie will no longer be accepted (UTC)</a:t>
            </a:r>
          </a:p>
          <a:p>
            <a:r>
              <a:rPr lang="en-US" dirty="0"/>
              <a:t>Hits – how many times cookie has been passed to the site</a:t>
            </a:r>
          </a:p>
        </p:txBody>
      </p:sp>
    </p:spTree>
    <p:extLst>
      <p:ext uri="{BB962C8B-B14F-4D97-AF65-F5344CB8AC3E}">
        <p14:creationId xmlns:p14="http://schemas.microsoft.com/office/powerpoint/2010/main" val="2880476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IE9+: Random Cookie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IE v9.0.2 implemented randomized cookie names</a:t>
            </a:r>
            <a:endParaRPr lang="en-US" sz="2400" dirty="0"/>
          </a:p>
          <a:p>
            <a:pPr lvl="0"/>
            <a:r>
              <a:rPr lang="en-US" sz="2800" dirty="0"/>
              <a:t>Security mechanism to foil predictable storage locations</a:t>
            </a:r>
            <a:endParaRPr lang="en-US" sz="2400" dirty="0"/>
          </a:p>
          <a:p>
            <a:pPr lvl="0"/>
            <a:r>
              <a:rPr lang="en-US" sz="2800" dirty="0"/>
              <a:t>Cookie format is identical</a:t>
            </a:r>
            <a:endParaRPr lang="en-US" sz="2400" dirty="0"/>
          </a:p>
          <a:p>
            <a:pPr lvl="1"/>
            <a:r>
              <a:rPr lang="en-US" sz="2400" dirty="0"/>
              <a:t>Now must use index.dat file to identify issuing domain</a:t>
            </a:r>
            <a:endParaRPr lang="en-US" sz="2000" dirty="0"/>
          </a:p>
          <a:p>
            <a:r>
              <a:rPr lang="en-US" sz="2800" dirty="0"/>
              <a:t>Only affects cookies issued after install/update of IE9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7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Bookmarks: Looking at Saved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Bookmarks tell us what websites a user has saved, giving insight into their interests and web activities</a:t>
            </a:r>
          </a:p>
          <a:p>
            <a:pPr lvl="0"/>
            <a:r>
              <a:rPr lang="en-US" dirty="0"/>
              <a:t>IE stores bookmarks as .</a:t>
            </a:r>
            <a:r>
              <a:rPr lang="en-US" dirty="0" err="1"/>
              <a:t>url</a:t>
            </a:r>
            <a:r>
              <a:rPr lang="en-US" dirty="0"/>
              <a:t> files in the Favorites folder</a:t>
            </a:r>
          </a:p>
          <a:p>
            <a:pPr lvl="1"/>
            <a:r>
              <a:rPr lang="en-US" dirty="0"/>
              <a:t>%</a:t>
            </a:r>
            <a:r>
              <a:rPr lang="en-US" dirty="0" err="1"/>
              <a:t>userprofile</a:t>
            </a:r>
            <a:r>
              <a:rPr lang="en-US" dirty="0"/>
              <a:t>%\Favorites\Twitter.url</a:t>
            </a:r>
          </a:p>
        </p:txBody>
      </p:sp>
    </p:spTree>
    <p:extLst>
      <p:ext uri="{BB962C8B-B14F-4D97-AF65-F5344CB8AC3E}">
        <p14:creationId xmlns:p14="http://schemas.microsoft.com/office/powerpoint/2010/main" val="41511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 Bookmarks: Looking at Saved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Favorites give an investigator the following information:</a:t>
            </a:r>
            <a:endParaRPr lang="en-US" sz="2400" dirty="0"/>
          </a:p>
          <a:p>
            <a:pPr lvl="1"/>
            <a:r>
              <a:rPr lang="en-US" sz="2400" dirty="0"/>
              <a:t>Saved website, page on site, and any URL parameters</a:t>
            </a:r>
            <a:endParaRPr lang="en-US" sz="2000" dirty="0"/>
          </a:p>
          <a:p>
            <a:pPr lvl="1"/>
            <a:r>
              <a:rPr lang="en-US" sz="2400" dirty="0"/>
              <a:t>What local user profile saved the favorite</a:t>
            </a:r>
            <a:endParaRPr lang="en-US" sz="2000" dirty="0"/>
          </a:p>
          <a:p>
            <a:pPr lvl="1"/>
            <a:r>
              <a:rPr lang="en-US" sz="2400" dirty="0"/>
              <a:t>Modified, accessed, and created times for the .</a:t>
            </a:r>
            <a:r>
              <a:rPr lang="en-US" sz="2400" dirty="0" err="1"/>
              <a:t>url</a:t>
            </a:r>
            <a:r>
              <a:rPr lang="en-US" sz="2400" dirty="0"/>
              <a:t> file</a:t>
            </a:r>
            <a:endParaRPr lang="en-US" sz="2000" dirty="0"/>
          </a:p>
          <a:p>
            <a:pPr lvl="0"/>
            <a:r>
              <a:rPr lang="en-US" sz="2800" dirty="0"/>
              <a:t>A bookmark does not prove the site was visited</a:t>
            </a:r>
            <a:endParaRPr lang="en-US" sz="2400" dirty="0"/>
          </a:p>
          <a:p>
            <a:pPr lvl="1"/>
            <a:r>
              <a:rPr lang="en-US" sz="2400" dirty="0"/>
              <a:t>Bookmarks could be installed with OS or imported</a:t>
            </a:r>
            <a:endParaRPr lang="en-US" sz="2000" dirty="0"/>
          </a:p>
          <a:p>
            <a:pPr lvl="1"/>
            <a:r>
              <a:rPr lang="en-US" sz="2300" dirty="0"/>
              <a:t>Malware has been known to add favorites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7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11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IE Download History: Examining what was Downloaded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800" dirty="0"/>
              <a:t>How can we determine what a user downloaded/opened?</a:t>
            </a:r>
            <a:endParaRPr lang="en-US" sz="2400" dirty="0"/>
          </a:p>
          <a:p>
            <a:pPr lvl="0"/>
            <a:r>
              <a:rPr lang="en-US" sz="2800" dirty="0"/>
              <a:t>Files downloaded within IE are often saved to default locations</a:t>
            </a:r>
            <a:endParaRPr lang="en-US" sz="2400" dirty="0"/>
          </a:p>
          <a:p>
            <a:pPr lvl="1"/>
            <a:r>
              <a:rPr lang="en-US" sz="2400" dirty="0"/>
              <a:t>The default download folder is located in the registry (</a:t>
            </a:r>
            <a:r>
              <a:rPr lang="en-US" sz="2400" dirty="0" err="1"/>
              <a:t>WinXP</a:t>
            </a:r>
            <a:r>
              <a:rPr lang="en-US" sz="2400" dirty="0"/>
              <a:t>):</a:t>
            </a:r>
            <a:endParaRPr lang="en-US" sz="2000" dirty="0"/>
          </a:p>
          <a:p>
            <a:pPr lvl="2"/>
            <a:r>
              <a:rPr lang="en-US" dirty="0"/>
              <a:t>HKCU\Software\Microsoft\Internet Explorer</a:t>
            </a:r>
            <a:endParaRPr lang="en-US" sz="1800" dirty="0"/>
          </a:p>
          <a:p>
            <a:pPr lvl="3"/>
            <a:r>
              <a:rPr lang="en-US" dirty="0"/>
              <a:t>On dead systems the HKCU is located in the ntuser.dat hive</a:t>
            </a:r>
            <a:endParaRPr lang="en-US" sz="1800" dirty="0"/>
          </a:p>
          <a:p>
            <a:pPr lvl="1"/>
            <a:r>
              <a:rPr lang="en-US" sz="2400" dirty="0"/>
              <a:t>The “Download directory” value defaults to the user’s desktop</a:t>
            </a:r>
            <a:endParaRPr lang="en-US" sz="2000" dirty="0"/>
          </a:p>
          <a:p>
            <a:pPr lvl="1"/>
            <a:r>
              <a:rPr lang="en-US" sz="2400" dirty="0"/>
              <a:t>Vista/Win7 uses %</a:t>
            </a:r>
            <a:r>
              <a:rPr lang="en-US" sz="2400" dirty="0" err="1"/>
              <a:t>userprofile</a:t>
            </a:r>
            <a:r>
              <a:rPr lang="en-US" sz="2400" dirty="0"/>
              <a:t>%\Downloads\ as the </a:t>
            </a:r>
            <a:r>
              <a:rPr lang="en-US" sz="2400" dirty="0" smtClean="0"/>
              <a:t>default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7903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11352"/>
          </a:xfrm>
        </p:spPr>
        <p:txBody>
          <a:bodyPr>
            <a:normAutofit fontScale="90000"/>
          </a:bodyPr>
          <a:lstStyle/>
          <a:p>
            <a:r>
              <a:rPr lang="en-US" dirty="0"/>
              <a:t>IE Download History: Examining what was </a:t>
            </a:r>
            <a:r>
              <a:rPr lang="en-US" dirty="0" smtClean="0"/>
              <a:t>Downloaded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Opened files (using “Open” option) are stored in IE cache</a:t>
            </a:r>
            <a:endParaRPr lang="en-US" dirty="0"/>
          </a:p>
          <a:p>
            <a:pPr lvl="0"/>
            <a:r>
              <a:rPr lang="en-US" sz="2800" dirty="0"/>
              <a:t>IE history will also show evidence of downloads</a:t>
            </a:r>
            <a:endParaRPr lang="en-US" sz="2400" dirty="0"/>
          </a:p>
          <a:p>
            <a:pPr lvl="0"/>
            <a:r>
              <a:rPr lang="en-US" sz="2800" dirty="0"/>
              <a:t>IE9+ Download Manager</a:t>
            </a:r>
            <a:endParaRPr lang="en-US" sz="2400" dirty="0"/>
          </a:p>
          <a:p>
            <a:pPr lvl="1"/>
            <a:r>
              <a:rPr lang="en-US" sz="2400" dirty="0"/>
              <a:t>Download manager in IE9 records</a:t>
            </a:r>
            <a:endParaRPr lang="en-US" sz="2000" dirty="0"/>
          </a:p>
          <a:p>
            <a:pPr lvl="2"/>
            <a:r>
              <a:rPr lang="en-US" dirty="0"/>
              <a:t>Filename</a:t>
            </a:r>
            <a:endParaRPr lang="en-US" sz="1800" dirty="0"/>
          </a:p>
          <a:p>
            <a:pPr lvl="2"/>
            <a:r>
              <a:rPr lang="en-US" dirty="0"/>
              <a:t>File size</a:t>
            </a:r>
            <a:endParaRPr lang="en-US" sz="1800" dirty="0"/>
          </a:p>
          <a:p>
            <a:pPr lvl="2"/>
            <a:r>
              <a:rPr lang="en-US" dirty="0"/>
              <a:t>Originating </a:t>
            </a:r>
            <a:r>
              <a:rPr lang="en-US" dirty="0" err="1"/>
              <a:t>URl</a:t>
            </a:r>
            <a:endParaRPr lang="en-US" sz="1800" dirty="0"/>
          </a:p>
          <a:p>
            <a:pPr lvl="2"/>
            <a:r>
              <a:rPr lang="en-US" dirty="0"/>
              <a:t>Referring </a:t>
            </a:r>
            <a:r>
              <a:rPr lang="en-US" dirty="0" err="1"/>
              <a:t>URl</a:t>
            </a:r>
            <a:endParaRPr lang="en-US" sz="1800" dirty="0"/>
          </a:p>
          <a:p>
            <a:pPr lvl="2"/>
            <a:r>
              <a:rPr lang="en-US" dirty="0"/>
              <a:t>Download destination</a:t>
            </a:r>
            <a:endParaRPr lang="en-US" sz="1800" dirty="0"/>
          </a:p>
          <a:p>
            <a:pPr lvl="2"/>
            <a:r>
              <a:rPr lang="en-US" dirty="0"/>
              <a:t>Time of download</a:t>
            </a:r>
            <a:endParaRPr lang="en-US" sz="1800" dirty="0"/>
          </a:p>
          <a:p>
            <a:pPr lvl="1"/>
            <a:r>
              <a:rPr lang="en-US" sz="2400" dirty="0"/>
              <a:t>Information stored in index.dat file:</a:t>
            </a:r>
            <a:endParaRPr lang="en-US" sz="2000" dirty="0"/>
          </a:p>
          <a:p>
            <a:pPr lvl="2"/>
            <a:r>
              <a:rPr lang="en-US" dirty="0"/>
              <a:t>%</a:t>
            </a:r>
            <a:r>
              <a:rPr lang="en-US" dirty="0" err="1"/>
              <a:t>userprofile</a:t>
            </a:r>
            <a:r>
              <a:rPr lang="en-US" dirty="0"/>
              <a:t>%\</a:t>
            </a:r>
            <a:r>
              <a:rPr lang="en-US" dirty="0" err="1" smtClean="0"/>
              <a:t>AppData</a:t>
            </a:r>
            <a:r>
              <a:rPr lang="en-US" dirty="0" smtClean="0"/>
              <a:t>\Roaming\Microsoft\Windows\</a:t>
            </a:r>
            <a:r>
              <a:rPr lang="en-US" dirty="0" err="1" smtClean="0"/>
              <a:t>IEDownloadHistory</a:t>
            </a:r>
            <a:r>
              <a:rPr lang="en-US" dirty="0" smtClean="0"/>
              <a:t>\index.dat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73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Auto-complete: Typed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800" dirty="0"/>
              <a:t>Address bar history – typed URLs registry key:</a:t>
            </a:r>
            <a:endParaRPr lang="en-US" sz="2400" dirty="0"/>
          </a:p>
          <a:p>
            <a:pPr lvl="1"/>
            <a:r>
              <a:rPr lang="en-US" sz="2400" dirty="0"/>
              <a:t>HKCU(ntuser.dat)\Software\Microsoft\</a:t>
            </a:r>
            <a:r>
              <a:rPr lang="en-US" sz="2400" dirty="0" err="1"/>
              <a:t>InternetExplorer</a:t>
            </a:r>
            <a:r>
              <a:rPr lang="en-US" sz="2400" dirty="0"/>
              <a:t>\</a:t>
            </a:r>
            <a:r>
              <a:rPr lang="en-US" sz="2400" dirty="0" err="1"/>
              <a:t>TypedURLs</a:t>
            </a:r>
            <a:endParaRPr lang="en-US" sz="2000" dirty="0"/>
          </a:p>
          <a:p>
            <a:pPr lvl="2"/>
            <a:r>
              <a:rPr lang="en-US" dirty="0"/>
              <a:t>Records last 25 web addresses typed by user</a:t>
            </a:r>
            <a:endParaRPr lang="en-US" sz="1800" dirty="0"/>
          </a:p>
          <a:p>
            <a:pPr lvl="0"/>
            <a:r>
              <a:rPr lang="en-US" sz="2800" dirty="0"/>
              <a:t>History files are also used for auto-complete</a:t>
            </a:r>
            <a:endParaRPr lang="en-US" sz="2400" dirty="0"/>
          </a:p>
          <a:p>
            <a:pPr lvl="0"/>
            <a:r>
              <a:rPr lang="en-US" sz="2800" dirty="0"/>
              <a:t>Internet Explorer protected storage</a:t>
            </a:r>
            <a:endParaRPr lang="en-US" sz="2400" dirty="0"/>
          </a:p>
          <a:p>
            <a:pPr lvl="1"/>
            <a:r>
              <a:rPr lang="en-US" sz="2400" dirty="0"/>
              <a:t>Auto-complete form data</a:t>
            </a:r>
            <a:endParaRPr lang="en-US" sz="2000" dirty="0"/>
          </a:p>
          <a:p>
            <a:pPr lvl="1"/>
            <a:r>
              <a:rPr lang="en-US" sz="2400" dirty="0"/>
              <a:t>Website usernames and passwords</a:t>
            </a:r>
            <a:endParaRPr lang="en-US" sz="2000" dirty="0"/>
          </a:p>
          <a:p>
            <a:pPr lvl="1"/>
            <a:r>
              <a:rPr lang="en-US" sz="2400" dirty="0"/>
              <a:t>Network credentials and FTP passwords</a:t>
            </a:r>
            <a:endParaRPr lang="en-US" sz="2000" dirty="0"/>
          </a:p>
          <a:p>
            <a:pPr lvl="1"/>
            <a:r>
              <a:rPr lang="en-US" sz="2400" dirty="0"/>
              <a:t>If it isn’t acquired live, requires cracking</a:t>
            </a:r>
            <a:endParaRPr lang="en-US" sz="2000" dirty="0"/>
          </a:p>
          <a:p>
            <a:pPr lvl="2"/>
            <a:r>
              <a:rPr lang="en-US" dirty="0" err="1"/>
              <a:t>Nirsoft</a:t>
            </a:r>
            <a:r>
              <a:rPr lang="en-US" dirty="0"/>
              <a:t> </a:t>
            </a:r>
            <a:r>
              <a:rPr lang="en-US" dirty="0" err="1"/>
              <a:t>IEPassView</a:t>
            </a:r>
            <a:r>
              <a:rPr lang="en-US" dirty="0"/>
              <a:t> v1.2 is a free tool for live acquisitions</a:t>
            </a:r>
            <a:endParaRPr lang="en-US" sz="1800" dirty="0"/>
          </a:p>
          <a:p>
            <a:pPr lvl="1"/>
            <a:r>
              <a:rPr lang="en-US" sz="2300" dirty="0"/>
              <a:t>More secure mechanism put in place starting with IE7 and Vista/Win7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80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Browser Artifacts in Vista/Win7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Vista made big changes to user folders</a:t>
            </a:r>
            <a:endParaRPr lang="en-US" sz="2400" dirty="0"/>
          </a:p>
          <a:p>
            <a:pPr lvl="0"/>
            <a:r>
              <a:rPr lang="en-US" sz="2800" dirty="0"/>
              <a:t>Roaming versus local folders</a:t>
            </a:r>
            <a:endParaRPr lang="en-US" sz="2400" dirty="0"/>
          </a:p>
          <a:p>
            <a:pPr lvl="1"/>
            <a:r>
              <a:rPr lang="en-US" sz="2400" dirty="0"/>
              <a:t>Cookies located in roaming profile</a:t>
            </a:r>
            <a:endParaRPr lang="en-US" sz="2000" dirty="0"/>
          </a:p>
          <a:p>
            <a:r>
              <a:rPr lang="en-US" sz="2800" dirty="0"/>
              <a:t>Cache &amp; history found in local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5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we find during Browser Forensics?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can we answer the following questions?</a:t>
            </a:r>
          </a:p>
          <a:p>
            <a:pPr lvl="1"/>
            <a:r>
              <a:rPr lang="en-US" dirty="0" smtClean="0"/>
              <a:t>What websites did the user visit?</a:t>
            </a:r>
          </a:p>
          <a:p>
            <a:pPr lvl="2"/>
            <a:r>
              <a:rPr lang="en-US" dirty="0" smtClean="0"/>
              <a:t>History, cache, cookies, recovery folders, suggested sites</a:t>
            </a:r>
          </a:p>
          <a:p>
            <a:pPr lvl="1"/>
            <a:r>
              <a:rPr lang="en-US" dirty="0" smtClean="0"/>
              <a:t>How many times was a site visited?</a:t>
            </a:r>
          </a:p>
          <a:p>
            <a:pPr lvl="2"/>
            <a:r>
              <a:rPr lang="en-US" dirty="0" smtClean="0"/>
              <a:t>History </a:t>
            </a:r>
          </a:p>
          <a:p>
            <a:pPr lvl="1"/>
            <a:r>
              <a:rPr lang="en-US" dirty="0" smtClean="0"/>
              <a:t>When was a site visited?</a:t>
            </a:r>
          </a:p>
          <a:p>
            <a:pPr lvl="2"/>
            <a:r>
              <a:rPr lang="en-US" dirty="0" smtClean="0"/>
              <a:t>History, cache, cookies, recovery folders</a:t>
            </a:r>
          </a:p>
          <a:p>
            <a:pPr lvl="1"/>
            <a:r>
              <a:rPr lang="en-US" dirty="0" smtClean="0"/>
              <a:t>What websites were saved by the user?</a:t>
            </a:r>
          </a:p>
          <a:p>
            <a:pPr lvl="2"/>
            <a:r>
              <a:rPr lang="en-US" dirty="0" smtClean="0"/>
              <a:t>Bookmarks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33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 Browser Artifacts in </a:t>
            </a:r>
            <a:r>
              <a:rPr lang="en-US" dirty="0" smtClean="0"/>
              <a:t>Vista/Win7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800" dirty="0"/>
              <a:t>“Protected Mode” conducts web browsing as an unprivileged user</a:t>
            </a:r>
            <a:endParaRPr lang="en-US" sz="2400" dirty="0"/>
          </a:p>
          <a:p>
            <a:pPr lvl="1"/>
            <a:r>
              <a:rPr lang="en-US" sz="2400" dirty="0"/>
              <a:t>A new set of locations were added: </a:t>
            </a:r>
            <a:r>
              <a:rPr lang="en-US" sz="2400" b="1" dirty="0"/>
              <a:t>low</a:t>
            </a:r>
            <a:r>
              <a:rPr lang="en-US" sz="2400" dirty="0"/>
              <a:t> folders</a:t>
            </a:r>
            <a:endParaRPr lang="en-US" sz="2000" dirty="0"/>
          </a:p>
          <a:p>
            <a:pPr lvl="1"/>
            <a:r>
              <a:rPr lang="en-US" sz="2400" dirty="0"/>
              <a:t>Most browser evidence will be in </a:t>
            </a:r>
            <a:r>
              <a:rPr lang="en-US" sz="2400" b="1" dirty="0"/>
              <a:t>low</a:t>
            </a:r>
            <a:r>
              <a:rPr lang="en-US" sz="2400" dirty="0"/>
              <a:t> folders</a:t>
            </a:r>
            <a:endParaRPr lang="en-US" sz="2000" dirty="0"/>
          </a:p>
          <a:p>
            <a:pPr lvl="1"/>
            <a:r>
              <a:rPr lang="en-US" sz="2400" dirty="0" smtClean="0"/>
              <a:t>Local </a:t>
            </a:r>
            <a:r>
              <a:rPr lang="en-US" sz="2400" dirty="0"/>
              <a:t>file usage is stored in the standard history folder (because it is not performed with restricted permissions)</a:t>
            </a:r>
            <a:endParaRPr lang="en-US" sz="2000" dirty="0"/>
          </a:p>
          <a:p>
            <a:pPr lvl="1"/>
            <a:r>
              <a:rPr lang="en-US" sz="2400" dirty="0"/>
              <a:t>If protected mode is turned off, low folders will not be utilized</a:t>
            </a:r>
            <a:endParaRPr lang="en-US" sz="2000" dirty="0"/>
          </a:p>
          <a:p>
            <a:pPr lvl="1"/>
            <a:r>
              <a:rPr lang="en-US" sz="2400" dirty="0"/>
              <a:t>If User Access Control (UAC) is turned off, low folders will not be utilized (it is required for protected mode to operate)</a:t>
            </a:r>
            <a:endParaRPr lang="en-US" sz="2000" dirty="0"/>
          </a:p>
          <a:p>
            <a:pPr lvl="1"/>
            <a:r>
              <a:rPr lang="en-US" sz="2300" dirty="0"/>
              <a:t>If the instance of IE is run with Administrator permissions, the low folders are also not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70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Data Locations: Vista/Win7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2800" dirty="0"/>
              <a:t>History files</a:t>
            </a:r>
            <a:endParaRPr lang="en-US" sz="2400" dirty="0"/>
          </a:p>
          <a:p>
            <a:pPr lvl="1"/>
            <a:r>
              <a:rPr lang="en-US" sz="2400" dirty="0"/>
              <a:t>%</a:t>
            </a:r>
            <a:r>
              <a:rPr lang="en-US" sz="2400" dirty="0" err="1"/>
              <a:t>userprofile</a:t>
            </a:r>
            <a:r>
              <a:rPr lang="en-US" sz="2400" dirty="0"/>
              <a:t>%\</a:t>
            </a:r>
            <a:r>
              <a:rPr lang="en-US" sz="2400" dirty="0" err="1"/>
              <a:t>AppData</a:t>
            </a:r>
            <a:r>
              <a:rPr lang="en-US" sz="2400" dirty="0"/>
              <a:t>\Local\Microsoft\Windows\History\History.IE5</a:t>
            </a:r>
            <a:endParaRPr lang="en-US" sz="2000" dirty="0"/>
          </a:p>
          <a:p>
            <a:pPr lvl="1"/>
            <a:r>
              <a:rPr lang="en-US" sz="2400" dirty="0"/>
              <a:t>%</a:t>
            </a:r>
            <a:r>
              <a:rPr lang="en-US" sz="2400" dirty="0" err="1"/>
              <a:t>userprofile</a:t>
            </a:r>
            <a:r>
              <a:rPr lang="en-US" sz="2400" dirty="0"/>
              <a:t>%\</a:t>
            </a:r>
            <a:r>
              <a:rPr lang="en-US" sz="2400" dirty="0" err="1"/>
              <a:t>AppData</a:t>
            </a:r>
            <a:r>
              <a:rPr lang="en-US" sz="2400" dirty="0"/>
              <a:t>\Local\Microsoft\Windows\History\Low\History.IE5</a:t>
            </a:r>
            <a:endParaRPr lang="en-US" sz="2000" dirty="0"/>
          </a:p>
          <a:p>
            <a:pPr lvl="0"/>
            <a:r>
              <a:rPr lang="en-US" sz="2800" dirty="0"/>
              <a:t>Cache</a:t>
            </a:r>
            <a:endParaRPr lang="en-US" sz="2400" dirty="0"/>
          </a:p>
          <a:p>
            <a:pPr lvl="1"/>
            <a:r>
              <a:rPr lang="en-US" sz="2400" dirty="0"/>
              <a:t>%</a:t>
            </a:r>
            <a:r>
              <a:rPr lang="en-US" sz="2400" dirty="0" err="1"/>
              <a:t>userprofile</a:t>
            </a:r>
            <a:r>
              <a:rPr lang="en-US" sz="2400" dirty="0"/>
              <a:t>%\</a:t>
            </a:r>
            <a:r>
              <a:rPr lang="en-US" sz="2400" dirty="0" err="1"/>
              <a:t>AppData</a:t>
            </a:r>
            <a:r>
              <a:rPr lang="en-US" sz="2400" dirty="0"/>
              <a:t>\Local\Microsoft\Windows\Temporary Internet Files\Content.IE5</a:t>
            </a:r>
            <a:endParaRPr lang="en-US" sz="2000" dirty="0"/>
          </a:p>
          <a:p>
            <a:pPr lvl="1"/>
            <a:r>
              <a:rPr lang="en-US" sz="2400" dirty="0"/>
              <a:t>%</a:t>
            </a:r>
            <a:r>
              <a:rPr lang="en-US" sz="2400" dirty="0" err="1"/>
              <a:t>userprofile</a:t>
            </a:r>
            <a:r>
              <a:rPr lang="en-US" sz="2400" dirty="0"/>
              <a:t>%\</a:t>
            </a:r>
            <a:r>
              <a:rPr lang="en-US" sz="2400" dirty="0" err="1"/>
              <a:t>AppData</a:t>
            </a:r>
            <a:r>
              <a:rPr lang="en-US" sz="2400" dirty="0"/>
              <a:t>\Local\Microsoft\Windows\Temporary Internet Files\Low\content.IE5</a:t>
            </a:r>
            <a:endParaRPr lang="en-US" sz="2000" dirty="0"/>
          </a:p>
          <a:p>
            <a:pPr lvl="0"/>
            <a:r>
              <a:rPr lang="en-US" sz="2800" dirty="0"/>
              <a:t>Cookies</a:t>
            </a:r>
            <a:endParaRPr lang="en-US" sz="2400" dirty="0"/>
          </a:p>
          <a:p>
            <a:pPr lvl="1"/>
            <a:r>
              <a:rPr lang="en-US" sz="2400" dirty="0"/>
              <a:t>%</a:t>
            </a:r>
            <a:r>
              <a:rPr lang="en-US" sz="2400" dirty="0" err="1"/>
              <a:t>userprofile</a:t>
            </a:r>
            <a:r>
              <a:rPr lang="en-US" sz="2400" dirty="0"/>
              <a:t>%\</a:t>
            </a:r>
            <a:r>
              <a:rPr lang="en-US" sz="2400" dirty="0" err="1"/>
              <a:t>AppData</a:t>
            </a:r>
            <a:r>
              <a:rPr lang="en-US" sz="2400" dirty="0"/>
              <a:t>\Local\Microsoft\Windows\Cookies</a:t>
            </a:r>
            <a:endParaRPr lang="en-US" sz="2000" dirty="0"/>
          </a:p>
          <a:p>
            <a:r>
              <a:rPr lang="en-US" sz="2800" dirty="0"/>
              <a:t>%</a:t>
            </a:r>
            <a:r>
              <a:rPr lang="en-US" sz="2800" dirty="0" err="1"/>
              <a:t>userprofile</a:t>
            </a:r>
            <a:r>
              <a:rPr lang="en-US" sz="2800" dirty="0"/>
              <a:t>%\</a:t>
            </a:r>
            <a:r>
              <a:rPr lang="en-US" sz="2800" dirty="0" err="1"/>
              <a:t>AppData</a:t>
            </a:r>
            <a:r>
              <a:rPr lang="en-US" sz="2800" dirty="0"/>
              <a:t>\Local\Microsoft\Windows\Cookies\Low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6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 Data Locations: </a:t>
            </a:r>
            <a:r>
              <a:rPr lang="en-US" dirty="0" smtClean="0"/>
              <a:t>Vista/Win7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Bookmarks</a:t>
            </a:r>
            <a:endParaRPr lang="en-US" sz="2400" dirty="0"/>
          </a:p>
          <a:p>
            <a:pPr lvl="1"/>
            <a:r>
              <a:rPr lang="en-US" sz="2400" dirty="0"/>
              <a:t>%</a:t>
            </a:r>
            <a:r>
              <a:rPr lang="en-US" sz="2400" dirty="0" err="1"/>
              <a:t>userprofile</a:t>
            </a:r>
            <a:r>
              <a:rPr lang="en-US" sz="2400" dirty="0"/>
              <a:t>%\Favorites</a:t>
            </a:r>
            <a:endParaRPr lang="en-US" sz="2000" dirty="0"/>
          </a:p>
          <a:p>
            <a:pPr lvl="0"/>
            <a:r>
              <a:rPr lang="en-US" sz="2800" dirty="0"/>
              <a:t>Download History</a:t>
            </a:r>
            <a:endParaRPr lang="en-US" sz="2400" dirty="0"/>
          </a:p>
          <a:p>
            <a:pPr lvl="1"/>
            <a:r>
              <a:rPr lang="en-US" sz="2400" dirty="0"/>
              <a:t>%</a:t>
            </a:r>
            <a:r>
              <a:rPr lang="en-US" sz="2400" dirty="0" err="1"/>
              <a:t>userprofile</a:t>
            </a:r>
            <a:r>
              <a:rPr lang="en-US" sz="2400" dirty="0"/>
              <a:t>%\</a:t>
            </a:r>
            <a:r>
              <a:rPr lang="en-US" sz="2400" dirty="0" err="1"/>
              <a:t>AppData</a:t>
            </a:r>
            <a:r>
              <a:rPr lang="en-US" sz="2400" dirty="0"/>
              <a:t>\Roaming\Microsoft\Windows\</a:t>
            </a:r>
            <a:r>
              <a:rPr lang="en-US" sz="2400" dirty="0" err="1"/>
              <a:t>IEDownloadHIstory</a:t>
            </a:r>
            <a:r>
              <a:rPr lang="en-US" sz="2400" dirty="0"/>
              <a:t>\index.dat</a:t>
            </a:r>
            <a:endParaRPr lang="en-US" sz="2000" dirty="0"/>
          </a:p>
          <a:p>
            <a:pPr lvl="0"/>
            <a:r>
              <a:rPr lang="en-US" sz="2800" dirty="0"/>
              <a:t>Temp</a:t>
            </a:r>
            <a:endParaRPr lang="en-US" sz="2400" dirty="0"/>
          </a:p>
          <a:p>
            <a:pPr lvl="1"/>
            <a:r>
              <a:rPr lang="en-US" sz="2400" dirty="0"/>
              <a:t>%</a:t>
            </a:r>
            <a:r>
              <a:rPr lang="en-US" sz="2400" dirty="0" err="1"/>
              <a:t>userprofile</a:t>
            </a:r>
            <a:r>
              <a:rPr lang="en-US" sz="2400" dirty="0"/>
              <a:t>%\</a:t>
            </a:r>
            <a:r>
              <a:rPr lang="en-US" sz="2400" dirty="0" err="1"/>
              <a:t>AppData</a:t>
            </a:r>
            <a:r>
              <a:rPr lang="en-US" sz="2400" dirty="0"/>
              <a:t>\Local\Temp\Low</a:t>
            </a:r>
            <a:endParaRPr lang="en-US" sz="2000" dirty="0"/>
          </a:p>
          <a:p>
            <a:pPr lvl="1"/>
            <a:r>
              <a:rPr lang="en-US" sz="2300" dirty="0"/>
              <a:t>%</a:t>
            </a:r>
            <a:r>
              <a:rPr lang="en-US" sz="2300" dirty="0" err="1"/>
              <a:t>userprofile</a:t>
            </a:r>
            <a:r>
              <a:rPr lang="en-US" sz="2300" dirty="0"/>
              <a:t>%\</a:t>
            </a:r>
            <a:r>
              <a:rPr lang="en-US" sz="2300" dirty="0" err="1"/>
              <a:t>AppData</a:t>
            </a:r>
            <a:r>
              <a:rPr lang="en-US" sz="2300" dirty="0"/>
              <a:t>\Local\Temp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21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IE6 vs. IE7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Forensic methodology is identical</a:t>
            </a:r>
            <a:endParaRPr lang="en-US" sz="2400" dirty="0"/>
          </a:p>
          <a:p>
            <a:pPr lvl="0"/>
            <a:r>
              <a:rPr lang="en-US" sz="2800" dirty="0"/>
              <a:t>IE7 added new security features</a:t>
            </a:r>
            <a:endParaRPr lang="en-US" sz="2400" dirty="0"/>
          </a:p>
          <a:p>
            <a:pPr lvl="1"/>
            <a:r>
              <a:rPr lang="en-US" sz="2400" dirty="0"/>
              <a:t>Stronger encryption algorithm for stored passwords(no longer uses Protected Storage)</a:t>
            </a:r>
            <a:endParaRPr lang="en-US" sz="2000" dirty="0"/>
          </a:p>
          <a:p>
            <a:pPr lvl="1"/>
            <a:r>
              <a:rPr lang="en-US" sz="2400" dirty="0"/>
              <a:t>“Delete all” button added to clear browser artifacts</a:t>
            </a:r>
            <a:endParaRPr lang="en-US" sz="2000" dirty="0"/>
          </a:p>
          <a:p>
            <a:pPr lvl="1"/>
            <a:r>
              <a:rPr lang="en-US" sz="2400" dirty="0"/>
              <a:t>Improved clearing of index.dat entries</a:t>
            </a:r>
            <a:endParaRPr lang="en-US" sz="2000" dirty="0"/>
          </a:p>
          <a:p>
            <a:r>
              <a:rPr lang="en-US" sz="2800" dirty="0"/>
              <a:t>Deleted and orphan entries can still be found in cleared index.dat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19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IE8 and IE9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/>
              <a:t>No file structure change from IE6/7</a:t>
            </a:r>
            <a:endParaRPr lang="en-US" sz="2400" dirty="0"/>
          </a:p>
          <a:p>
            <a:pPr lvl="0"/>
            <a:r>
              <a:rPr lang="en-US" sz="2800" dirty="0"/>
              <a:t>New features provide additional forensic artifacts</a:t>
            </a:r>
            <a:endParaRPr lang="en-US" sz="2400" dirty="0"/>
          </a:p>
          <a:p>
            <a:pPr lvl="1"/>
            <a:r>
              <a:rPr lang="en-US" sz="2400" dirty="0"/>
              <a:t>Recovery folders</a:t>
            </a:r>
            <a:endParaRPr lang="en-US" sz="2000" dirty="0"/>
          </a:p>
          <a:p>
            <a:pPr lvl="1"/>
            <a:r>
              <a:rPr lang="en-US" sz="2400" dirty="0"/>
              <a:t>Suggested sites</a:t>
            </a:r>
            <a:endParaRPr lang="en-US" sz="2000" dirty="0"/>
          </a:p>
          <a:p>
            <a:pPr lvl="1"/>
            <a:r>
              <a:rPr lang="en-US" sz="2400" dirty="0"/>
              <a:t>DOM Storage</a:t>
            </a:r>
            <a:endParaRPr lang="en-US" sz="2000" dirty="0"/>
          </a:p>
          <a:p>
            <a:pPr lvl="0"/>
            <a:r>
              <a:rPr lang="en-US" sz="2800" dirty="0"/>
              <a:t>Less evidence may be found due to new user options:</a:t>
            </a:r>
            <a:endParaRPr lang="en-US" sz="2400" dirty="0"/>
          </a:p>
          <a:p>
            <a:pPr lvl="1"/>
            <a:r>
              <a:rPr lang="en-US" sz="2400" dirty="0" err="1"/>
              <a:t>InPrivate</a:t>
            </a:r>
            <a:r>
              <a:rPr lang="en-US" sz="2400" dirty="0"/>
              <a:t> Browsing mode eliminates some browser artifacts</a:t>
            </a:r>
            <a:endParaRPr lang="en-US" sz="2000" dirty="0"/>
          </a:p>
          <a:p>
            <a:pPr lvl="1"/>
            <a:r>
              <a:rPr lang="en-US" sz="2400" dirty="0"/>
              <a:t>Option to delete cache when browser is closed</a:t>
            </a:r>
            <a:endParaRPr lang="en-US" sz="2000" dirty="0"/>
          </a:p>
          <a:p>
            <a:pPr lvl="1"/>
            <a:r>
              <a:rPr lang="en-US" sz="2300" dirty="0"/>
              <a:t>Option to delete browsing history on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62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Session Recovery Enabled by Default (IE8/9)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800" dirty="0"/>
              <a:t>Saves the current and last browser session</a:t>
            </a:r>
            <a:endParaRPr lang="en-US" sz="2400" dirty="0"/>
          </a:p>
          <a:p>
            <a:pPr lvl="1"/>
            <a:r>
              <a:rPr lang="en-US" sz="2400" dirty="0"/>
              <a:t>Provides crash recovery and “rollback” feature</a:t>
            </a:r>
            <a:endParaRPr lang="en-US" sz="2000" dirty="0"/>
          </a:p>
          <a:p>
            <a:pPr lvl="1"/>
            <a:r>
              <a:rPr lang="en-US" sz="2400" dirty="0"/>
              <a:t>Enabled by default and deleted when History is cleared</a:t>
            </a:r>
            <a:endParaRPr lang="en-US" sz="2000" dirty="0"/>
          </a:p>
          <a:p>
            <a:pPr lvl="0"/>
            <a:r>
              <a:rPr lang="en-US" sz="2800" dirty="0"/>
              <a:t>Allow us to identify:</a:t>
            </a:r>
            <a:endParaRPr lang="en-US" sz="2400" dirty="0"/>
          </a:p>
          <a:p>
            <a:pPr lvl="1"/>
            <a:r>
              <a:rPr lang="en-US" sz="2400" dirty="0"/>
              <a:t>Tabs open in last session</a:t>
            </a:r>
            <a:endParaRPr lang="en-US" sz="2000" dirty="0"/>
          </a:p>
          <a:p>
            <a:pPr lvl="1"/>
            <a:r>
              <a:rPr lang="en-US" sz="2400" dirty="0"/>
              <a:t>Historical websites viewed in each tab</a:t>
            </a:r>
            <a:endParaRPr lang="en-US" sz="2000" dirty="0"/>
          </a:p>
          <a:p>
            <a:pPr lvl="1"/>
            <a:r>
              <a:rPr lang="en-US" sz="2400" dirty="0"/>
              <a:t>Referring websites</a:t>
            </a:r>
            <a:endParaRPr lang="en-US" sz="2000" dirty="0"/>
          </a:p>
          <a:p>
            <a:pPr lvl="1"/>
            <a:r>
              <a:rPr lang="en-US" sz="2400" dirty="0"/>
              <a:t>Time session ended</a:t>
            </a:r>
            <a:endParaRPr lang="en-US" sz="2000" dirty="0"/>
          </a:p>
          <a:p>
            <a:pPr lvl="2"/>
            <a:r>
              <a:rPr lang="en-US" dirty="0"/>
              <a:t>Modified time of .</a:t>
            </a:r>
            <a:r>
              <a:rPr lang="en-US" dirty="0" err="1"/>
              <a:t>dat</a:t>
            </a:r>
            <a:r>
              <a:rPr lang="en-US" dirty="0"/>
              <a:t> files in </a:t>
            </a:r>
            <a:r>
              <a:rPr lang="en-US" dirty="0" err="1"/>
              <a:t>LastActive</a:t>
            </a:r>
            <a:r>
              <a:rPr lang="en-US" dirty="0"/>
              <a:t> folder</a:t>
            </a:r>
            <a:endParaRPr lang="en-US" sz="1800" dirty="0"/>
          </a:p>
          <a:p>
            <a:pPr lvl="1"/>
            <a:r>
              <a:rPr lang="en-US" sz="2400" dirty="0"/>
              <a:t>Time each tab opened (only when crash occurred)</a:t>
            </a:r>
            <a:endParaRPr lang="en-US" sz="2000" dirty="0"/>
          </a:p>
          <a:p>
            <a:pPr lvl="2"/>
            <a:r>
              <a:rPr lang="en-US" dirty="0"/>
              <a:t>Creation time of .</a:t>
            </a:r>
            <a:r>
              <a:rPr lang="en-US" dirty="0" err="1"/>
              <a:t>dat</a:t>
            </a:r>
            <a:r>
              <a:rPr lang="en-US" dirty="0"/>
              <a:t> files in Active folder</a:t>
            </a:r>
            <a:endParaRPr lang="en-US" sz="1800" dirty="0"/>
          </a:p>
          <a:p>
            <a:pPr lvl="1"/>
            <a:r>
              <a:rPr lang="en-US" sz="2400" dirty="0"/>
              <a:t>HTML, </a:t>
            </a:r>
            <a:r>
              <a:rPr lang="en-US" sz="2400" dirty="0" err="1"/>
              <a:t>javascript</a:t>
            </a:r>
            <a:r>
              <a:rPr lang="en-US" sz="2400" dirty="0"/>
              <a:t>, and XML from the page</a:t>
            </a:r>
            <a:endParaRPr lang="en-US" sz="2000" dirty="0"/>
          </a:p>
          <a:p>
            <a:pPr lvl="1"/>
            <a:r>
              <a:rPr lang="en-US" sz="2300" dirty="0"/>
              <a:t>Other artifacts such as form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62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11352"/>
          </a:xfrm>
        </p:spPr>
        <p:txBody>
          <a:bodyPr>
            <a:normAutofit fontScale="90000"/>
          </a:bodyPr>
          <a:lstStyle/>
          <a:p>
            <a:r>
              <a:rPr lang="en-US" dirty="0"/>
              <a:t>Session Recovery Enabled by Default (IE8/9</a:t>
            </a:r>
            <a:r>
              <a:rPr lang="en-US" dirty="0" smtClean="0"/>
              <a:t>)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/>
              <a:t>Two places to disable session recovery</a:t>
            </a:r>
            <a:endParaRPr lang="en-US" sz="2400" dirty="0"/>
          </a:p>
          <a:p>
            <a:pPr lvl="1"/>
            <a:r>
              <a:rPr lang="en-US" sz="2400" dirty="0"/>
              <a:t>GPO setting = “Turn off Reopen Last Browsing Session” (set to enabled)</a:t>
            </a:r>
            <a:endParaRPr lang="en-US" sz="2000" dirty="0"/>
          </a:p>
          <a:p>
            <a:pPr lvl="1"/>
            <a:r>
              <a:rPr lang="en-US" sz="2400" dirty="0"/>
              <a:t>Registry = HKCU\Software\Policies\Microsoft\Internet Explorer\Recovery – key is named: </a:t>
            </a:r>
            <a:r>
              <a:rPr lang="en-US" sz="2400" dirty="0" err="1"/>
              <a:t>NoReopenLastSession</a:t>
            </a:r>
            <a:endParaRPr lang="en-US" sz="2000" dirty="0"/>
          </a:p>
          <a:p>
            <a:pPr lvl="0"/>
            <a:r>
              <a:rPr lang="en-US" sz="2800" dirty="0"/>
              <a:t>Recovery folder locations (Vista/Win7):</a:t>
            </a:r>
            <a:endParaRPr lang="en-US" sz="2400" dirty="0"/>
          </a:p>
          <a:p>
            <a:pPr lvl="1"/>
            <a:r>
              <a:rPr lang="en-US" sz="2400" dirty="0"/>
              <a:t>%</a:t>
            </a:r>
            <a:r>
              <a:rPr lang="en-US" sz="2400" dirty="0" err="1"/>
              <a:t>userprofile</a:t>
            </a:r>
            <a:r>
              <a:rPr lang="en-US" sz="2400" dirty="0"/>
              <a:t>%\</a:t>
            </a:r>
            <a:r>
              <a:rPr lang="en-US" sz="2400" dirty="0" err="1"/>
              <a:t>AppData</a:t>
            </a:r>
            <a:r>
              <a:rPr lang="en-US" sz="2400" dirty="0"/>
              <a:t>\Local\Microsoft\Internet Explorer\Recovery\Active (current session)</a:t>
            </a:r>
            <a:endParaRPr lang="en-US" sz="2000" dirty="0"/>
          </a:p>
          <a:p>
            <a:pPr lvl="1"/>
            <a:r>
              <a:rPr lang="en-US" sz="2300" dirty="0"/>
              <a:t>%</a:t>
            </a:r>
            <a:r>
              <a:rPr lang="en-US" sz="2300" dirty="0" err="1"/>
              <a:t>userprofile</a:t>
            </a:r>
            <a:r>
              <a:rPr lang="en-US" sz="2300" dirty="0"/>
              <a:t>%\</a:t>
            </a:r>
            <a:r>
              <a:rPr lang="en-US" sz="2300" dirty="0" err="1"/>
              <a:t>AppData</a:t>
            </a:r>
            <a:r>
              <a:rPr lang="en-US" sz="2300" dirty="0"/>
              <a:t>\Local\Microsoft\Internet Explorer\Recovery\Last Active (Last Session)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87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Session Recovery Enabled by Default (IE8/9)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Recovery folder locations (XP – IE8 only [IE9 will not run on XP])</a:t>
            </a:r>
            <a:endParaRPr lang="en-US" sz="2400" dirty="0"/>
          </a:p>
          <a:p>
            <a:pPr lvl="1"/>
            <a:r>
              <a:rPr lang="en-US" sz="2400" dirty="0"/>
              <a:t>%</a:t>
            </a:r>
            <a:r>
              <a:rPr lang="en-US" sz="2400" dirty="0" err="1"/>
              <a:t>userprofile</a:t>
            </a:r>
            <a:r>
              <a:rPr lang="en-US" sz="2400" dirty="0"/>
              <a:t>%\Local Settings\Application Data\Microsoft\Internet Explorer\Recovery\Active</a:t>
            </a:r>
            <a:endParaRPr lang="en-US" sz="2000" dirty="0"/>
          </a:p>
          <a:p>
            <a:pPr lvl="1"/>
            <a:r>
              <a:rPr lang="en-US" sz="2400" dirty="0"/>
              <a:t>%</a:t>
            </a:r>
            <a:r>
              <a:rPr lang="en-US" sz="2400" dirty="0" err="1"/>
              <a:t>userprofile</a:t>
            </a:r>
            <a:r>
              <a:rPr lang="en-US" sz="2400" dirty="0"/>
              <a:t>%\Local Settings\Application Data\Microsoft\Internet Explorer\Recovery\Last Active</a:t>
            </a:r>
            <a:endParaRPr lang="en-US" sz="2000" dirty="0"/>
          </a:p>
          <a:p>
            <a:pPr lvl="1"/>
            <a:r>
              <a:rPr lang="en-US" sz="2300" dirty="0"/>
              <a:t>%</a:t>
            </a:r>
            <a:r>
              <a:rPr lang="en-US" sz="2300" dirty="0" err="1"/>
              <a:t>userprofile</a:t>
            </a:r>
            <a:r>
              <a:rPr lang="en-US" sz="2300" dirty="0"/>
              <a:t>%\Local Settings\Application Data\Microsoft\Internet Explorer\Recovery\High – used to store recovery information for instances when the IE browser was run with Administrator privileges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69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11352"/>
          </a:xfrm>
        </p:spPr>
        <p:txBody>
          <a:bodyPr>
            <a:normAutofit fontScale="90000"/>
          </a:bodyPr>
          <a:lstStyle/>
          <a:p>
            <a:r>
              <a:rPr lang="en-US" dirty="0"/>
              <a:t>Session Recovery Enabled by Default (IE8/9)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800" dirty="0"/>
              <a:t>Structured Storage Viewer (Tool, p266)</a:t>
            </a:r>
            <a:endParaRPr lang="en-US" sz="2400" dirty="0"/>
          </a:p>
          <a:p>
            <a:pPr lvl="1"/>
            <a:r>
              <a:rPr lang="en-US" sz="2400" dirty="0"/>
              <a:t>New Windows artifacts are employing the Structure Storage format more and more</a:t>
            </a:r>
            <a:endParaRPr lang="en-US" sz="2000" dirty="0"/>
          </a:p>
          <a:p>
            <a:pPr lvl="2"/>
            <a:r>
              <a:rPr lang="en-US" dirty="0"/>
              <a:t>Efficient means for incorporating multiple pieces of data within a single file</a:t>
            </a:r>
            <a:endParaRPr lang="en-US" sz="1800" dirty="0"/>
          </a:p>
          <a:p>
            <a:pPr lvl="1"/>
            <a:r>
              <a:rPr lang="en-US" sz="2400" dirty="0"/>
              <a:t>Left side = series of streams you can look at individually</a:t>
            </a:r>
            <a:endParaRPr lang="en-US" sz="2000" dirty="0"/>
          </a:p>
          <a:p>
            <a:pPr lvl="1"/>
            <a:r>
              <a:rPr lang="en-US" sz="2400" dirty="0"/>
              <a:t>For each stream (site) the Viewer will show the stored data, including:</a:t>
            </a:r>
            <a:endParaRPr lang="en-US" sz="2000" dirty="0"/>
          </a:p>
          <a:p>
            <a:pPr lvl="2"/>
            <a:r>
              <a:rPr lang="en-US" dirty="0"/>
              <a:t>Full website path</a:t>
            </a:r>
            <a:endParaRPr lang="en-US" sz="1800" dirty="0"/>
          </a:p>
          <a:p>
            <a:pPr lvl="2"/>
            <a:r>
              <a:rPr lang="en-US" dirty="0"/>
              <a:t>Referring path</a:t>
            </a:r>
            <a:endParaRPr lang="en-US" sz="1800" dirty="0"/>
          </a:p>
          <a:p>
            <a:pPr lvl="2"/>
            <a:r>
              <a:rPr lang="en-US" dirty="0"/>
              <a:t>Page title</a:t>
            </a:r>
            <a:endParaRPr lang="en-US" sz="1800" dirty="0"/>
          </a:p>
          <a:p>
            <a:pPr lvl="2"/>
            <a:r>
              <a:rPr lang="en-US" dirty="0"/>
              <a:t>HTML, </a:t>
            </a:r>
            <a:r>
              <a:rPr lang="en-US" dirty="0" err="1"/>
              <a:t>javascript</a:t>
            </a:r>
            <a:r>
              <a:rPr lang="en-US" dirty="0"/>
              <a:t>, and XML dynamic elements necessary to reconstruct the tab</a:t>
            </a:r>
            <a:endParaRPr lang="en-US" sz="1800" dirty="0"/>
          </a:p>
          <a:p>
            <a:pPr lvl="2"/>
            <a:r>
              <a:rPr lang="en-US" sz="2100" dirty="0"/>
              <a:t>Form data and other artifacts (research still pending)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87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8/9 Recovery from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Can be found through the Structured Storage Viewer tool</a:t>
            </a:r>
            <a:endParaRPr lang="en-US" sz="2400" dirty="0"/>
          </a:p>
          <a:p>
            <a:pPr lvl="1"/>
            <a:r>
              <a:rPr lang="en-US" sz="2400" dirty="0"/>
              <a:t>Usernames, passwords, etc. can be found</a:t>
            </a:r>
            <a:endParaRPr lang="en-US" sz="2000" dirty="0"/>
          </a:p>
          <a:p>
            <a:pPr lvl="1"/>
            <a:r>
              <a:rPr lang="en-US" sz="2300" dirty="0"/>
              <a:t>This is still being researched as there is no easy way to rebuild this information outside of the </a:t>
            </a:r>
            <a:r>
              <a:rPr lang="en-US" sz="2300" dirty="0" err="1"/>
              <a:t>SSViewer</a:t>
            </a:r>
            <a:r>
              <a:rPr lang="en-US" sz="23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can we find during Browser Forensics? (</a:t>
            </a:r>
            <a:r>
              <a:rPr lang="en-US" sz="2800" dirty="0" err="1" smtClean="0"/>
              <a:t>Con’t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can we answer the following questions?</a:t>
            </a:r>
          </a:p>
          <a:p>
            <a:pPr lvl="1"/>
            <a:r>
              <a:rPr lang="en-US" dirty="0" smtClean="0"/>
              <a:t>Were any files downloaded?</a:t>
            </a:r>
          </a:p>
          <a:p>
            <a:pPr lvl="2"/>
            <a:r>
              <a:rPr lang="en-US" dirty="0" smtClean="0"/>
              <a:t>Download folder, cache</a:t>
            </a:r>
          </a:p>
          <a:p>
            <a:pPr lvl="1"/>
            <a:r>
              <a:rPr lang="en-US" dirty="0"/>
              <a:t>Can we identify any usernames?</a:t>
            </a:r>
          </a:p>
          <a:p>
            <a:pPr lvl="2"/>
            <a:r>
              <a:rPr lang="en-US" dirty="0"/>
              <a:t>Cookies, cache, auto-Complete, recovery folders</a:t>
            </a:r>
          </a:p>
          <a:p>
            <a:pPr lvl="1"/>
            <a:r>
              <a:rPr lang="en-US" dirty="0"/>
              <a:t>What was the user searching for?</a:t>
            </a:r>
          </a:p>
          <a:p>
            <a:pPr lvl="2"/>
            <a:r>
              <a:rPr lang="en-US" dirty="0"/>
              <a:t>Auto-complete, cache</a:t>
            </a:r>
          </a:p>
          <a:p>
            <a:pPr lvl="1"/>
            <a:r>
              <a:rPr lang="en-US" dirty="0" smtClean="0"/>
              <a:t>There are many </a:t>
            </a:r>
            <a:r>
              <a:rPr lang="en-US" dirty="0"/>
              <a:t>browser artifacts, however three in particular provide the foundation of most browser evidence:</a:t>
            </a:r>
          </a:p>
          <a:p>
            <a:pPr lvl="2"/>
            <a:r>
              <a:rPr lang="en-US" dirty="0"/>
              <a:t>History files, browser cache, and cookies</a:t>
            </a:r>
          </a:p>
        </p:txBody>
      </p:sp>
    </p:spTree>
    <p:extLst>
      <p:ext uri="{BB962C8B-B14F-4D97-AF65-F5344CB8AC3E}">
        <p14:creationId xmlns:p14="http://schemas.microsoft.com/office/powerpoint/2010/main" val="453454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/>
              <a:t>Tracks websites visited and suggests similar sites</a:t>
            </a:r>
            <a:endParaRPr lang="en-US" sz="2400" dirty="0"/>
          </a:p>
          <a:p>
            <a:pPr lvl="1"/>
            <a:r>
              <a:rPr lang="en-US" sz="2400" dirty="0"/>
              <a:t>SuggestedSites.dat file starts with 5MB of storage</a:t>
            </a:r>
            <a:endParaRPr lang="en-US" sz="2000" dirty="0"/>
          </a:p>
          <a:p>
            <a:pPr lvl="2"/>
            <a:r>
              <a:rPr lang="en-US" dirty="0"/>
              <a:t>Created in: %</a:t>
            </a:r>
            <a:r>
              <a:rPr lang="en-US" dirty="0" err="1"/>
              <a:t>userprofile</a:t>
            </a:r>
            <a:r>
              <a:rPr lang="en-US" dirty="0"/>
              <a:t>%\</a:t>
            </a:r>
            <a:r>
              <a:rPr lang="en-US" dirty="0" err="1"/>
              <a:t>AppData</a:t>
            </a:r>
            <a:r>
              <a:rPr lang="en-US" dirty="0"/>
              <a:t>\Local\Microsoft\Windows\Temporary Internet Files\Low folder</a:t>
            </a:r>
            <a:endParaRPr lang="en-US" sz="1800" dirty="0"/>
          </a:p>
          <a:p>
            <a:pPr lvl="2"/>
            <a:r>
              <a:rPr lang="en-US" dirty="0"/>
              <a:t>Different format from the index.dat file but records similar information:</a:t>
            </a:r>
            <a:endParaRPr lang="en-US" sz="1800" dirty="0"/>
          </a:p>
          <a:p>
            <a:pPr lvl="3"/>
            <a:r>
              <a:rPr lang="en-US" dirty="0"/>
              <a:t>Complete URL of the page visited</a:t>
            </a:r>
            <a:endParaRPr lang="en-US" sz="1800" dirty="0"/>
          </a:p>
          <a:p>
            <a:pPr lvl="3"/>
            <a:r>
              <a:rPr lang="en-US" dirty="0"/>
              <a:t>Complete URL of the referring page</a:t>
            </a:r>
            <a:endParaRPr lang="en-US" sz="1800" dirty="0"/>
          </a:p>
          <a:p>
            <a:pPr lvl="3"/>
            <a:r>
              <a:rPr lang="en-US" dirty="0"/>
              <a:t>Standard windows 64-bit timestamp of when the page was visited</a:t>
            </a:r>
            <a:endParaRPr lang="en-US" sz="1800" dirty="0"/>
          </a:p>
          <a:p>
            <a:pPr lvl="2"/>
            <a:r>
              <a:rPr lang="en-US" sz="2100" dirty="0"/>
              <a:t>No tools as yet to parse this information, so analysis will need to be done in a hex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76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</a:t>
            </a:r>
            <a:r>
              <a:rPr lang="en-US" dirty="0" smtClean="0"/>
              <a:t>Sites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Does not record local, HTTPS or </a:t>
            </a:r>
            <a:r>
              <a:rPr lang="en-US" sz="2800" dirty="0" err="1"/>
              <a:t>InPrivate</a:t>
            </a:r>
            <a:r>
              <a:rPr lang="en-US" sz="2800" dirty="0"/>
              <a:t> usage</a:t>
            </a:r>
            <a:endParaRPr lang="en-US" sz="2400" dirty="0"/>
          </a:p>
          <a:p>
            <a:pPr lvl="0"/>
            <a:r>
              <a:rPr lang="en-US" sz="2800" dirty="0"/>
              <a:t>Should be wiped along with History</a:t>
            </a:r>
            <a:endParaRPr lang="en-US" sz="2400" dirty="0"/>
          </a:p>
          <a:p>
            <a:pPr lvl="1"/>
            <a:r>
              <a:rPr lang="en-US" sz="2400" dirty="0"/>
              <a:t>May get out of sync or be incorrectly cleared via third party tool</a:t>
            </a:r>
            <a:endParaRPr lang="en-US" sz="2000" dirty="0"/>
          </a:p>
          <a:p>
            <a:pPr lvl="1"/>
            <a:r>
              <a:rPr lang="en-US" sz="2300" dirty="0"/>
              <a:t>Often the SuggestedSites.dat file will not get cleared with 3</a:t>
            </a:r>
            <a:r>
              <a:rPr lang="en-US" sz="2300" baseline="30000" dirty="0"/>
              <a:t>rd</a:t>
            </a:r>
            <a:r>
              <a:rPr lang="en-US" sz="2300" dirty="0"/>
              <a:t> party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52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InPrivate</a:t>
            </a:r>
            <a:r>
              <a:rPr lang="en-US" dirty="0"/>
              <a:t> </a:t>
            </a:r>
            <a:r>
              <a:rPr lang="en-US" dirty="0" smtClean="0"/>
              <a:t>Browsing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 err="1"/>
              <a:t>InPrivate</a:t>
            </a:r>
            <a:r>
              <a:rPr lang="en-US" sz="2800" dirty="0"/>
              <a:t> browsing mode affects all browser artifacts</a:t>
            </a:r>
            <a:endParaRPr lang="en-US" sz="2400" dirty="0"/>
          </a:p>
          <a:p>
            <a:pPr lvl="1"/>
            <a:r>
              <a:rPr lang="en-US" sz="2400" dirty="0"/>
              <a:t>Enabled via the Tools menu or by &lt;Ctrl-Shift-P&gt;</a:t>
            </a:r>
            <a:endParaRPr lang="en-US" sz="2000" dirty="0"/>
          </a:p>
          <a:p>
            <a:pPr lvl="1"/>
            <a:r>
              <a:rPr lang="en-US" sz="2400" dirty="0"/>
              <a:t>Opens a new browser session with tighter artifact restrictions</a:t>
            </a:r>
            <a:endParaRPr lang="en-US" sz="2000" dirty="0"/>
          </a:p>
          <a:p>
            <a:pPr lvl="0"/>
            <a:r>
              <a:rPr lang="en-US" sz="2800" dirty="0"/>
              <a:t>History information for the session is not saved</a:t>
            </a:r>
            <a:endParaRPr lang="en-US" sz="2400" dirty="0"/>
          </a:p>
          <a:p>
            <a:pPr lvl="0"/>
            <a:r>
              <a:rPr lang="en-US" sz="2800" dirty="0"/>
              <a:t>Cookie files are not created while in </a:t>
            </a:r>
            <a:r>
              <a:rPr lang="en-US" sz="2800" dirty="0" err="1"/>
              <a:t>InPrivate</a:t>
            </a:r>
            <a:r>
              <a:rPr lang="en-US" sz="2800" dirty="0"/>
              <a:t> Mode</a:t>
            </a:r>
            <a:endParaRPr lang="en-US" sz="2400" dirty="0"/>
          </a:p>
          <a:p>
            <a:pPr lvl="1"/>
            <a:r>
              <a:rPr lang="en-US" sz="2400" dirty="0"/>
              <a:t>All cookies are treated as session cookies</a:t>
            </a:r>
            <a:endParaRPr lang="en-US" sz="2000" dirty="0"/>
          </a:p>
          <a:p>
            <a:r>
              <a:rPr lang="en-US" sz="2800" dirty="0" err="1"/>
              <a:t>TypedURLs</a:t>
            </a:r>
            <a:r>
              <a:rPr lang="en-US" sz="2800" dirty="0"/>
              <a:t> and form data are not saved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13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InPrivate</a:t>
            </a:r>
            <a:r>
              <a:rPr lang="en-US" dirty="0"/>
              <a:t> Browsing </a:t>
            </a:r>
            <a:r>
              <a:rPr lang="en-US" dirty="0" smtClean="0"/>
              <a:t>Mode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Cache files are created but deleted at end of session</a:t>
            </a:r>
            <a:endParaRPr lang="en-US" sz="2400" dirty="0"/>
          </a:p>
          <a:p>
            <a:pPr lvl="1"/>
            <a:r>
              <a:rPr lang="en-US" sz="2400" dirty="0"/>
              <a:t>Cache index.dat file is often not completely cleared</a:t>
            </a:r>
            <a:endParaRPr lang="en-US" sz="2000" dirty="0"/>
          </a:p>
          <a:p>
            <a:pPr lvl="1"/>
            <a:r>
              <a:rPr lang="en-US" sz="2400" dirty="0"/>
              <a:t>Can be disabled using Group Policy or via the registry</a:t>
            </a:r>
            <a:endParaRPr lang="en-US" sz="2000" dirty="0"/>
          </a:p>
          <a:p>
            <a:pPr lvl="2"/>
            <a:r>
              <a:rPr lang="en-US" dirty="0"/>
              <a:t>GPO = Administrative Templates/Windows Components/Internet Explorer/</a:t>
            </a:r>
            <a:r>
              <a:rPr lang="en-US" dirty="0" err="1"/>
              <a:t>InPrivate</a:t>
            </a:r>
            <a:r>
              <a:rPr lang="en-US" dirty="0"/>
              <a:t>/Turn off </a:t>
            </a:r>
            <a:r>
              <a:rPr lang="en-US" dirty="0" err="1"/>
              <a:t>InPrivate</a:t>
            </a:r>
            <a:r>
              <a:rPr lang="en-US" dirty="0"/>
              <a:t> Browsing</a:t>
            </a:r>
            <a:endParaRPr lang="en-US" sz="1800" dirty="0"/>
          </a:p>
          <a:p>
            <a:pPr lvl="2"/>
            <a:r>
              <a:rPr lang="en-US" sz="2100" dirty="0"/>
              <a:t>Registry = HKLM/Software/Policies/Microsoft/Internet Explorer/Privacy/</a:t>
            </a:r>
            <a:r>
              <a:rPr lang="en-US" sz="2100" dirty="0" err="1"/>
              <a:t>EnableInPrivateBrowsing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37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InPrivate</a:t>
            </a:r>
            <a:r>
              <a:rPr lang="en-US" dirty="0"/>
              <a:t> Browsing </a:t>
            </a:r>
            <a:r>
              <a:rPr lang="en-US" dirty="0" smtClean="0"/>
              <a:t>Mode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Recovering </a:t>
            </a:r>
            <a:r>
              <a:rPr lang="en-US" sz="2800" dirty="0" err="1"/>
              <a:t>InPrivate</a:t>
            </a:r>
            <a:r>
              <a:rPr lang="en-US" sz="2800" dirty="0"/>
              <a:t> Artifacts (p275)</a:t>
            </a:r>
            <a:endParaRPr lang="en-US" sz="2400" dirty="0"/>
          </a:p>
          <a:p>
            <a:pPr lvl="1"/>
            <a:r>
              <a:rPr lang="en-US" sz="2400" dirty="0"/>
              <a:t>Some artifacts can be recovered via file </a:t>
            </a:r>
            <a:r>
              <a:rPr lang="en-US" sz="2400" dirty="0" err="1"/>
              <a:t>undeletion</a:t>
            </a:r>
            <a:endParaRPr lang="en-US" sz="2000" dirty="0"/>
          </a:p>
          <a:p>
            <a:pPr lvl="2"/>
            <a:r>
              <a:rPr lang="en-US" dirty="0"/>
              <a:t>Cache files</a:t>
            </a:r>
            <a:endParaRPr lang="en-US" sz="1800" dirty="0"/>
          </a:p>
          <a:p>
            <a:pPr lvl="2"/>
            <a:r>
              <a:rPr lang="en-US" dirty="0"/>
              <a:t>Session recovery files</a:t>
            </a:r>
            <a:endParaRPr lang="en-US" sz="1800" dirty="0"/>
          </a:p>
          <a:p>
            <a:pPr lvl="1"/>
            <a:r>
              <a:rPr lang="en-US" sz="2400" dirty="0"/>
              <a:t>Residue from all other artifacts can still be found</a:t>
            </a:r>
            <a:endParaRPr lang="en-US" sz="2000" dirty="0"/>
          </a:p>
          <a:p>
            <a:pPr lvl="2"/>
            <a:r>
              <a:rPr lang="en-US" dirty="0"/>
              <a:t>Unallocated space/Pagefile.sys</a:t>
            </a:r>
            <a:endParaRPr lang="en-US" sz="1800" dirty="0"/>
          </a:p>
          <a:p>
            <a:pPr lvl="2"/>
            <a:r>
              <a:rPr lang="en-US" dirty="0"/>
              <a:t>Memory</a:t>
            </a:r>
            <a:endParaRPr lang="en-US" sz="1800" dirty="0"/>
          </a:p>
          <a:p>
            <a:pPr lvl="1"/>
            <a:r>
              <a:rPr lang="en-US" sz="2300" dirty="0"/>
              <a:t>If the browser happens to crash or the system power fails, these artifacts are often not deleted at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32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Forensic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Do not review browser files on a live system</a:t>
            </a:r>
            <a:endParaRPr lang="en-US" sz="2400" dirty="0"/>
          </a:p>
          <a:p>
            <a:pPr lvl="1"/>
            <a:r>
              <a:rPr lang="en-US" sz="2400" dirty="0"/>
              <a:t>Consider running tool to retrieve protected storage data</a:t>
            </a:r>
            <a:endParaRPr lang="en-US" sz="2000" dirty="0"/>
          </a:p>
          <a:p>
            <a:pPr lvl="1"/>
            <a:r>
              <a:rPr lang="en-US" sz="2400" dirty="0"/>
              <a:t>On live system: consider running </a:t>
            </a:r>
            <a:r>
              <a:rPr lang="en-US" sz="2400" dirty="0" err="1"/>
              <a:t>IEPassView</a:t>
            </a:r>
            <a:r>
              <a:rPr lang="en-US" sz="2400" dirty="0"/>
              <a:t> to recover auto-complete registry information which may be difficult to decode from an image file</a:t>
            </a:r>
            <a:endParaRPr lang="en-US" sz="2000" dirty="0"/>
          </a:p>
          <a:p>
            <a:pPr lvl="0"/>
            <a:r>
              <a:rPr lang="en-US" sz="2800" dirty="0"/>
              <a:t>Begin profiling internet activity using forensic image</a:t>
            </a:r>
            <a:endParaRPr lang="en-US" sz="2400" dirty="0"/>
          </a:p>
          <a:p>
            <a:pPr lvl="1"/>
            <a:r>
              <a:rPr lang="en-US" sz="2400" dirty="0"/>
              <a:t>Analyze history index.dat files</a:t>
            </a:r>
            <a:endParaRPr lang="en-US" sz="2000" dirty="0"/>
          </a:p>
          <a:p>
            <a:pPr lvl="1"/>
            <a:r>
              <a:rPr lang="en-US" sz="2300" dirty="0"/>
              <a:t>Review contents of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01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 Forensic </a:t>
            </a:r>
            <a:r>
              <a:rPr lang="en-US" dirty="0" smtClean="0"/>
              <a:t>Methodology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Fill in any gaps by reviewing additional artifacts</a:t>
            </a:r>
            <a:endParaRPr lang="en-US" sz="2400" dirty="0"/>
          </a:p>
          <a:p>
            <a:pPr lvl="1"/>
            <a:r>
              <a:rPr lang="en-US" sz="2400" dirty="0"/>
              <a:t>Bookmarks</a:t>
            </a:r>
            <a:endParaRPr lang="en-US" sz="2000" dirty="0"/>
          </a:p>
          <a:p>
            <a:pPr lvl="1"/>
            <a:r>
              <a:rPr lang="en-US" sz="2400" dirty="0"/>
              <a:t>Cookies</a:t>
            </a:r>
            <a:endParaRPr lang="en-US" sz="2000" dirty="0"/>
          </a:p>
          <a:p>
            <a:pPr lvl="0"/>
            <a:r>
              <a:rPr lang="en-US" sz="2800" dirty="0"/>
              <a:t>Export files that will be reviewed with 3</a:t>
            </a:r>
            <a:r>
              <a:rPr lang="en-US" sz="2800" baseline="30000" dirty="0"/>
              <a:t>rd</a:t>
            </a:r>
            <a:r>
              <a:rPr lang="en-US" sz="2800" dirty="0"/>
              <a:t> party tools</a:t>
            </a:r>
            <a:endParaRPr lang="en-US" sz="2400" dirty="0"/>
          </a:p>
          <a:p>
            <a:pPr lvl="1"/>
            <a:r>
              <a:rPr lang="en-US" sz="2400" dirty="0"/>
              <a:t>Ntuser.dat registry hives to review relevant artifacts (e.g. </a:t>
            </a:r>
            <a:r>
              <a:rPr lang="en-US" sz="2400" dirty="0" err="1"/>
              <a:t>TypedURLs</a:t>
            </a:r>
            <a:r>
              <a:rPr lang="en-US" sz="2400" dirty="0"/>
              <a:t>)</a:t>
            </a:r>
            <a:endParaRPr lang="en-US" sz="2000" dirty="0"/>
          </a:p>
          <a:p>
            <a:r>
              <a:rPr lang="en-US" sz="2800" dirty="0"/>
              <a:t>Save relevant findings to include in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12500395"/>
              </p:ext>
            </p:extLst>
          </p:nvPr>
        </p:nvGraphicFramePr>
        <p:xfrm>
          <a:off x="301625" y="1527175"/>
          <a:ext cx="8504238" cy="44484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Browser Artifacts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Where to find them: IE 6, 7, 8 &amp; 9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Internet History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History index.dat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SuggestedSites.dat (IE8/9 only)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Session Recovery {GUID}.dat (IE8/9 only)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Cache Files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Cache index.dat; content.ie5 folder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Cookies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Cookie .txt files; Cookie index.dat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Bookmarks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.url files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Download history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IEDownloadHistory index.dat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TypedURLs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Registry 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Auto-Complete/Form History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History index.dat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Protected Storage/Registry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Web Passwords</a:t>
                      </a:r>
                      <a:endParaRPr lang="en-US" sz="16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Protected Storage/Registry</a:t>
                      </a:r>
                      <a:endParaRPr lang="en-US" sz="16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66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Explorer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different releases</a:t>
            </a:r>
          </a:p>
          <a:p>
            <a:pPr lvl="1"/>
            <a:r>
              <a:rPr lang="en-US" dirty="0"/>
              <a:t>IE6 – released in 2001, still encountered on Windows 2000/XP</a:t>
            </a:r>
          </a:p>
          <a:p>
            <a:pPr lvl="1"/>
            <a:r>
              <a:rPr lang="en-US" dirty="0"/>
              <a:t>IE7 – standard on Vista and up-to-date XP machines</a:t>
            </a:r>
          </a:p>
          <a:p>
            <a:pPr lvl="1"/>
            <a:r>
              <a:rPr lang="en-US" dirty="0"/>
              <a:t>IE8 – released on 2009; default for Windows 7</a:t>
            </a:r>
          </a:p>
          <a:p>
            <a:pPr lvl="1"/>
            <a:r>
              <a:rPr lang="en-US" dirty="0"/>
              <a:t>IE9 – released in 2011 </a:t>
            </a:r>
            <a:r>
              <a:rPr lang="en-US" dirty="0" smtClean="0"/>
              <a:t>as </a:t>
            </a:r>
            <a:r>
              <a:rPr lang="en-US" dirty="0"/>
              <a:t>browser wars heat up (again)</a:t>
            </a:r>
          </a:p>
          <a:p>
            <a:pPr lvl="1"/>
            <a:r>
              <a:rPr lang="en-US" dirty="0"/>
              <a:t>All versions share the core artifacts and locations</a:t>
            </a:r>
          </a:p>
        </p:txBody>
      </p:sp>
    </p:spTree>
    <p:extLst>
      <p:ext uri="{BB962C8B-B14F-4D97-AF65-F5344CB8AC3E}">
        <p14:creationId xmlns:p14="http://schemas.microsoft.com/office/powerpoint/2010/main" val="405677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Explorer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Locations (not including Vista/win7)</a:t>
            </a:r>
          </a:p>
          <a:p>
            <a:pPr lvl="1"/>
            <a:r>
              <a:rPr lang="en-US" sz="2300" dirty="0"/>
              <a:t>History files</a:t>
            </a:r>
            <a:endParaRPr lang="en-US" sz="1900" dirty="0"/>
          </a:p>
          <a:p>
            <a:pPr lvl="2"/>
            <a:r>
              <a:rPr lang="en-US" dirty="0"/>
              <a:t>%</a:t>
            </a:r>
            <a:r>
              <a:rPr lang="en-US" dirty="0" err="1"/>
              <a:t>userprofile</a:t>
            </a:r>
            <a:r>
              <a:rPr lang="en-US" dirty="0"/>
              <a:t>%\Local Settings\History\History.IE5</a:t>
            </a:r>
            <a:endParaRPr lang="en-US" sz="1800" dirty="0"/>
          </a:p>
          <a:p>
            <a:pPr lvl="1"/>
            <a:r>
              <a:rPr lang="en-US" sz="2300" dirty="0"/>
              <a:t>Cache</a:t>
            </a:r>
            <a:endParaRPr lang="en-US" sz="1900" dirty="0"/>
          </a:p>
          <a:p>
            <a:pPr lvl="2"/>
            <a:r>
              <a:rPr lang="en-US" dirty="0"/>
              <a:t>%</a:t>
            </a:r>
            <a:r>
              <a:rPr lang="en-US" dirty="0" err="1"/>
              <a:t>userprofile</a:t>
            </a:r>
            <a:r>
              <a:rPr lang="en-US" dirty="0"/>
              <a:t>%\Local Settings\Temporary Internet Files\Content.IE5</a:t>
            </a:r>
            <a:endParaRPr lang="en-US" sz="1800" dirty="0"/>
          </a:p>
          <a:p>
            <a:pPr lvl="1"/>
            <a:r>
              <a:rPr lang="en-US" sz="2300" dirty="0"/>
              <a:t>Cookies</a:t>
            </a:r>
            <a:endParaRPr lang="en-US" sz="1900" dirty="0"/>
          </a:p>
          <a:p>
            <a:pPr lvl="2"/>
            <a:r>
              <a:rPr lang="en-US" dirty="0"/>
              <a:t>%</a:t>
            </a:r>
            <a:r>
              <a:rPr lang="en-US" dirty="0" err="1"/>
              <a:t>userprofile</a:t>
            </a:r>
            <a:r>
              <a:rPr lang="en-US" dirty="0"/>
              <a:t>%\Cookies</a:t>
            </a:r>
            <a:endParaRPr lang="en-US" sz="1800" dirty="0"/>
          </a:p>
          <a:p>
            <a:pPr lvl="1"/>
            <a:r>
              <a:rPr lang="en-US" sz="2300" dirty="0"/>
              <a:t>Bookmarks</a:t>
            </a:r>
            <a:endParaRPr lang="en-US" sz="1900" dirty="0"/>
          </a:p>
          <a:p>
            <a:pPr lvl="2"/>
            <a:r>
              <a:rPr lang="en-US" sz="2100" dirty="0"/>
              <a:t>%</a:t>
            </a:r>
            <a:r>
              <a:rPr lang="en-US" sz="2100" dirty="0" err="1"/>
              <a:t>userprofile</a:t>
            </a:r>
            <a:r>
              <a:rPr lang="en-US" sz="2100" dirty="0"/>
              <a:t>%\Favorites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8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Explorer </a:t>
            </a:r>
            <a:r>
              <a:rPr lang="en-US" dirty="0" smtClean="0"/>
              <a:t>(3) – Index.dat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800" dirty="0"/>
              <a:t>In IE, most browser residue is stored in index.dat files</a:t>
            </a:r>
            <a:endParaRPr lang="en-US" sz="2400" dirty="0"/>
          </a:p>
          <a:p>
            <a:pPr lvl="1"/>
            <a:r>
              <a:rPr lang="en-US" sz="2400" dirty="0"/>
              <a:t>Used to store history, cookies, and cache information</a:t>
            </a:r>
            <a:endParaRPr lang="en-US" sz="2000" dirty="0"/>
          </a:p>
          <a:p>
            <a:pPr lvl="1"/>
            <a:r>
              <a:rPr lang="en-US" sz="2400" dirty="0"/>
              <a:t>Great for investigators since deleted records may be present</a:t>
            </a:r>
            <a:endParaRPr lang="en-US" sz="2000" dirty="0"/>
          </a:p>
          <a:p>
            <a:pPr lvl="0"/>
            <a:r>
              <a:rPr lang="en-US" sz="2800" dirty="0"/>
              <a:t>Binary database format same since IE 4</a:t>
            </a:r>
            <a:endParaRPr lang="en-US" sz="2400" dirty="0"/>
          </a:p>
          <a:p>
            <a:pPr lvl="1"/>
            <a:r>
              <a:rPr lang="en-US" sz="2400" dirty="0"/>
              <a:t>Index.dat structure the same, but data varies according to type</a:t>
            </a:r>
            <a:endParaRPr lang="en-US" sz="2000" dirty="0"/>
          </a:p>
          <a:p>
            <a:pPr lvl="1"/>
            <a:r>
              <a:rPr lang="en-US" sz="2400" dirty="0"/>
              <a:t>Possible to find 10 or more index.dat files on a target system</a:t>
            </a:r>
            <a:endParaRPr lang="en-US" sz="2000" dirty="0"/>
          </a:p>
          <a:p>
            <a:pPr lvl="0"/>
            <a:r>
              <a:rPr lang="en-US" sz="2800" dirty="0"/>
              <a:t>Located in hidden, system directories</a:t>
            </a:r>
            <a:endParaRPr lang="en-US" sz="2400" dirty="0"/>
          </a:p>
          <a:p>
            <a:pPr lvl="1"/>
            <a:r>
              <a:rPr lang="en-US" sz="2400" dirty="0"/>
              <a:t>Viewed from the command line using the </a:t>
            </a:r>
            <a:r>
              <a:rPr lang="en-US" sz="2400" b="1" dirty="0" err="1"/>
              <a:t>dir</a:t>
            </a:r>
            <a:r>
              <a:rPr lang="en-US" sz="2400" b="1" dirty="0"/>
              <a:t> /a</a:t>
            </a:r>
            <a:r>
              <a:rPr lang="en-US" sz="2400" dirty="0"/>
              <a:t> command</a:t>
            </a:r>
            <a:endParaRPr lang="en-US" sz="2000" dirty="0"/>
          </a:p>
          <a:p>
            <a:r>
              <a:rPr lang="en-US" sz="2800" dirty="0"/>
              <a:t>Very difficult for a user to delete since they are always in use and locked by the 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5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58952"/>
          </a:xfrm>
        </p:spPr>
        <p:txBody>
          <a:bodyPr>
            <a:noAutofit/>
          </a:bodyPr>
          <a:lstStyle/>
          <a:p>
            <a:r>
              <a:rPr lang="en-US" sz="2800" dirty="0"/>
              <a:t>Internet Explorer </a:t>
            </a:r>
            <a:r>
              <a:rPr lang="en-US" sz="2800" dirty="0" smtClean="0"/>
              <a:t>(4) – History: Investigating Sites Visited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Excellent for profiling Internet usage!</a:t>
            </a:r>
            <a:endParaRPr lang="en-US" sz="2400" dirty="0"/>
          </a:p>
          <a:p>
            <a:pPr lvl="0"/>
            <a:r>
              <a:rPr lang="en-US" sz="2800" dirty="0"/>
              <a:t>Records websites visited by date &amp; time</a:t>
            </a:r>
            <a:endParaRPr lang="en-US" sz="2400" dirty="0"/>
          </a:p>
          <a:p>
            <a:pPr lvl="1"/>
            <a:r>
              <a:rPr lang="en-US" sz="2400" dirty="0"/>
              <a:t>Details stored for each local user account</a:t>
            </a:r>
            <a:endParaRPr lang="en-US" sz="2000" dirty="0"/>
          </a:p>
          <a:p>
            <a:pPr lvl="1"/>
            <a:r>
              <a:rPr lang="en-US" sz="2400" dirty="0"/>
              <a:t>Records number of times visited (frequency)</a:t>
            </a:r>
            <a:endParaRPr lang="en-US" sz="2000" dirty="0"/>
          </a:p>
          <a:p>
            <a:pPr lvl="0"/>
            <a:r>
              <a:rPr lang="en-US" sz="2800" dirty="0"/>
              <a:t>Used by browser for auto-complete</a:t>
            </a:r>
            <a:endParaRPr lang="en-US" sz="2400" dirty="0"/>
          </a:p>
          <a:p>
            <a:pPr lvl="0"/>
            <a:r>
              <a:rPr lang="en-US" sz="2800" dirty="0"/>
              <a:t>Trivial for user to clear/manipulate</a:t>
            </a:r>
            <a:endParaRPr lang="en-US" sz="2400" dirty="0"/>
          </a:p>
          <a:p>
            <a:pPr lvl="1"/>
            <a:r>
              <a:rPr lang="en-US" sz="2400" dirty="0"/>
              <a:t>Clear using the browser or delete entries in History </a:t>
            </a:r>
            <a:r>
              <a:rPr lang="en-US" sz="2400" dirty="0" smtClean="0"/>
              <a:t>folder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820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(4) – History: Investigating Sites 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800" dirty="0"/>
              <a:t>Registry determines time span of records </a:t>
            </a:r>
            <a:r>
              <a:rPr lang="en-US" sz="2800" dirty="0" smtClean="0"/>
              <a:t>kept:</a:t>
            </a:r>
            <a:endParaRPr lang="en-US" sz="2400" dirty="0"/>
          </a:p>
          <a:p>
            <a:pPr lvl="1"/>
            <a:r>
              <a:rPr lang="en-US" sz="2400" dirty="0"/>
              <a:t>HKLM\Software\Microsoft\Windows\</a:t>
            </a:r>
            <a:r>
              <a:rPr lang="en-US" sz="2400" dirty="0" err="1"/>
              <a:t>CurrentVersion</a:t>
            </a:r>
            <a:r>
              <a:rPr lang="en-US" sz="2400" dirty="0"/>
              <a:t>\Internet Settings\URL History </a:t>
            </a:r>
            <a:endParaRPr lang="en-US" sz="2000" dirty="0"/>
          </a:p>
          <a:p>
            <a:pPr lvl="0"/>
            <a:r>
              <a:rPr lang="en-US" sz="2800" dirty="0"/>
              <a:t>History information can tell an investigator:</a:t>
            </a:r>
            <a:endParaRPr lang="en-US" sz="2400" dirty="0"/>
          </a:p>
          <a:p>
            <a:pPr lvl="1"/>
            <a:r>
              <a:rPr lang="en-US" sz="2400" dirty="0"/>
              <a:t>What sites have been visited in the last X days (X being the number of days the history is set to record)</a:t>
            </a:r>
            <a:endParaRPr lang="en-US" sz="2000" dirty="0"/>
          </a:p>
          <a:p>
            <a:pPr lvl="1"/>
            <a:r>
              <a:rPr lang="en-US" sz="2400" dirty="0"/>
              <a:t>What files were accessed on the system in the last X days</a:t>
            </a:r>
            <a:endParaRPr lang="en-US" sz="2000" dirty="0"/>
          </a:p>
          <a:p>
            <a:pPr lvl="1"/>
            <a:r>
              <a:rPr lang="en-US" sz="2400" dirty="0"/>
              <a:t>How many times each site was visited (frequency information)</a:t>
            </a:r>
            <a:endParaRPr lang="en-US" sz="2000" dirty="0"/>
          </a:p>
          <a:p>
            <a:pPr lvl="1"/>
            <a:r>
              <a:rPr lang="en-US" sz="2400" dirty="0"/>
              <a:t>The user account that was used to visit the site (history information is stored within a user’s profile)</a:t>
            </a:r>
            <a:endParaRPr lang="en-US" sz="2000" dirty="0"/>
          </a:p>
          <a:p>
            <a:pPr lvl="1"/>
            <a:r>
              <a:rPr lang="en-US" sz="2300" dirty="0"/>
              <a:t>The specific time the site was last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86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424</TotalTime>
  <Words>3220</Words>
  <Application>Microsoft Office PowerPoint</Application>
  <PresentationFormat>On-screen Show (4:3)</PresentationFormat>
  <Paragraphs>406</Paragraphs>
  <Slides>47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Civic</vt:lpstr>
      <vt:lpstr>Browser Forensics</vt:lpstr>
      <vt:lpstr>Browser Basics</vt:lpstr>
      <vt:lpstr>What can we find during Browser Forensics?</vt:lpstr>
      <vt:lpstr>What can we find during Browser Forensics? (Con’t)</vt:lpstr>
      <vt:lpstr>Internet Explorer (1)</vt:lpstr>
      <vt:lpstr>Internet Explorer (2)</vt:lpstr>
      <vt:lpstr>Internet Explorer (3) – Index.dat Files</vt:lpstr>
      <vt:lpstr>Internet Explorer (4) – History: Investigating Sites Visited</vt:lpstr>
      <vt:lpstr>IE (4) – History: Investigating Sites Visited</vt:lpstr>
      <vt:lpstr>IE (5) – History Folders</vt:lpstr>
      <vt:lpstr>IE (5) – History Folders</vt:lpstr>
      <vt:lpstr>IE (6) – History File Timestamps</vt:lpstr>
      <vt:lpstr>IE (7) – Mandiant Web Historian</vt:lpstr>
      <vt:lpstr>IE Cache: Viewing the Browser Stockpile</vt:lpstr>
      <vt:lpstr>IE Cache: Viewing the Browser Stockpile</vt:lpstr>
      <vt:lpstr>IE Cache: Index.dat</vt:lpstr>
      <vt:lpstr>IE Cache: Timestamps</vt:lpstr>
      <vt:lpstr>IE Cache: Timestamps (con’t)</vt:lpstr>
      <vt:lpstr>IE Cache: Folders</vt:lpstr>
      <vt:lpstr>IE Cookies: Going Deep into Website Activity</vt:lpstr>
      <vt:lpstr>IE Cookies: Going Deep into Website Activity</vt:lpstr>
      <vt:lpstr>IE Cookies: Index.dat</vt:lpstr>
      <vt:lpstr>IE9+: Random Cookie Names</vt:lpstr>
      <vt:lpstr>IE Bookmarks: Looking at Saved Locations</vt:lpstr>
      <vt:lpstr>IE Bookmarks: Looking at Saved Locations</vt:lpstr>
      <vt:lpstr>IE Download History: Examining what was Downloaded</vt:lpstr>
      <vt:lpstr>IE Download History: Examining what was Downloaded (con’t)</vt:lpstr>
      <vt:lpstr>IE Auto-complete: Typed URLs</vt:lpstr>
      <vt:lpstr>IE Browser Artifacts in Vista/Win7</vt:lpstr>
      <vt:lpstr>IE Browser Artifacts in Vista/Win7 (con’t)</vt:lpstr>
      <vt:lpstr>IE Data Locations: Vista/Win7</vt:lpstr>
      <vt:lpstr>IE Data Locations: Vista/Win7 (con’t)</vt:lpstr>
      <vt:lpstr>IE6 vs. IE7</vt:lpstr>
      <vt:lpstr>IE8 and IE9</vt:lpstr>
      <vt:lpstr>Session Recovery Enabled by Default (IE8/9)</vt:lpstr>
      <vt:lpstr>Session Recovery Enabled by Default (IE8/9) (con’t)</vt:lpstr>
      <vt:lpstr>Session Recovery Enabled by Default (IE8/9) (con’t)</vt:lpstr>
      <vt:lpstr>Session Recovery Enabled by Default (IE8/9) (con’t)</vt:lpstr>
      <vt:lpstr>IE 8/9 Recovery from Data</vt:lpstr>
      <vt:lpstr>Suggested Sites</vt:lpstr>
      <vt:lpstr>Suggested Sites (con’t)</vt:lpstr>
      <vt:lpstr>InPrivate Browsing Mode</vt:lpstr>
      <vt:lpstr>InPrivate Browsing Mode (con’t)</vt:lpstr>
      <vt:lpstr>InPrivate Browsing Mode (con’t)</vt:lpstr>
      <vt:lpstr>IE Forensic Methodology</vt:lpstr>
      <vt:lpstr>IE Forensic Methodology (con’t)</vt:lpstr>
      <vt:lpstr>IE Review</vt:lpstr>
    </vt:vector>
  </TitlesOfParts>
  <Company>Southern Utah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Forensics</dc:title>
  <dc:creator>SUU</dc:creator>
  <cp:lastModifiedBy>SUU</cp:lastModifiedBy>
  <cp:revision>10</cp:revision>
  <dcterms:created xsi:type="dcterms:W3CDTF">2013-03-22T14:08:58Z</dcterms:created>
  <dcterms:modified xsi:type="dcterms:W3CDTF">2013-03-27T17:19:50Z</dcterms:modified>
</cp:coreProperties>
</file>