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23" autoAdjust="0"/>
  </p:normalViewPr>
  <p:slideViewPr>
    <p:cSldViewPr>
      <p:cViewPr varScale="1">
        <p:scale>
          <a:sx n="65" d="100"/>
          <a:sy n="65" d="100"/>
        </p:scale>
        <p:origin x="-195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844F-9534-4961-A7A5-7B6E4F0D8D8A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3E41C-744A-46A0-B146-EEA5D8434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 maintains more history info than IE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can manually influence how much history is stored in FF 4+ using: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Browser.history.expiration.transient_current_max_pages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prefs.js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 – located in webappstore2.sqlite database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IE8/9 - .XML files and index.dat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DOMStore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 - %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userprofile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%\Local Settings\Application Data\Microsoft\Internet Explorer\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DOMStore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Vista/Win7 - %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userprofile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\Local\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Microsfot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\Internet Explorer\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0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download directory is the user’s desktop folder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user changes the default, it is set in prefs.js file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states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= Successful download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= Error occurred during download; aborted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= Download cancelled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= Download paused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Mandiant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Historian: Form History Data (p338)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Extracts and presents data from: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History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places.sqlite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cookies.sqlite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downloads.sqlite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History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formhistory.sqlite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timestamps displayed for Firefox artifacts are in UTC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8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r>
              <a:rPr lang="en-US" baseline="0" dirty="0" smtClean="0"/>
              <a:t> Options: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Cache: deletes all cache files in the cache directory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Cookies: removes all saved cookies (cookies.txt/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cookies.sqlite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Offline website data: deletes all cache files within the offline cache directory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passwords: clears all data saved in the Password Manager application (signons2.txt/signons3.txt)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Authenticated sessions: deletes all session cookies from memory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 additions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Recent history: allow users to not only choose specifically what they wish to clear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clear history, but leave cookies), it now gives the options of several timeframes. Notably, last hour, last two hours, last four hours, today, and everything.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 about this site: when viewing the history library (History – Show all history) there is now a right-click option to “forget” or remove the site from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places.sqlite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numbers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places.sqlite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assigned sequentially, so gaps can indicate selective deletions.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browsing: this option is quite similar to IE8/9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InPrivate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Browsing, in that it attempts to create an artifact-free browsing session for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8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Testing showed: the only reliable way to recover artifacts from a Private Browsing session was to carve and search unallocated space and memory images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 the browser artifact files are manually deleted?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occurs when Firefox has been uninstalled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 deleted files using forensic tools and perform analysis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 a user selectively deletes individual records?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Private Browsing, Clean Recent History, etc.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deleted records within Firefox database files is rare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 database files perform frequent cleansing operations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Remnants will likely exist in unallocated space and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8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types: How was the web page requested?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we may see local file references in the history file, for example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File:///c:/program%20Files/VMware/VMware%20Workstation/help/index.html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Unlike IE, a local reference stored in the Firefox history file means that the local file was viewed using the Firefox browser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Additionally: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Missing (is the file present?) – tells us if the items the metadata refers to are actually stored in the cache. When data is missing, it is usually a result of cache control parameters set by the webserver requesting that no data be stored (</a:t>
            </a:r>
            <a:r>
              <a:rPr lang="en-US" sz="2400" dirty="0" err="1" smtClean="0"/>
              <a:t>ie</a:t>
            </a:r>
            <a:r>
              <a:rPr lang="en-US" sz="2400" dirty="0" smtClean="0"/>
              <a:t>. no-cache)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 Embedded Cache Viewer – type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about:cache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into the address bar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Information stored in each column in the file: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Column 1: name of the website that stored the cookie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Column 2: can the cookie be read by other parts of the website (using the same domain name)? 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Column 3: webserver directory path that the cookie is relevant for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Column 4: does the cookie require a secure (HTTPS) connection?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Column 5: expiration time for cookie (in Unix epoch time – number of seconds since 1 Jan 1970)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Column 6: how the cookie is referenced by the webserver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Column 7: stored information within the cookie (user preferences, site state information, etc.)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5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include the created and last accessed dates from the FF 3+ SQLite database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FoxAnalysis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tool that can give us this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2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utmz</a:t>
            </a:r>
            <a:r>
              <a:rPr lang="en-US" dirty="0" smtClean="0"/>
              <a:t> contents includes: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hash (unique across all domains)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update time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number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Campaign number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used to access site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Adwords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campaign name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method (organic, referral,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cpc,email,direct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used to find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Windows XP</a:t>
            </a:r>
            <a:endParaRPr lang="en-US" sz="2000" dirty="0" smtClean="0"/>
          </a:p>
          <a:p>
            <a:pPr lvl="2"/>
            <a:r>
              <a:rPr lang="en-US" dirty="0" smtClean="0"/>
              <a:t>%APPDATA%\Macromedia\Flash Player\</a:t>
            </a:r>
            <a:endParaRPr lang="en-US" sz="1800" dirty="0" smtClean="0"/>
          </a:p>
          <a:p>
            <a:pPr lvl="2"/>
            <a:r>
              <a:rPr lang="en-US" dirty="0" smtClean="0"/>
              <a:t>%APPDATA%\Macromedia\Flash Player\#</a:t>
            </a:r>
            <a:r>
              <a:rPr lang="en-US" dirty="0" err="1" smtClean="0"/>
              <a:t>SharedObjects</a:t>
            </a:r>
            <a:r>
              <a:rPr lang="en-US" dirty="0" smtClean="0"/>
              <a:t>\&lt;random profile id&gt;</a:t>
            </a:r>
            <a:endParaRPr lang="en-US" sz="1800" dirty="0" smtClean="0"/>
          </a:p>
          <a:p>
            <a:pPr lvl="2"/>
            <a:r>
              <a:rPr lang="en-US" dirty="0" smtClean="0"/>
              <a:t>%APPDATA%\Macromedia\Flash Player\macromedia.com\support\</a:t>
            </a:r>
            <a:r>
              <a:rPr lang="en-US" dirty="0" err="1" smtClean="0"/>
              <a:t>flashplayer</a:t>
            </a:r>
            <a:r>
              <a:rPr lang="en-US" dirty="0" smtClean="0"/>
              <a:t>\sys</a:t>
            </a:r>
            <a:endParaRPr lang="en-US" sz="1800" dirty="0" smtClean="0"/>
          </a:p>
          <a:p>
            <a:pPr lvl="1"/>
            <a:r>
              <a:rPr lang="en-US" sz="2400" dirty="0" smtClean="0"/>
              <a:t>Vista/Windows 7</a:t>
            </a:r>
            <a:endParaRPr lang="en-US" sz="2000" dirty="0" smtClean="0"/>
          </a:p>
          <a:p>
            <a:pPr lvl="2"/>
            <a:r>
              <a:rPr lang="en-US" dirty="0" smtClean="0"/>
              <a:t>%APPDATA%\Roaming\Macromedia\Flash Player\</a:t>
            </a:r>
            <a:endParaRPr lang="en-US" sz="1800" dirty="0" smtClean="0"/>
          </a:p>
          <a:p>
            <a:pPr lvl="2"/>
            <a:r>
              <a:rPr lang="en-US" dirty="0" smtClean="0"/>
              <a:t>%APPDATA%\Roaming\Macromedia\Flash Player\#</a:t>
            </a:r>
            <a:r>
              <a:rPr lang="en-US" dirty="0" err="1" smtClean="0"/>
              <a:t>SharedObjects</a:t>
            </a:r>
            <a:r>
              <a:rPr lang="en-US" dirty="0" smtClean="0"/>
              <a:t>\&lt;random profile id&gt;</a:t>
            </a:r>
            <a:endParaRPr lang="en-US" sz="1800" dirty="0" smtClean="0"/>
          </a:p>
          <a:p>
            <a:pPr lvl="2"/>
            <a:r>
              <a:rPr lang="en-US" sz="2100" dirty="0" smtClean="0"/>
              <a:t>%APPDATA%\Roaming\Macromedia\Flash Player\macromedia.com\support\</a:t>
            </a:r>
            <a:r>
              <a:rPr lang="en-US" sz="2100" dirty="0" err="1" smtClean="0"/>
              <a:t>flashplayer</a:t>
            </a:r>
            <a:r>
              <a:rPr lang="en-US" sz="2100" dirty="0" smtClean="0"/>
              <a:t>\sys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3E41C-744A-46A0-B146-EEA5D8434B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2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C17AA48-C880-453F-B236-20E51F26B5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6C0AF7C-A03C-4E35-85CA-B8C81E102D5C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6C0AF7C-A03C-4E35-85CA-B8C81E102D5C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7AA48-C880-453F-B236-20E51F26B5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Browser Forensics Continued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Mozilla Firefox</a:t>
            </a:r>
          </a:p>
        </p:txBody>
      </p:sp>
    </p:spTree>
    <p:extLst>
      <p:ext uri="{BB962C8B-B14F-4D97-AF65-F5344CB8AC3E}">
        <p14:creationId xmlns:p14="http://schemas.microsoft.com/office/powerpoint/2010/main" val="345091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Artifacts in Firefox: Investigating Sites Visited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9544108"/>
              </p:ext>
            </p:extLst>
          </p:nvPr>
        </p:nvGraphicFramePr>
        <p:xfrm>
          <a:off x="301625" y="1527175"/>
          <a:ext cx="8504238" cy="30031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6175"/>
                <a:gridCol w="7358063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followed (clicked) a link and the page was loaded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physically typed the URL to get to the page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bookmark was used to get to the page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Indicates some inner content was loaded such as images and iframes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(Dynamic content was loaded as a result of a page being visited)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Page accessed due to a permanent redirect (HTTP 301 status code)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Page accessed due to a temporary redirect (HTTP 302 status code)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indicated by history was downloaded (non-HTML content)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04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Nirsoft</a:t>
            </a:r>
            <a:r>
              <a:rPr lang="en-US" dirty="0"/>
              <a:t>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Freeware tools designed to parse one specific browser artifact – history</a:t>
            </a:r>
            <a:endParaRPr lang="en-US" sz="2400" dirty="0"/>
          </a:p>
          <a:p>
            <a:pPr lvl="0"/>
            <a:r>
              <a:rPr lang="en-US" sz="2800" dirty="0"/>
              <a:t>Process:</a:t>
            </a:r>
            <a:endParaRPr lang="en-US" sz="2400" dirty="0"/>
          </a:p>
          <a:p>
            <a:pPr lvl="1"/>
            <a:r>
              <a:rPr lang="en-US" sz="2400" dirty="0"/>
              <a:t>Export browser files to forensic system</a:t>
            </a:r>
            <a:endParaRPr lang="en-US" sz="2000" dirty="0"/>
          </a:p>
          <a:p>
            <a:pPr lvl="1"/>
            <a:r>
              <a:rPr lang="en-US" sz="2400" dirty="0"/>
              <a:t>Open the exported file within the viewer</a:t>
            </a:r>
            <a:endParaRPr lang="en-US" sz="2000" dirty="0"/>
          </a:p>
          <a:p>
            <a:pPr lvl="2"/>
            <a:r>
              <a:rPr lang="en-US" dirty="0"/>
              <a:t>Example: file – select history file</a:t>
            </a:r>
            <a:endParaRPr lang="en-US" sz="1800" dirty="0"/>
          </a:p>
          <a:p>
            <a:pPr lvl="1"/>
            <a:r>
              <a:rPr lang="en-US" sz="2400" dirty="0"/>
              <a:t>Highlight relevant entries using &lt;ctrl&gt;&lt;left-click&gt;</a:t>
            </a:r>
            <a:endParaRPr lang="en-US" sz="2000" dirty="0"/>
          </a:p>
          <a:p>
            <a:pPr lvl="1"/>
            <a:r>
              <a:rPr lang="en-US" sz="2400" dirty="0"/>
              <a:t>Export selected items for inclusion in report</a:t>
            </a:r>
            <a:endParaRPr lang="en-US" sz="2000" dirty="0"/>
          </a:p>
          <a:p>
            <a:pPr lvl="2"/>
            <a:r>
              <a:rPr lang="en-US" dirty="0"/>
              <a:t>File – save selected items</a:t>
            </a:r>
            <a:endParaRPr lang="en-US" sz="1800" dirty="0"/>
          </a:p>
          <a:p>
            <a:pPr lvl="2"/>
            <a:r>
              <a:rPr lang="en-US" sz="2100" dirty="0"/>
              <a:t>View – HTML report – selected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8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MozillaHistoryView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the following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URL – the URL that was visited and stored in the history file</a:t>
            </a:r>
          </a:p>
          <a:p>
            <a:pPr lvl="0"/>
            <a:r>
              <a:rPr lang="en-US" dirty="0"/>
              <a:t>First visit date – first occurrence of the URL in the history file (N/A for FF 3+)</a:t>
            </a:r>
          </a:p>
          <a:p>
            <a:pPr lvl="0"/>
            <a:r>
              <a:rPr lang="en-US" dirty="0"/>
              <a:t>Last visit date – last occurrence of the URL in the history file</a:t>
            </a:r>
          </a:p>
          <a:p>
            <a:pPr lvl="0"/>
            <a:r>
              <a:rPr lang="en-US" dirty="0"/>
              <a:t>Visit count – number of times the site was accessed during the time the history was being recorded</a:t>
            </a:r>
          </a:p>
          <a:p>
            <a:r>
              <a:rPr lang="en-US" dirty="0"/>
              <a:t>Referrer – the page the user was at before the recorded URL was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MozillaHistoryView</a:t>
            </a:r>
            <a:r>
              <a:rPr lang="en-US" dirty="0"/>
              <a:t> Provides the following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Host name – fully qualified domain name of the website that was accessed</a:t>
            </a:r>
          </a:p>
          <a:p>
            <a:pPr lvl="0"/>
            <a:r>
              <a:rPr lang="en-US" dirty="0"/>
              <a:t>Title – short description of the page visited</a:t>
            </a:r>
          </a:p>
          <a:p>
            <a:pPr lvl="0"/>
            <a:r>
              <a:rPr lang="en-US" dirty="0"/>
              <a:t>Record index – the order of entries within the history file</a:t>
            </a:r>
          </a:p>
          <a:p>
            <a:r>
              <a:rPr lang="en-US" dirty="0"/>
              <a:t>Visit type – indicates how the page was accessed (via link, bookmark, typed URL, redirect, etc.) – not present in FF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Cache: Viewing the browser stockpile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The cache is a repository for web data a user has viewed</a:t>
            </a:r>
            <a:endParaRPr lang="en-US" sz="2400" dirty="0"/>
          </a:p>
          <a:p>
            <a:pPr lvl="0"/>
            <a:r>
              <a:rPr lang="en-US" sz="2800" dirty="0"/>
              <a:t>Firefox maintains more cache metadata than IE</a:t>
            </a:r>
            <a:endParaRPr lang="en-US" sz="2400" dirty="0"/>
          </a:p>
          <a:p>
            <a:pPr lvl="0"/>
            <a:r>
              <a:rPr lang="en-US" sz="2800" dirty="0"/>
              <a:t>Cache format and location is consistent in all versions</a:t>
            </a:r>
            <a:endParaRPr lang="en-US" sz="2400" dirty="0"/>
          </a:p>
          <a:p>
            <a:pPr lvl="1"/>
            <a:r>
              <a:rPr lang="en-US" sz="2400" dirty="0"/>
              <a:t>Located in local folder in Windows Vista/Win7</a:t>
            </a:r>
            <a:endParaRPr lang="en-US" sz="2000" dirty="0"/>
          </a:p>
          <a:p>
            <a:r>
              <a:rPr lang="en-US" sz="2800" dirty="0"/>
              <a:t>Default cache size now 640MB in FF4+ (previously 50MB)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Firefox Cache: Viewing the </a:t>
            </a:r>
            <a:r>
              <a:rPr lang="en-US" dirty="0" smtClean="0"/>
              <a:t>Browser Stockpile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sz="2800" dirty="0"/>
              <a:t>What can we find in the Firefox cache?</a:t>
            </a:r>
            <a:endParaRPr lang="en-US" sz="2400" dirty="0"/>
          </a:p>
          <a:p>
            <a:pPr lvl="1"/>
            <a:r>
              <a:rPr lang="en-US" sz="2400" dirty="0"/>
              <a:t>URL – what web page the given content was saved from</a:t>
            </a:r>
            <a:endParaRPr lang="en-US" sz="2000" dirty="0"/>
          </a:p>
          <a:p>
            <a:pPr lvl="1"/>
            <a:r>
              <a:rPr lang="en-US" sz="2400" dirty="0"/>
              <a:t>Number of times fetched – how often the cached content has been used</a:t>
            </a:r>
            <a:endParaRPr lang="en-US" sz="2000" dirty="0"/>
          </a:p>
          <a:p>
            <a:pPr lvl="1"/>
            <a:r>
              <a:rPr lang="en-US" sz="2400" dirty="0" smtClean="0"/>
              <a:t>Filename </a:t>
            </a:r>
            <a:r>
              <a:rPr lang="en-US" sz="2400" dirty="0"/>
              <a:t>– the name of the content that was retrieved from the website</a:t>
            </a:r>
            <a:endParaRPr lang="en-US" sz="2000" dirty="0"/>
          </a:p>
          <a:p>
            <a:pPr lvl="1"/>
            <a:r>
              <a:rPr lang="en-US" sz="2400" dirty="0"/>
              <a:t>File type – type of file stored in the cache (</a:t>
            </a:r>
            <a:r>
              <a:rPr lang="en-US" sz="2400" dirty="0" err="1"/>
              <a:t>ie</a:t>
            </a:r>
            <a:r>
              <a:rPr lang="en-US" sz="2400" dirty="0"/>
              <a:t>. HTML, jpg, gif, etc.)</a:t>
            </a:r>
            <a:endParaRPr lang="en-US" sz="2000" dirty="0"/>
          </a:p>
          <a:p>
            <a:pPr lvl="1"/>
            <a:r>
              <a:rPr lang="en-US" sz="2400" dirty="0"/>
              <a:t>File size – how large the downloaded file is</a:t>
            </a:r>
            <a:endParaRPr lang="en-US" sz="2000" dirty="0"/>
          </a:p>
          <a:p>
            <a:pPr lvl="1"/>
            <a:r>
              <a:rPr lang="en-US" sz="2400" dirty="0"/>
              <a:t>Last modified time – the time and date that the content was last stored to the cache</a:t>
            </a:r>
            <a:endParaRPr lang="en-US" sz="2000" dirty="0"/>
          </a:p>
          <a:p>
            <a:pPr lvl="1"/>
            <a:r>
              <a:rPr lang="en-US" sz="2400" dirty="0"/>
              <a:t>Last fetched time – the time and date that the content was retrieved (used) from the cache. This gives us an indication of when the page, the cached content is from, was last visited.</a:t>
            </a:r>
            <a:endParaRPr lang="en-US" sz="2000" dirty="0"/>
          </a:p>
          <a:p>
            <a:pPr lvl="1"/>
            <a:r>
              <a:rPr lang="en-US" sz="2300" dirty="0"/>
              <a:t>Request header – HTTP header from the requesting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5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Firefox Cache: Viewing the Browser Stockpile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Firefox Cache files (p308)</a:t>
            </a:r>
            <a:endParaRPr lang="en-US" sz="2400" dirty="0"/>
          </a:p>
          <a:p>
            <a:pPr lvl="1"/>
            <a:r>
              <a:rPr lang="en-US" sz="2400" dirty="0"/>
              <a:t>You will find three types of files in the Firefox cache</a:t>
            </a:r>
            <a:endParaRPr lang="en-US" sz="2000" dirty="0"/>
          </a:p>
          <a:p>
            <a:pPr lvl="2"/>
            <a:r>
              <a:rPr lang="en-US" dirty="0"/>
              <a:t>Cache map – tracks all entries and maintains pointers for their data and metadata locations</a:t>
            </a:r>
            <a:endParaRPr lang="en-US" sz="1800" dirty="0"/>
          </a:p>
          <a:p>
            <a:pPr lvl="2"/>
            <a:r>
              <a:rPr lang="en-US" dirty="0"/>
              <a:t>Cache Block – files keep data and metadata for cache contents</a:t>
            </a:r>
            <a:endParaRPr lang="en-US" sz="1800" dirty="0"/>
          </a:p>
          <a:p>
            <a:pPr lvl="2"/>
            <a:r>
              <a:rPr lang="en-US" sz="2100" dirty="0"/>
              <a:t>Cache Data – files store data or metadata for entries that are too large to fit within a block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1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MozillaCacheView</a:t>
            </a:r>
            <a:r>
              <a:rPr lang="en-US" dirty="0"/>
              <a:t> (</a:t>
            </a:r>
            <a:r>
              <a:rPr lang="en-US" dirty="0" err="1"/>
              <a:t>NirSoft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Columns displayed by the tool correspond to the metadata store for each file in the cache:</a:t>
            </a:r>
            <a:endParaRPr lang="en-US" sz="2400" dirty="0"/>
          </a:p>
          <a:p>
            <a:pPr lvl="1"/>
            <a:r>
              <a:rPr lang="en-US" sz="2400" dirty="0"/>
              <a:t>Filename – name of the file that was downloaded from the webserver</a:t>
            </a:r>
            <a:endParaRPr lang="en-US" sz="2000" dirty="0"/>
          </a:p>
          <a:p>
            <a:pPr lvl="1"/>
            <a:r>
              <a:rPr lang="en-US" sz="2400" dirty="0"/>
              <a:t>Content-type – file type of the saved content</a:t>
            </a:r>
            <a:endParaRPr lang="en-US" sz="2000" dirty="0"/>
          </a:p>
          <a:p>
            <a:pPr lvl="1"/>
            <a:r>
              <a:rPr lang="en-US" sz="2400" dirty="0"/>
              <a:t>URL – specific </a:t>
            </a:r>
            <a:r>
              <a:rPr lang="en-US" sz="2400" dirty="0" err="1"/>
              <a:t>URl</a:t>
            </a:r>
            <a:r>
              <a:rPr lang="en-US" sz="2400" dirty="0"/>
              <a:t> the file was downloaded from</a:t>
            </a:r>
            <a:endParaRPr lang="en-US" sz="2000" dirty="0"/>
          </a:p>
          <a:p>
            <a:pPr lvl="1"/>
            <a:r>
              <a:rPr lang="en-US" sz="2400" dirty="0"/>
              <a:t>File size – size of the downloaded file</a:t>
            </a:r>
            <a:endParaRPr lang="en-US" sz="2000" dirty="0"/>
          </a:p>
          <a:p>
            <a:pPr lvl="1"/>
            <a:r>
              <a:rPr lang="en-US" sz="2300" dirty="0"/>
              <a:t>Fetch count – how many times the file has been retrieved from the cache (how often it has been requested)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8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MozillaCacheView</a:t>
            </a:r>
            <a:r>
              <a:rPr lang="en-US" dirty="0"/>
              <a:t> (</a:t>
            </a:r>
            <a:r>
              <a:rPr lang="en-US" dirty="0" err="1"/>
              <a:t>NirSoft</a:t>
            </a:r>
            <a:r>
              <a:rPr lang="en-US" dirty="0" smtClean="0"/>
              <a:t>)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Columns displayed by the tool correspond to the metadata store for each file in the cache:</a:t>
            </a:r>
            <a:endParaRPr lang="en-US" sz="2400" dirty="0"/>
          </a:p>
          <a:p>
            <a:pPr lvl="1"/>
            <a:r>
              <a:rPr lang="en-US" sz="2400" dirty="0"/>
              <a:t>Last modified – when the file was saved to the cache</a:t>
            </a:r>
            <a:endParaRPr lang="en-US" sz="2000" dirty="0"/>
          </a:p>
          <a:p>
            <a:pPr lvl="1"/>
            <a:r>
              <a:rPr lang="en-US" sz="2400" dirty="0"/>
              <a:t>Last fetched – when the file was last requested/retrieved from the cache</a:t>
            </a:r>
            <a:endParaRPr lang="en-US" sz="2000" dirty="0"/>
          </a:p>
          <a:p>
            <a:pPr lvl="1"/>
            <a:r>
              <a:rPr lang="en-US" sz="2400" dirty="0"/>
              <a:t>Expiration time – time set by webserver indicating when cached content should be automatically deleted</a:t>
            </a:r>
            <a:endParaRPr lang="en-US" sz="2000" dirty="0"/>
          </a:p>
          <a:p>
            <a:pPr lvl="1"/>
            <a:r>
              <a:rPr lang="en-US" sz="2300" dirty="0"/>
              <a:t>Content encoding – tells the browser what type of encoding (if any) the downloaded file has been subject to. </a:t>
            </a:r>
            <a:r>
              <a:rPr lang="en-US" sz="2300" dirty="0" err="1"/>
              <a:t>Gzip</a:t>
            </a:r>
            <a:r>
              <a:rPr lang="en-US" sz="2300" dirty="0"/>
              <a:t> encoding is very popular as a means of reducing the amount of data that must be transferred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9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MozillaCacheView</a:t>
            </a:r>
            <a:r>
              <a:rPr lang="en-US" dirty="0"/>
              <a:t> (</a:t>
            </a:r>
            <a:r>
              <a:rPr lang="en-US" dirty="0" err="1"/>
              <a:t>NirSoft</a:t>
            </a:r>
            <a:r>
              <a:rPr lang="en-US" dirty="0" smtClean="0"/>
              <a:t>)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/>
              <a:t>Columns displayed by the tool correspond to the metadata store for each file in the cache:</a:t>
            </a:r>
            <a:endParaRPr lang="en-US" sz="2400" dirty="0"/>
          </a:p>
          <a:p>
            <a:pPr lvl="1"/>
            <a:r>
              <a:rPr lang="en-US" sz="2400" dirty="0"/>
              <a:t>Cache control – from the request header; indicates any cache parameters set by the webserver for the downloaded content. Identifies expiration times, and whether the content should be saved at all (</a:t>
            </a:r>
            <a:r>
              <a:rPr lang="en-US" sz="2400" dirty="0" err="1"/>
              <a:t>ie</a:t>
            </a:r>
            <a:r>
              <a:rPr lang="en-US" sz="2400" dirty="0"/>
              <a:t>. no-cache parameter)</a:t>
            </a:r>
            <a:endParaRPr lang="en-US" sz="2000" dirty="0"/>
          </a:p>
          <a:p>
            <a:pPr lvl="1"/>
            <a:r>
              <a:rPr lang="en-US" sz="2400" dirty="0"/>
              <a:t>Cache name – if the entry is stored in a cache data file, the name of the file is displayed</a:t>
            </a:r>
            <a:endParaRPr lang="en-US" sz="2000" dirty="0"/>
          </a:p>
          <a:p>
            <a:pPr lvl="1"/>
            <a:r>
              <a:rPr lang="en-US" sz="2400" dirty="0"/>
              <a:t>Server name – from the request header; indicates the name of the webserver providing the content</a:t>
            </a:r>
            <a:endParaRPr lang="en-US" sz="2000" dirty="0"/>
          </a:p>
          <a:p>
            <a:pPr lvl="1"/>
            <a:r>
              <a:rPr lang="en-US" sz="2300" dirty="0"/>
              <a:t>Server last modified – from the request header; tells when the content was last changed on the webserver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Open-source browser running on a variety of platforms</a:t>
            </a:r>
            <a:endParaRPr lang="en-US" sz="2400" dirty="0"/>
          </a:p>
          <a:p>
            <a:pPr lvl="0"/>
            <a:r>
              <a:rPr lang="en-US" sz="2800" dirty="0"/>
              <a:t>Firefox has the same browser artifact types as IE</a:t>
            </a:r>
            <a:endParaRPr lang="en-US" sz="2400" dirty="0"/>
          </a:p>
          <a:p>
            <a:pPr lvl="1"/>
            <a:r>
              <a:rPr lang="en-US" sz="2400" dirty="0"/>
              <a:t>History, cache, cookies, bookmarks</a:t>
            </a:r>
            <a:endParaRPr lang="en-US" sz="2000" dirty="0"/>
          </a:p>
          <a:p>
            <a:pPr lvl="0"/>
            <a:r>
              <a:rPr lang="en-US" sz="2800" dirty="0"/>
              <a:t>Firefox makes some of our job easier, and some harder</a:t>
            </a:r>
            <a:endParaRPr lang="en-US" sz="2400" dirty="0"/>
          </a:p>
          <a:p>
            <a:pPr lvl="1"/>
            <a:r>
              <a:rPr lang="en-US" sz="2400" dirty="0"/>
              <a:t>No registry entries are used</a:t>
            </a:r>
            <a:endParaRPr lang="en-US" sz="2000" dirty="0"/>
          </a:p>
          <a:p>
            <a:pPr lvl="1"/>
            <a:r>
              <a:rPr lang="en-US" sz="2400" dirty="0"/>
              <a:t>Files are centrally located</a:t>
            </a:r>
            <a:endParaRPr lang="en-US" sz="2000" dirty="0"/>
          </a:p>
          <a:p>
            <a:r>
              <a:rPr lang="en-US" sz="2800" dirty="0"/>
              <a:t>Database files are complicated and not human-readable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MozillaCacheView</a:t>
            </a:r>
            <a:r>
              <a:rPr lang="en-US" dirty="0"/>
              <a:t> (</a:t>
            </a:r>
            <a:r>
              <a:rPr lang="en-US" dirty="0" err="1"/>
              <a:t>NirSoft</a:t>
            </a:r>
            <a:r>
              <a:rPr lang="en-US" dirty="0" smtClean="0"/>
              <a:t>)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Columns displayed by the tool correspond to the metadata store for each file in the cache:</a:t>
            </a:r>
            <a:endParaRPr lang="en-US" sz="2400" dirty="0"/>
          </a:p>
          <a:p>
            <a:pPr lvl="1"/>
            <a:r>
              <a:rPr lang="en-US" sz="2400" dirty="0"/>
              <a:t>Missing – indicates whether the data is currently stored in the cache, or if the cache entry is just for reference.</a:t>
            </a:r>
            <a:endParaRPr lang="en-US" sz="2000" dirty="0"/>
          </a:p>
          <a:p>
            <a:pPr lvl="1"/>
            <a:r>
              <a:rPr lang="en-US" sz="2400" dirty="0"/>
              <a:t>E-tag – provides a means for the cache to determine if content has been updated on the webserver since the data was cached</a:t>
            </a:r>
            <a:endParaRPr lang="en-US" sz="2000" dirty="0"/>
          </a:p>
          <a:p>
            <a:pPr lvl="1"/>
            <a:r>
              <a:rPr lang="en-US" sz="2400" dirty="0"/>
              <a:t>Server time – the time on the server when the file was downloaded</a:t>
            </a:r>
            <a:endParaRPr lang="en-US" sz="2000" dirty="0"/>
          </a:p>
          <a:p>
            <a:pPr lvl="1"/>
            <a:r>
              <a:rPr lang="en-US" sz="2300" dirty="0"/>
              <a:t>Server response – the HTTP response code issued by the webserver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2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Firefox Cookies: Going deep into </a:t>
            </a:r>
            <a:r>
              <a:rPr lang="en-US" dirty="0" smtClean="0"/>
              <a:t>Website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Provide an additional means to profile internet activity</a:t>
            </a:r>
          </a:p>
          <a:p>
            <a:pPr lvl="0"/>
            <a:r>
              <a:rPr lang="en-US" dirty="0"/>
              <a:t>Firefox stores all of a user’s cookies in a single file</a:t>
            </a:r>
          </a:p>
          <a:p>
            <a:pPr lvl="1"/>
            <a:r>
              <a:rPr lang="en-US" dirty="0"/>
              <a:t>Stored in the profile folder, linking them to a user account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99983"/>
              </p:ext>
            </p:extLst>
          </p:nvPr>
        </p:nvGraphicFramePr>
        <p:xfrm>
          <a:off x="914400" y="3581400"/>
          <a:ext cx="7543800" cy="189280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913701"/>
                <a:gridCol w="1247846"/>
                <a:gridCol w="238225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Investigative Questions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2 – Cookies.txt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3+ - cookies.sqlite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website domain issued the cookie?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1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Host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is the cookie name?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6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 the cookie issued in a secure connection?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4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isSecure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values/preferences were stored?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7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was the cookie created?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 (FF3+)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creationTime</a:t>
                      </a:r>
                      <a:r>
                        <a:rPr lang="en-US" sz="1200" dirty="0">
                          <a:effectLst/>
                        </a:rPr>
                        <a:t> (FF4+)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cookie/site was last accessed?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lastAccessed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2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MozillaCookiesView</a:t>
            </a:r>
            <a:r>
              <a:rPr lang="en-US" dirty="0"/>
              <a:t> (</a:t>
            </a:r>
            <a:r>
              <a:rPr lang="en-US" dirty="0" err="1"/>
              <a:t>NirSoft</a:t>
            </a:r>
            <a:r>
              <a:rPr lang="en-US" dirty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sz="2800" dirty="0"/>
              <a:t>Columns displayed by the tool correspond to the data fields stored in the cookie file:</a:t>
            </a:r>
            <a:endParaRPr lang="en-US" sz="2400" dirty="0"/>
          </a:p>
          <a:p>
            <a:pPr lvl="1"/>
            <a:r>
              <a:rPr lang="en-US" sz="2400" dirty="0"/>
              <a:t>Domain/host – name of the website that stored the cookie</a:t>
            </a:r>
            <a:endParaRPr lang="en-US" sz="2000" dirty="0"/>
          </a:p>
          <a:p>
            <a:pPr lvl="1"/>
            <a:r>
              <a:rPr lang="en-US" sz="2400" dirty="0"/>
              <a:t>Path – webserver directory path that the cookie is relevant for</a:t>
            </a:r>
            <a:endParaRPr lang="en-US" sz="2000" dirty="0"/>
          </a:p>
          <a:p>
            <a:pPr lvl="1"/>
            <a:r>
              <a:rPr lang="en-US" sz="2400" dirty="0"/>
              <a:t>Name – how the cookie is referenced by the webserver</a:t>
            </a:r>
            <a:endParaRPr lang="en-US" sz="2000" dirty="0"/>
          </a:p>
          <a:p>
            <a:pPr lvl="1"/>
            <a:r>
              <a:rPr lang="en-US" sz="2400" dirty="0"/>
              <a:t>Value – stored information within the cookie (user preferences, site state information, etc.)</a:t>
            </a:r>
            <a:endParaRPr lang="en-US" sz="2000" dirty="0"/>
          </a:p>
          <a:p>
            <a:pPr lvl="1"/>
            <a:r>
              <a:rPr lang="en-US" sz="2400" dirty="0"/>
              <a:t>Expiration date – expiration time for the cookie (can be changed to GMT time using a menu option)</a:t>
            </a:r>
            <a:endParaRPr lang="en-US" sz="2000" dirty="0"/>
          </a:p>
          <a:p>
            <a:pPr lvl="1"/>
            <a:r>
              <a:rPr lang="en-US" sz="2400" dirty="0"/>
              <a:t>Secure – does the cookie require a secure (HTTPS) connection?</a:t>
            </a:r>
            <a:endParaRPr lang="en-US" sz="2000" dirty="0"/>
          </a:p>
          <a:p>
            <a:pPr lvl="1"/>
            <a:r>
              <a:rPr lang="en-US" sz="2400" dirty="0"/>
              <a:t>Domain accessible – can the cookie be read by other parts of the website</a:t>
            </a:r>
            <a:endParaRPr lang="en-US" sz="2000" dirty="0"/>
          </a:p>
          <a:p>
            <a:pPr lvl="1"/>
            <a:r>
              <a:rPr lang="en-US" sz="2300" dirty="0"/>
              <a:t>Line/ID – location of the cookie within the cookie file (in FF3+ this value is also the creation time in PRTIME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Cookies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900" dirty="0"/>
              <a:t>Google uses several cookies to track user activity on participating sites (~80% of all sites using traffic analysis)</a:t>
            </a:r>
            <a:endParaRPr lang="en-US" sz="2500" dirty="0"/>
          </a:p>
          <a:p>
            <a:pPr lvl="2"/>
            <a:r>
              <a:rPr lang="en-US" dirty="0"/>
              <a:t>_</a:t>
            </a:r>
            <a:r>
              <a:rPr lang="en-US" dirty="0" err="1"/>
              <a:t>utma</a:t>
            </a:r>
            <a:r>
              <a:rPr lang="en-US" dirty="0"/>
              <a:t> = unique visitors (p319)</a:t>
            </a:r>
            <a:endParaRPr lang="en-US" sz="1800" dirty="0"/>
          </a:p>
          <a:p>
            <a:pPr lvl="3"/>
            <a:r>
              <a:rPr lang="en-US" dirty="0"/>
              <a:t>Timestamps in Unix epoch time (# of seconds since Jan 1, 1970 UTC)</a:t>
            </a:r>
            <a:endParaRPr lang="en-US" sz="1800" dirty="0"/>
          </a:p>
          <a:p>
            <a:pPr lvl="3"/>
            <a:r>
              <a:rPr lang="en-US" dirty="0"/>
              <a:t>Content:</a:t>
            </a:r>
            <a:endParaRPr lang="en-US" sz="1800" dirty="0"/>
          </a:p>
          <a:p>
            <a:pPr lvl="4"/>
            <a:r>
              <a:rPr lang="en-US" dirty="0"/>
              <a:t>Domain hash</a:t>
            </a:r>
            <a:endParaRPr lang="en-US" sz="1600" dirty="0"/>
          </a:p>
          <a:p>
            <a:pPr lvl="4"/>
            <a:r>
              <a:rPr lang="en-US" dirty="0"/>
              <a:t>Visitor identifier</a:t>
            </a:r>
            <a:endParaRPr lang="en-US" sz="1600" dirty="0"/>
          </a:p>
          <a:p>
            <a:pPr lvl="4"/>
            <a:r>
              <a:rPr lang="en-US" dirty="0"/>
              <a:t>Timestamps include:</a:t>
            </a:r>
            <a:endParaRPr lang="en-US" sz="1600" dirty="0"/>
          </a:p>
          <a:p>
            <a:pPr lvl="5"/>
            <a:r>
              <a:rPr lang="en-US" dirty="0"/>
              <a:t>Creation time</a:t>
            </a:r>
            <a:endParaRPr lang="en-US" sz="1600" dirty="0"/>
          </a:p>
          <a:p>
            <a:pPr lvl="5"/>
            <a:r>
              <a:rPr lang="en-US" dirty="0"/>
              <a:t>Time of most recent visit</a:t>
            </a:r>
            <a:endParaRPr lang="en-US" sz="1600" dirty="0"/>
          </a:p>
          <a:p>
            <a:pPr lvl="5"/>
            <a:r>
              <a:rPr lang="en-US" sz="1900" dirty="0"/>
              <a:t>Visit preceding the most recent visit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2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</a:t>
            </a:r>
            <a:r>
              <a:rPr lang="en-US" dirty="0" smtClean="0"/>
              <a:t>Cookies (</a:t>
            </a:r>
            <a:r>
              <a:rPr lang="en-US" dirty="0" err="1" smtClean="0"/>
              <a:t>con’t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Google uses several cookies to track user activity on participating sites (~80% of all sites using traffic analysis)</a:t>
            </a:r>
            <a:endParaRPr lang="en-US" sz="2500" dirty="0"/>
          </a:p>
          <a:p>
            <a:pPr lvl="2"/>
            <a:r>
              <a:rPr lang="en-US" dirty="0"/>
              <a:t>_</a:t>
            </a:r>
            <a:r>
              <a:rPr lang="en-US" dirty="0" err="1"/>
              <a:t>utmb</a:t>
            </a:r>
            <a:r>
              <a:rPr lang="en-US" dirty="0"/>
              <a:t> – session tracking (p320)</a:t>
            </a:r>
            <a:endParaRPr lang="en-US" sz="1800" dirty="0"/>
          </a:p>
          <a:p>
            <a:pPr lvl="3"/>
            <a:r>
              <a:rPr lang="en-US" dirty="0"/>
              <a:t>Content:</a:t>
            </a:r>
            <a:endParaRPr lang="en-US" sz="1800" dirty="0"/>
          </a:p>
          <a:p>
            <a:pPr lvl="4"/>
            <a:r>
              <a:rPr lang="en-US" dirty="0"/>
              <a:t>Domain hash</a:t>
            </a:r>
            <a:endParaRPr lang="en-US" sz="1600" dirty="0"/>
          </a:p>
          <a:p>
            <a:pPr lvl="4"/>
            <a:r>
              <a:rPr lang="en-US" dirty="0"/>
              <a:t>Page views in current session</a:t>
            </a:r>
            <a:endParaRPr lang="en-US" sz="1600" dirty="0"/>
          </a:p>
          <a:p>
            <a:pPr lvl="4"/>
            <a:r>
              <a:rPr lang="en-US" dirty="0"/>
              <a:t>Outbound link clicks (decrements from 10, with 10 – 0 clicks)</a:t>
            </a:r>
            <a:endParaRPr lang="en-US" sz="1600" dirty="0"/>
          </a:p>
          <a:p>
            <a:pPr lvl="4"/>
            <a:r>
              <a:rPr lang="en-US" sz="1900" dirty="0" smtClean="0"/>
              <a:t>Time current session started (Unix epoch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7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</a:t>
            </a:r>
            <a:r>
              <a:rPr lang="en-US" dirty="0" smtClean="0"/>
              <a:t>Cookies (</a:t>
            </a:r>
            <a:r>
              <a:rPr lang="en-US" dirty="0" err="1" smtClean="0"/>
              <a:t>con’t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Google uses several cookies to track user activity on participating sites (~80% of all sites using traffic analysis)</a:t>
            </a:r>
            <a:endParaRPr lang="en-US" sz="2500" dirty="0"/>
          </a:p>
          <a:p>
            <a:pPr lvl="2"/>
            <a:r>
              <a:rPr lang="en-US" dirty="0"/>
              <a:t>_</a:t>
            </a:r>
            <a:r>
              <a:rPr lang="en-US" dirty="0" err="1"/>
              <a:t>utmc</a:t>
            </a:r>
            <a:r>
              <a:rPr lang="en-US" dirty="0"/>
              <a:t> – session status (deprecated)</a:t>
            </a:r>
            <a:endParaRPr lang="en-US" sz="1800" dirty="0"/>
          </a:p>
          <a:p>
            <a:pPr lvl="2"/>
            <a:r>
              <a:rPr lang="en-US" dirty="0"/>
              <a:t>_</a:t>
            </a:r>
            <a:r>
              <a:rPr lang="en-US" dirty="0" err="1"/>
              <a:t>utmv</a:t>
            </a:r>
            <a:r>
              <a:rPr lang="en-US" dirty="0"/>
              <a:t> – custom values</a:t>
            </a:r>
            <a:endParaRPr lang="en-US" sz="1800" dirty="0"/>
          </a:p>
          <a:p>
            <a:pPr lvl="2"/>
            <a:r>
              <a:rPr lang="en-US" dirty="0"/>
              <a:t>_</a:t>
            </a:r>
            <a:r>
              <a:rPr lang="en-US" dirty="0" err="1"/>
              <a:t>utmx</a:t>
            </a:r>
            <a:r>
              <a:rPr lang="en-US" dirty="0"/>
              <a:t> – website optimization</a:t>
            </a:r>
            <a:endParaRPr lang="en-US" sz="1800" dirty="0"/>
          </a:p>
          <a:p>
            <a:pPr lvl="2"/>
            <a:r>
              <a:rPr lang="en-US" sz="2100" dirty="0"/>
              <a:t>_</a:t>
            </a:r>
            <a:r>
              <a:rPr lang="en-US" sz="2100" dirty="0" err="1"/>
              <a:t>utmz</a:t>
            </a:r>
            <a:r>
              <a:rPr lang="en-US" sz="2100" dirty="0"/>
              <a:t> – traffic sources and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9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Stored Objects (LSO) (Super or Flash </a:t>
            </a:r>
            <a:r>
              <a:rPr lang="en-US" dirty="0" smtClean="0"/>
              <a:t>Cookies)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Allow user data to be </a:t>
            </a:r>
            <a:r>
              <a:rPr lang="en-US" sz="2800" dirty="0" err="1"/>
              <a:t>sotred</a:t>
            </a:r>
            <a:r>
              <a:rPr lang="en-US" sz="2800" dirty="0"/>
              <a:t> in the local flash app</a:t>
            </a:r>
            <a:endParaRPr lang="en-US" sz="2400" dirty="0"/>
          </a:p>
          <a:p>
            <a:pPr lvl="1"/>
            <a:r>
              <a:rPr lang="en-US" sz="2400" dirty="0"/>
              <a:t>Up to 99% browser adoption</a:t>
            </a:r>
            <a:endParaRPr lang="en-US" sz="2000" dirty="0"/>
          </a:p>
          <a:p>
            <a:pPr lvl="0"/>
            <a:r>
              <a:rPr lang="en-US" sz="2800" dirty="0"/>
              <a:t>Stored as .SOL files – 100KB or less by default</a:t>
            </a:r>
            <a:endParaRPr lang="en-US" sz="2400" dirty="0"/>
          </a:p>
          <a:p>
            <a:pPr lvl="1"/>
            <a:r>
              <a:rPr lang="en-US" sz="2400" dirty="0"/>
              <a:t>25x size of standard cookies</a:t>
            </a:r>
            <a:endParaRPr lang="en-US" sz="2000" dirty="0"/>
          </a:p>
          <a:p>
            <a:pPr lvl="1"/>
            <a:r>
              <a:rPr lang="en-US" sz="2400" dirty="0"/>
              <a:t>No expiration date</a:t>
            </a:r>
            <a:endParaRPr lang="en-US" sz="2000" dirty="0"/>
          </a:p>
          <a:p>
            <a:r>
              <a:rPr lang="en-US" sz="2800" dirty="0"/>
              <a:t>Not browser based (no easy way to clear)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9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Stored Objects (LSO) (Super or Flash </a:t>
            </a:r>
            <a:r>
              <a:rPr lang="en-US" dirty="0" smtClean="0"/>
              <a:t>Cookies)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We can determine</a:t>
            </a:r>
            <a:endParaRPr lang="en-US" sz="2400" dirty="0"/>
          </a:p>
          <a:p>
            <a:pPr lvl="1"/>
            <a:r>
              <a:rPr lang="en-US" sz="2400" dirty="0"/>
              <a:t>Websites visited</a:t>
            </a:r>
            <a:endParaRPr lang="en-US" sz="2000" dirty="0"/>
          </a:p>
          <a:p>
            <a:pPr lvl="1"/>
            <a:r>
              <a:rPr lang="en-US" sz="2400" dirty="0"/>
              <a:t>User account used to visit the site</a:t>
            </a:r>
            <a:endParaRPr lang="en-US" sz="2000" dirty="0"/>
          </a:p>
          <a:p>
            <a:pPr lvl="1"/>
            <a:r>
              <a:rPr lang="en-US" sz="2400" dirty="0"/>
              <a:t>When cookie was first and last accessed</a:t>
            </a:r>
            <a:endParaRPr lang="en-US" sz="2000" dirty="0"/>
          </a:p>
          <a:p>
            <a:pPr lvl="1"/>
            <a:r>
              <a:rPr lang="en-US" sz="2300" dirty="0"/>
              <a:t>Data stored by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02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Stored Objects (LSO) (Super or Flash </a:t>
            </a:r>
            <a:r>
              <a:rPr lang="en-US" dirty="0" smtClean="0"/>
              <a:t>Cookies)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Locations of the Flash Cookies:</a:t>
            </a:r>
            <a:endParaRPr lang="en-US" sz="2400" dirty="0"/>
          </a:p>
          <a:p>
            <a:pPr lvl="1"/>
            <a:r>
              <a:rPr lang="en-US" sz="2400" dirty="0"/>
              <a:t>Windows XP</a:t>
            </a:r>
            <a:endParaRPr lang="en-US" sz="2000" dirty="0"/>
          </a:p>
          <a:p>
            <a:pPr lvl="2"/>
            <a:r>
              <a:rPr lang="en-US" dirty="0"/>
              <a:t>%APPDATA%\Macromedia\Flash Player\</a:t>
            </a:r>
            <a:endParaRPr lang="en-US" sz="1800" dirty="0"/>
          </a:p>
          <a:p>
            <a:pPr lvl="2"/>
            <a:r>
              <a:rPr lang="en-US" dirty="0"/>
              <a:t>%APPDATA%\Macromedia\Flash Player\#</a:t>
            </a:r>
            <a:r>
              <a:rPr lang="en-US" dirty="0" err="1"/>
              <a:t>SharedObjects</a:t>
            </a:r>
            <a:r>
              <a:rPr lang="en-US" dirty="0"/>
              <a:t>\&lt;random profile id&gt;</a:t>
            </a:r>
            <a:endParaRPr lang="en-US" sz="1800" dirty="0"/>
          </a:p>
          <a:p>
            <a:pPr lvl="2"/>
            <a:r>
              <a:rPr lang="en-US" dirty="0"/>
              <a:t>%APPDATA%\Macromedia\Flash Player\macromedia.com\support\</a:t>
            </a:r>
            <a:r>
              <a:rPr lang="en-US" dirty="0" err="1"/>
              <a:t>flashplayer</a:t>
            </a:r>
            <a:r>
              <a:rPr lang="en-US" dirty="0"/>
              <a:t>\sys</a:t>
            </a:r>
            <a:endParaRPr lang="en-US" sz="1800" dirty="0"/>
          </a:p>
          <a:p>
            <a:pPr lvl="1"/>
            <a:r>
              <a:rPr lang="en-US" sz="2400" dirty="0"/>
              <a:t>Vista/Windows 7</a:t>
            </a:r>
            <a:endParaRPr lang="en-US" sz="2000" dirty="0"/>
          </a:p>
          <a:p>
            <a:pPr lvl="2"/>
            <a:r>
              <a:rPr lang="en-US" dirty="0"/>
              <a:t>%APPDATA%\Roaming\Macromedia\Flash Player\</a:t>
            </a:r>
            <a:endParaRPr lang="en-US" sz="1800" dirty="0"/>
          </a:p>
          <a:p>
            <a:pPr lvl="2"/>
            <a:r>
              <a:rPr lang="en-US" dirty="0"/>
              <a:t>%APPDATA%\Roaming\Macromedia\Flash Player\#</a:t>
            </a:r>
            <a:r>
              <a:rPr lang="en-US" dirty="0" err="1"/>
              <a:t>SharedObjects</a:t>
            </a:r>
            <a:r>
              <a:rPr lang="en-US" dirty="0"/>
              <a:t>\&lt;random profile id&gt;</a:t>
            </a:r>
            <a:endParaRPr lang="en-US" sz="1800" dirty="0"/>
          </a:p>
          <a:p>
            <a:pPr lvl="2"/>
            <a:r>
              <a:rPr lang="en-US" sz="2100" dirty="0"/>
              <a:t>%APPDATA%\Roaming\Macromedia\Flash Player\macromedia.com\support\</a:t>
            </a:r>
            <a:r>
              <a:rPr lang="en-US" sz="2100" dirty="0" err="1"/>
              <a:t>flashplayer</a:t>
            </a:r>
            <a:r>
              <a:rPr lang="en-US" sz="2100" dirty="0"/>
              <a:t>\sys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61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 Storage </a:t>
            </a:r>
            <a:r>
              <a:rPr lang="en-US" dirty="0" smtClean="0"/>
              <a:t>(Considered </a:t>
            </a:r>
            <a:r>
              <a:rPr lang="en-US" dirty="0"/>
              <a:t>to be a Super </a:t>
            </a:r>
            <a:r>
              <a:rPr lang="en-US" dirty="0" smtClean="0"/>
              <a:t>Cookie)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dirty="0"/>
              <a:t>Up to 10MB of local storage space per domain, per user</a:t>
            </a:r>
            <a:endParaRPr lang="en-US" sz="2000" dirty="0"/>
          </a:p>
          <a:p>
            <a:pPr lvl="2"/>
            <a:r>
              <a:rPr lang="en-US" dirty="0"/>
              <a:t>Preferences, keywords, visit tracking, usernames, offline files</a:t>
            </a:r>
            <a:endParaRPr lang="en-US" sz="1800" dirty="0"/>
          </a:p>
          <a:p>
            <a:pPr lvl="2"/>
            <a:r>
              <a:rPr lang="en-US" dirty="0"/>
              <a:t>No expiration and cleared along with cookies (in IE8/9 and FF)</a:t>
            </a:r>
            <a:endParaRPr lang="en-US" sz="1800" dirty="0"/>
          </a:p>
          <a:p>
            <a:pPr lvl="2"/>
            <a:r>
              <a:rPr lang="en-US" dirty="0"/>
              <a:t>IE8 includes timestamps for DOM storage files</a:t>
            </a:r>
            <a:endParaRPr lang="en-US" sz="1800" dirty="0"/>
          </a:p>
          <a:p>
            <a:pPr lvl="1"/>
            <a:r>
              <a:rPr lang="en-US" sz="2400" dirty="0"/>
              <a:t>Firefox – located in webappstore2.sqlite database</a:t>
            </a:r>
            <a:endParaRPr lang="en-US" sz="2000" dirty="0"/>
          </a:p>
          <a:p>
            <a:pPr lvl="1"/>
            <a:r>
              <a:rPr lang="en-US" sz="2400" dirty="0"/>
              <a:t>IE8/9 - .XML files and index.dat in the </a:t>
            </a:r>
            <a:r>
              <a:rPr lang="en-US" sz="2400" dirty="0" err="1"/>
              <a:t>DOMStore</a:t>
            </a:r>
            <a:r>
              <a:rPr lang="en-US" sz="2400" dirty="0"/>
              <a:t> folder</a:t>
            </a:r>
            <a:endParaRPr lang="en-US" sz="2000" dirty="0"/>
          </a:p>
          <a:p>
            <a:pPr lvl="2"/>
            <a:r>
              <a:rPr lang="en-US" dirty="0"/>
              <a:t>XP - %</a:t>
            </a:r>
            <a:r>
              <a:rPr lang="en-US" dirty="0" err="1"/>
              <a:t>userprofile</a:t>
            </a:r>
            <a:r>
              <a:rPr lang="en-US" dirty="0"/>
              <a:t>%\Local Settings\Application Data\Microsoft\Internet Explorer\</a:t>
            </a:r>
            <a:r>
              <a:rPr lang="en-US" dirty="0" err="1"/>
              <a:t>DOMStore</a:t>
            </a:r>
            <a:endParaRPr lang="en-US" sz="1800" dirty="0"/>
          </a:p>
          <a:p>
            <a:pPr lvl="2"/>
            <a:r>
              <a:rPr lang="en-US" sz="2100" dirty="0"/>
              <a:t>Vista/Win7 - %</a:t>
            </a:r>
            <a:r>
              <a:rPr lang="en-US" sz="2100" dirty="0" err="1"/>
              <a:t>userprofile</a:t>
            </a:r>
            <a:r>
              <a:rPr lang="en-US" sz="2100" dirty="0"/>
              <a:t>%\</a:t>
            </a:r>
            <a:r>
              <a:rPr lang="en-US" sz="2100" dirty="0" err="1"/>
              <a:t>AppData</a:t>
            </a:r>
            <a:r>
              <a:rPr lang="en-US" sz="2100" dirty="0"/>
              <a:t>\Local\</a:t>
            </a:r>
            <a:r>
              <a:rPr lang="en-US" sz="2100" dirty="0" err="1"/>
              <a:t>Microsfot</a:t>
            </a:r>
            <a:r>
              <a:rPr lang="en-US" sz="2100" dirty="0"/>
              <a:t>\Internet Explorer\</a:t>
            </a:r>
            <a:r>
              <a:rPr lang="en-US" sz="2100" dirty="0" err="1"/>
              <a:t>DOMStore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Firefox 1.5</a:t>
            </a:r>
            <a:endParaRPr lang="en-US" sz="2400" dirty="0"/>
          </a:p>
          <a:p>
            <a:pPr lvl="1"/>
            <a:r>
              <a:rPr lang="en-US" sz="2400" dirty="0"/>
              <a:t>First production release of browser in June 2005</a:t>
            </a:r>
            <a:endParaRPr lang="en-US" sz="2000" dirty="0"/>
          </a:p>
          <a:p>
            <a:pPr lvl="1"/>
            <a:r>
              <a:rPr lang="en-US" sz="2400" dirty="0"/>
              <a:t>Rarely seen except in older systems (Win 9x/NT4)</a:t>
            </a:r>
            <a:endParaRPr lang="en-US" sz="2000" dirty="0"/>
          </a:p>
          <a:p>
            <a:pPr lvl="0"/>
            <a:r>
              <a:rPr lang="en-US" sz="2800" dirty="0"/>
              <a:t>Firefox 2</a:t>
            </a:r>
            <a:endParaRPr lang="en-US" sz="2400" dirty="0"/>
          </a:p>
          <a:p>
            <a:pPr lvl="1"/>
            <a:r>
              <a:rPr lang="en-US" sz="2400" dirty="0"/>
              <a:t>Extremely popular version was released in Oct 2006</a:t>
            </a:r>
            <a:endParaRPr lang="en-US" sz="2000" dirty="0"/>
          </a:p>
          <a:p>
            <a:r>
              <a:rPr lang="en-US" sz="2800" dirty="0"/>
              <a:t>Last Firefox browser to support Win 9x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08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FlashCookiesView</a:t>
            </a:r>
            <a:r>
              <a:rPr lang="en-US" dirty="0"/>
              <a:t> (</a:t>
            </a:r>
            <a:r>
              <a:rPr lang="en-US" dirty="0" err="1" smtClean="0"/>
              <a:t>NirSoft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Columns displayed correspond to the data fields stored in the LSO:</a:t>
            </a:r>
            <a:endParaRPr lang="en-US" sz="2400" dirty="0"/>
          </a:p>
          <a:p>
            <a:pPr lvl="1"/>
            <a:r>
              <a:rPr lang="en-US" sz="2400" dirty="0" err="1"/>
              <a:t>URl</a:t>
            </a:r>
            <a:r>
              <a:rPr lang="en-US" sz="2400" dirty="0"/>
              <a:t> – issuing </a:t>
            </a:r>
            <a:r>
              <a:rPr lang="en-US" sz="2400" dirty="0" err="1"/>
              <a:t>URl</a:t>
            </a:r>
            <a:endParaRPr lang="en-US" sz="2000" dirty="0"/>
          </a:p>
          <a:p>
            <a:pPr lvl="1"/>
            <a:r>
              <a:rPr lang="en-US" sz="2400" dirty="0"/>
              <a:t>Filename – name of the LSO file</a:t>
            </a:r>
            <a:endParaRPr lang="en-US" sz="2000" dirty="0"/>
          </a:p>
          <a:p>
            <a:pPr lvl="1"/>
            <a:r>
              <a:rPr lang="en-US" sz="2400" dirty="0"/>
              <a:t>Created time – time </a:t>
            </a:r>
            <a:r>
              <a:rPr lang="en-US" sz="2400" dirty="0" err="1"/>
              <a:t>LSo</a:t>
            </a:r>
            <a:r>
              <a:rPr lang="en-US" sz="2400" dirty="0"/>
              <a:t> was created on local system</a:t>
            </a:r>
            <a:endParaRPr lang="en-US" sz="2000" dirty="0"/>
          </a:p>
          <a:p>
            <a:pPr lvl="1"/>
            <a:r>
              <a:rPr lang="en-US" sz="2400" dirty="0"/>
              <a:t>Modified time – last update of LSO</a:t>
            </a:r>
            <a:endParaRPr lang="en-US" sz="2000" dirty="0"/>
          </a:p>
          <a:p>
            <a:pPr lvl="1"/>
            <a:r>
              <a:rPr lang="en-US" sz="2400" dirty="0"/>
              <a:t>File size – size of LSO (up to 100K)</a:t>
            </a:r>
            <a:endParaRPr lang="en-US" sz="2000" dirty="0"/>
          </a:p>
          <a:p>
            <a:pPr lvl="1"/>
            <a:r>
              <a:rPr lang="en-US" sz="2300" dirty="0"/>
              <a:t>File path – full path of 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31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Firefox Bookmarks: Looking at Saved Locations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Bookmarks indicate sites of interest saved by the user</a:t>
            </a:r>
            <a:endParaRPr lang="en-US" sz="2400" dirty="0"/>
          </a:p>
          <a:p>
            <a:pPr lvl="1"/>
            <a:r>
              <a:rPr lang="en-US" sz="2400" dirty="0"/>
              <a:t>Found in </a:t>
            </a:r>
            <a:r>
              <a:rPr lang="en-US" sz="2400" dirty="0" err="1"/>
              <a:t>moz_bookmarks</a:t>
            </a:r>
            <a:r>
              <a:rPr lang="en-US" sz="2400" dirty="0"/>
              <a:t> table in </a:t>
            </a:r>
            <a:r>
              <a:rPr lang="en-US" sz="2400" dirty="0" err="1"/>
              <a:t>places.sqlite</a:t>
            </a:r>
            <a:r>
              <a:rPr lang="en-US" sz="2400" dirty="0"/>
              <a:t> (FF 3+)</a:t>
            </a:r>
            <a:endParaRPr lang="en-US" sz="2000" dirty="0"/>
          </a:p>
          <a:p>
            <a:pPr lvl="1"/>
            <a:r>
              <a:rPr lang="en-US" sz="2400" dirty="0"/>
              <a:t>Firefox 2 uses text file, bookmarks.html</a:t>
            </a:r>
            <a:endParaRPr lang="en-US" sz="2000" dirty="0"/>
          </a:p>
          <a:p>
            <a:pPr lvl="1"/>
            <a:r>
              <a:rPr lang="en-US" sz="2400" dirty="0"/>
              <a:t>Bookmarks can be added without actually visiting the website</a:t>
            </a:r>
            <a:endParaRPr lang="en-US" sz="2000" dirty="0"/>
          </a:p>
          <a:p>
            <a:pPr lvl="1"/>
            <a:r>
              <a:rPr lang="en-US" sz="2300" dirty="0"/>
              <a:t>Identify bookmark usage in FF3+ through history </a:t>
            </a:r>
            <a:r>
              <a:rPr lang="en-US" sz="2300" b="1" dirty="0"/>
              <a:t>type</a:t>
            </a:r>
            <a:r>
              <a:rPr lang="en-US" sz="2300" dirty="0"/>
              <a:t>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40748"/>
              </p:ext>
            </p:extLst>
          </p:nvPr>
        </p:nvGraphicFramePr>
        <p:xfrm>
          <a:off x="381000" y="5029200"/>
          <a:ext cx="8458200" cy="1261872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388089"/>
                <a:gridCol w="2066853"/>
                <a:gridCol w="200325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Investigative Questions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2 – bookmarks.html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3+ - places.sqlite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is the complete URL of the bookmark?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*in HTML &lt;a&gt; tag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is the title of the bookmarked page?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*in HTML &lt;a&gt; tag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was the bookmark added?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Add_date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dateAdded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bookmark was last modified?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lastModified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1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Firefox Bookmarks: Looking at Saved Locations </a:t>
            </a:r>
            <a:r>
              <a:rPr lang="en-US" dirty="0" smtClean="0"/>
              <a:t>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Firefox maintains backup copies of the bookmark file</a:t>
            </a:r>
            <a:endParaRPr lang="en-US" sz="2400" dirty="0"/>
          </a:p>
          <a:p>
            <a:pPr lvl="1"/>
            <a:r>
              <a:rPr lang="en-US" sz="2400" dirty="0"/>
              <a:t>Located in: %</a:t>
            </a:r>
            <a:r>
              <a:rPr lang="en-US" sz="2400" dirty="0" err="1"/>
              <a:t>userprofile</a:t>
            </a:r>
            <a:r>
              <a:rPr lang="en-US" sz="2400" dirty="0"/>
              <a:t>%\Application Data\Mozilla\Firefox\Profiles\&lt;random text&gt;.default\</a:t>
            </a:r>
            <a:r>
              <a:rPr lang="en-US" sz="2400" dirty="0" err="1"/>
              <a:t>bookmarkbackups</a:t>
            </a:r>
            <a:endParaRPr lang="en-US" sz="2000" dirty="0"/>
          </a:p>
          <a:p>
            <a:pPr lvl="1"/>
            <a:r>
              <a:rPr lang="en-US" sz="2400" dirty="0"/>
              <a:t>Up to five daily backup copies will be stored in this directory</a:t>
            </a:r>
            <a:endParaRPr lang="en-US" sz="2000" dirty="0"/>
          </a:p>
          <a:p>
            <a:pPr lvl="0"/>
            <a:r>
              <a:rPr lang="en-US" sz="2800" dirty="0"/>
              <a:t>Firefox 2 backups are named: bookmarks-&lt;date&gt;.html</a:t>
            </a:r>
            <a:endParaRPr lang="en-US" sz="2400" dirty="0"/>
          </a:p>
          <a:p>
            <a:pPr lvl="1"/>
            <a:r>
              <a:rPr lang="en-US" sz="2300" dirty="0"/>
              <a:t>Same format as bookmarks.html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25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Firefox Bookmarks: Looking at Saved Locations </a:t>
            </a:r>
            <a:r>
              <a:rPr lang="en-US" dirty="0" smtClean="0"/>
              <a:t>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Firefox 3+ backups are named: bookmarks-&lt;date&gt;.</a:t>
            </a:r>
            <a:r>
              <a:rPr lang="en-US" sz="2800" dirty="0" err="1"/>
              <a:t>json</a:t>
            </a:r>
            <a:endParaRPr lang="en-US" sz="2400" dirty="0"/>
          </a:p>
          <a:p>
            <a:pPr lvl="1"/>
            <a:r>
              <a:rPr lang="en-US" sz="2400" dirty="0"/>
              <a:t>SQLite manager (p329)</a:t>
            </a:r>
            <a:endParaRPr lang="en-US" sz="2000" dirty="0"/>
          </a:p>
          <a:p>
            <a:pPr lvl="1"/>
            <a:r>
              <a:rPr lang="en-US" sz="2400" dirty="0"/>
              <a:t>JSON (</a:t>
            </a:r>
            <a:r>
              <a:rPr lang="en-US" sz="2400" dirty="0" err="1"/>
              <a:t>Javascript</a:t>
            </a:r>
            <a:r>
              <a:rPr lang="en-US" sz="2400" dirty="0"/>
              <a:t> Object Notation)</a:t>
            </a:r>
            <a:endParaRPr lang="en-US" sz="2000" dirty="0"/>
          </a:p>
          <a:p>
            <a:pPr lvl="1"/>
            <a:r>
              <a:rPr lang="en-US" sz="2400" dirty="0"/>
              <a:t>Text based and refer to same values as in </a:t>
            </a:r>
            <a:r>
              <a:rPr lang="en-US" sz="2400" dirty="0" err="1"/>
              <a:t>places.sqlite</a:t>
            </a:r>
            <a:endParaRPr lang="en-US" sz="2000" dirty="0"/>
          </a:p>
          <a:p>
            <a:pPr lvl="0"/>
            <a:r>
              <a:rPr lang="en-US" sz="2800" dirty="0"/>
              <a:t>Backups are temporal</a:t>
            </a:r>
            <a:endParaRPr lang="en-US" sz="2400" dirty="0"/>
          </a:p>
          <a:p>
            <a:pPr lvl="1"/>
            <a:r>
              <a:rPr lang="en-US" sz="2400" dirty="0"/>
              <a:t>Overwritten every 5 days in FF3 and before</a:t>
            </a:r>
            <a:endParaRPr lang="en-US" sz="2000" dirty="0"/>
          </a:p>
          <a:p>
            <a:pPr lvl="1"/>
            <a:r>
              <a:rPr lang="en-US" sz="2300" dirty="0"/>
              <a:t>10 days of backups in FF4+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45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FavoritesView</a:t>
            </a:r>
            <a:r>
              <a:rPr lang="en-US" dirty="0"/>
              <a:t> (</a:t>
            </a:r>
            <a:r>
              <a:rPr lang="en-US" dirty="0" err="1" smtClean="0"/>
              <a:t>NirSoft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Columns displayed by the tool correspond to the data fields stored in the relevant bookmarks file:</a:t>
            </a:r>
            <a:endParaRPr lang="en-US" sz="2400" dirty="0"/>
          </a:p>
          <a:p>
            <a:pPr lvl="1"/>
            <a:r>
              <a:rPr lang="en-US" sz="2400" dirty="0"/>
              <a:t>Title – page title of the bookmarked page, or user-created label</a:t>
            </a:r>
            <a:endParaRPr lang="en-US" sz="2000" dirty="0"/>
          </a:p>
          <a:p>
            <a:pPr lvl="1"/>
            <a:r>
              <a:rPr lang="en-US" sz="2400" dirty="0"/>
              <a:t>URL – the specific URL pointed to by the bookmark</a:t>
            </a:r>
            <a:endParaRPr lang="en-US" sz="2000" dirty="0"/>
          </a:p>
          <a:p>
            <a:pPr lvl="1"/>
            <a:r>
              <a:rPr lang="en-US" sz="2400" dirty="0"/>
              <a:t>Created date – when the bookmark file was created</a:t>
            </a:r>
            <a:endParaRPr lang="en-US" sz="2000" dirty="0"/>
          </a:p>
          <a:p>
            <a:pPr lvl="1"/>
            <a:r>
              <a:rPr lang="en-US" sz="2400" dirty="0"/>
              <a:t>Modified date – when the bookmark was last changed</a:t>
            </a:r>
            <a:endParaRPr lang="en-US" sz="2000" dirty="0"/>
          </a:p>
          <a:p>
            <a:pPr lvl="1"/>
            <a:r>
              <a:rPr lang="en-US" sz="2400" dirty="0"/>
              <a:t>Folder name – the name of the bookmarks folder which holds the bookmark (used to organize bookmark files)</a:t>
            </a:r>
            <a:endParaRPr lang="en-US" sz="2000" dirty="0"/>
          </a:p>
          <a:p>
            <a:pPr lvl="1"/>
            <a:r>
              <a:rPr lang="en-US" sz="2300" dirty="0"/>
              <a:t>Full path – not applicable for Firefox; for IE it identifies what folder on the local drive holds the .</a:t>
            </a:r>
            <a:r>
              <a:rPr lang="en-US" sz="2300" dirty="0" err="1"/>
              <a:t>url</a:t>
            </a:r>
            <a:r>
              <a:rPr lang="en-US" sz="2300" dirty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2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Firefox Download </a:t>
            </a:r>
            <a:r>
              <a:rPr lang="en-US" dirty="0" smtClean="0"/>
              <a:t>History</a:t>
            </a:r>
            <a:r>
              <a:rPr lang="en-US" dirty="0"/>
              <a:t>: Examining what was Downloaded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33114060"/>
              </p:ext>
            </p:extLst>
          </p:nvPr>
        </p:nvGraphicFramePr>
        <p:xfrm>
          <a:off x="301625" y="1527175"/>
          <a:ext cx="8504238" cy="41156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Investigative Questions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2 – downloads.rdf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3+ - downloads.sqlite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was the file name?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was the file type?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mimeType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Where was the file downloaded from?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was the referring page?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Referrer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Where was the file saved?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Target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application was used to open the file?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preferredApplication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did the download start?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DateStarted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startTime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did the download end?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DateEnded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endTime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large was the download?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maxBytes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 the download successful?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DownloadState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268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</a:t>
            </a:r>
            <a:r>
              <a:rPr lang="en-US" dirty="0" smtClean="0"/>
              <a:t>Auto-Complete </a:t>
            </a:r>
            <a:r>
              <a:rPr lang="en-US" dirty="0"/>
              <a:t>and </a:t>
            </a:r>
            <a:r>
              <a:rPr lang="en-US" dirty="0" smtClean="0"/>
              <a:t>Form </a:t>
            </a:r>
            <a:r>
              <a:rPr lang="en-US" dirty="0"/>
              <a:t>H</a:t>
            </a:r>
            <a:r>
              <a:rPr lang="en-US" dirty="0" smtClean="0"/>
              <a:t>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Firefox maintains a vast amount of data which a user has typed into web forms</a:t>
            </a:r>
            <a:endParaRPr lang="en-US" sz="2000" dirty="0"/>
          </a:p>
          <a:p>
            <a:pPr lvl="1"/>
            <a:r>
              <a:rPr lang="en-US" sz="2000" dirty="0"/>
              <a:t>Helps users fill in common web forms without re-typing the data</a:t>
            </a:r>
            <a:endParaRPr lang="en-US" sz="1800" dirty="0"/>
          </a:p>
          <a:p>
            <a:pPr lvl="1"/>
            <a:r>
              <a:rPr lang="en-US" sz="2000" dirty="0"/>
              <a:t>Perfect for usage profiling: providing items and people being searched for, usernames and aliases, e-mail addresses, etc.</a:t>
            </a:r>
            <a:endParaRPr lang="en-US" sz="1800" dirty="0"/>
          </a:p>
          <a:p>
            <a:pPr lvl="1"/>
            <a:r>
              <a:rPr lang="en-US" sz="2000" dirty="0"/>
              <a:t>Form data is not tied to a specific website (only a form name)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27803"/>
              </p:ext>
            </p:extLst>
          </p:nvPr>
        </p:nvGraphicFramePr>
        <p:xfrm>
          <a:off x="533400" y="4038600"/>
          <a:ext cx="7924799" cy="139179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111362"/>
                <a:gridCol w="1936511"/>
                <a:gridCol w="18769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Investigative Questions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2 – formhistory.dat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3+ - formhistory.sqlite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type of form was the data entered into?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Fieldname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was the data typed by the user?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many times has value been used?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timesUsed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data was first typed in?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firstUsed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is the last time the data was used?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lastUsed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55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Session </a:t>
            </a:r>
            <a:r>
              <a:rPr lang="en-US" dirty="0" smtClean="0"/>
              <a:t>Restore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Records the following information for open windows/tabs:</a:t>
            </a:r>
            <a:endParaRPr lang="en-US" sz="2400" dirty="0"/>
          </a:p>
          <a:p>
            <a:pPr lvl="1"/>
            <a:r>
              <a:rPr lang="en-US" sz="2400" dirty="0"/>
              <a:t>Tab history</a:t>
            </a:r>
            <a:endParaRPr lang="en-US" sz="2000" dirty="0"/>
          </a:p>
          <a:p>
            <a:pPr lvl="1"/>
            <a:r>
              <a:rPr lang="en-US" sz="2400" dirty="0"/>
              <a:t>Cookies</a:t>
            </a:r>
            <a:endParaRPr lang="en-US" sz="2000" dirty="0"/>
          </a:p>
          <a:p>
            <a:pPr lvl="1"/>
            <a:r>
              <a:rPr lang="en-US" sz="2400" dirty="0"/>
              <a:t>Form data</a:t>
            </a:r>
            <a:endParaRPr lang="en-US" sz="2000" dirty="0"/>
          </a:p>
          <a:p>
            <a:pPr lvl="1"/>
            <a:r>
              <a:rPr lang="en-US" sz="2400" dirty="0"/>
              <a:t>Failed file download information</a:t>
            </a:r>
            <a:endParaRPr lang="en-US" sz="2000" dirty="0"/>
          </a:p>
          <a:p>
            <a:pPr lvl="0"/>
            <a:r>
              <a:rPr lang="en-US" sz="2800" dirty="0"/>
              <a:t>Saved in sessionstore.js file</a:t>
            </a:r>
            <a:endParaRPr lang="en-US" sz="2400" dirty="0"/>
          </a:p>
          <a:p>
            <a:pPr lvl="1"/>
            <a:r>
              <a:rPr lang="en-US" sz="2400" dirty="0" err="1"/>
              <a:t>Javascript</a:t>
            </a:r>
            <a:r>
              <a:rPr lang="en-US" sz="2400" dirty="0"/>
              <a:t> (text) format</a:t>
            </a:r>
            <a:endParaRPr lang="en-US" sz="2000" dirty="0"/>
          </a:p>
          <a:p>
            <a:pPr lvl="1"/>
            <a:r>
              <a:rPr lang="en-US" sz="2400" dirty="0"/>
              <a:t>File deleted when browser is closed</a:t>
            </a:r>
            <a:endParaRPr lang="en-US" sz="2000" dirty="0"/>
          </a:p>
          <a:p>
            <a:pPr lvl="1"/>
            <a:r>
              <a:rPr lang="en-US" sz="2400" dirty="0"/>
              <a:t>Possible to find multiple deleted sessionstore.js files</a:t>
            </a:r>
            <a:endParaRPr lang="en-US" sz="2000" dirty="0"/>
          </a:p>
          <a:p>
            <a:pPr lvl="1"/>
            <a:r>
              <a:rPr lang="en-US" sz="2300" dirty="0"/>
              <a:t>User can opt to save tab information once or 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30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Session </a:t>
            </a:r>
            <a:r>
              <a:rPr lang="en-US" dirty="0" smtClean="0"/>
              <a:t>Restore (</a:t>
            </a:r>
            <a:r>
              <a:rPr lang="en-US" dirty="0" err="1" smtClean="0"/>
              <a:t>con’t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 err="1"/>
              <a:t>Sessionstore.bak</a:t>
            </a:r>
            <a:r>
              <a:rPr lang="en-US" sz="2800" dirty="0"/>
              <a:t> contains a previous copy</a:t>
            </a:r>
            <a:endParaRPr lang="en-US" sz="2400" dirty="0"/>
          </a:p>
          <a:p>
            <a:pPr lvl="0"/>
            <a:r>
              <a:rPr lang="en-US" sz="2800" dirty="0"/>
              <a:t>Tools – options – general – when Firefox starts: show my windows and tabs from last time</a:t>
            </a:r>
            <a:endParaRPr lang="en-US" sz="2400" dirty="0"/>
          </a:p>
          <a:p>
            <a:pPr lvl="0"/>
            <a:r>
              <a:rPr lang="en-US" sz="2800" dirty="0" err="1"/>
              <a:t>Firefoxsessionstoreextractor</a:t>
            </a:r>
            <a:r>
              <a:rPr lang="en-US" sz="2800" dirty="0"/>
              <a:t> </a:t>
            </a:r>
            <a:r>
              <a:rPr lang="en-US" sz="2800" dirty="0" smtClean="0"/>
              <a:t>tool</a:t>
            </a:r>
            <a:endParaRPr lang="en-US" sz="2400" dirty="0"/>
          </a:p>
          <a:p>
            <a:pPr lvl="1"/>
            <a:r>
              <a:rPr lang="en-US" sz="2400" dirty="0"/>
              <a:t>Parses sessionstore.js and </a:t>
            </a:r>
            <a:r>
              <a:rPr lang="en-US" sz="2400" dirty="0" err="1"/>
              <a:t>sessionstore.bak</a:t>
            </a:r>
            <a:r>
              <a:rPr lang="en-US" sz="2400" dirty="0"/>
              <a:t> files</a:t>
            </a:r>
            <a:endParaRPr lang="en-US" sz="2000" dirty="0"/>
          </a:p>
          <a:p>
            <a:pPr lvl="2"/>
            <a:r>
              <a:rPr lang="en-US" dirty="0"/>
              <a:t>URLs</a:t>
            </a:r>
            <a:endParaRPr lang="en-US" sz="1800" dirty="0"/>
          </a:p>
          <a:p>
            <a:pPr lvl="2"/>
            <a:r>
              <a:rPr lang="en-US" dirty="0"/>
              <a:t>Page titles</a:t>
            </a:r>
            <a:endParaRPr lang="en-US" sz="1800" dirty="0"/>
          </a:p>
          <a:p>
            <a:pPr lvl="2"/>
            <a:r>
              <a:rPr lang="en-US" dirty="0"/>
              <a:t>Cookies and values</a:t>
            </a:r>
            <a:endParaRPr lang="en-US" sz="1800" dirty="0"/>
          </a:p>
          <a:p>
            <a:pPr lvl="2"/>
            <a:r>
              <a:rPr lang="en-US" dirty="0"/>
              <a:t>Tabs</a:t>
            </a:r>
            <a:endParaRPr lang="en-US" sz="1800" dirty="0"/>
          </a:p>
          <a:p>
            <a:pPr lvl="2"/>
            <a:r>
              <a:rPr lang="en-US" dirty="0" err="1"/>
              <a:t>Formdata</a:t>
            </a:r>
            <a:endParaRPr lang="en-US" sz="1800" dirty="0"/>
          </a:p>
          <a:p>
            <a:pPr lvl="2"/>
            <a:r>
              <a:rPr lang="en-US" dirty="0"/>
              <a:t>Referrer</a:t>
            </a:r>
            <a:endParaRPr lang="en-US" sz="1800" dirty="0"/>
          </a:p>
          <a:p>
            <a:pPr lvl="2"/>
            <a:r>
              <a:rPr lang="en-US" dirty="0"/>
              <a:t>Scroll data</a:t>
            </a:r>
            <a:endParaRPr lang="en-US" sz="1800" dirty="0"/>
          </a:p>
          <a:p>
            <a:pPr lvl="1"/>
            <a:r>
              <a:rPr lang="en-US" sz="2300" dirty="0"/>
              <a:t>Command-line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47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Firefox Privacy settings </a:t>
            </a:r>
            <a:r>
              <a:rPr lang="en-US" dirty="0" smtClean="0"/>
              <a:t>(stored </a:t>
            </a:r>
            <a:r>
              <a:rPr lang="en-US" dirty="0"/>
              <a:t>in prefs.js)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Options and what Firefox files they affect:</a:t>
            </a:r>
            <a:endParaRPr lang="en-US" sz="2400" dirty="0"/>
          </a:p>
          <a:p>
            <a:pPr lvl="1"/>
            <a:r>
              <a:rPr lang="en-US" sz="2400" dirty="0"/>
              <a:t>Browsing history: clears the history information and location bar auto-complete information (history.dat/</a:t>
            </a:r>
            <a:r>
              <a:rPr lang="en-US" sz="2400" dirty="0" err="1"/>
              <a:t>places.sqlite</a:t>
            </a:r>
            <a:r>
              <a:rPr lang="en-US" sz="2400" dirty="0"/>
              <a:t>)</a:t>
            </a:r>
            <a:endParaRPr lang="en-US" sz="2000" dirty="0"/>
          </a:p>
          <a:p>
            <a:pPr lvl="1"/>
            <a:r>
              <a:rPr lang="en-US" sz="2400" dirty="0"/>
              <a:t>Download history: clears the history data in the download manager (</a:t>
            </a:r>
            <a:r>
              <a:rPr lang="en-US" sz="2400" dirty="0" err="1"/>
              <a:t>downloads.rdf</a:t>
            </a:r>
            <a:r>
              <a:rPr lang="en-US" sz="2400" dirty="0"/>
              <a:t>/</a:t>
            </a:r>
            <a:r>
              <a:rPr lang="en-US" sz="2400" dirty="0" err="1"/>
              <a:t>downloads.sqlite</a:t>
            </a:r>
            <a:r>
              <a:rPr lang="en-US" sz="2400" dirty="0"/>
              <a:t>)</a:t>
            </a:r>
            <a:endParaRPr lang="en-US" sz="2000" dirty="0"/>
          </a:p>
          <a:p>
            <a:pPr lvl="1"/>
            <a:r>
              <a:rPr lang="en-US" sz="2300" dirty="0"/>
              <a:t>Saved form and search history: clears form data auto-complete and the search bar auto-</a:t>
            </a:r>
            <a:r>
              <a:rPr lang="en-US" sz="2300" dirty="0" err="1"/>
              <a:t>complere</a:t>
            </a:r>
            <a:r>
              <a:rPr lang="en-US" sz="2300" dirty="0"/>
              <a:t> (formhistory.dat/</a:t>
            </a:r>
            <a:r>
              <a:rPr lang="en-US" sz="2300" dirty="0" err="1"/>
              <a:t>formhistory.sqlite</a:t>
            </a:r>
            <a:r>
              <a:rPr lang="en-US" sz="23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</a:t>
            </a:r>
            <a:r>
              <a:rPr lang="en-US" dirty="0" smtClean="0"/>
              <a:t>Versions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Firefox 3</a:t>
            </a:r>
            <a:endParaRPr lang="en-US" sz="2400" dirty="0"/>
          </a:p>
          <a:p>
            <a:pPr lvl="1"/>
            <a:r>
              <a:rPr lang="en-US" sz="2400" dirty="0"/>
              <a:t>Released Jun ’08; over 8 million downloads on Day 1</a:t>
            </a:r>
            <a:endParaRPr lang="en-US" sz="2000" dirty="0"/>
          </a:p>
          <a:p>
            <a:pPr lvl="1"/>
            <a:r>
              <a:rPr lang="en-US" sz="2400" dirty="0"/>
              <a:t>Remarkably high upgrade rate</a:t>
            </a:r>
            <a:endParaRPr lang="en-US" sz="2000" dirty="0"/>
          </a:p>
          <a:p>
            <a:pPr lvl="0"/>
            <a:r>
              <a:rPr lang="en-US" sz="2800" dirty="0"/>
              <a:t>Firefox 4+</a:t>
            </a:r>
            <a:endParaRPr lang="en-US" sz="2400" dirty="0"/>
          </a:p>
          <a:p>
            <a:pPr lvl="1"/>
            <a:r>
              <a:rPr lang="en-US" sz="2400" dirty="0"/>
              <a:t>Rapid release </a:t>
            </a:r>
            <a:r>
              <a:rPr lang="en-US" sz="2400" dirty="0" err="1"/>
              <a:t>dev</a:t>
            </a:r>
            <a:r>
              <a:rPr lang="en-US" sz="2400" dirty="0"/>
              <a:t> cycle: major releases every 3-4 months</a:t>
            </a:r>
            <a:endParaRPr lang="en-US" sz="2000" dirty="0"/>
          </a:p>
          <a:p>
            <a:pPr lvl="1"/>
            <a:r>
              <a:rPr lang="en-US" sz="2400" dirty="0"/>
              <a:t>Continues trend of new privacy and security features</a:t>
            </a:r>
            <a:endParaRPr lang="en-US" sz="2000" dirty="0"/>
          </a:p>
          <a:p>
            <a:pPr lvl="0"/>
            <a:r>
              <a:rPr lang="en-US" sz="2800" dirty="0"/>
              <a:t>Forensically, we can divide versions into two categories</a:t>
            </a:r>
            <a:endParaRPr lang="en-US" sz="2400" dirty="0"/>
          </a:p>
          <a:p>
            <a:pPr lvl="1"/>
            <a:r>
              <a:rPr lang="en-US" sz="2400" dirty="0"/>
              <a:t>There were only small changes between versions 1.5 and 2</a:t>
            </a:r>
            <a:endParaRPr lang="en-US" sz="2000" dirty="0"/>
          </a:p>
          <a:p>
            <a:pPr lvl="1"/>
            <a:r>
              <a:rPr lang="en-US" sz="2400" dirty="0"/>
              <a:t>Firefox 3 introduced massive changes to file formats</a:t>
            </a:r>
            <a:endParaRPr lang="en-US" sz="2000" dirty="0"/>
          </a:p>
          <a:p>
            <a:pPr lvl="2"/>
            <a:r>
              <a:rPr lang="en-US" dirty="0"/>
              <a:t>Easiest way to determine version is to look for .</a:t>
            </a:r>
            <a:r>
              <a:rPr lang="en-US" dirty="0" err="1"/>
              <a:t>sqlite</a:t>
            </a:r>
            <a:r>
              <a:rPr lang="en-US" dirty="0"/>
              <a:t> files</a:t>
            </a:r>
            <a:endParaRPr lang="en-US" sz="1800" dirty="0"/>
          </a:p>
          <a:p>
            <a:pPr lvl="1"/>
            <a:r>
              <a:rPr lang="en-US" sz="2300" dirty="0"/>
              <a:t>File locations have remained the same for all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50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smtClean="0"/>
              <a:t>Browsing Mode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900" dirty="0"/>
              <a:t>Artifacts from these sessions are difficult to recover</a:t>
            </a:r>
            <a:endParaRPr lang="en-US" sz="2500" dirty="0"/>
          </a:p>
          <a:p>
            <a:pPr lvl="1"/>
            <a:r>
              <a:rPr lang="en-US" dirty="0"/>
              <a:t>Unallocated or memory analysis is often required</a:t>
            </a:r>
          </a:p>
          <a:p>
            <a:r>
              <a:rPr lang="en-US" sz="2900" dirty="0"/>
              <a:t>Protects:</a:t>
            </a:r>
            <a:endParaRPr lang="en-US" sz="2500" dirty="0"/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Search history</a:t>
            </a:r>
          </a:p>
          <a:p>
            <a:pPr lvl="1"/>
            <a:r>
              <a:rPr lang="en-US" dirty="0"/>
              <a:t>Download history</a:t>
            </a:r>
          </a:p>
          <a:p>
            <a:pPr lvl="1"/>
            <a:r>
              <a:rPr lang="en-US" dirty="0"/>
              <a:t>Form data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Cache data</a:t>
            </a:r>
          </a:p>
          <a:p>
            <a:r>
              <a:rPr lang="en-US" sz="2900" dirty="0"/>
              <a:t>Bookmarks and files downloaded (both opened and saved) are not protected and are </a:t>
            </a:r>
            <a:r>
              <a:rPr lang="en-US" sz="2900" dirty="0" smtClean="0"/>
              <a:t>recoverable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14877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</a:t>
            </a:r>
            <a:r>
              <a:rPr lang="en-US" dirty="0" smtClean="0"/>
              <a:t>Deleted </a:t>
            </a:r>
            <a:r>
              <a:rPr lang="en-US" dirty="0"/>
              <a:t>Firefox </a:t>
            </a:r>
            <a:r>
              <a:rPr lang="en-US" dirty="0" smtClean="0"/>
              <a:t>Artifacts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What if a user clears all data using privacy settings?</a:t>
            </a:r>
            <a:endParaRPr lang="en-US" sz="2400" dirty="0"/>
          </a:p>
          <a:p>
            <a:pPr lvl="1"/>
            <a:r>
              <a:rPr lang="en-US" sz="2400" dirty="0"/>
              <a:t>Browser artifact files are overwritten with new files</a:t>
            </a:r>
            <a:endParaRPr lang="en-US" sz="2000" dirty="0"/>
          </a:p>
          <a:p>
            <a:pPr lvl="1"/>
            <a:r>
              <a:rPr lang="en-US" sz="2400" dirty="0"/>
              <a:t>SQLite is notorious for spraying remnants throughout free space</a:t>
            </a:r>
            <a:endParaRPr lang="en-US" sz="2000" dirty="0"/>
          </a:p>
          <a:p>
            <a:pPr lvl="1"/>
            <a:r>
              <a:rPr lang="en-US" sz="2300" dirty="0"/>
              <a:t>Cache map and block files are overwritten making recovery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8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Extensions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Extensions are applications that can be downloaded by a user to extend the functionality of Firefox</a:t>
            </a:r>
          </a:p>
          <a:p>
            <a:pPr lvl="1"/>
            <a:r>
              <a:rPr lang="en-US" dirty="0"/>
              <a:t>Can give information about how browser was used or where to look for additional browser artifacts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49784"/>
              </p:ext>
            </p:extLst>
          </p:nvPr>
        </p:nvGraphicFramePr>
        <p:xfrm>
          <a:off x="609600" y="3657600"/>
          <a:ext cx="7848601" cy="236829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555475"/>
                <a:gridCol w="1401536"/>
                <a:gridCol w="2891590"/>
              </a:tblGrid>
              <a:tr h="592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Investigative Questions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1-3 – extensions.rdf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4+ - extensions.sqlite also Addons.sqlite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0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extensions were installed?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Id*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0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version of extension?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0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 information page?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homepageURL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sourceURI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0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was the extension installed?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installDate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0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extension was last updated?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updateDate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0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 the extension enabled?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active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127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Forensic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Identify Firefox version and profile locations</a:t>
            </a:r>
            <a:endParaRPr lang="en-US" sz="2400" dirty="0"/>
          </a:p>
          <a:p>
            <a:pPr lvl="1"/>
            <a:r>
              <a:rPr lang="en-US" sz="2400" dirty="0"/>
              <a:t>Recall that both local and roaming folders are used in Vista</a:t>
            </a:r>
            <a:endParaRPr lang="en-US" sz="2000" dirty="0"/>
          </a:p>
          <a:p>
            <a:pPr lvl="0"/>
            <a:r>
              <a:rPr lang="en-US" sz="2800" dirty="0"/>
              <a:t>Export relevant files to forensic workstation</a:t>
            </a:r>
            <a:endParaRPr lang="en-US" sz="2400" dirty="0"/>
          </a:p>
          <a:p>
            <a:pPr lvl="1"/>
            <a:r>
              <a:rPr lang="en-US" sz="2400" dirty="0"/>
              <a:t>It is often easiest to export both Profiles folders</a:t>
            </a:r>
            <a:endParaRPr lang="en-US" sz="2000" dirty="0"/>
          </a:p>
          <a:p>
            <a:pPr lvl="1"/>
            <a:r>
              <a:rPr lang="en-US" sz="2400" dirty="0"/>
              <a:t>Identify how many Firefox profiles are present for the user</a:t>
            </a:r>
            <a:endParaRPr lang="en-US" sz="2000" dirty="0"/>
          </a:p>
          <a:p>
            <a:pPr lvl="1"/>
            <a:r>
              <a:rPr lang="en-US" sz="2300" dirty="0"/>
              <a:t>Check FF privacy preferences if files are small or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54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Forensic </a:t>
            </a:r>
            <a:r>
              <a:rPr lang="en-US" dirty="0" smtClean="0"/>
              <a:t>Methodology (</a:t>
            </a:r>
            <a:r>
              <a:rPr lang="en-US" dirty="0" err="1" smtClean="0"/>
              <a:t>con’t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Review exported browser files, starting with history</a:t>
            </a:r>
            <a:endParaRPr lang="en-US" sz="2400" dirty="0"/>
          </a:p>
          <a:p>
            <a:pPr lvl="1"/>
            <a:r>
              <a:rPr lang="en-US" sz="2400" dirty="0"/>
              <a:t>Use specialized parsing tools to identify key browser artifacts</a:t>
            </a:r>
            <a:endParaRPr lang="en-US" sz="2000" dirty="0"/>
          </a:p>
          <a:p>
            <a:pPr lvl="1"/>
            <a:r>
              <a:rPr lang="en-US" sz="2400" dirty="0"/>
              <a:t>Each artifact can answer questions in a slightly different way</a:t>
            </a:r>
            <a:endParaRPr lang="en-US" sz="2000" dirty="0"/>
          </a:p>
          <a:p>
            <a:r>
              <a:rPr lang="en-US" sz="2800" dirty="0"/>
              <a:t>Record/export relevant information and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62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Firefox review – Browser Artifacts and their locations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97900742"/>
              </p:ext>
            </p:extLst>
          </p:nvPr>
        </p:nvGraphicFramePr>
        <p:xfrm>
          <a:off x="301625" y="1527175"/>
          <a:ext cx="8504238" cy="42557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746"/>
                <a:gridCol w="2834746"/>
                <a:gridCol w="2834746"/>
              </a:tblGrid>
              <a:tr h="4830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Browser Artifacts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Firefox 1.5/2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Firefox 3+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0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Internet history file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History.dat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Places.sqlite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0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Cache files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_CACHE_&lt;XXX&gt;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_CACHE_&lt;XXX&gt;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0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Cookies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Cookies.txt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Cookies.sqlite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0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Bookmarks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Bookmarks.html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Places.sqlite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0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Download history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Downloads.rdf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Downloads.sqlite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0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Auto-complete/form history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Formhistory.dat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Formhistory.sqlite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Places.sqlite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0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Installed extensions</a:t>
                      </a:r>
                      <a:endParaRPr lang="en-US" sz="18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Extensions.rdf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Extensions.sqlite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Addons.sqlite</a:t>
                      </a:r>
                      <a:endParaRPr lang="en-US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0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File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Win 2000/XP</a:t>
            </a:r>
            <a:endParaRPr lang="en-US" sz="2400" dirty="0"/>
          </a:p>
          <a:p>
            <a:pPr lvl="1"/>
            <a:r>
              <a:rPr lang="en-US" sz="2400" dirty="0"/>
              <a:t>History – Cookies – Bookmarks – Auto-Complete</a:t>
            </a:r>
            <a:endParaRPr lang="en-US" sz="2000" dirty="0"/>
          </a:p>
          <a:p>
            <a:pPr lvl="2"/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%\Application Data\Mozilla\Firefox\Profiles\&lt;random text&gt;.default</a:t>
            </a:r>
            <a:endParaRPr lang="en-US" sz="1800" dirty="0"/>
          </a:p>
          <a:p>
            <a:pPr lvl="1"/>
            <a:r>
              <a:rPr lang="en-US" sz="2400" dirty="0"/>
              <a:t>Cache</a:t>
            </a:r>
            <a:endParaRPr lang="en-US" sz="2000" dirty="0"/>
          </a:p>
          <a:p>
            <a:pPr lvl="2"/>
            <a:r>
              <a:rPr lang="en-US" sz="2100" dirty="0"/>
              <a:t>%</a:t>
            </a:r>
            <a:r>
              <a:rPr lang="en-US" sz="2100" dirty="0" err="1"/>
              <a:t>userprofile</a:t>
            </a:r>
            <a:r>
              <a:rPr lang="en-US" sz="2100" dirty="0"/>
              <a:t>%\Local Settings\Application Data\Mozilla\Firefox\Profiles\&lt;random text&gt;.default\Cache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0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File </a:t>
            </a:r>
            <a:r>
              <a:rPr lang="en-US" dirty="0" smtClean="0"/>
              <a:t>Locations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Vista/Win7</a:t>
            </a:r>
            <a:endParaRPr lang="en-US" sz="2400" dirty="0"/>
          </a:p>
          <a:p>
            <a:pPr lvl="1"/>
            <a:r>
              <a:rPr lang="en-US" sz="2400" dirty="0"/>
              <a:t>History – Cookies – Bookmarks – Auto-Complete</a:t>
            </a:r>
            <a:endParaRPr lang="en-US" sz="2000" dirty="0"/>
          </a:p>
          <a:p>
            <a:pPr lvl="2"/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</a:t>
            </a:r>
            <a:r>
              <a:rPr lang="en-US" dirty="0" err="1"/>
              <a:t>AppData</a:t>
            </a:r>
            <a:r>
              <a:rPr lang="en-US" dirty="0"/>
              <a:t>\Roaming\Mozilla\Firefox\Profiles\&lt;random text&gt;.default</a:t>
            </a:r>
            <a:endParaRPr lang="en-US" sz="1800" dirty="0"/>
          </a:p>
          <a:p>
            <a:pPr lvl="1"/>
            <a:r>
              <a:rPr lang="en-US" sz="2400" dirty="0"/>
              <a:t>Cache</a:t>
            </a:r>
            <a:endParaRPr lang="en-US" sz="2000" dirty="0"/>
          </a:p>
          <a:p>
            <a:pPr lvl="2"/>
            <a:r>
              <a:rPr lang="en-US" sz="2100" dirty="0"/>
              <a:t>%</a:t>
            </a:r>
            <a:r>
              <a:rPr lang="en-US" sz="2100" dirty="0" err="1"/>
              <a:t>userprofile</a:t>
            </a:r>
            <a:r>
              <a:rPr lang="en-US" sz="2100" dirty="0"/>
              <a:t>%\</a:t>
            </a:r>
            <a:r>
              <a:rPr lang="en-US" sz="2100" dirty="0" err="1"/>
              <a:t>AppData</a:t>
            </a:r>
            <a:r>
              <a:rPr lang="en-US" sz="2100" dirty="0"/>
              <a:t>\Local\Mozilla\Firefox\Profiles\&lt;random text&gt;.default\Cache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8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Profile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Firefox 1.5/2 profile files</a:t>
            </a:r>
            <a:endParaRPr lang="en-US" sz="2400" dirty="0"/>
          </a:p>
          <a:p>
            <a:pPr lvl="1"/>
            <a:r>
              <a:rPr lang="en-US" sz="2400" dirty="0"/>
              <a:t>Many key browser artifact files are stored in </a:t>
            </a:r>
            <a:r>
              <a:rPr lang="en-US" sz="2400" dirty="0" err="1"/>
              <a:t>Mork</a:t>
            </a:r>
            <a:r>
              <a:rPr lang="en-US" sz="2400" dirty="0"/>
              <a:t> format</a:t>
            </a:r>
            <a:endParaRPr lang="en-US" sz="2000" dirty="0"/>
          </a:p>
          <a:p>
            <a:pPr lvl="2"/>
            <a:r>
              <a:rPr lang="en-US" dirty="0" err="1"/>
              <a:t>Mork</a:t>
            </a:r>
            <a:r>
              <a:rPr lang="en-US" dirty="0"/>
              <a:t> is an obscure database format that is largely text based</a:t>
            </a:r>
            <a:endParaRPr lang="en-US" sz="1800" dirty="0"/>
          </a:p>
          <a:p>
            <a:pPr lvl="1"/>
            <a:r>
              <a:rPr lang="en-US" sz="2400" dirty="0"/>
              <a:t>Bookmarks, downloads and cookies are stored in text format</a:t>
            </a:r>
            <a:endParaRPr lang="en-US" sz="2000" dirty="0"/>
          </a:p>
          <a:p>
            <a:pPr lvl="1"/>
            <a:r>
              <a:rPr lang="en-US" sz="2400" dirty="0"/>
              <a:t>Cache </a:t>
            </a:r>
            <a:r>
              <a:rPr lang="en-US" sz="2400" dirty="0" smtClean="0"/>
              <a:t>files </a:t>
            </a:r>
            <a:r>
              <a:rPr lang="en-US" sz="2400" dirty="0"/>
              <a:t>are stored using multiple database files</a:t>
            </a:r>
            <a:endParaRPr lang="en-US" sz="2000" dirty="0"/>
          </a:p>
          <a:p>
            <a:pPr lvl="2"/>
            <a:r>
              <a:rPr lang="en-US" sz="2100" dirty="0"/>
              <a:t>We will need tools to easily parse Firefox data!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73554"/>
              </p:ext>
            </p:extLst>
          </p:nvPr>
        </p:nvGraphicFramePr>
        <p:xfrm>
          <a:off x="1371600" y="4800600"/>
          <a:ext cx="5486400" cy="118148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549101"/>
                <a:gridCol w="393729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History.dat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History 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Bookmarks.html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Bookmarks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Downloads.rdf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Download history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Formhistory.dat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Saved form data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Cookies.txt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Cookies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_CACHE_&lt;xxx&gt;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Cache files; XXX = map or a 3 digit number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64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Profile </a:t>
            </a:r>
            <a:r>
              <a:rPr lang="en-US" dirty="0" smtClean="0"/>
              <a:t>Files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Firefox 3+ profile files: SQLite (p296)</a:t>
            </a:r>
            <a:endParaRPr lang="en-US" sz="2400" dirty="0"/>
          </a:p>
          <a:p>
            <a:pPr lvl="1"/>
            <a:r>
              <a:rPr lang="en-US" sz="2400" dirty="0"/>
              <a:t>Small, self-contained database format based on SQL</a:t>
            </a:r>
            <a:endParaRPr lang="en-US" sz="2000" dirty="0"/>
          </a:p>
          <a:p>
            <a:pPr lvl="1"/>
            <a:r>
              <a:rPr lang="en-US" sz="2400" dirty="0"/>
              <a:t>A majority of Firefox data is stored in SQLite Databases</a:t>
            </a:r>
            <a:endParaRPr lang="en-US" sz="2000" dirty="0"/>
          </a:p>
          <a:p>
            <a:pPr lvl="1"/>
            <a:r>
              <a:rPr lang="en-US" sz="2400" dirty="0"/>
              <a:t>SQLite is a binary format with a complicated table structure – we will be relying upon tools to parse</a:t>
            </a:r>
            <a:endParaRPr lang="en-US" sz="2000" dirty="0"/>
          </a:p>
          <a:p>
            <a:pPr lvl="1"/>
            <a:r>
              <a:rPr lang="en-US" sz="2300" dirty="0"/>
              <a:t>The most important Firefox 3+ database files are: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82361"/>
              </p:ext>
            </p:extLst>
          </p:nvPr>
        </p:nvGraphicFramePr>
        <p:xfrm>
          <a:off x="990600" y="4724400"/>
          <a:ext cx="6096000" cy="98457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286000"/>
                <a:gridCol w="3810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Places.sqlite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History – bookmarks – Auto-Complete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Downloads.sqlite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Download history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Formhiostry.sqlite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Auto-complete form data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Cookies.sqlite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Cookies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Signons.sqlite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Stored usernames and passwords (FF 3.5+)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70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Artifacts in Firefox: Investigating Sites Visited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9385274"/>
              </p:ext>
            </p:extLst>
          </p:nvPr>
        </p:nvGraphicFramePr>
        <p:xfrm>
          <a:off x="304800" y="1752600"/>
          <a:ext cx="8504238" cy="37811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Investigative Questions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2 – History.dat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Firefox 3+ - places.sqlite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was the complete URl that was visited?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was the title of the page visited?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site was first visited?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FirstVisitDate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Visit_date*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site was last visited?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LastVisitDate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Visit_date*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many visits were made to the site?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VisitCount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Visit_count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 the URL typed by the user?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Typed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Typed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 the page retrieved w/o any user actions?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Hidden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Hidden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page led the user to this one?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Referrer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From_visit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did the user request the page?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Visit_type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844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</TotalTime>
  <Words>4164</Words>
  <Application>Microsoft Office PowerPoint</Application>
  <PresentationFormat>On-screen Show (4:3)</PresentationFormat>
  <Paragraphs>591</Paragraphs>
  <Slides>45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Civic</vt:lpstr>
      <vt:lpstr>Mozilla Firefox</vt:lpstr>
      <vt:lpstr>Overview</vt:lpstr>
      <vt:lpstr>Firefox Versions</vt:lpstr>
      <vt:lpstr>Firefox Versions (con’t)</vt:lpstr>
      <vt:lpstr>Firefox File Locations</vt:lpstr>
      <vt:lpstr>Firefox File Locations (con’t)</vt:lpstr>
      <vt:lpstr>Firefox Profile Files</vt:lpstr>
      <vt:lpstr>Firefox Profile Files (con’t)</vt:lpstr>
      <vt:lpstr>History Artifacts in Firefox: Investigating Sites Visited </vt:lpstr>
      <vt:lpstr>History Artifacts in Firefox: Investigating Sites Visited </vt:lpstr>
      <vt:lpstr>Nirsoft tools </vt:lpstr>
      <vt:lpstr>MozillaHistoryView Provides the following Columns</vt:lpstr>
      <vt:lpstr>MozillaHistoryView Provides the following Columns</vt:lpstr>
      <vt:lpstr>Firefox Cache: Viewing the browser stockpile </vt:lpstr>
      <vt:lpstr>Firefox Cache: Viewing the Browser Stockpile (con’t)</vt:lpstr>
      <vt:lpstr>Firefox Cache: Viewing the Browser Stockpile (con’t)</vt:lpstr>
      <vt:lpstr>MozillaCacheView (NirSoft)</vt:lpstr>
      <vt:lpstr>MozillaCacheView (NirSoft) (con’t)</vt:lpstr>
      <vt:lpstr>MozillaCacheView (NirSoft) (con’t)</vt:lpstr>
      <vt:lpstr>MozillaCacheView (NirSoft) (con’t)</vt:lpstr>
      <vt:lpstr>Firefox Cookies: Going deep into Website Activity</vt:lpstr>
      <vt:lpstr>MozillaCookiesView (NirSoft) </vt:lpstr>
      <vt:lpstr>Google Analytics Cookies </vt:lpstr>
      <vt:lpstr>Google Analytics Cookies (con’t) </vt:lpstr>
      <vt:lpstr>Google Analytics Cookies (con’t) </vt:lpstr>
      <vt:lpstr>Local Stored Objects (LSO) (Super or Flash Cookies)</vt:lpstr>
      <vt:lpstr>Local Stored Objects (LSO) (Super or Flash Cookies) (con’t)</vt:lpstr>
      <vt:lpstr>Local Stored Objects (LSO) (Super or Flash Cookies) (con’t)</vt:lpstr>
      <vt:lpstr>DOM Storage (Considered to be a Super Cookie)</vt:lpstr>
      <vt:lpstr>FlashCookiesView (NirSoft)</vt:lpstr>
      <vt:lpstr>Firefox Bookmarks: Looking at Saved Locations </vt:lpstr>
      <vt:lpstr>Firefox Bookmarks: Looking at Saved Locations (con’t)</vt:lpstr>
      <vt:lpstr>Firefox Bookmarks: Looking at Saved Locations (con’t)</vt:lpstr>
      <vt:lpstr>FavoritesView (NirSoft)</vt:lpstr>
      <vt:lpstr>Firefox Download History: Examining what was Downloaded </vt:lpstr>
      <vt:lpstr>Firefox Auto-Complete and Form History </vt:lpstr>
      <vt:lpstr>Firefox Session Restore </vt:lpstr>
      <vt:lpstr>Firefox Session Restore (con’t) </vt:lpstr>
      <vt:lpstr>Firefox Privacy settings (stored in prefs.js)</vt:lpstr>
      <vt:lpstr>Private Browsing Mode </vt:lpstr>
      <vt:lpstr>Recovering Deleted Firefox Artifacts </vt:lpstr>
      <vt:lpstr>Firefox Extensions </vt:lpstr>
      <vt:lpstr>Firefox Forensic Methodology </vt:lpstr>
      <vt:lpstr>Firefox Forensic Methodology (con’t) </vt:lpstr>
      <vt:lpstr>Firefox review – Browser Artifacts and their locations </vt:lpstr>
    </vt:vector>
  </TitlesOfParts>
  <Company>Southern Utah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Forensics</dc:title>
  <dc:creator>SUU</dc:creator>
  <cp:lastModifiedBy>SUU</cp:lastModifiedBy>
  <cp:revision>7</cp:revision>
  <dcterms:created xsi:type="dcterms:W3CDTF">2013-04-12T12:48:24Z</dcterms:created>
  <dcterms:modified xsi:type="dcterms:W3CDTF">2013-04-12T14:45:13Z</dcterms:modified>
</cp:coreProperties>
</file>