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39" autoAdjust="0"/>
  </p:normalViewPr>
  <p:slideViewPr>
    <p:cSldViewPr>
      <p:cViewPr varScale="1">
        <p:scale>
          <a:sx n="73" d="100"/>
          <a:sy n="73" d="100"/>
        </p:scale>
        <p:origin x="-171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B29A-2ABD-4896-B965-641EA16AEB5A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84EC-1517-4CAC-8A5D-9B698888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ramifications: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Regulated by the U.S.</a:t>
            </a:r>
            <a:r>
              <a:rPr lang="en-US" baseline="0" dirty="0" smtClean="0"/>
              <a:t> Health Information Technology for Economic and Clinical Health (HITECH).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Regulated by the U.S. Health Insurance Portability and Accountability Act (</a:t>
            </a:r>
            <a:r>
              <a:rPr lang="en-US" baseline="0" dirty="0" smtClean="0"/>
              <a:t>HIPAA).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Possible liability depending on what information was breached, the extent of the breach, and the damages associated with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Question to address by the investigative team: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Precisely when did the laptop go missing?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we track down the laptop and recover it?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Which patient data was on the laptop?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many individuals’ data was affected?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Did the thief leverage the doctor’s credentials to gain any further access to the hospital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 for Evidence collection: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Acquire as soon as possible, and lawfully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 cryptographically verifiable</a:t>
            </a:r>
            <a:r>
              <a:rPr lang="en-US" baseline="0" dirty="0" smtClean="0"/>
              <a:t> copies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Sequester the originals under restricted custody and access (or your earliest copy, when the originals are not available)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Analyze only the copies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tools that are reputable and reliable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 everything you do!!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Last in the hands of the doctor? When did it go missing?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Was it subsequently used to connect to the network after it</a:t>
            </a:r>
            <a:r>
              <a:rPr lang="en-US" baseline="0" dirty="0" smtClean="0"/>
              <a:t> went missing?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disk encryption</a:t>
            </a:r>
          </a:p>
          <a:p>
            <a:r>
              <a:rPr lang="en-US" dirty="0" smtClean="0"/>
              <a:t>Physical laptop locking</a:t>
            </a:r>
            <a:r>
              <a:rPr lang="en-US" baseline="0" dirty="0" smtClean="0"/>
              <a:t> mechanisms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dependent on incident responders getting on-site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“Always be conscious of your footprint and tread lightly.”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have</a:t>
            </a:r>
            <a:r>
              <a:rPr lang="en-US" baseline="0" dirty="0" smtClean="0"/>
              <a:t> specific meanings in the legal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wreckage of a helicopter and tractor trailer colliding on a bridge. The wreckage would be the “Real” evidence, which</a:t>
            </a:r>
            <a:r>
              <a:rPr lang="en-US" baseline="0" dirty="0" smtClean="0"/>
              <a:t> cannot be brought into the court. Photos of the wreckage would then be “best” evidence and used in court.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Circumstantial evidence</a:t>
            </a:r>
            <a:r>
              <a:rPr lang="en-US" baseline="0" dirty="0" smtClean="0"/>
              <a:t> is important in cases involving network forensics, because it is “the primary mechanism used to link electronic evidence and its creator.” (p12)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 definition: “a statement, other than one made by the declarant while testifying at the trial or hearing, offered in evidence to prove the truth of the matter asserted.”</a:t>
            </a:r>
          </a:p>
          <a:p>
            <a:endParaRPr lang="en-US" dirty="0" smtClean="0"/>
          </a:p>
          <a:p>
            <a:r>
              <a:rPr lang="en-US" dirty="0" smtClean="0"/>
              <a:t>Hearsay</a:t>
            </a:r>
            <a:r>
              <a:rPr lang="en-US" baseline="0" dirty="0" smtClean="0"/>
              <a:t> needs to be supported with other evidence in order to be valid in prosecution or defense.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difficult area to definitively identify</a:t>
            </a:r>
            <a:r>
              <a:rPr lang="en-US" baseline="0" dirty="0" smtClean="0"/>
              <a:t> parties involved in a communication, as many facets of the communication can be spoofed or modified to look like someone else. This, then requires a more diligent effort on the part of investigators to identify accurate artifacts and be able to analyze them in the proper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284EC-1517-4CAC-8A5D-9B6988881F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2BD4D4D-B221-4369-8A80-A09FC06DA48F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FF7E55-89AD-4B32-A53E-BE0E3E7D384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Investigative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2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“…roughly defined as the best evidence that can be produced in court.” (p11)</a:t>
            </a:r>
          </a:p>
          <a:p>
            <a:r>
              <a:rPr lang="en-US" dirty="0" smtClean="0"/>
              <a:t>When the original evidence cannot be brought to court, best evidence is admissible.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0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Computer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“…a printout from a computer hard drive that accurately reflects the data would normally be considered ‘original’ evidence.” (p11)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photo of the crime scene</a:t>
            </a:r>
          </a:p>
          <a:p>
            <a:pPr lvl="1"/>
            <a:r>
              <a:rPr lang="en-US" dirty="0" smtClean="0"/>
              <a:t>A copy of the signed contract</a:t>
            </a:r>
          </a:p>
          <a:p>
            <a:pPr lvl="1"/>
            <a:r>
              <a:rPr lang="en-US" dirty="0" smtClean="0"/>
              <a:t>A file recovered from the hard drive</a:t>
            </a:r>
          </a:p>
          <a:p>
            <a:pPr lvl="1"/>
            <a:r>
              <a:rPr lang="en-US" dirty="0" smtClean="0"/>
              <a:t>A bit-for-bit snapshot of a network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6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“…the testimony offered by a direct witness of the act or acts in question.” (p12)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“I saw him stab that guy.”</a:t>
            </a:r>
          </a:p>
          <a:p>
            <a:pPr lvl="1"/>
            <a:r>
              <a:rPr lang="en-US" dirty="0" smtClean="0"/>
              <a:t>“She showed me an inappropriate video.”</a:t>
            </a:r>
          </a:p>
          <a:p>
            <a:pPr lvl="1"/>
            <a:r>
              <a:rPr lang="en-US" dirty="0" smtClean="0"/>
              <a:t>“I watched him crack passwords using John the Ripper and a password file he shouldn’t have.”</a:t>
            </a:r>
          </a:p>
          <a:p>
            <a:pPr lvl="1"/>
            <a:r>
              <a:rPr lang="en-US" dirty="0" smtClean="0"/>
              <a:t>“I saw him with that USB device.”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Circumstantial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“…evidence that does not directly support a specific conclusion.” (p12)</a:t>
            </a:r>
          </a:p>
          <a:p>
            <a:r>
              <a:rPr lang="en-US" dirty="0" smtClean="0"/>
              <a:t>Can be used to link to other evidence to deduce a conclusion.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An email signature</a:t>
            </a:r>
          </a:p>
          <a:p>
            <a:pPr lvl="1"/>
            <a:r>
              <a:rPr lang="en-US" dirty="0" smtClean="0"/>
              <a:t>A file containing password hashes on the defendant’s computer</a:t>
            </a:r>
          </a:p>
          <a:p>
            <a:pPr lvl="1"/>
            <a:r>
              <a:rPr lang="en-US" dirty="0" smtClean="0"/>
              <a:t>The serial number of the USB device</a:t>
            </a:r>
          </a:p>
        </p:txBody>
      </p:sp>
    </p:spTree>
    <p:extLst>
      <p:ext uri="{BB962C8B-B14F-4D97-AF65-F5344CB8AC3E}">
        <p14:creationId xmlns:p14="http://schemas.microsoft.com/office/powerpoint/2010/main" val="102833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“…the label given to testimony offered second-hand by someone who was not a direct witness of the act or acts in question.” (p13)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“The guy told me he did it.”</a:t>
            </a:r>
          </a:p>
          <a:p>
            <a:pPr lvl="1"/>
            <a:r>
              <a:rPr lang="en-US" dirty="0" smtClean="0"/>
              <a:t>“He said he knew who did it, and could testify.”</a:t>
            </a:r>
          </a:p>
          <a:p>
            <a:pPr lvl="1"/>
            <a:r>
              <a:rPr lang="en-US" dirty="0" smtClean="0"/>
              <a:t>“I saw a recording of the whole thing go down.”</a:t>
            </a:r>
          </a:p>
          <a:p>
            <a:pPr lvl="1"/>
            <a:r>
              <a:rPr lang="en-US" dirty="0" smtClean="0"/>
              <a:t>A text file containing a personal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“…include any documentation that an enterprise routinely generates and retains as a result of normal business processes, and that is deemed accurate enough to be used as a basis for managerial decisions.” (p14)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Contracts and other employment agreements</a:t>
            </a:r>
          </a:p>
          <a:p>
            <a:pPr lvl="1"/>
            <a:r>
              <a:rPr lang="en-US" dirty="0" smtClean="0"/>
              <a:t>Invoices and records of payment received</a:t>
            </a:r>
          </a:p>
          <a:p>
            <a:pPr lvl="1"/>
            <a:r>
              <a:rPr lang="en-US" dirty="0" smtClean="0"/>
              <a:t>Routinely kept access logs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“…any documentation that satisfies the requirements of ‘evidence’ in a proceeding, but that exists in electronic digital form.” (p15)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Emails and IM sessions</a:t>
            </a:r>
          </a:p>
          <a:p>
            <a:pPr lvl="1"/>
            <a:r>
              <a:rPr lang="en-US" dirty="0" smtClean="0"/>
              <a:t>Invoices and records of payment received</a:t>
            </a:r>
          </a:p>
          <a:p>
            <a:pPr lvl="1"/>
            <a:r>
              <a:rPr lang="en-US" dirty="0" smtClean="0"/>
              <a:t>Routinely kept access logs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“…evidence that is produced as a result of communications over a network.” (p15)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Emails and IM sessions</a:t>
            </a:r>
          </a:p>
          <a:p>
            <a:pPr lvl="1"/>
            <a:r>
              <a:rPr lang="en-US" dirty="0" smtClean="0"/>
              <a:t>Browser activity, including web-based email</a:t>
            </a:r>
          </a:p>
          <a:p>
            <a:pPr lvl="1"/>
            <a:r>
              <a:rPr lang="en-US" dirty="0" smtClean="0"/>
              <a:t>Routinely kept packet logs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9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Relating to Network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Seizure</a:t>
            </a:r>
          </a:p>
          <a:p>
            <a:r>
              <a:rPr lang="en-US" dirty="0" smtClean="0"/>
              <a:t>Admissibility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Forensics Investigative Methodology (OSCAR)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Obtain information</a:t>
            </a:r>
          </a:p>
          <a:p>
            <a:r>
              <a:rPr lang="en-US" dirty="0" smtClean="0"/>
              <a:t>Strategize</a:t>
            </a:r>
          </a:p>
          <a:p>
            <a:r>
              <a:rPr lang="en-US" dirty="0" smtClean="0"/>
              <a:t>Collect evidence</a:t>
            </a:r>
          </a:p>
          <a:p>
            <a:r>
              <a:rPr lang="en-US" dirty="0" smtClean="0"/>
              <a:t>Analyze</a:t>
            </a:r>
          </a:p>
          <a:p>
            <a:r>
              <a:rPr lang="en-US" dirty="0" smtClean="0"/>
              <a:t>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0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Hospital Laptop goes missing</a:t>
            </a:r>
          </a:p>
          <a:p>
            <a:r>
              <a:rPr lang="en-US" dirty="0" smtClean="0"/>
              <a:t>Catching a corporate pirate (in book)</a:t>
            </a:r>
          </a:p>
          <a:p>
            <a:r>
              <a:rPr lang="en-US" dirty="0" smtClean="0"/>
              <a:t>Hacked government server </a:t>
            </a:r>
            <a:r>
              <a:rPr lang="en-US" dirty="0" smtClean="0"/>
              <a:t>(in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4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incident</a:t>
            </a:r>
          </a:p>
          <a:p>
            <a:pPr lvl="1"/>
            <a:r>
              <a:rPr lang="en-US" dirty="0" smtClean="0"/>
              <a:t>Description of what happened</a:t>
            </a:r>
          </a:p>
          <a:p>
            <a:pPr lvl="1"/>
            <a:r>
              <a:rPr lang="en-US" dirty="0" smtClean="0"/>
              <a:t>Date, time, and method of incident discovery</a:t>
            </a:r>
          </a:p>
          <a:p>
            <a:pPr lvl="1"/>
            <a:r>
              <a:rPr lang="en-US" dirty="0" smtClean="0"/>
              <a:t>Persons involved</a:t>
            </a:r>
          </a:p>
          <a:p>
            <a:pPr lvl="1"/>
            <a:r>
              <a:rPr lang="en-US" dirty="0" smtClean="0"/>
              <a:t>Systems and data involved</a:t>
            </a:r>
          </a:p>
          <a:p>
            <a:pPr lvl="1"/>
            <a:r>
              <a:rPr lang="en-US" dirty="0" smtClean="0"/>
              <a:t>Actions taken since discovery</a:t>
            </a:r>
          </a:p>
          <a:p>
            <a:pPr lvl="1"/>
            <a:r>
              <a:rPr lang="en-US" dirty="0" smtClean="0"/>
              <a:t>Summary of internal discussions</a:t>
            </a:r>
          </a:p>
          <a:p>
            <a:pPr lvl="1"/>
            <a:r>
              <a:rPr lang="en-US" dirty="0" smtClean="0"/>
              <a:t>Incident manager and process</a:t>
            </a:r>
          </a:p>
          <a:p>
            <a:pPr lvl="1"/>
            <a:r>
              <a:rPr lang="en-US" dirty="0" smtClean="0"/>
              <a:t>Legal issues</a:t>
            </a:r>
          </a:p>
          <a:p>
            <a:pPr lvl="1"/>
            <a:r>
              <a:rPr lang="en-US" dirty="0" smtClean="0"/>
              <a:t>Time frame for investigation/recovery/resolution</a:t>
            </a:r>
          </a:p>
          <a:p>
            <a:pPr lvl="1"/>
            <a:r>
              <a:rPr lang="en-US" dirty="0" smtClean="0"/>
              <a:t>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0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information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Environment</a:t>
            </a:r>
          </a:p>
          <a:p>
            <a:pPr lvl="1"/>
            <a:r>
              <a:rPr lang="en-US" dirty="0" smtClean="0"/>
              <a:t>Business model</a:t>
            </a:r>
          </a:p>
          <a:p>
            <a:pPr lvl="1"/>
            <a:r>
              <a:rPr lang="en-US" dirty="0" smtClean="0"/>
              <a:t>Legal issues</a:t>
            </a:r>
          </a:p>
          <a:p>
            <a:pPr lvl="1"/>
            <a:r>
              <a:rPr lang="en-US" dirty="0" smtClean="0"/>
              <a:t>Network topology (request a network map, etc. if you do not have one)</a:t>
            </a:r>
          </a:p>
          <a:p>
            <a:pPr lvl="1"/>
            <a:r>
              <a:rPr lang="en-US" dirty="0" smtClean="0"/>
              <a:t>Available sources of network evidence</a:t>
            </a:r>
          </a:p>
          <a:p>
            <a:pPr lvl="1"/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/>
              <a:t>Incident response management process/procedures</a:t>
            </a:r>
          </a:p>
          <a:p>
            <a:pPr lvl="1"/>
            <a:r>
              <a:rPr lang="en-US" dirty="0" smtClean="0"/>
              <a:t>Communications systems</a:t>
            </a:r>
          </a:p>
          <a:p>
            <a:pPr lvl="1"/>
            <a:r>
              <a:rPr lang="en-US" dirty="0" smtClean="0"/>
              <a:t>Resources available (staff, equipment, funding,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7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Understand the goals and time frame of the investigation</a:t>
            </a:r>
          </a:p>
          <a:p>
            <a:r>
              <a:rPr lang="en-US" dirty="0" smtClean="0"/>
              <a:t>List your resources, including personnel, time, and equipment</a:t>
            </a:r>
          </a:p>
          <a:p>
            <a:r>
              <a:rPr lang="en-US" dirty="0" smtClean="0"/>
              <a:t>Identify likely sources of evidence</a:t>
            </a:r>
          </a:p>
          <a:p>
            <a:r>
              <a:rPr lang="en-US" dirty="0" smtClean="0"/>
              <a:t>For each source of evidence, estimate the value and cost of obtaining it</a:t>
            </a:r>
          </a:p>
          <a:p>
            <a:r>
              <a:rPr lang="en-US" dirty="0" smtClean="0"/>
              <a:t>Prioritize your evidence acquisition</a:t>
            </a:r>
          </a:p>
          <a:p>
            <a:r>
              <a:rPr lang="en-US" dirty="0" smtClean="0"/>
              <a:t>Plan the initial acquisition/analysis</a:t>
            </a:r>
          </a:p>
          <a:p>
            <a:r>
              <a:rPr lang="en-US" dirty="0" smtClean="0"/>
              <a:t>Decide upon method and times of regular communication/updates</a:t>
            </a:r>
          </a:p>
          <a:p>
            <a:r>
              <a:rPr lang="en-US" dirty="0" smtClean="0"/>
              <a:t>Keep in mind that after conducting your initial analysis, you may decide to go back and acquire more evidence. Forensics is an iterative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Document – keep careful logs of all systems accessed and actions taken during evidence collection</a:t>
            </a:r>
          </a:p>
          <a:p>
            <a:r>
              <a:rPr lang="en-US" dirty="0" smtClean="0"/>
              <a:t>Capture – capture the evidence itself.</a:t>
            </a:r>
          </a:p>
          <a:p>
            <a:r>
              <a:rPr lang="en-US" dirty="0" smtClean="0"/>
              <a:t>Store/Transport – ensure that evidence is stored securely and maintain the chain of custody.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7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Events of Interest</a:t>
            </a:r>
          </a:p>
          <a:p>
            <a:r>
              <a:rPr lang="en-US" dirty="0" smtClean="0"/>
              <a:t>Corroboration</a:t>
            </a:r>
          </a:p>
          <a:p>
            <a:r>
              <a:rPr lang="en-US" dirty="0" smtClean="0"/>
              <a:t>Recovery of additional evidence</a:t>
            </a:r>
          </a:p>
          <a:p>
            <a:r>
              <a:rPr lang="en-US" dirty="0" smtClean="0"/>
              <a:t>Interpretation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7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report you produce must be:</a:t>
            </a:r>
          </a:p>
          <a:p>
            <a:pPr lvl="1"/>
            <a:r>
              <a:rPr lang="en-US" dirty="0" smtClean="0"/>
              <a:t>Understandable by nontechnical laypeople, such as:</a:t>
            </a:r>
          </a:p>
          <a:p>
            <a:pPr lvl="2"/>
            <a:r>
              <a:rPr lang="en-US" dirty="0" smtClean="0"/>
              <a:t>Legal teams</a:t>
            </a:r>
          </a:p>
          <a:p>
            <a:pPr lvl="2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Human resources personnel</a:t>
            </a:r>
          </a:p>
          <a:p>
            <a:pPr lvl="2"/>
            <a:r>
              <a:rPr lang="en-US" dirty="0" smtClean="0"/>
              <a:t>Judges</a:t>
            </a:r>
          </a:p>
          <a:p>
            <a:pPr lvl="2"/>
            <a:r>
              <a:rPr lang="en-US" dirty="0" smtClean="0"/>
              <a:t>Juries </a:t>
            </a:r>
          </a:p>
          <a:p>
            <a:pPr lvl="1"/>
            <a:r>
              <a:rPr lang="en-US" dirty="0" smtClean="0"/>
              <a:t>Defensible in detail</a:t>
            </a:r>
          </a:p>
          <a:p>
            <a:pPr lvl="1"/>
            <a:r>
              <a:rPr lang="en-US" dirty="0" smtClean="0"/>
              <a:t>Factual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Hospital Laptop goes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May contain the following sensitive information:</a:t>
            </a:r>
          </a:p>
          <a:p>
            <a:pPr lvl="1"/>
            <a:r>
              <a:rPr lang="en-US" dirty="0" smtClean="0"/>
              <a:t>Patient lab results</a:t>
            </a:r>
          </a:p>
          <a:p>
            <a:pPr lvl="1"/>
            <a:r>
              <a:rPr lang="en-US" dirty="0" smtClean="0"/>
              <a:t>Additional protected health information downloaded from email attachments</a:t>
            </a:r>
          </a:p>
          <a:p>
            <a:pPr lvl="1"/>
            <a:r>
              <a:rPr lang="en-US" dirty="0" smtClean="0"/>
              <a:t>Schedules that include patient names, birth dates, and IDs</a:t>
            </a:r>
          </a:p>
          <a:p>
            <a:pPr lvl="1"/>
            <a:r>
              <a:rPr lang="en-US" dirty="0" smtClean="0"/>
              <a:t>Notes and patient diagnoses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Hospital Laptop goes missing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</a:p>
          <a:p>
            <a:pPr lvl="1"/>
            <a:r>
              <a:rPr lang="en-US" dirty="0" smtClean="0"/>
              <a:t>What information will help the team track down the laptop?</a:t>
            </a:r>
          </a:p>
          <a:p>
            <a:pPr lvl="2"/>
            <a:r>
              <a:rPr lang="en-US" dirty="0" smtClean="0"/>
              <a:t>When did it go missing?</a:t>
            </a:r>
          </a:p>
          <a:p>
            <a:pPr lvl="2"/>
            <a:r>
              <a:rPr lang="en-US" dirty="0" smtClean="0"/>
              <a:t>Was it subsequently connected to the network?</a:t>
            </a:r>
          </a:p>
          <a:p>
            <a:pPr lvl="1"/>
            <a:r>
              <a:rPr lang="en-US" dirty="0" smtClean="0"/>
              <a:t>Where can they go to get the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9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Hospital Laptop goes missing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Wireless access points were used to track the laptop to a parking garage</a:t>
            </a:r>
          </a:p>
          <a:p>
            <a:pPr lvl="1"/>
            <a:r>
              <a:rPr lang="en-US" dirty="0" err="1" smtClean="0"/>
              <a:t>Survellience</a:t>
            </a:r>
            <a:r>
              <a:rPr lang="en-US" dirty="0" smtClean="0"/>
              <a:t> video collaborated this with footage of a man in scrubs</a:t>
            </a:r>
          </a:p>
          <a:p>
            <a:pPr lvl="1"/>
            <a:r>
              <a:rPr lang="en-US" dirty="0" smtClean="0"/>
              <a:t>Vehicle was tracked by police and the laptop was recovered</a:t>
            </a:r>
          </a:p>
          <a:p>
            <a:pPr lvl="1"/>
            <a:r>
              <a:rPr lang="en-US" dirty="0" smtClean="0"/>
              <a:t>Data was not leaked</a:t>
            </a:r>
          </a:p>
          <a:p>
            <a:pPr lvl="1"/>
            <a:r>
              <a:rPr lang="en-US" dirty="0" smtClean="0"/>
              <a:t>Future protective measures implemented by hospital to prevent potential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Footprints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difficult than working with local computer forensics</a:t>
            </a:r>
          </a:p>
          <a:p>
            <a:r>
              <a:rPr lang="en-US" dirty="0" smtClean="0"/>
              <a:t>Often working with live systems that cannot be taken offline</a:t>
            </a:r>
          </a:p>
          <a:p>
            <a:r>
              <a:rPr lang="en-US" dirty="0" smtClean="0"/>
              <a:t>Network forensic tools inherently leave a footprint when gathering evidence, and forensicators must try to minimize the effects of their gathering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evidence?</a:t>
            </a:r>
          </a:p>
          <a:p>
            <a:pPr lvl="1"/>
            <a:r>
              <a:rPr lang="en-US" dirty="0" smtClean="0"/>
              <a:t>Information or signs indicating whether a belief or proposition is true or valid</a:t>
            </a:r>
          </a:p>
          <a:p>
            <a:pPr lvl="1"/>
            <a:r>
              <a:rPr lang="en-US" dirty="0" smtClean="0"/>
              <a:t>Information used to establish facts in a legal investigation or admissible as testimony in a law 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Categories of Evidence: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Best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Circumstantial</a:t>
            </a:r>
          </a:p>
          <a:p>
            <a:pPr lvl="1"/>
            <a:r>
              <a:rPr lang="en-US" dirty="0" smtClean="0"/>
              <a:t>Hearsay</a:t>
            </a:r>
          </a:p>
          <a:p>
            <a:pPr lvl="1"/>
            <a:r>
              <a:rPr lang="en-US" dirty="0" smtClean="0"/>
              <a:t>Business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“…any physical, tangible object that played a relevant role in an event that is being adjudicated.” (p10)</a:t>
            </a:r>
          </a:p>
          <a:p>
            <a:r>
              <a:rPr lang="en-US" dirty="0" smtClean="0"/>
              <a:t>Follows U.S. Federal Rules of Evidence (FRE)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Murder weapon</a:t>
            </a:r>
          </a:p>
          <a:p>
            <a:pPr lvl="1"/>
            <a:r>
              <a:rPr lang="en-US" dirty="0" smtClean="0"/>
              <a:t>Fingerprint or footprint</a:t>
            </a:r>
          </a:p>
          <a:p>
            <a:pPr lvl="1"/>
            <a:r>
              <a:rPr lang="en-US" dirty="0" smtClean="0"/>
              <a:t>Signed paper contract</a:t>
            </a:r>
          </a:p>
          <a:p>
            <a:pPr lvl="1"/>
            <a:r>
              <a:rPr lang="en-US" dirty="0" smtClean="0"/>
              <a:t>Physical hard drive or USB device</a:t>
            </a:r>
          </a:p>
          <a:p>
            <a:pPr lvl="1"/>
            <a:r>
              <a:rPr lang="en-US" dirty="0" smtClean="0"/>
              <a:t>Computer itself – chassis, keyboard, and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9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</TotalTime>
  <Words>1451</Words>
  <Application>Microsoft Office PowerPoint</Application>
  <PresentationFormat>On-screen Show (4:3)</PresentationFormat>
  <Paragraphs>210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Practical Investigative Strategies</vt:lpstr>
      <vt:lpstr>Real-World Cases</vt:lpstr>
      <vt:lpstr>Hospital Laptop goes missing</vt:lpstr>
      <vt:lpstr>Hospital Laptop goes missing (con’t)</vt:lpstr>
      <vt:lpstr>Hospital Laptop goes missing (con’t)</vt:lpstr>
      <vt:lpstr>Network Footprints</vt:lpstr>
      <vt:lpstr>Concepts in Digital Evidence</vt:lpstr>
      <vt:lpstr>Concepts in Digital Evidence</vt:lpstr>
      <vt:lpstr>Real Evidence</vt:lpstr>
      <vt:lpstr>Best Evidence</vt:lpstr>
      <vt:lpstr>Original Computer Evidence</vt:lpstr>
      <vt:lpstr>Direct Evidence</vt:lpstr>
      <vt:lpstr>Circumstantial Evidence</vt:lpstr>
      <vt:lpstr>Hearsay</vt:lpstr>
      <vt:lpstr>Business Records</vt:lpstr>
      <vt:lpstr>Digital Evidence</vt:lpstr>
      <vt:lpstr>Network-Based Digital Evidence</vt:lpstr>
      <vt:lpstr>Challenges Relating to Network Evidence</vt:lpstr>
      <vt:lpstr>Network Forensics Investigative Methodology (OSCAR)</vt:lpstr>
      <vt:lpstr>Obtain information</vt:lpstr>
      <vt:lpstr>Obtain information (con’t)</vt:lpstr>
      <vt:lpstr>Strategize</vt:lpstr>
      <vt:lpstr>Collect Evidence</vt:lpstr>
      <vt:lpstr>Analyze </vt:lpstr>
      <vt:lpstr>Report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Investigative Strategies</dc:title>
  <dc:creator>SUU</dc:creator>
  <cp:lastModifiedBy>SUU</cp:lastModifiedBy>
  <cp:revision>11</cp:revision>
  <dcterms:created xsi:type="dcterms:W3CDTF">2012-12-18T18:41:18Z</dcterms:created>
  <dcterms:modified xsi:type="dcterms:W3CDTF">2012-12-18T20:20:43Z</dcterms:modified>
</cp:coreProperties>
</file>