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3"/>
  </p:notesMasterIdLst>
  <p:sldIdLst>
    <p:sldId id="262" r:id="rId2"/>
    <p:sldId id="263" r:id="rId3"/>
    <p:sldId id="264" r:id="rId4"/>
    <p:sldId id="256" r:id="rId5"/>
    <p:sldId id="257" r:id="rId6"/>
    <p:sldId id="265" r:id="rId7"/>
    <p:sldId id="258" r:id="rId8"/>
    <p:sldId id="259" r:id="rId9"/>
    <p:sldId id="266" r:id="rId10"/>
    <p:sldId id="260" r:id="rId11"/>
    <p:sldId id="261" r:id="rId12"/>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8" autoAdjust="0"/>
    <p:restoredTop sz="75251" autoAdjust="0"/>
  </p:normalViewPr>
  <p:slideViewPr>
    <p:cSldViewPr>
      <p:cViewPr varScale="1">
        <p:scale>
          <a:sx n="80" d="100"/>
          <a:sy n="80" d="100"/>
        </p:scale>
        <p:origin x="-1738" y="-72"/>
      </p:cViewPr>
      <p:guideLst>
        <p:guide orient="horz" pos="2160"/>
        <p:guide orient="horz" pos="3725"/>
        <p:guide orient="horz" pos="4315"/>
        <p:guide orient="horz" pos="4042"/>
        <p:guide pos="2880"/>
        <p:guide pos="166"/>
        <p:guide pos="756"/>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4F0D0-0F24-493E-9FFB-9BA5BFC8C6C4}" type="datetimeFigureOut">
              <a:rPr lang="en-US" smtClean="0"/>
              <a:t>12/19/2012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59FBA-C037-477D-935C-42435416F477}" type="slidenum">
              <a:rPr lang="en-US" smtClean="0"/>
              <a:t>‹#›</a:t>
            </a:fld>
            <a:endParaRPr lang="en-US"/>
          </a:p>
        </p:txBody>
      </p:sp>
    </p:spTree>
    <p:extLst>
      <p:ext uri="{BB962C8B-B14F-4D97-AF65-F5344CB8AC3E}">
        <p14:creationId xmlns:p14="http://schemas.microsoft.com/office/powerpoint/2010/main" val="117764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 value</a:t>
            </a:r>
            <a:r>
              <a:rPr lang="en-US" baseline="0" dirty="0" smtClean="0"/>
              <a:t> of the above evidence sources:</a:t>
            </a:r>
          </a:p>
          <a:p>
            <a:pPr marL="228600" indent="-228600">
              <a:buAutoNum type="arabicPeriod"/>
            </a:pPr>
            <a:r>
              <a:rPr lang="en-US" baseline="0" dirty="0" smtClean="0"/>
              <a:t>On the wire: the capability to “tap” into the wire directly to gather data. Vampire taps, fiber taps, infrastructure taps.</a:t>
            </a:r>
          </a:p>
          <a:p>
            <a:pPr marL="228600" indent="-228600">
              <a:buAutoNum type="arabicPeriod"/>
            </a:pPr>
            <a:r>
              <a:rPr lang="en-US" baseline="0" dirty="0" smtClean="0"/>
              <a:t>In the air: wireless access points broadcast data, and is easily gathered by investigators. Even if data is encrypted, there is some information that can be gleaned from wireless APs.</a:t>
            </a:r>
          </a:p>
          <a:p>
            <a:pPr marL="228600" indent="-228600">
              <a:buAutoNum type="arabicPeriod"/>
            </a:pPr>
            <a:r>
              <a:rPr lang="en-US" baseline="0" dirty="0" smtClean="0"/>
              <a:t>Switches: contain a “content addressable memory” table, which stores mappings between physical ports and each network card’s MAC address. This can be used to trace back to a wall port and potentially a specific computer. See section 3.1.4.1 for more details.</a:t>
            </a:r>
          </a:p>
          <a:p>
            <a:pPr marL="228600" indent="-228600">
              <a:buAutoNum type="arabicPeriod"/>
            </a:pPr>
            <a:r>
              <a:rPr lang="en-US" dirty="0" smtClean="0"/>
              <a:t>Routers: routing tables allow us to view what networks a router knows</a:t>
            </a:r>
            <a:r>
              <a:rPr lang="en-US" baseline="0" dirty="0" smtClean="0"/>
              <a:t> about, and what route network traffic takes to get from one network to another. Traffic can be logged and sent to a central logging server, or kept locally, if space allows. This is a rich place to gather artifacts relating to network forensics. These devices are widely deployed and provide a lot of information.</a:t>
            </a:r>
          </a:p>
          <a:p>
            <a:pPr marL="228600" indent="-228600">
              <a:buAutoNum type="arabicPeriod"/>
            </a:pPr>
            <a:r>
              <a:rPr lang="en-US" baseline="0" dirty="0" smtClean="0"/>
              <a:t>DHCP servers: logs can show what specific network card was assigned an IP address, at a given time.</a:t>
            </a:r>
          </a:p>
          <a:p>
            <a:pPr marL="228600" indent="-228600">
              <a:buAutoNum type="arabicPeriod"/>
            </a:pPr>
            <a:r>
              <a:rPr lang="en-US" baseline="0" dirty="0" smtClean="0"/>
              <a:t>Name servers: these can log name queries for given IP addresses and hostnames. Timestamps are also tied to queries, which allows investigators the ability to build a timeline of user activity.</a:t>
            </a:r>
          </a:p>
          <a:p>
            <a:pPr marL="228600" indent="-228600">
              <a:buAutoNum type="arabicPeriod"/>
            </a:pPr>
            <a:r>
              <a:rPr lang="en-US" baseline="0" dirty="0" smtClean="0"/>
              <a:t>Authentication servers: log successful/failed login attempts. Investigators can review these logs to identify brute-force attacks, account logins at suspicious hours or unusual locations, or unexpected privileged logins, which might indicate questionable activities.</a:t>
            </a:r>
          </a:p>
          <a:p>
            <a:pPr marL="228600" indent="-228600">
              <a:buAutoNum type="arabicPeriod"/>
            </a:pPr>
            <a:r>
              <a:rPr lang="en-US" baseline="0" dirty="0" smtClean="0"/>
              <a:t>Network IDS/IPS: can be used to identify attacks in progress, anomalous behavior taking place on the network, and command-control traffic involving systems already compromised.</a:t>
            </a:r>
          </a:p>
          <a:p>
            <a:pPr marL="228600" indent="-228600">
              <a:buAutoNum type="arabicPeriod"/>
            </a:pPr>
            <a:r>
              <a:rPr lang="en-US" baseline="0" dirty="0" smtClean="0"/>
              <a:t>Firewalls: logging has become a big part of firewalls, and provides granular capabilities for gathering data.</a:t>
            </a:r>
          </a:p>
          <a:p>
            <a:pPr marL="228600" indent="-228600">
              <a:buAutoNum type="arabicPeriod"/>
            </a:pPr>
            <a:r>
              <a:rPr lang="en-US" baseline="0" dirty="0" smtClean="0"/>
              <a:t>Web proxies: gold mine if configured to keep logs for a long time. Stores web history for an entire organization, instead of a single user.</a:t>
            </a:r>
          </a:p>
          <a:p>
            <a:pPr marL="228600" indent="-228600">
              <a:buAutoNum type="arabicPeriod"/>
            </a:pPr>
            <a:r>
              <a:rPr lang="en-US" baseline="0" dirty="0" smtClean="0"/>
              <a:t>Application servers: types include – database, web, email, chat, and VoIP/voicemail servers. Select targets for evidence based on investigation taking place.</a:t>
            </a:r>
          </a:p>
          <a:p>
            <a:pPr marL="228600" indent="-228600">
              <a:buAutoNum type="arabicPeriod"/>
            </a:pPr>
            <a:r>
              <a:rPr lang="en-US" baseline="0" dirty="0" smtClean="0"/>
              <a:t>Central log servers: allows investigators to correlate data across multiple sources.</a:t>
            </a:r>
            <a:endParaRPr lang="en-US" dirty="0"/>
          </a:p>
        </p:txBody>
      </p:sp>
      <p:sp>
        <p:nvSpPr>
          <p:cNvPr id="4" name="Slide Number Placeholder 3"/>
          <p:cNvSpPr>
            <a:spLocks noGrp="1"/>
          </p:cNvSpPr>
          <p:nvPr>
            <p:ph type="sldNum" sz="quarter" idx="10"/>
          </p:nvPr>
        </p:nvSpPr>
        <p:spPr/>
        <p:txBody>
          <a:bodyPr/>
          <a:lstStyle/>
          <a:p>
            <a:fld id="{F6359FBA-C037-477D-935C-42435416F477}" type="slidenum">
              <a:rPr lang="en-US" smtClean="0"/>
              <a:t>2</a:t>
            </a:fld>
            <a:endParaRPr lang="en-US"/>
          </a:p>
        </p:txBody>
      </p:sp>
    </p:spTree>
    <p:extLst>
      <p:ext uri="{BB962C8B-B14F-4D97-AF65-F5344CB8AC3E}">
        <p14:creationId xmlns:p14="http://schemas.microsoft.com/office/powerpoint/2010/main" val="308997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p>
          <a:p>
            <a:pPr marL="228600" indent="-228600">
              <a:buAutoNum type="arabicPeriod"/>
            </a:pPr>
            <a:r>
              <a:rPr lang="en-US" dirty="0" smtClean="0"/>
              <a:t>How did your web browser know how to speak Mandarin to some web server somewhere?</a:t>
            </a:r>
          </a:p>
          <a:p>
            <a:pPr marL="228600" indent="-228600">
              <a:buAutoNum type="arabicPeriod"/>
            </a:pPr>
            <a:r>
              <a:rPr lang="en-US" dirty="0" smtClean="0"/>
              <a:t>How did your web browser know where to find that faraway web server, in order to speak to it in the first place?</a:t>
            </a:r>
          </a:p>
          <a:p>
            <a:pPr marL="228600" indent="-228600">
              <a:buAutoNum type="arabicPeriod"/>
            </a:pPr>
            <a:r>
              <a:rPr lang="en-US" dirty="0" smtClean="0"/>
              <a:t>How did your laptop manage to send it a signal in such a way that the wireless access point sent the request along to the destination?</a:t>
            </a:r>
          </a:p>
          <a:p>
            <a:pPr marL="228600" indent="-228600">
              <a:buAutoNum type="arabicPeriod"/>
            </a:pPr>
            <a:r>
              <a:rPr lang="en-US" dirty="0" smtClean="0"/>
              <a:t>How was it that your laptop established itself on the Internet and could communicate with other systems?</a:t>
            </a:r>
          </a:p>
          <a:p>
            <a:pPr marL="228600" indent="-228600">
              <a:buAutoNum type="arabicPeriod"/>
            </a:pPr>
            <a:r>
              <a:rPr lang="en-US" dirty="0" smtClean="0"/>
              <a:t>What</a:t>
            </a:r>
            <a:r>
              <a:rPr lang="en-US" baseline="0" dirty="0" smtClean="0"/>
              <a:t> was the route that your laptop used to talk to that remote web server, and how did it figure that out?</a:t>
            </a:r>
          </a:p>
          <a:p>
            <a:pPr marL="228600" indent="-228600">
              <a:buAutoNum type="arabicPeriod"/>
            </a:pPr>
            <a:r>
              <a:rPr lang="en-US" baseline="0" dirty="0" smtClean="0"/>
              <a:t>How did the destination web server know what your request meant and how to format a reply so that your Mac would be able to interpret it (both with </a:t>
            </a:r>
            <a:r>
              <a:rPr lang="en-US" baseline="0" dirty="0" err="1" smtClean="0"/>
              <a:t>Hanzi</a:t>
            </a:r>
            <a:r>
              <a:rPr lang="en-US" baseline="0" dirty="0" smtClean="0"/>
              <a:t> and in English)?</a:t>
            </a:r>
            <a:endParaRPr lang="en-US" dirty="0"/>
          </a:p>
        </p:txBody>
      </p:sp>
      <p:sp>
        <p:nvSpPr>
          <p:cNvPr id="4" name="Slide Number Placeholder 3"/>
          <p:cNvSpPr>
            <a:spLocks noGrp="1"/>
          </p:cNvSpPr>
          <p:nvPr>
            <p:ph type="sldNum" sz="quarter" idx="10"/>
          </p:nvPr>
        </p:nvSpPr>
        <p:spPr/>
        <p:txBody>
          <a:bodyPr/>
          <a:lstStyle/>
          <a:p>
            <a:fld id="{F6359FBA-C037-477D-935C-42435416F477}" type="slidenum">
              <a:rPr lang="en-US" smtClean="0"/>
              <a:t>3</a:t>
            </a:fld>
            <a:endParaRPr lang="en-US"/>
          </a:p>
        </p:txBody>
      </p:sp>
    </p:spTree>
    <p:extLst>
      <p:ext uri="{BB962C8B-B14F-4D97-AF65-F5344CB8AC3E}">
        <p14:creationId xmlns:p14="http://schemas.microsoft.com/office/powerpoint/2010/main" val="138442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5FB28D5C-78A0-4D08-A4B7-5608B25B59B4}"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A6CC1F-4BC7-4BEF-8FAE-2A92F42537D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468219B3-EB50-4BB2-8F11-BFD94A2240DF}"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47EA1E2-4343-454F-9191-30769738FB1B}"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7347F2AA-B4FA-40CC-85E2-24ED9AE898B8}"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668098-E08F-414E-9609-4B6B0E57C45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3F1D3A94-6D1C-404F-AC8F-50FF97824ECD}"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8FA8DB99-DCD3-42F0-945B-F71F51A67EA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AF0CE1E9-3586-44CA-BD9D-63A17F9F0F9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969BDC74-4F87-4CD4-9663-B19229B96DD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460C84B9-DC23-4D69-ACC2-0BB1032DBBE7}"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BE33E8E2-F6D5-416D-BC20-7DCA8040EA5D}"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2</a:t>
            </a:r>
            <a:endParaRPr lang="en-US" dirty="0"/>
          </a:p>
        </p:txBody>
      </p:sp>
      <p:sp>
        <p:nvSpPr>
          <p:cNvPr id="2" name="Title 1"/>
          <p:cNvSpPr>
            <a:spLocks noGrp="1"/>
          </p:cNvSpPr>
          <p:nvPr>
            <p:ph type="ctrTitle"/>
          </p:nvPr>
        </p:nvSpPr>
        <p:spPr/>
        <p:txBody>
          <a:bodyPr/>
          <a:lstStyle/>
          <a:p>
            <a:r>
              <a:rPr lang="en-US" dirty="0" smtClean="0"/>
              <a:t>Technical Fundamentals</a:t>
            </a:r>
            <a:endParaRPr lang="en-US" dirty="0"/>
          </a:p>
        </p:txBody>
      </p:sp>
    </p:spTree>
    <p:extLst>
      <p:ext uri="{BB962C8B-B14F-4D97-AF65-F5344CB8AC3E}">
        <p14:creationId xmlns:p14="http://schemas.microsoft.com/office/powerpoint/2010/main" val="400494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6147" name="Rectangle 18"/>
          <p:cNvSpPr txBox="1">
            <a:spLocks noChangeArrowheads="1"/>
          </p:cNvSpPr>
          <p:nvPr/>
        </p:nvSpPr>
        <p:spPr bwMode="auto">
          <a:xfrm>
            <a:off x="148122" y="5681663"/>
            <a:ext cx="85820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dirty="0"/>
              <a:t>Figure 2.5  </a:t>
            </a:r>
            <a:r>
              <a:rPr lang="en-IN" sz="1400" dirty="0" smtClean="0"/>
              <a:t>TCP segment.</a:t>
            </a:r>
            <a:endParaRPr lang="en-IN" sz="1400" dirty="0"/>
          </a:p>
          <a:p>
            <a:endParaRPr lang="en-IN" sz="1400" dirty="0"/>
          </a:p>
          <a:p>
            <a:endParaRPr lang="en-IN" sz="1400" dirty="0"/>
          </a:p>
        </p:txBody>
      </p:sp>
      <p:pic>
        <p:nvPicPr>
          <p:cNvPr id="6148" name="Picture 6" descr="Z:\Graphics\Powerpoint\JW_USA\Davidhoff\Final files\ch02\TC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827213"/>
            <a:ext cx="73628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7171" name="Rectangle 18"/>
          <p:cNvSpPr txBox="1">
            <a:spLocks noChangeArrowheads="1"/>
          </p:cNvSpPr>
          <p:nvPr/>
        </p:nvSpPr>
        <p:spPr bwMode="auto">
          <a:xfrm>
            <a:off x="163513" y="5681663"/>
            <a:ext cx="85820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dirty="0"/>
              <a:t>Figure 2.6  </a:t>
            </a:r>
            <a:r>
              <a:rPr lang="en-IN" sz="1400" dirty="0" smtClean="0"/>
              <a:t>UDP Datagram.</a:t>
            </a:r>
            <a:endParaRPr lang="en-IN" sz="1400" dirty="0"/>
          </a:p>
          <a:p>
            <a:endParaRPr lang="en-IN" sz="1400" dirty="0"/>
          </a:p>
          <a:p>
            <a:endParaRPr lang="en-IN" sz="1400" dirty="0"/>
          </a:p>
        </p:txBody>
      </p:sp>
      <p:pic>
        <p:nvPicPr>
          <p:cNvPr id="7172" name="Picture 2" descr="Z:\Graphics\Powerpoint\JW_USA\Davidhoff\Final files\ch02\UD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2370138"/>
            <a:ext cx="7797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Network-Based Evidence</a:t>
            </a:r>
            <a:endParaRPr lang="en-US" dirty="0"/>
          </a:p>
        </p:txBody>
      </p:sp>
      <p:sp>
        <p:nvSpPr>
          <p:cNvPr id="3" name="Content Placeholder 2"/>
          <p:cNvSpPr>
            <a:spLocks noGrp="1"/>
          </p:cNvSpPr>
          <p:nvPr>
            <p:ph sz="quarter" idx="1"/>
          </p:nvPr>
        </p:nvSpPr>
        <p:spPr/>
        <p:txBody>
          <a:bodyPr/>
          <a:lstStyle/>
          <a:p>
            <a:r>
              <a:rPr lang="en-US" sz="1800" dirty="0" smtClean="0"/>
              <a:t>On the wire</a:t>
            </a:r>
          </a:p>
          <a:p>
            <a:r>
              <a:rPr lang="en-US" sz="1800" dirty="0" smtClean="0"/>
              <a:t>In the air</a:t>
            </a:r>
          </a:p>
          <a:p>
            <a:r>
              <a:rPr lang="en-US" sz="1800" dirty="0" smtClean="0"/>
              <a:t>Switches</a:t>
            </a:r>
          </a:p>
          <a:p>
            <a:r>
              <a:rPr lang="en-US" sz="1800" dirty="0" smtClean="0"/>
              <a:t>Routers</a:t>
            </a:r>
          </a:p>
          <a:p>
            <a:r>
              <a:rPr lang="en-US" sz="1800" dirty="0" smtClean="0"/>
              <a:t>DHCP servers</a:t>
            </a:r>
          </a:p>
          <a:p>
            <a:r>
              <a:rPr lang="en-US" sz="1800" dirty="0" smtClean="0"/>
              <a:t>Name servers</a:t>
            </a:r>
          </a:p>
          <a:p>
            <a:r>
              <a:rPr lang="en-US" sz="1800" dirty="0" smtClean="0"/>
              <a:t>Authentication servers</a:t>
            </a:r>
          </a:p>
          <a:p>
            <a:r>
              <a:rPr lang="en-US" sz="1800" dirty="0" smtClean="0"/>
              <a:t>Network Intrusion Detection/Prevention Systems</a:t>
            </a:r>
            <a:endParaRPr lang="en-US" sz="2400" dirty="0" smtClean="0"/>
          </a:p>
          <a:p>
            <a:r>
              <a:rPr lang="en-US" sz="1800" dirty="0" smtClean="0"/>
              <a:t>Firewalls</a:t>
            </a:r>
          </a:p>
          <a:p>
            <a:r>
              <a:rPr lang="en-US" sz="1800" dirty="0" smtClean="0"/>
              <a:t>Web proxies</a:t>
            </a:r>
          </a:p>
          <a:p>
            <a:r>
              <a:rPr lang="en-US" sz="1800" dirty="0" smtClean="0"/>
              <a:t>Application servers</a:t>
            </a:r>
          </a:p>
          <a:p>
            <a:r>
              <a:rPr lang="en-US" sz="1800" dirty="0" smtClean="0"/>
              <a:t>Central log servers</a:t>
            </a:r>
          </a:p>
        </p:txBody>
      </p:sp>
    </p:spTree>
    <p:extLst>
      <p:ext uri="{BB962C8B-B14F-4D97-AF65-F5344CB8AC3E}">
        <p14:creationId xmlns:p14="http://schemas.microsoft.com/office/powerpoint/2010/main" val="419330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Internetworking</a:t>
            </a:r>
            <a:endParaRPr lang="en-US" dirty="0"/>
          </a:p>
        </p:txBody>
      </p:sp>
      <p:sp>
        <p:nvSpPr>
          <p:cNvPr id="3" name="Content Placeholder 2"/>
          <p:cNvSpPr>
            <a:spLocks noGrp="1"/>
          </p:cNvSpPr>
          <p:nvPr>
            <p:ph sz="quarter" idx="1"/>
          </p:nvPr>
        </p:nvSpPr>
        <p:spPr/>
        <p:txBody>
          <a:bodyPr/>
          <a:lstStyle/>
          <a:p>
            <a:r>
              <a:rPr lang="en-US" dirty="0" smtClean="0"/>
              <a:t>Protocols</a:t>
            </a:r>
          </a:p>
          <a:p>
            <a:r>
              <a:rPr lang="en-US" dirty="0" smtClean="0"/>
              <a:t>Open Systems Interconnection Model (OSI)</a:t>
            </a:r>
          </a:p>
          <a:p>
            <a:r>
              <a:rPr lang="en-US" dirty="0" smtClean="0"/>
              <a:t>Example: Around the world and back (see next slides)</a:t>
            </a:r>
          </a:p>
          <a:p>
            <a:r>
              <a:rPr lang="en-US" dirty="0" smtClean="0"/>
              <a:t>Questions</a:t>
            </a:r>
          </a:p>
          <a:p>
            <a:r>
              <a:rPr lang="en-US" dirty="0" smtClean="0"/>
              <a:t>Analysis </a:t>
            </a:r>
            <a:endParaRPr lang="en-US" dirty="0"/>
          </a:p>
        </p:txBody>
      </p:sp>
    </p:spTree>
    <p:extLst>
      <p:ext uri="{BB962C8B-B14F-4D97-AF65-F5344CB8AC3E}">
        <p14:creationId xmlns:p14="http://schemas.microsoft.com/office/powerpoint/2010/main" val="290657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2051" name="Rectangle 18"/>
          <p:cNvSpPr txBox="1">
            <a:spLocks noChangeArrowheads="1"/>
          </p:cNvSpPr>
          <p:nvPr/>
        </p:nvSpPr>
        <p:spPr bwMode="auto">
          <a:xfrm>
            <a:off x="163513" y="5681663"/>
            <a:ext cx="85820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a:t>Figure 2.1  </a:t>
            </a:r>
            <a:r>
              <a:rPr lang="en-IN" sz="1400"/>
              <a:t>Layers in the OSI model. Every network analyst should be fluent in the OSI model labels. Make sure you have memorized the numbers and descriptions of each of the layers so that you can converse about them easily.</a:t>
            </a:r>
          </a:p>
          <a:p>
            <a:endParaRPr lang="en-US" sz="1400"/>
          </a:p>
        </p:txBody>
      </p:sp>
      <p:pic>
        <p:nvPicPr>
          <p:cNvPr id="2052" name="Picture 2" descr="Z:\Graphics\Powerpoint\JW_USA\Davidhoff\Final files\ch02\OSI-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925" y="1165225"/>
            <a:ext cx="3232150"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3075" name="Rectangle 18"/>
          <p:cNvSpPr txBox="1">
            <a:spLocks noChangeArrowheads="1"/>
          </p:cNvSpPr>
          <p:nvPr/>
        </p:nvSpPr>
        <p:spPr bwMode="auto">
          <a:xfrm>
            <a:off x="163513" y="5681663"/>
            <a:ext cx="85820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a:t>Figure 2.2  </a:t>
            </a:r>
            <a:r>
              <a:rPr lang="en-IN" sz="1400"/>
              <a:t>An HTTP “GET” request, shown in the framework of the OSI model.</a:t>
            </a:r>
          </a:p>
        </p:txBody>
      </p:sp>
      <p:pic>
        <p:nvPicPr>
          <p:cNvPr id="3076" name="Picture 2" descr="Z:\Graphics\Powerpoint\JW_USA\Davidhoff\Final files\ch02\OSI-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274763"/>
            <a:ext cx="76390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 Suite</a:t>
            </a:r>
            <a:endParaRPr lang="en-US" dirty="0"/>
          </a:p>
        </p:txBody>
      </p:sp>
      <p:sp>
        <p:nvSpPr>
          <p:cNvPr id="3" name="Content Placeholder 2"/>
          <p:cNvSpPr>
            <a:spLocks noGrp="1"/>
          </p:cNvSpPr>
          <p:nvPr>
            <p:ph sz="quarter" idx="1"/>
          </p:nvPr>
        </p:nvSpPr>
        <p:spPr/>
        <p:txBody>
          <a:bodyPr/>
          <a:lstStyle/>
          <a:p>
            <a:r>
              <a:rPr lang="en-US" sz="2800" dirty="0" smtClean="0"/>
              <a:t>Early history and development of the Internet Protocol Suite</a:t>
            </a:r>
          </a:p>
          <a:p>
            <a:r>
              <a:rPr lang="en-US" sz="2800" dirty="0" smtClean="0"/>
              <a:t>Internet Protocol</a:t>
            </a:r>
          </a:p>
          <a:p>
            <a:pPr lvl="1"/>
            <a:r>
              <a:rPr lang="en-US" sz="2400" dirty="0" smtClean="0"/>
              <a:t>Characteristics:</a:t>
            </a:r>
          </a:p>
          <a:p>
            <a:pPr lvl="2"/>
            <a:r>
              <a:rPr lang="en-US" sz="2000" dirty="0" smtClean="0"/>
              <a:t>Support for addressing and routing</a:t>
            </a:r>
          </a:p>
          <a:p>
            <a:pPr lvl="2"/>
            <a:r>
              <a:rPr lang="en-US" sz="2000" dirty="0" smtClean="0"/>
              <a:t>Connectionless</a:t>
            </a:r>
          </a:p>
          <a:p>
            <a:pPr lvl="2"/>
            <a:r>
              <a:rPr lang="en-US" sz="2000" dirty="0" smtClean="0"/>
              <a:t>Unreliable</a:t>
            </a:r>
          </a:p>
          <a:p>
            <a:pPr lvl="2"/>
            <a:r>
              <a:rPr lang="en-US" sz="2000" dirty="0"/>
              <a:t>I</a:t>
            </a:r>
            <a:r>
              <a:rPr lang="en-US" sz="2000" dirty="0" smtClean="0"/>
              <a:t>ncludes a header (no footer)</a:t>
            </a:r>
          </a:p>
          <a:p>
            <a:pPr lvl="2"/>
            <a:r>
              <a:rPr lang="en-US" sz="2000" dirty="0" smtClean="0"/>
              <a:t>Header plus payload is called an IP packet</a:t>
            </a:r>
          </a:p>
          <a:p>
            <a:pPr lvl="1"/>
            <a:r>
              <a:rPr lang="en-US" sz="2400" dirty="0" smtClean="0"/>
              <a:t>IPv4 and IPv6 (examples on next slides)</a:t>
            </a:r>
            <a:endParaRPr lang="en-US" sz="2400" dirty="0"/>
          </a:p>
        </p:txBody>
      </p:sp>
    </p:spTree>
    <p:extLst>
      <p:ext uri="{BB962C8B-B14F-4D97-AF65-F5344CB8AC3E}">
        <p14:creationId xmlns:p14="http://schemas.microsoft.com/office/powerpoint/2010/main" val="103399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4099" name="Rectangle 18"/>
          <p:cNvSpPr txBox="1">
            <a:spLocks noChangeArrowheads="1"/>
          </p:cNvSpPr>
          <p:nvPr/>
        </p:nvSpPr>
        <p:spPr bwMode="auto">
          <a:xfrm>
            <a:off x="163513" y="5681663"/>
            <a:ext cx="85820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dirty="0"/>
              <a:t>Figure 2.3  </a:t>
            </a:r>
            <a:r>
              <a:rPr lang="en-IN" sz="1400" dirty="0"/>
              <a:t>The IPv4 packet header.</a:t>
            </a:r>
          </a:p>
          <a:p>
            <a:endParaRPr lang="en-IN" sz="1400" dirty="0"/>
          </a:p>
        </p:txBody>
      </p:sp>
      <p:pic>
        <p:nvPicPr>
          <p:cNvPr id="4100" name="Picture 2" descr="Z:\Graphics\Powerpoint\JW_USA\Davidhoff\Final files\ch02\IPv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046288"/>
            <a:ext cx="78581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pitchFamily="34" charset="0"/>
              </a:rPr>
              <a:t>From </a:t>
            </a:r>
            <a:r>
              <a:rPr lang="en-US" sz="600" smtClean="0">
                <a:latin typeface="Verdana Italic"/>
              </a:rPr>
              <a:t>Network Forensics</a:t>
            </a:r>
            <a:r>
              <a:rPr lang="en-US" sz="600" i="1" smtClean="0">
                <a:solidFill>
                  <a:schemeClr val="tx1"/>
                </a:solidFill>
                <a:latin typeface="Verdana" pitchFamily="34" charset="0"/>
              </a:rPr>
              <a:t>,</a:t>
            </a:r>
            <a:r>
              <a:rPr lang="en-US" sz="600" smtClean="0">
                <a:solidFill>
                  <a:schemeClr val="tx1"/>
                </a:solidFill>
                <a:latin typeface="Verdana" pitchFamily="34" charset="0"/>
              </a:rPr>
              <a:t> </a:t>
            </a:r>
            <a:r>
              <a:rPr lang="en-US" sz="600" smtClean="0">
                <a:latin typeface="Verdana" pitchFamily="34" charset="0"/>
              </a:rPr>
              <a:t>by Sherri Davidoff and Jonathan Ham  (ISBN: </a:t>
            </a:r>
            <a:r>
              <a:rPr lang="en-US" sz="600" smtClean="0">
                <a:solidFill>
                  <a:schemeClr val="tx1"/>
                </a:solidFill>
                <a:latin typeface="Verdana" pitchFamily="34" charset="0"/>
              </a:rPr>
              <a:t>978-0-13-256471-7</a:t>
            </a:r>
            <a:r>
              <a:rPr lang="en-US" sz="600" smtClean="0">
                <a:latin typeface="Verdana" pitchFamily="34" charset="0"/>
              </a:rPr>
              <a:t>) Copyright © 2012 Pearson Education, Inc. All rights reserved.</a:t>
            </a:r>
          </a:p>
        </p:txBody>
      </p:sp>
      <p:sp>
        <p:nvSpPr>
          <p:cNvPr id="5123" name="Rectangle 18"/>
          <p:cNvSpPr txBox="1">
            <a:spLocks noChangeArrowheads="1"/>
          </p:cNvSpPr>
          <p:nvPr/>
        </p:nvSpPr>
        <p:spPr bwMode="auto">
          <a:xfrm>
            <a:off x="163513" y="5681663"/>
            <a:ext cx="85820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400" b="1"/>
              <a:t>Figure 2.4  </a:t>
            </a:r>
            <a:r>
              <a:rPr lang="en-IN" sz="1400"/>
              <a:t>The IPv6 packet header.</a:t>
            </a:r>
          </a:p>
          <a:p>
            <a:endParaRPr lang="en-IN" sz="1400"/>
          </a:p>
          <a:p>
            <a:endParaRPr lang="en-IN" sz="1400"/>
          </a:p>
        </p:txBody>
      </p:sp>
      <p:pic>
        <p:nvPicPr>
          <p:cNvPr id="5124" name="Picture 2" descr="Z:\Graphics\Powerpoint\JW_USA\Davidhoff\Final files\ch02\IPv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3" y="1676400"/>
            <a:ext cx="735647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 Suite</a:t>
            </a:r>
            <a:endParaRPr lang="en-US" dirty="0"/>
          </a:p>
        </p:txBody>
      </p:sp>
      <p:sp>
        <p:nvSpPr>
          <p:cNvPr id="3" name="Content Placeholder 2"/>
          <p:cNvSpPr>
            <a:spLocks noGrp="1"/>
          </p:cNvSpPr>
          <p:nvPr>
            <p:ph sz="quarter" idx="1"/>
          </p:nvPr>
        </p:nvSpPr>
        <p:spPr/>
        <p:txBody>
          <a:bodyPr/>
          <a:lstStyle/>
          <a:p>
            <a:r>
              <a:rPr lang="en-US" sz="2000" dirty="0" smtClean="0"/>
              <a:t>Transmission Control Protocol (TCP)</a:t>
            </a:r>
          </a:p>
          <a:p>
            <a:pPr lvl="1"/>
            <a:r>
              <a:rPr lang="en-US" sz="1600" dirty="0" smtClean="0"/>
              <a:t>Reliable</a:t>
            </a:r>
          </a:p>
          <a:p>
            <a:pPr lvl="1"/>
            <a:r>
              <a:rPr lang="en-US" sz="1600" dirty="0" smtClean="0"/>
              <a:t>Connection-oriented</a:t>
            </a:r>
          </a:p>
          <a:p>
            <a:pPr lvl="1"/>
            <a:r>
              <a:rPr lang="en-US" sz="1600" dirty="0" smtClean="0"/>
              <a:t>Handles sequencing</a:t>
            </a:r>
          </a:p>
          <a:p>
            <a:pPr lvl="1"/>
            <a:r>
              <a:rPr lang="en-US" sz="1600" dirty="0" smtClean="0"/>
              <a:t>Port numbers range from 0 to 65535</a:t>
            </a:r>
          </a:p>
          <a:p>
            <a:pPr lvl="1"/>
            <a:r>
              <a:rPr lang="en-US" sz="1600" dirty="0" smtClean="0"/>
              <a:t>Includes a header (no footer)</a:t>
            </a:r>
          </a:p>
          <a:p>
            <a:pPr lvl="1"/>
            <a:r>
              <a:rPr lang="en-US" sz="1600" dirty="0" smtClean="0"/>
              <a:t>Header plus payload is called a TCP segment</a:t>
            </a:r>
          </a:p>
          <a:p>
            <a:r>
              <a:rPr lang="en-US" sz="1800" dirty="0" smtClean="0"/>
              <a:t>User Datagram Protocol (UDP)</a:t>
            </a:r>
          </a:p>
          <a:p>
            <a:pPr lvl="1"/>
            <a:r>
              <a:rPr lang="en-US" sz="1600" dirty="0" smtClean="0"/>
              <a:t>Unreliable</a:t>
            </a:r>
          </a:p>
          <a:p>
            <a:pPr lvl="1"/>
            <a:r>
              <a:rPr lang="en-US" sz="1600" dirty="0" smtClean="0"/>
              <a:t>Connectionless</a:t>
            </a:r>
          </a:p>
          <a:p>
            <a:pPr lvl="1"/>
            <a:r>
              <a:rPr lang="en-US" sz="1600" dirty="0" smtClean="0"/>
              <a:t>Port numbers range from 0 to 65535</a:t>
            </a:r>
          </a:p>
          <a:p>
            <a:pPr lvl="1"/>
            <a:r>
              <a:rPr lang="en-US" sz="1600" dirty="0" smtClean="0"/>
              <a:t>Includes a header (no footer)</a:t>
            </a:r>
          </a:p>
          <a:p>
            <a:pPr lvl="1"/>
            <a:r>
              <a:rPr lang="en-US" sz="1600" dirty="0" smtClean="0"/>
              <a:t>Header plus payload is called a UDP Datagram</a:t>
            </a:r>
            <a:endParaRPr lang="en-US" sz="1600" dirty="0"/>
          </a:p>
        </p:txBody>
      </p:sp>
    </p:spTree>
    <p:extLst>
      <p:ext uri="{BB962C8B-B14F-4D97-AF65-F5344CB8AC3E}">
        <p14:creationId xmlns:p14="http://schemas.microsoft.com/office/powerpoint/2010/main" val="2974746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om Network Forensics, by Sherri Davidoff and Jonathan Ham  (ISBN: 978-0-13-256471-7) Copyright © 2012 Pearson Edu&quot;/&gt;&lt;property id=&quot;20307&quot; value=&quot;256&quot;/&gt;&lt;/object&gt;&lt;object type=&quot;3&quot; unique_id=&quot;10032&quot;&gt;&lt;property id=&quot;20148&quot; value=&quot;5&quot;/&gt;&lt;property id=&quot;20300&quot; value=&quot;Slide 2 - &amp;quot;From Network Forensics, by Sherri Davidoff and Jonathan Ham  (ISBN: 978-0-13-256471-7) Copyright © 2012 Pearson Edu&quot;/&gt;&lt;property id=&quot;20307&quot; value=&quot;257&quot;/&gt;&lt;/object&gt;&lt;object type=&quot;3&quot; unique_id=&quot;10033&quot;&gt;&lt;property id=&quot;20148&quot; value=&quot;5&quot;/&gt;&lt;property id=&quot;20300&quot; value=&quot;Slide 3 - &amp;quot;From Network Forensics, by Sherri Davidoff and Jonathan Ham  (ISBN: 978-0-13-256471-7) Copyright © 2012 Pearson Edu&quot;/&gt;&lt;property id=&quot;20307&quot; value=&quot;258&quot;/&gt;&lt;/object&gt;&lt;object type=&quot;3&quot; unique_id=&quot;10034&quot;&gt;&lt;property id=&quot;20148&quot; value=&quot;5&quot;/&gt;&lt;property id=&quot;20300&quot; value=&quot;Slide 4 - &amp;quot;From Network Forensics, by Sherri Davidoff and Jonathan Ham  (ISBN: 978-0-13-256471-7) Copyright © 2012 Pearson Edu&quot;/&gt;&lt;property id=&quot;20307&quot; value=&quot;259&quot;/&gt;&lt;/object&gt;&lt;object type=&quot;3&quot; unique_id=&quot;10035&quot;&gt;&lt;property id=&quot;20148&quot; value=&quot;5&quot;/&gt;&lt;property id=&quot;20300&quot; value=&quot;Slide 5 - &amp;quot;From Network Forensics, by Sherri Davidoff and Jonathan Ham  (ISBN: 978-0-13-256471-7) Copyright © 2012 Pearson Edu&quot;/&gt;&lt;property id=&quot;20307&quot; value=&quot;260&quot;/&gt;&lt;/object&gt;&lt;object type=&quot;3&quot; unique_id=&quot;10036&quot;&gt;&lt;property id=&quot;20148&quot; value=&quot;5&quot;/&gt;&lt;property id=&quot;20300&quot; value=&quot;Slide 6 - &amp;quot;From Network Forensics, by Sherri Davidoff and Jonathan Ham  (ISBN: 978-0-13-256471-7) Copyright © 2012 Pearson Edu&quot;/&gt;&lt;property id=&quot;20307&quot; value=&quot;261&quot;/&gt;&lt;/object&gt;&lt;/object&gt;&lt;/object&gt;&lt;/database&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TotalTime>
  <Words>970</Words>
  <Application>Microsoft Office PowerPoint</Application>
  <PresentationFormat>On-screen Show (4:3)</PresentationFormat>
  <Paragraphs>79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Technical Fundamentals</vt:lpstr>
      <vt:lpstr>Sources of Network-Based Evidence</vt:lpstr>
      <vt:lpstr>Principles of Internetworking</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Internet Protocol Suite</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Internet Protocol Suite</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vector>
  </TitlesOfParts>
  <Company>PTG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Introductory Chemical Engineering Thermodynamics, Second Edition, by J. Richard Elliott and Carl T. Lira  (ISBN-13: 978-0-13-606854-9) Copyright © 2012 Pearson Education, Inc. All rights reserved.</dc:title>
  <dc:creator>Anna Popick</dc:creator>
  <cp:lastModifiedBy>SUU</cp:lastModifiedBy>
  <cp:revision>36</cp:revision>
  <dcterms:created xsi:type="dcterms:W3CDTF">2012-01-20T16:52:24Z</dcterms:created>
  <dcterms:modified xsi:type="dcterms:W3CDTF">2012-12-19T19:00:10Z</dcterms:modified>
</cp:coreProperties>
</file>