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3ABC13D-9DBA-4A2D-BEF6-CEB402061FB9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19C2F5-2625-4963-9010-1ADEB979CC8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Evidence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</a:p>
          <a:p>
            <a:pPr lvl="1"/>
            <a:r>
              <a:rPr lang="en-US" dirty="0" smtClean="0"/>
              <a:t>Copper</a:t>
            </a:r>
          </a:p>
          <a:p>
            <a:pPr lvl="1"/>
            <a:r>
              <a:rPr lang="en-US" dirty="0" smtClean="0"/>
              <a:t>Optical</a:t>
            </a:r>
          </a:p>
          <a:p>
            <a:pPr lvl="1"/>
            <a:r>
              <a:rPr lang="en-US" dirty="0" smtClean="0"/>
              <a:t>Intercepting traffic in cables</a:t>
            </a:r>
          </a:p>
          <a:p>
            <a:pPr lvl="2"/>
            <a:r>
              <a:rPr lang="en-US" dirty="0" smtClean="0"/>
              <a:t>Inline network taps</a:t>
            </a:r>
          </a:p>
          <a:p>
            <a:pPr lvl="2"/>
            <a:r>
              <a:rPr lang="en-US" dirty="0" smtClean="0"/>
              <a:t>Vampire taps</a:t>
            </a:r>
          </a:p>
          <a:p>
            <a:pPr lvl="2"/>
            <a:r>
              <a:rPr lang="en-US" dirty="0" smtClean="0"/>
              <a:t>Induction coils</a:t>
            </a:r>
          </a:p>
          <a:p>
            <a:pPr lvl="2"/>
            <a:r>
              <a:rPr lang="en-US" dirty="0" smtClean="0"/>
              <a:t>Fiber optic taps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Interception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Radio frequency</a:t>
            </a:r>
          </a:p>
          <a:p>
            <a:r>
              <a:rPr lang="en-US" dirty="0" smtClean="0"/>
              <a:t>Hubs</a:t>
            </a:r>
          </a:p>
          <a:p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Obtaining traffic from switches</a:t>
            </a:r>
          </a:p>
          <a:p>
            <a:pPr lvl="2"/>
            <a:r>
              <a:rPr lang="en-US" dirty="0" smtClean="0"/>
              <a:t>MAC flooding (attacks the switch’s CAM table directly, causing the switch to send traffic out on all ports, and not just specific ones)</a:t>
            </a:r>
          </a:p>
          <a:p>
            <a:pPr lvl="2"/>
            <a:r>
              <a:rPr lang="en-US" dirty="0" smtClean="0"/>
              <a:t>ARP spoofing (attacks the ARP tables of the hosts on the LAN)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Acquisition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Libpcap</a:t>
            </a:r>
            <a:r>
              <a:rPr lang="en-US" dirty="0" smtClean="0"/>
              <a:t> and </a:t>
            </a:r>
            <a:r>
              <a:rPr lang="en-US" dirty="0" err="1" smtClean="0"/>
              <a:t>WinPcap</a:t>
            </a:r>
            <a:endParaRPr lang="en-US" dirty="0" smtClean="0"/>
          </a:p>
          <a:p>
            <a:r>
              <a:rPr lang="en-US" dirty="0" smtClean="0"/>
              <a:t>Berkeley Packet Filter (BPF) language</a:t>
            </a:r>
          </a:p>
          <a:p>
            <a:pPr lvl="1"/>
            <a:r>
              <a:rPr lang="en-US" dirty="0" smtClean="0"/>
              <a:t>BPF Primitives</a:t>
            </a:r>
          </a:p>
          <a:p>
            <a:pPr lvl="1"/>
            <a:r>
              <a:rPr lang="en-US" dirty="0" smtClean="0"/>
              <a:t>Filtering packets by byte value</a:t>
            </a:r>
          </a:p>
          <a:p>
            <a:pPr lvl="1"/>
            <a:r>
              <a:rPr lang="en-US" dirty="0" smtClean="0"/>
              <a:t>Filtering packets by bit value</a:t>
            </a:r>
          </a:p>
          <a:p>
            <a:r>
              <a:rPr lang="en-US" dirty="0" err="1" smtClean="0"/>
              <a:t>Tcpdump</a:t>
            </a:r>
            <a:endParaRPr lang="en-US" dirty="0" smtClean="0"/>
          </a:p>
          <a:p>
            <a:pPr lvl="1"/>
            <a:r>
              <a:rPr lang="en-US" dirty="0" smtClean="0"/>
              <a:t>Fidelity</a:t>
            </a:r>
          </a:p>
          <a:p>
            <a:pPr lvl="1"/>
            <a:r>
              <a:rPr lang="en-US" dirty="0" smtClean="0"/>
              <a:t>Filtering packets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pPr lvl="1"/>
            <a:r>
              <a:rPr lang="en-US" dirty="0" smtClean="0"/>
              <a:t>The Evil Bit (RFC 791)</a:t>
            </a:r>
          </a:p>
          <a:p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dirty="0" err="1" smtClean="0"/>
              <a:t>Tshark</a:t>
            </a:r>
            <a:endParaRPr lang="en-US" dirty="0" smtClean="0"/>
          </a:p>
          <a:p>
            <a:r>
              <a:rPr lang="en-US" dirty="0" err="1" smtClean="0"/>
              <a:t>dumpcap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477000"/>
            <a:ext cx="8839200" cy="228600"/>
          </a:xfrm>
        </p:spPr>
        <p:txBody>
          <a:bodyPr/>
          <a:lstStyle/>
          <a:p>
            <a:pPr eaLnBrk="1" hangingPunct="1"/>
            <a:r>
              <a:rPr lang="en-US" sz="600" smtClean="0">
                <a:latin typeface="Verdana" pitchFamily="34" charset="0"/>
              </a:rPr>
              <a:t>From </a:t>
            </a:r>
            <a:r>
              <a:rPr lang="en-US" sz="600" smtClean="0">
                <a:latin typeface="Verdana Italic"/>
              </a:rPr>
              <a:t>Network Forensics</a:t>
            </a:r>
            <a:r>
              <a:rPr lang="en-US" sz="600" i="1" smtClean="0">
                <a:solidFill>
                  <a:schemeClr val="tx1"/>
                </a:solidFill>
                <a:latin typeface="Verdana" pitchFamily="34" charset="0"/>
              </a:rPr>
              <a:t>,</a:t>
            </a:r>
            <a:r>
              <a:rPr lang="en-US" sz="60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600" smtClean="0">
                <a:latin typeface="Verdana" pitchFamily="34" charset="0"/>
              </a:rPr>
              <a:t>by Sherri Davidoff and Jonathan Ham  (ISBN: </a:t>
            </a:r>
            <a:r>
              <a:rPr lang="en-US" sz="600" smtClean="0">
                <a:solidFill>
                  <a:schemeClr val="tx1"/>
                </a:solidFill>
                <a:latin typeface="Verdana" pitchFamily="34" charset="0"/>
              </a:rPr>
              <a:t>978-0-13-256471-7</a:t>
            </a:r>
            <a:r>
              <a:rPr lang="en-US" sz="600" smtClean="0">
                <a:latin typeface="Verdana" pitchFamily="34" charset="0"/>
              </a:rPr>
              <a:t>) Copyright © 2012 Pearson Education, Inc. All rights reserved.</a:t>
            </a:r>
          </a:p>
        </p:txBody>
      </p:sp>
      <p:sp>
        <p:nvSpPr>
          <p:cNvPr id="2051" name="Rectangle 18"/>
          <p:cNvSpPr txBox="1">
            <a:spLocks noChangeArrowheads="1"/>
          </p:cNvSpPr>
          <p:nvPr/>
        </p:nvSpPr>
        <p:spPr bwMode="auto">
          <a:xfrm>
            <a:off x="163513" y="5681663"/>
            <a:ext cx="85820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 b="1"/>
              <a:t>Figure 3.1  </a:t>
            </a:r>
            <a:r>
              <a:rPr lang="en-IN" sz="1400"/>
              <a:t>Handy tcpdump command-line options. See the tcpdump manual for more details.</a:t>
            </a:r>
          </a:p>
        </p:txBody>
      </p:sp>
      <p:pic>
        <p:nvPicPr>
          <p:cNvPr id="2052" name="Picture 2" descr="Z:\Graphics\Powerpoint\JW_USA\Davidhoff\Final files\ch03\fig-3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858963"/>
            <a:ext cx="737552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477000"/>
            <a:ext cx="8839200" cy="228600"/>
          </a:xfrm>
        </p:spPr>
        <p:txBody>
          <a:bodyPr/>
          <a:lstStyle/>
          <a:p>
            <a:pPr eaLnBrk="1" hangingPunct="1"/>
            <a:r>
              <a:rPr lang="en-US" sz="600" smtClean="0">
                <a:latin typeface="Verdana" pitchFamily="34" charset="0"/>
              </a:rPr>
              <a:t>From </a:t>
            </a:r>
            <a:r>
              <a:rPr lang="en-US" sz="600" smtClean="0">
                <a:latin typeface="Verdana Italic"/>
              </a:rPr>
              <a:t>Network Forensics</a:t>
            </a:r>
            <a:r>
              <a:rPr lang="en-US" sz="600" i="1" smtClean="0">
                <a:solidFill>
                  <a:schemeClr val="tx1"/>
                </a:solidFill>
                <a:latin typeface="Verdana" pitchFamily="34" charset="0"/>
              </a:rPr>
              <a:t>,</a:t>
            </a:r>
            <a:r>
              <a:rPr lang="en-US" sz="60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600" smtClean="0">
                <a:latin typeface="Verdana" pitchFamily="34" charset="0"/>
              </a:rPr>
              <a:t>by Sherri Davidoff and Jonathan Ham  (ISBN: </a:t>
            </a:r>
            <a:r>
              <a:rPr lang="en-US" sz="600" smtClean="0">
                <a:solidFill>
                  <a:schemeClr val="tx1"/>
                </a:solidFill>
                <a:latin typeface="Verdana" pitchFamily="34" charset="0"/>
              </a:rPr>
              <a:t>978-0-13-256471-7</a:t>
            </a:r>
            <a:r>
              <a:rPr lang="en-US" sz="600" smtClean="0">
                <a:latin typeface="Verdana" pitchFamily="34" charset="0"/>
              </a:rPr>
              <a:t>) Copyright © 2012 Pearson Education, Inc. All rights reserved.</a:t>
            </a:r>
          </a:p>
        </p:txBody>
      </p:sp>
      <p:sp>
        <p:nvSpPr>
          <p:cNvPr id="3075" name="Rectangle 18"/>
          <p:cNvSpPr txBox="1">
            <a:spLocks noChangeArrowheads="1"/>
          </p:cNvSpPr>
          <p:nvPr/>
        </p:nvSpPr>
        <p:spPr bwMode="auto">
          <a:xfrm>
            <a:off x="163513" y="5681663"/>
            <a:ext cx="85820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 b="1"/>
              <a:t>Figure 3.2  </a:t>
            </a:r>
            <a:r>
              <a:rPr lang="en-IN" sz="1400"/>
              <a:t>Wireshark’s “Capture Options” screen (Wireshark version 1.2.11).</a:t>
            </a:r>
          </a:p>
          <a:p>
            <a:endParaRPr lang="en-US" sz="1400"/>
          </a:p>
        </p:txBody>
      </p:sp>
      <p:pic>
        <p:nvPicPr>
          <p:cNvPr id="3076" name="Picture 2" descr="Z:\Graphics\Powerpoint\JW_USA\Davidhoff\Final files\ch03\Wireshark-Capt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617538"/>
            <a:ext cx="5651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interfaces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Secure shell (SSH)</a:t>
            </a:r>
          </a:p>
          <a:p>
            <a:pPr lvl="1"/>
            <a:r>
              <a:rPr lang="en-US" dirty="0" smtClean="0"/>
              <a:t>Secure copy (SCP) and SFTP</a:t>
            </a:r>
          </a:p>
          <a:p>
            <a:pPr lvl="1"/>
            <a:r>
              <a:rPr lang="en-US" dirty="0" smtClean="0"/>
              <a:t>Telnet (yes, Telnet)</a:t>
            </a:r>
          </a:p>
          <a:p>
            <a:pPr lvl="1"/>
            <a:r>
              <a:rPr lang="en-US" dirty="0" smtClean="0"/>
              <a:t>Simple Network Management Protocol (SNMP)</a:t>
            </a:r>
          </a:p>
          <a:p>
            <a:pPr lvl="1"/>
            <a:r>
              <a:rPr lang="en-US" dirty="0" smtClean="0"/>
              <a:t>Trivial FTP</a:t>
            </a:r>
          </a:p>
          <a:p>
            <a:pPr lvl="1"/>
            <a:r>
              <a:rPr lang="en-US" dirty="0" smtClean="0"/>
              <a:t>Web and proprietary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477000"/>
            <a:ext cx="8839200" cy="228600"/>
          </a:xfrm>
        </p:spPr>
        <p:txBody>
          <a:bodyPr/>
          <a:lstStyle/>
          <a:p>
            <a:pPr eaLnBrk="1" hangingPunct="1"/>
            <a:r>
              <a:rPr lang="en-US" sz="600" smtClean="0">
                <a:latin typeface="Verdana" pitchFamily="34" charset="0"/>
              </a:rPr>
              <a:t>From </a:t>
            </a:r>
            <a:r>
              <a:rPr lang="en-US" sz="600" smtClean="0">
                <a:latin typeface="Verdana Italic"/>
              </a:rPr>
              <a:t>Network Forensics</a:t>
            </a:r>
            <a:r>
              <a:rPr lang="en-US" sz="600" i="1" smtClean="0">
                <a:solidFill>
                  <a:schemeClr val="tx1"/>
                </a:solidFill>
                <a:latin typeface="Verdana" pitchFamily="34" charset="0"/>
              </a:rPr>
              <a:t>,</a:t>
            </a:r>
            <a:r>
              <a:rPr lang="en-US" sz="60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600" smtClean="0">
                <a:latin typeface="Verdana" pitchFamily="34" charset="0"/>
              </a:rPr>
              <a:t>by Sherri Davidoff and Jonathan Ham  (ISBN: </a:t>
            </a:r>
            <a:r>
              <a:rPr lang="en-US" sz="600" smtClean="0">
                <a:solidFill>
                  <a:schemeClr val="tx1"/>
                </a:solidFill>
                <a:latin typeface="Verdana" pitchFamily="34" charset="0"/>
              </a:rPr>
              <a:t>978-0-13-256471-7</a:t>
            </a:r>
            <a:r>
              <a:rPr lang="en-US" sz="600" smtClean="0">
                <a:latin typeface="Verdana" pitchFamily="34" charset="0"/>
              </a:rPr>
              <a:t>) Copyright © 2012 Pearson Education, Inc. All rights reserved.</a:t>
            </a:r>
          </a:p>
        </p:txBody>
      </p:sp>
      <p:sp>
        <p:nvSpPr>
          <p:cNvPr id="4099" name="Rectangle 18"/>
          <p:cNvSpPr txBox="1">
            <a:spLocks noChangeArrowheads="1"/>
          </p:cNvSpPr>
          <p:nvPr/>
        </p:nvSpPr>
        <p:spPr bwMode="auto">
          <a:xfrm>
            <a:off x="163513" y="5681663"/>
            <a:ext cx="858202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 b="1"/>
              <a:t>Figure 3.3  </a:t>
            </a:r>
            <a:r>
              <a:rPr lang="en-IN" sz="1400"/>
              <a:t>A Keyspan serial-to-USB adapter, which can be used to connect a modern laptop or desktop to the serial console of a network device.</a:t>
            </a:r>
          </a:p>
          <a:p>
            <a:endParaRPr lang="en-IN" sz="1400"/>
          </a:p>
          <a:p>
            <a:endParaRPr lang="en-US" sz="1400"/>
          </a:p>
        </p:txBody>
      </p:sp>
      <p:pic>
        <p:nvPicPr>
          <p:cNvPr id="4100" name="Picture 2" descr="Z:\Graphics\Powerpoint\JW_USA\Davidhoff\Final files\ch03\Keyspan-Serial-US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041525"/>
            <a:ext cx="5384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Acquisition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Inspection without access</a:t>
            </a:r>
          </a:p>
          <a:p>
            <a:pPr lvl="1"/>
            <a:r>
              <a:rPr lang="en-US" dirty="0" smtClean="0"/>
              <a:t>Port scanning</a:t>
            </a:r>
          </a:p>
          <a:p>
            <a:pPr lvl="1"/>
            <a:r>
              <a:rPr lang="en-US" dirty="0" smtClean="0"/>
              <a:t>Vulnerability scanning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Refrain from rebooting or powering down the device</a:t>
            </a:r>
          </a:p>
          <a:p>
            <a:pPr lvl="1"/>
            <a:r>
              <a:rPr lang="en-US" dirty="0" smtClean="0"/>
              <a:t>Connect via the console rather than over the network</a:t>
            </a:r>
          </a:p>
          <a:p>
            <a:pPr lvl="1"/>
            <a:r>
              <a:rPr lang="en-US" dirty="0" smtClean="0"/>
              <a:t>Record the system time</a:t>
            </a:r>
          </a:p>
          <a:p>
            <a:pPr lvl="1"/>
            <a:r>
              <a:rPr lang="en-US" dirty="0" smtClean="0"/>
              <a:t>Collect evidence according to level of volatility</a:t>
            </a:r>
          </a:p>
          <a:p>
            <a:pPr lvl="1"/>
            <a:r>
              <a:rPr lang="en-US" dirty="0" smtClean="0"/>
              <a:t>Record your investigative activities</a:t>
            </a:r>
          </a:p>
        </p:txBody>
      </p:sp>
    </p:spTree>
    <p:extLst>
      <p:ext uri="{BB962C8B-B14F-4D97-AF65-F5344CB8AC3E}">
        <p14:creationId xmlns:p14="http://schemas.microsoft.com/office/powerpoint/2010/main" val="183470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</TotalTime>
  <Words>335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Evidence Acquisition</vt:lpstr>
      <vt:lpstr>Physical Interception</vt:lpstr>
      <vt:lpstr>Physical Interception (con’t)</vt:lpstr>
      <vt:lpstr>Traffic Acquisition Software</vt:lpstr>
      <vt:lpstr>From Network Forensics, by Sherri Davidoff and Jonathan Ham  (ISBN: 978-0-13-256471-7) Copyright © 2012 Pearson Education, Inc. All rights reserved.</vt:lpstr>
      <vt:lpstr>From Network Forensics, by Sherri Davidoff and Jonathan Ham  (ISBN: 978-0-13-256471-7) Copyright © 2012 Pearson Education, Inc. All rights reserved.</vt:lpstr>
      <vt:lpstr>Active Acquisition</vt:lpstr>
      <vt:lpstr>From Network Forensics, by Sherri Davidoff and Jonathan Ham  (ISBN: 978-0-13-256471-7) Copyright © 2012 Pearson Education, Inc. All rights reserved.</vt:lpstr>
      <vt:lpstr>Active Acquisition (con’t)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Acquisition</dc:title>
  <dc:creator>SUU</dc:creator>
  <cp:lastModifiedBy>SUU</cp:lastModifiedBy>
  <cp:revision>3</cp:revision>
  <dcterms:created xsi:type="dcterms:W3CDTF">2012-12-19T18:58:43Z</dcterms:created>
  <dcterms:modified xsi:type="dcterms:W3CDTF">2012-12-19T19:26:43Z</dcterms:modified>
</cp:coreProperties>
</file>