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58" r:id="rId17"/>
    <p:sldId id="276" r:id="rId18"/>
    <p:sldId id="259" r:id="rId19"/>
    <p:sldId id="260"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3502" autoAdjust="0"/>
  </p:normalViewPr>
  <p:slideViewPr>
    <p:cSldViewPr>
      <p:cViewPr varScale="1">
        <p:scale>
          <a:sx n="74" d="100"/>
          <a:sy n="74" d="100"/>
        </p:scale>
        <p:origin x="-1690" y="-72"/>
      </p:cViewPr>
      <p:guideLst>
        <p:guide orient="horz" pos="2160"/>
        <p:guide pos="2880"/>
      </p:guideLst>
    </p:cSldViewPr>
  </p:slideViewPr>
  <p:notesTextViewPr>
    <p:cViewPr>
      <p:scale>
        <a:sx n="1" d="1"/>
        <a:sy n="1" d="1"/>
      </p:scale>
      <p:origin x="0" y="0"/>
    </p:cViewPr>
  </p:notesTextViewPr>
  <p:sorterViewPr>
    <p:cViewPr>
      <p:scale>
        <a:sx n="100" d="100"/>
        <a:sy n="100" d="100"/>
      </p:scale>
      <p:origin x="0" y="19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F55483-0AA5-4F90-A633-F5173A8965D9}" type="datetimeFigureOut">
              <a:rPr lang="en-US" smtClean="0"/>
              <a:t>12/31/2012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E621F3-D644-48B5-8639-1A6F02B6D821}" type="slidenum">
              <a:rPr lang="en-US" smtClean="0"/>
              <a:t>‹#›</a:t>
            </a:fld>
            <a:endParaRPr lang="en-US"/>
          </a:p>
        </p:txBody>
      </p:sp>
    </p:spTree>
    <p:extLst>
      <p:ext uri="{BB962C8B-B14F-4D97-AF65-F5344CB8AC3E}">
        <p14:creationId xmlns:p14="http://schemas.microsoft.com/office/powerpoint/2010/main" val="3568389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Sensor – the device that is used to monitor the flows of traffic</a:t>
            </a:r>
            <a:r>
              <a:rPr lang="en-US" baseline="0" dirty="0" smtClean="0"/>
              <a:t> on any given segment and extract important bits of information to a flow record.</a:t>
            </a:r>
            <a:endParaRPr lang="en-US" dirty="0" smtClean="0"/>
          </a:p>
          <a:p>
            <a:pPr lvl="0"/>
            <a:r>
              <a:rPr lang="en-US" dirty="0" smtClean="0"/>
              <a:t>Collector – a server (or multiple servers) configured to listen on the network for flow record data and store it to a hard drive.</a:t>
            </a:r>
          </a:p>
          <a:p>
            <a:pPr lvl="0"/>
            <a:r>
              <a:rPr lang="en-US" dirty="0" smtClean="0"/>
              <a:t>Aggregator – when multiple collectors are used, the data is typically aggregated on a central</a:t>
            </a:r>
            <a:r>
              <a:rPr lang="en-US" baseline="0" dirty="0" smtClean="0"/>
              <a:t> server for analysis.</a:t>
            </a:r>
            <a:endParaRPr lang="en-US" dirty="0" smtClean="0"/>
          </a:p>
          <a:p>
            <a:pPr lvl="0"/>
            <a:r>
              <a:rPr lang="en-US" dirty="0" smtClean="0"/>
              <a:t>Analysis – once the flow record data has been exported and stored, it</a:t>
            </a:r>
            <a:r>
              <a:rPr lang="en-US" baseline="0" dirty="0" smtClean="0"/>
              <a:t> can be analyzed using a wide variety of commercial, open-source, and homegrown tools.</a:t>
            </a:r>
            <a:endParaRPr lang="en-US" dirty="0"/>
          </a:p>
        </p:txBody>
      </p:sp>
      <p:sp>
        <p:nvSpPr>
          <p:cNvPr id="4" name="Slide Number Placeholder 3"/>
          <p:cNvSpPr>
            <a:spLocks noGrp="1"/>
          </p:cNvSpPr>
          <p:nvPr>
            <p:ph type="sldNum" sz="quarter" idx="10"/>
          </p:nvPr>
        </p:nvSpPr>
        <p:spPr/>
        <p:txBody>
          <a:bodyPr/>
          <a:lstStyle/>
          <a:p>
            <a:fld id="{C9E621F3-D644-48B5-8639-1A6F02B6D821}" type="slidenum">
              <a:rPr lang="en-US" smtClean="0"/>
              <a:t>4</a:t>
            </a:fld>
            <a:endParaRPr lang="en-US"/>
          </a:p>
        </p:txBody>
      </p:sp>
    </p:spTree>
    <p:extLst>
      <p:ext uri="{BB962C8B-B14F-4D97-AF65-F5344CB8AC3E}">
        <p14:creationId xmlns:p14="http://schemas.microsoft.com/office/powerpoint/2010/main" val="382846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Modifying the environment</a:t>
            </a:r>
            <a:r>
              <a:rPr lang="en-US" baseline="0" dirty="0" smtClean="0"/>
              <a:t> refers to the investigative team and some of their options, if they deem it necessary to modify the network environment in order to collect, aggregate and analyze flow record data.</a:t>
            </a:r>
            <a:endParaRPr lang="en-US" dirty="0"/>
          </a:p>
        </p:txBody>
      </p:sp>
      <p:sp>
        <p:nvSpPr>
          <p:cNvPr id="4" name="Slide Number Placeholder 3"/>
          <p:cNvSpPr>
            <a:spLocks noGrp="1"/>
          </p:cNvSpPr>
          <p:nvPr>
            <p:ph type="sldNum" sz="quarter" idx="10"/>
          </p:nvPr>
        </p:nvSpPr>
        <p:spPr/>
        <p:txBody>
          <a:bodyPr/>
          <a:lstStyle/>
          <a:p>
            <a:fld id="{C9E621F3-D644-48B5-8639-1A6F02B6D821}" type="slidenum">
              <a:rPr lang="en-US" smtClean="0"/>
              <a:t>6</a:t>
            </a:fld>
            <a:endParaRPr lang="en-US"/>
          </a:p>
        </p:txBody>
      </p:sp>
    </p:spTree>
    <p:extLst>
      <p:ext uri="{BB962C8B-B14F-4D97-AF65-F5344CB8AC3E}">
        <p14:creationId xmlns:p14="http://schemas.microsoft.com/office/powerpoint/2010/main" val="1368039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as an investigator, one of your primary responsibilities</a:t>
            </a:r>
            <a:r>
              <a:rPr lang="en-US" baseline="0" dirty="0" smtClean="0"/>
              <a:t> is to reduce the amount of data you need to analyze. Filtering is the process for doing this. You might pick out subsets of flows for analysis until you have gathered the evidence you need and built your case.</a:t>
            </a:r>
          </a:p>
          <a:p>
            <a:endParaRPr lang="en-US" baseline="0" dirty="0" smtClean="0"/>
          </a:p>
          <a:p>
            <a:r>
              <a:rPr lang="en-US" baseline="0" dirty="0" smtClean="0"/>
              <a:t>Baselining: this is where you will be setting network baselines for traffic patterns, and putting together trends for the traffic going across a network.</a:t>
            </a:r>
          </a:p>
          <a:p>
            <a:endParaRPr lang="en-US" baseline="0" dirty="0" smtClean="0"/>
          </a:p>
          <a:p>
            <a:r>
              <a:rPr lang="en-US" baseline="0" dirty="0" smtClean="0"/>
              <a:t>Dirty Values: or “dirty words”, a list of keywords that can be used in searching for information in ASCII or Unicode strings. Dirty values are not usually “words” but could be suspicious IP addresses, ports, dates, and times. It is helpful to gather your list of dirty values as you move forward in your investigation.</a:t>
            </a:r>
            <a:endParaRPr lang="en-US" dirty="0"/>
          </a:p>
        </p:txBody>
      </p:sp>
      <p:sp>
        <p:nvSpPr>
          <p:cNvPr id="4" name="Slide Number Placeholder 3"/>
          <p:cNvSpPr>
            <a:spLocks noGrp="1"/>
          </p:cNvSpPr>
          <p:nvPr>
            <p:ph type="sldNum" sz="quarter" idx="10"/>
          </p:nvPr>
        </p:nvSpPr>
        <p:spPr/>
        <p:txBody>
          <a:bodyPr/>
          <a:lstStyle/>
          <a:p>
            <a:fld id="{C9E621F3-D644-48B5-8639-1A6F02B6D821}" type="slidenum">
              <a:rPr lang="en-US" smtClean="0"/>
              <a:t>9</a:t>
            </a:fld>
            <a:endParaRPr lang="en-US"/>
          </a:p>
        </p:txBody>
      </p:sp>
    </p:spTree>
    <p:extLst>
      <p:ext uri="{BB962C8B-B14F-4D97-AF65-F5344CB8AC3E}">
        <p14:creationId xmlns:p14="http://schemas.microsoft.com/office/powerpoint/2010/main" val="514354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IP address: great</a:t>
            </a:r>
            <a:r>
              <a:rPr lang="en-US" baseline="0" dirty="0" smtClean="0"/>
              <a:t> clues that reveal a lot about the cause and purpose of a flow. Consider where the IP address is: internal network, Internet-exposed, countries of origin, what companies they are registered to, and other factors.</a:t>
            </a:r>
          </a:p>
          <a:p>
            <a:pPr lvl="0"/>
            <a:endParaRPr lang="en-US" dirty="0" smtClean="0"/>
          </a:p>
          <a:p>
            <a:pPr lvl="0"/>
            <a:r>
              <a:rPr lang="en-US" dirty="0" smtClean="0"/>
              <a:t>Ports: not always tied to a service, traditionally they can be. They can also indicate whether</a:t>
            </a:r>
            <a:r>
              <a:rPr lang="en-US" baseline="0" dirty="0" smtClean="0"/>
              <a:t> a machine is port scanning or being scanned and help identify malicious activity.</a:t>
            </a:r>
          </a:p>
          <a:p>
            <a:pPr lvl="0"/>
            <a:endParaRPr lang="en-US" dirty="0" smtClean="0"/>
          </a:p>
          <a:p>
            <a:pPr lvl="0"/>
            <a:r>
              <a:rPr lang="en-US" dirty="0" smtClean="0"/>
              <a:t>Protocol and flags: layer</a:t>
            </a:r>
            <a:r>
              <a:rPr lang="en-US" baseline="0" dirty="0" smtClean="0"/>
              <a:t> 3 and 4 protocols are often tracked in flow record data. Can indicate completed connections, help identify connection attempts that were denied by firewalls, successful port scans, data transfers, and more. Can also help you make educated guesses as to the content and purpose of a flow.</a:t>
            </a:r>
          </a:p>
          <a:p>
            <a:pPr lvl="0"/>
            <a:endParaRPr lang="en-US" dirty="0" smtClean="0"/>
          </a:p>
          <a:p>
            <a:pPr lvl="0"/>
            <a:r>
              <a:rPr lang="en-US" dirty="0" smtClean="0"/>
              <a:t>Directionality: directionality of flows are crucial.</a:t>
            </a:r>
            <a:r>
              <a:rPr lang="en-US" baseline="0" dirty="0" smtClean="0"/>
              <a:t> Can indicate whether proprietary data has been leaked or a malicious program was downloaded. Can also help tell the difference between web-surfing and web-serving activities.</a:t>
            </a:r>
          </a:p>
          <a:p>
            <a:pPr lvl="0"/>
            <a:endParaRPr lang="en-US" dirty="0" smtClean="0"/>
          </a:p>
          <a:p>
            <a:pPr lvl="0"/>
            <a:r>
              <a:rPr lang="en-US" dirty="0" smtClean="0"/>
              <a:t>Volume of data transferred: can help indicate the type of activity and whether or not data transfer attempts were successful. For example,</a:t>
            </a:r>
            <a:r>
              <a:rPr lang="en-US" baseline="0" dirty="0" smtClean="0"/>
              <a:t> many small TCP packets may be indicative of port scanning, whereas large packets can indicate file exportation.</a:t>
            </a:r>
            <a:endParaRPr lang="en-US" dirty="0"/>
          </a:p>
        </p:txBody>
      </p:sp>
      <p:sp>
        <p:nvSpPr>
          <p:cNvPr id="4" name="Slide Number Placeholder 3"/>
          <p:cNvSpPr>
            <a:spLocks noGrp="1"/>
          </p:cNvSpPr>
          <p:nvPr>
            <p:ph type="sldNum" sz="quarter" idx="10"/>
          </p:nvPr>
        </p:nvSpPr>
        <p:spPr/>
        <p:txBody>
          <a:bodyPr/>
          <a:lstStyle/>
          <a:p>
            <a:fld id="{C9E621F3-D644-48B5-8639-1A6F02B6D821}" type="slidenum">
              <a:rPr lang="en-US" smtClean="0"/>
              <a:t>10</a:t>
            </a:fld>
            <a:endParaRPr lang="en-US"/>
          </a:p>
        </p:txBody>
      </p:sp>
    </p:spTree>
    <p:extLst>
      <p:ext uri="{BB962C8B-B14F-4D97-AF65-F5344CB8AC3E}">
        <p14:creationId xmlns:p14="http://schemas.microsoft.com/office/powerpoint/2010/main" val="1196429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Context is key here.</a:t>
            </a:r>
            <a:r>
              <a:rPr lang="en-US" baseline="0" dirty="0" smtClean="0"/>
              <a:t> Need to know where the IP addresses are attached, internal, external, etc. If they are owned by your company, if so, do you know if they perform any of the mentioned functions?</a:t>
            </a:r>
          </a:p>
          <a:p>
            <a:endParaRPr lang="en-US" baseline="0" dirty="0" smtClean="0"/>
          </a:p>
          <a:p>
            <a:r>
              <a:rPr lang="en-US" baseline="0" dirty="0" smtClean="0"/>
              <a:t>Specific ports, protocols, timing information, and other elements can help to narrow down the meaning of the flow record data even further.</a:t>
            </a:r>
            <a:endParaRPr lang="en-US" dirty="0"/>
          </a:p>
        </p:txBody>
      </p:sp>
      <p:sp>
        <p:nvSpPr>
          <p:cNvPr id="4" name="Slide Number Placeholder 3"/>
          <p:cNvSpPr>
            <a:spLocks noGrp="1"/>
          </p:cNvSpPr>
          <p:nvPr>
            <p:ph type="sldNum" sz="quarter" idx="10"/>
          </p:nvPr>
        </p:nvSpPr>
        <p:spPr/>
        <p:txBody>
          <a:bodyPr/>
          <a:lstStyle/>
          <a:p>
            <a:fld id="{C9E621F3-D644-48B5-8639-1A6F02B6D821}" type="slidenum">
              <a:rPr lang="en-US" smtClean="0"/>
              <a:t>11</a:t>
            </a:fld>
            <a:endParaRPr lang="en-US"/>
          </a:p>
        </p:txBody>
      </p:sp>
    </p:spTree>
    <p:extLst>
      <p:ext uri="{BB962C8B-B14F-4D97-AF65-F5344CB8AC3E}">
        <p14:creationId xmlns:p14="http://schemas.microsoft.com/office/powerpoint/2010/main" val="287503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Fingerprinting is the process of matching complex flow record patterns to specific activities. When fingerprinting traffic, we examine multiple</a:t>
            </a:r>
            <a:r>
              <a:rPr lang="en-US" baseline="0" dirty="0" smtClean="0"/>
              <a:t> elements and their context and develop a hypothesis of the cause of the behavior.</a:t>
            </a:r>
            <a:endParaRPr lang="en-US" dirty="0" smtClean="0"/>
          </a:p>
          <a:p>
            <a:endParaRPr lang="en-US" dirty="0"/>
          </a:p>
        </p:txBody>
      </p:sp>
      <p:sp>
        <p:nvSpPr>
          <p:cNvPr id="4" name="Slide Number Placeholder 3"/>
          <p:cNvSpPr>
            <a:spLocks noGrp="1"/>
          </p:cNvSpPr>
          <p:nvPr>
            <p:ph type="sldNum" sz="quarter" idx="10"/>
          </p:nvPr>
        </p:nvSpPr>
        <p:spPr/>
        <p:txBody>
          <a:bodyPr/>
          <a:lstStyle/>
          <a:p>
            <a:fld id="{C9E621F3-D644-48B5-8639-1A6F02B6D821}" type="slidenum">
              <a:rPr lang="en-US" smtClean="0"/>
              <a:t>12</a:t>
            </a:fld>
            <a:endParaRPr lang="en-US"/>
          </a:p>
        </p:txBody>
      </p:sp>
    </p:spTree>
    <p:extLst>
      <p:ext uri="{BB962C8B-B14F-4D97-AF65-F5344CB8AC3E}">
        <p14:creationId xmlns:p14="http://schemas.microsoft.com/office/powerpoint/2010/main" val="3671404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bullet list on p178</a:t>
            </a:r>
          </a:p>
          <a:p>
            <a:r>
              <a:rPr lang="en-US" dirty="0" smtClean="0"/>
              <a:t>On the advanced </a:t>
            </a:r>
            <a:r>
              <a:rPr lang="en-US" dirty="0" err="1" smtClean="0"/>
              <a:t>SiLK</a:t>
            </a:r>
            <a:r>
              <a:rPr lang="en-US" dirty="0" smtClean="0"/>
              <a:t>, there is a python interpreter available</a:t>
            </a:r>
            <a:r>
              <a:rPr lang="en-US" baseline="0" dirty="0" smtClean="0"/>
              <a:t> that implements the </a:t>
            </a:r>
            <a:r>
              <a:rPr lang="en-US" baseline="0" dirty="0" err="1" smtClean="0"/>
              <a:t>SiLK</a:t>
            </a:r>
            <a:r>
              <a:rPr lang="en-US" baseline="0" dirty="0" smtClean="0"/>
              <a:t> functionality by exposing it through a python API. </a:t>
            </a:r>
            <a:r>
              <a:rPr lang="en-US" baseline="0" dirty="0" err="1" smtClean="0"/>
              <a:t>NetSA</a:t>
            </a:r>
            <a:r>
              <a:rPr lang="en-US" baseline="0" dirty="0" smtClean="0"/>
              <a:t> have provided a Tooltips wiki so the user community can share experiences…</a:t>
            </a:r>
            <a:endParaRPr lang="en-US" dirty="0"/>
          </a:p>
        </p:txBody>
      </p:sp>
      <p:sp>
        <p:nvSpPr>
          <p:cNvPr id="4" name="Slide Number Placeholder 3"/>
          <p:cNvSpPr>
            <a:spLocks noGrp="1"/>
          </p:cNvSpPr>
          <p:nvPr>
            <p:ph type="sldNum" sz="quarter" idx="10"/>
          </p:nvPr>
        </p:nvSpPr>
        <p:spPr/>
        <p:txBody>
          <a:bodyPr/>
          <a:lstStyle/>
          <a:p>
            <a:fld id="{C9E621F3-D644-48B5-8639-1A6F02B6D821}" type="slidenum">
              <a:rPr lang="en-US" smtClean="0"/>
              <a:t>13</a:t>
            </a:fld>
            <a:endParaRPr lang="en-US"/>
          </a:p>
        </p:txBody>
      </p:sp>
    </p:spTree>
    <p:extLst>
      <p:ext uri="{BB962C8B-B14F-4D97-AF65-F5344CB8AC3E}">
        <p14:creationId xmlns:p14="http://schemas.microsoft.com/office/powerpoint/2010/main" val="26984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1AE03A1-FB41-485C-81A8-AEB038B39FAC}" type="datetimeFigureOut">
              <a:rPr lang="en-US" smtClean="0"/>
              <a:t>12/31/2012</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EF588F7-6C55-4A9D-8143-C21A86D4D9C7}"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AE03A1-FB41-485C-81A8-AEB038B39FAC}" type="datetimeFigureOut">
              <a:rPr lang="en-US" smtClean="0"/>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F588F7-6C55-4A9D-8143-C21A86D4D9C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EF588F7-6C55-4A9D-8143-C21A86D4D9C7}"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1AE03A1-FB41-485C-81A8-AEB038B39FAC}" type="datetimeFigureOut">
              <a:rPr lang="en-US" smtClean="0"/>
              <a:t>12/31/2012</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1AE03A1-FB41-485C-81A8-AEB038B39FAC}" type="datetimeFigureOut">
              <a:rPr lang="en-US" smtClean="0"/>
              <a:t>12/31/2012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EF588F7-6C55-4A9D-8143-C21A86D4D9C7}"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1AE03A1-FB41-485C-81A8-AEB038B39FAC}" type="datetimeFigureOut">
              <a:rPr lang="en-US" smtClean="0"/>
              <a:t>12/31/2012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EF588F7-6C55-4A9D-8143-C21A86D4D9C7}"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1AE03A1-FB41-485C-81A8-AEB038B39FAC}" type="datetimeFigureOut">
              <a:rPr lang="en-US" smtClean="0"/>
              <a:t>12/31/2012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F588F7-6C55-4A9D-8143-C21A86D4D9C7}"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1AE03A1-FB41-485C-81A8-AEB038B39FAC}" type="datetimeFigureOut">
              <a:rPr lang="en-US" smtClean="0"/>
              <a:t>12/31/2012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EF588F7-6C55-4A9D-8143-C21A86D4D9C7}"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1AE03A1-FB41-485C-81A8-AEB038B39FAC}" type="datetimeFigureOut">
              <a:rPr lang="en-US" smtClean="0"/>
              <a:t>12/31/2012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EF588F7-6C55-4A9D-8143-C21A86D4D9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1AE03A1-FB41-485C-81A8-AEB038B39FAC}" type="datetimeFigureOut">
              <a:rPr lang="en-US" smtClean="0"/>
              <a:t>12/31/2012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EF588F7-6C55-4A9D-8143-C21A86D4D9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EF588F7-6C55-4A9D-8143-C21A86D4D9C7}"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1AE03A1-FB41-485C-81A8-AEB038B39FAC}" type="datetimeFigureOut">
              <a:rPr lang="en-US" smtClean="0"/>
              <a:t>12/31/2012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EF588F7-6C55-4A9D-8143-C21A86D4D9C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1AE03A1-FB41-485C-81A8-AEB038B39FAC}" type="datetimeFigureOut">
              <a:rPr lang="en-US" smtClean="0"/>
              <a:t>12/31/2012</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1AE03A1-FB41-485C-81A8-AEB038B39FAC}" type="datetimeFigureOut">
              <a:rPr lang="en-US" smtClean="0"/>
              <a:t>12/31/2012</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EF588F7-6C55-4A9D-8143-C21A86D4D9C7}"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Chapter 5</a:t>
            </a:r>
            <a:endParaRPr lang="en-US" dirty="0"/>
          </a:p>
        </p:txBody>
      </p:sp>
      <p:sp>
        <p:nvSpPr>
          <p:cNvPr id="2" name="Title 1"/>
          <p:cNvSpPr>
            <a:spLocks noGrp="1"/>
          </p:cNvSpPr>
          <p:nvPr>
            <p:ph type="ctrTitle"/>
          </p:nvPr>
        </p:nvSpPr>
        <p:spPr/>
        <p:txBody>
          <a:bodyPr/>
          <a:lstStyle/>
          <a:p>
            <a:r>
              <a:rPr lang="en-US" dirty="0" smtClean="0"/>
              <a:t>Statistical Flow Analysis</a:t>
            </a:r>
            <a:endParaRPr lang="en-US" dirty="0"/>
          </a:p>
        </p:txBody>
      </p:sp>
    </p:spTree>
    <p:extLst>
      <p:ext uri="{BB962C8B-B14F-4D97-AF65-F5344CB8AC3E}">
        <p14:creationId xmlns:p14="http://schemas.microsoft.com/office/powerpoint/2010/main" val="3624212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sz="quarter" idx="1"/>
          </p:nvPr>
        </p:nvSpPr>
        <p:spPr/>
        <p:txBody>
          <a:bodyPr/>
          <a:lstStyle/>
          <a:p>
            <a:r>
              <a:rPr lang="en-US" dirty="0" smtClean="0"/>
              <a:t>Activity pattern matching (basic elements of flow record analysis:</a:t>
            </a:r>
          </a:p>
          <a:p>
            <a:pPr lvl="1"/>
            <a:r>
              <a:rPr lang="en-US" dirty="0" smtClean="0"/>
              <a:t>IP address</a:t>
            </a:r>
          </a:p>
          <a:p>
            <a:pPr lvl="1"/>
            <a:r>
              <a:rPr lang="en-US" dirty="0" smtClean="0"/>
              <a:t>Ports</a:t>
            </a:r>
          </a:p>
          <a:p>
            <a:pPr lvl="1"/>
            <a:r>
              <a:rPr lang="en-US" dirty="0" smtClean="0"/>
              <a:t>Protocol and flags</a:t>
            </a:r>
          </a:p>
          <a:p>
            <a:pPr lvl="1"/>
            <a:r>
              <a:rPr lang="en-US" dirty="0" smtClean="0"/>
              <a:t>Directionality</a:t>
            </a:r>
          </a:p>
          <a:p>
            <a:pPr lvl="1"/>
            <a:r>
              <a:rPr lang="en-US" dirty="0" smtClean="0"/>
              <a:t>Volume of data transferred</a:t>
            </a:r>
            <a:endParaRPr lang="en-US" dirty="0"/>
          </a:p>
        </p:txBody>
      </p:sp>
    </p:spTree>
    <p:extLst>
      <p:ext uri="{BB962C8B-B14F-4D97-AF65-F5344CB8AC3E}">
        <p14:creationId xmlns:p14="http://schemas.microsoft.com/office/powerpoint/2010/main" val="330605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sz="quarter" idx="1"/>
          </p:nvPr>
        </p:nvSpPr>
        <p:spPr/>
        <p:txBody>
          <a:bodyPr>
            <a:normAutofit fontScale="70000" lnSpcReduction="20000"/>
          </a:bodyPr>
          <a:lstStyle/>
          <a:p>
            <a:r>
              <a:rPr lang="en-US" dirty="0" smtClean="0"/>
              <a:t>Simple Patterns</a:t>
            </a:r>
          </a:p>
          <a:p>
            <a:pPr lvl="1"/>
            <a:r>
              <a:rPr lang="en-US" dirty="0" smtClean="0"/>
              <a:t>Relating to IP addresses:</a:t>
            </a:r>
          </a:p>
          <a:p>
            <a:pPr lvl="2"/>
            <a:r>
              <a:rPr lang="en-US" dirty="0" smtClean="0"/>
              <a:t>Many-to-one IP addresses</a:t>
            </a:r>
          </a:p>
          <a:p>
            <a:pPr lvl="3"/>
            <a:r>
              <a:rPr lang="en-US" dirty="0" smtClean="0"/>
              <a:t>DDOS on the destination IP</a:t>
            </a:r>
          </a:p>
          <a:p>
            <a:pPr lvl="3"/>
            <a:r>
              <a:rPr lang="en-US" dirty="0" smtClean="0"/>
              <a:t>Syslog server</a:t>
            </a:r>
          </a:p>
          <a:p>
            <a:pPr lvl="3"/>
            <a:r>
              <a:rPr lang="en-US" dirty="0" smtClean="0"/>
              <a:t>“Drop box” data repository on the destination IP</a:t>
            </a:r>
          </a:p>
          <a:p>
            <a:pPr lvl="3"/>
            <a:r>
              <a:rPr lang="en-US" dirty="0" smtClean="0"/>
              <a:t>Email server (at destination)</a:t>
            </a:r>
          </a:p>
          <a:p>
            <a:pPr lvl="2"/>
            <a:r>
              <a:rPr lang="en-US" dirty="0" smtClean="0"/>
              <a:t>One-to-many IP addresses</a:t>
            </a:r>
          </a:p>
          <a:p>
            <a:pPr lvl="3"/>
            <a:r>
              <a:rPr lang="en-US" dirty="0" smtClean="0"/>
              <a:t>Web server</a:t>
            </a:r>
          </a:p>
          <a:p>
            <a:pPr lvl="3"/>
            <a:r>
              <a:rPr lang="en-US" dirty="0" smtClean="0"/>
              <a:t>Email server (at source)</a:t>
            </a:r>
          </a:p>
          <a:p>
            <a:pPr lvl="3"/>
            <a:r>
              <a:rPr lang="en-US" dirty="0" smtClean="0"/>
              <a:t>SPAM bot</a:t>
            </a:r>
          </a:p>
          <a:p>
            <a:pPr lvl="3"/>
            <a:r>
              <a:rPr lang="en-US" dirty="0" err="1" smtClean="0"/>
              <a:t>Warez</a:t>
            </a:r>
            <a:r>
              <a:rPr lang="en-US" dirty="0" smtClean="0"/>
              <a:t> server</a:t>
            </a:r>
          </a:p>
          <a:p>
            <a:pPr lvl="3"/>
            <a:r>
              <a:rPr lang="en-US" dirty="0" smtClean="0"/>
              <a:t>Network port scanning</a:t>
            </a:r>
          </a:p>
          <a:p>
            <a:pPr lvl="2"/>
            <a:r>
              <a:rPr lang="en-US" dirty="0" smtClean="0"/>
              <a:t>Many-to-many IP addresses</a:t>
            </a:r>
          </a:p>
          <a:p>
            <a:pPr lvl="3"/>
            <a:r>
              <a:rPr lang="en-US" dirty="0" smtClean="0"/>
              <a:t>Peer-to-peer file sharing traffic</a:t>
            </a:r>
          </a:p>
          <a:p>
            <a:pPr lvl="3"/>
            <a:r>
              <a:rPr lang="en-US" dirty="0" smtClean="0"/>
              <a:t>Widespread virus infection</a:t>
            </a:r>
          </a:p>
          <a:p>
            <a:pPr lvl="2"/>
            <a:r>
              <a:rPr lang="en-US" dirty="0" smtClean="0"/>
              <a:t>One-to-one IP address</a:t>
            </a:r>
          </a:p>
          <a:p>
            <a:pPr lvl="3"/>
            <a:r>
              <a:rPr lang="en-US" dirty="0" smtClean="0"/>
              <a:t>Targeted attack against a specific system</a:t>
            </a:r>
          </a:p>
          <a:p>
            <a:pPr lvl="3"/>
            <a:r>
              <a:rPr lang="en-US" dirty="0" smtClean="0"/>
              <a:t>Routine server communications</a:t>
            </a:r>
            <a:endParaRPr lang="en-US" dirty="0"/>
          </a:p>
        </p:txBody>
      </p:sp>
    </p:spTree>
    <p:extLst>
      <p:ext uri="{BB962C8B-B14F-4D97-AF65-F5344CB8AC3E}">
        <p14:creationId xmlns:p14="http://schemas.microsoft.com/office/powerpoint/2010/main" val="90158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sz="quarter" idx="1"/>
          </p:nvPr>
        </p:nvSpPr>
        <p:spPr/>
        <p:txBody>
          <a:bodyPr>
            <a:normAutofit/>
          </a:bodyPr>
          <a:lstStyle/>
          <a:p>
            <a:r>
              <a:rPr lang="en-US" dirty="0" smtClean="0"/>
              <a:t>Complex patterns:</a:t>
            </a:r>
          </a:p>
          <a:p>
            <a:pPr lvl="1"/>
            <a:r>
              <a:rPr lang="en-US" dirty="0" smtClean="0"/>
              <a:t>Example: TCP SYN port scan might have the following characteristics</a:t>
            </a:r>
          </a:p>
          <a:p>
            <a:pPr lvl="2"/>
            <a:r>
              <a:rPr lang="en-US" dirty="0" smtClean="0"/>
              <a:t>One source IP address</a:t>
            </a:r>
          </a:p>
          <a:p>
            <a:pPr lvl="2"/>
            <a:r>
              <a:rPr lang="en-US" dirty="0" smtClean="0"/>
              <a:t>One or more destination IP addresses</a:t>
            </a:r>
          </a:p>
          <a:p>
            <a:pPr lvl="2"/>
            <a:r>
              <a:rPr lang="en-US" dirty="0" smtClean="0"/>
              <a:t>Destination port numbers increasing incrementally</a:t>
            </a:r>
          </a:p>
          <a:p>
            <a:pPr lvl="2"/>
            <a:r>
              <a:rPr lang="en-US" dirty="0" smtClean="0"/>
              <a:t>Volume of packets surpassing a specified value within a period of time</a:t>
            </a:r>
          </a:p>
          <a:p>
            <a:pPr lvl="2"/>
            <a:r>
              <a:rPr lang="en-US" dirty="0" smtClean="0"/>
              <a:t>TCP protocol</a:t>
            </a:r>
          </a:p>
          <a:p>
            <a:pPr lvl="2"/>
            <a:r>
              <a:rPr lang="en-US" dirty="0" smtClean="0"/>
              <a:t>Outbound protocol flags set to “SYN” (no full TCP connections)</a:t>
            </a:r>
            <a:endParaRPr lang="en-US" dirty="0"/>
          </a:p>
        </p:txBody>
      </p:sp>
    </p:spTree>
    <p:extLst>
      <p:ext uri="{BB962C8B-B14F-4D97-AF65-F5344CB8AC3E}">
        <p14:creationId xmlns:p14="http://schemas.microsoft.com/office/powerpoint/2010/main" val="151831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r>
              <a:rPr lang="en-US" dirty="0" err="1" smtClean="0"/>
              <a:t>con’t</a:t>
            </a:r>
            <a:r>
              <a:rPr lang="en-US" dirty="0" smtClean="0"/>
              <a:t>) Tools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Flow record analysis tools</a:t>
            </a:r>
          </a:p>
          <a:p>
            <a:pPr lvl="1"/>
            <a:r>
              <a:rPr lang="en-US" dirty="0" err="1" smtClean="0"/>
              <a:t>SiLK</a:t>
            </a:r>
            <a:r>
              <a:rPr lang="en-US" dirty="0" smtClean="0"/>
              <a:t> (a suite of flow export data analysis tools), some of these tools include:</a:t>
            </a:r>
          </a:p>
          <a:p>
            <a:pPr lvl="2"/>
            <a:r>
              <a:rPr lang="en-US" dirty="0" err="1" smtClean="0"/>
              <a:t>Rwfilter</a:t>
            </a:r>
            <a:r>
              <a:rPr lang="en-US" dirty="0" smtClean="0"/>
              <a:t>: a core tool in the suite, designed to extract flows of interest, filter them by time and category, then partition them further by protocol attributes.</a:t>
            </a:r>
          </a:p>
          <a:p>
            <a:pPr lvl="2"/>
            <a:r>
              <a:rPr lang="en-US" dirty="0" err="1" smtClean="0"/>
              <a:t>Rwstats</a:t>
            </a:r>
            <a:r>
              <a:rPr lang="en-US" dirty="0" smtClean="0"/>
              <a:t>, </a:t>
            </a:r>
            <a:r>
              <a:rPr lang="en-US" dirty="0" err="1" smtClean="0"/>
              <a:t>rwcount</a:t>
            </a:r>
            <a:r>
              <a:rPr lang="en-US" dirty="0" smtClean="0"/>
              <a:t>, </a:t>
            </a:r>
            <a:r>
              <a:rPr lang="en-US" dirty="0" err="1" smtClean="0"/>
              <a:t>rwcut</a:t>
            </a:r>
            <a:r>
              <a:rPr lang="en-US" dirty="0" smtClean="0"/>
              <a:t>, </a:t>
            </a:r>
            <a:r>
              <a:rPr lang="en-US" dirty="0" err="1" smtClean="0"/>
              <a:t>rwuniq</a:t>
            </a:r>
            <a:r>
              <a:rPr lang="en-US" dirty="0" smtClean="0"/>
              <a:t>, et al.: basic flow </a:t>
            </a:r>
            <a:r>
              <a:rPr lang="en-US" dirty="0" err="1" smtClean="0"/>
              <a:t>utilitites</a:t>
            </a:r>
            <a:r>
              <a:rPr lang="en-US" dirty="0" smtClean="0"/>
              <a:t> that work together to aggregate export data flows.</a:t>
            </a:r>
          </a:p>
          <a:p>
            <a:pPr lvl="2"/>
            <a:r>
              <a:rPr lang="en-US" dirty="0" err="1" smtClean="0"/>
              <a:t>Rwidsquery</a:t>
            </a:r>
            <a:r>
              <a:rPr lang="en-US" dirty="0" smtClean="0"/>
              <a:t>: can take a Snort sensor rule and apply it to its own collected data, then write a </a:t>
            </a:r>
            <a:r>
              <a:rPr lang="en-US" dirty="0" err="1" smtClean="0"/>
              <a:t>rwfilter</a:t>
            </a:r>
            <a:r>
              <a:rPr lang="en-US" dirty="0" smtClean="0"/>
              <a:t> to produce the flows that match the rule or alert file.</a:t>
            </a:r>
          </a:p>
          <a:p>
            <a:pPr lvl="2"/>
            <a:r>
              <a:rPr lang="en-US" dirty="0" err="1" smtClean="0"/>
              <a:t>Rwpmatch</a:t>
            </a:r>
            <a:r>
              <a:rPr lang="en-US" dirty="0" smtClean="0"/>
              <a:t>: </a:t>
            </a:r>
            <a:r>
              <a:rPr lang="en-US" dirty="0" err="1" smtClean="0"/>
              <a:t>libpcap</a:t>
            </a:r>
            <a:r>
              <a:rPr lang="en-US" dirty="0" smtClean="0"/>
              <a:t>-based program that reads in </a:t>
            </a:r>
            <a:r>
              <a:rPr lang="en-US" dirty="0" err="1" smtClean="0"/>
              <a:t>SiLK</a:t>
            </a:r>
            <a:r>
              <a:rPr lang="en-US" dirty="0" smtClean="0"/>
              <a:t>-formatted flow metadata and an input </a:t>
            </a:r>
            <a:r>
              <a:rPr lang="en-US" dirty="0" err="1" smtClean="0"/>
              <a:t>packter</a:t>
            </a:r>
            <a:r>
              <a:rPr lang="en-US" dirty="0" smtClean="0"/>
              <a:t> source and saves out jus the packets that match the flow metadata</a:t>
            </a:r>
          </a:p>
          <a:p>
            <a:pPr lvl="2"/>
            <a:r>
              <a:rPr lang="en-US" dirty="0" smtClean="0"/>
              <a:t>Advanced </a:t>
            </a:r>
            <a:r>
              <a:rPr lang="en-US" dirty="0" err="1" smtClean="0"/>
              <a:t>SiLK</a:t>
            </a:r>
            <a:endParaRPr lang="en-US" dirty="0"/>
          </a:p>
        </p:txBody>
      </p:sp>
    </p:spTree>
    <p:extLst>
      <p:ext uri="{BB962C8B-B14F-4D97-AF65-F5344CB8AC3E}">
        <p14:creationId xmlns:p14="http://schemas.microsoft.com/office/powerpoint/2010/main" val="3689129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err="1"/>
              <a:t>con’t</a:t>
            </a:r>
            <a:r>
              <a:rPr lang="en-US" dirty="0" smtClean="0"/>
              <a:t>)</a:t>
            </a:r>
            <a:r>
              <a:rPr lang="en-US" dirty="0"/>
              <a:t> Tools</a:t>
            </a:r>
          </a:p>
        </p:txBody>
      </p:sp>
      <p:sp>
        <p:nvSpPr>
          <p:cNvPr id="3" name="Content Placeholder 2"/>
          <p:cNvSpPr>
            <a:spLocks noGrp="1"/>
          </p:cNvSpPr>
          <p:nvPr>
            <p:ph sz="quarter" idx="1"/>
          </p:nvPr>
        </p:nvSpPr>
        <p:spPr/>
        <p:txBody>
          <a:bodyPr>
            <a:normAutofit fontScale="85000" lnSpcReduction="20000"/>
          </a:bodyPr>
          <a:lstStyle/>
          <a:p>
            <a:r>
              <a:rPr lang="en-US" dirty="0" smtClean="0"/>
              <a:t>Flow-tools</a:t>
            </a:r>
          </a:p>
          <a:p>
            <a:pPr lvl="1"/>
            <a:r>
              <a:rPr lang="en-US" dirty="0" smtClean="0"/>
              <a:t>Flow-report</a:t>
            </a:r>
          </a:p>
          <a:p>
            <a:pPr lvl="1"/>
            <a:r>
              <a:rPr lang="en-US" dirty="0" smtClean="0"/>
              <a:t>Flow-</a:t>
            </a:r>
            <a:r>
              <a:rPr lang="en-US" dirty="0" err="1" smtClean="0"/>
              <a:t>nfilter</a:t>
            </a:r>
            <a:endParaRPr lang="en-US" dirty="0" smtClean="0"/>
          </a:p>
          <a:p>
            <a:pPr lvl="1"/>
            <a:r>
              <a:rPr lang="en-US" dirty="0" smtClean="0"/>
              <a:t>Flow-</a:t>
            </a:r>
            <a:r>
              <a:rPr lang="en-US" dirty="0" err="1" smtClean="0"/>
              <a:t>dscan</a:t>
            </a:r>
            <a:endParaRPr lang="en-US" dirty="0" smtClean="0"/>
          </a:p>
          <a:p>
            <a:r>
              <a:rPr lang="en-US" dirty="0" smtClean="0"/>
              <a:t>Argus client tools</a:t>
            </a:r>
          </a:p>
          <a:p>
            <a:pPr lvl="1"/>
            <a:r>
              <a:rPr lang="en-US" dirty="0" smtClean="0"/>
              <a:t>Ra – basic tool for reading, filtering, and printing Argus data</a:t>
            </a:r>
          </a:p>
          <a:p>
            <a:pPr lvl="1"/>
            <a:r>
              <a:rPr lang="en-US" dirty="0" err="1" smtClean="0"/>
              <a:t>Racluster</a:t>
            </a:r>
            <a:r>
              <a:rPr lang="en-US" dirty="0" smtClean="0"/>
              <a:t> – cluster flow export data based on user-specified criteria.</a:t>
            </a:r>
          </a:p>
          <a:p>
            <a:pPr lvl="1"/>
            <a:r>
              <a:rPr lang="en-US" dirty="0" err="1" smtClean="0"/>
              <a:t>Rasort</a:t>
            </a:r>
            <a:r>
              <a:rPr lang="en-US" dirty="0" smtClean="0"/>
              <a:t> – sort flow data based on user-specified criteria, such as source or destination IP, time, TTL, flow duration, and more.</a:t>
            </a:r>
          </a:p>
          <a:p>
            <a:pPr lvl="1"/>
            <a:r>
              <a:rPr lang="en-US" dirty="0" err="1" smtClean="0"/>
              <a:t>Ragrep</a:t>
            </a:r>
            <a:r>
              <a:rPr lang="en-US" dirty="0" smtClean="0"/>
              <a:t> – powerful regular expression and pattern matching, based on the GNU “</a:t>
            </a:r>
            <a:r>
              <a:rPr lang="en-US" dirty="0" err="1" smtClean="0"/>
              <a:t>grep</a:t>
            </a:r>
            <a:r>
              <a:rPr lang="en-US" dirty="0" smtClean="0"/>
              <a:t>” utility</a:t>
            </a:r>
          </a:p>
          <a:p>
            <a:pPr lvl="1"/>
            <a:r>
              <a:rPr lang="en-US" dirty="0" err="1" smtClean="0"/>
              <a:t>Rahisto</a:t>
            </a:r>
            <a:r>
              <a:rPr lang="en-US" dirty="0" smtClean="0"/>
              <a:t> – generate frequency distribution tables for user-selected metrics such as flow record duration, source and </a:t>
            </a:r>
            <a:r>
              <a:rPr lang="en-US" dirty="0" err="1" smtClean="0"/>
              <a:t>destinatino</a:t>
            </a:r>
            <a:r>
              <a:rPr lang="en-US" dirty="0" smtClean="0"/>
              <a:t> port number, bytes transferred, packet count, bits per second, and more.</a:t>
            </a:r>
          </a:p>
          <a:p>
            <a:pPr lvl="1"/>
            <a:r>
              <a:rPr lang="en-US" dirty="0" err="1" smtClean="0"/>
              <a:t>Ragraph</a:t>
            </a:r>
            <a:r>
              <a:rPr lang="en-US" dirty="0" smtClean="0"/>
              <a:t> – create visual plots based on user-specified fields of interest, such as bytes, packet counts, average duration, IP, ports, and more.</a:t>
            </a:r>
            <a:endParaRPr lang="en-US" dirty="0"/>
          </a:p>
        </p:txBody>
      </p:sp>
    </p:spTree>
    <p:extLst>
      <p:ext uri="{BB962C8B-B14F-4D97-AF65-F5344CB8AC3E}">
        <p14:creationId xmlns:p14="http://schemas.microsoft.com/office/powerpoint/2010/main" val="3075566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err="1"/>
              <a:t>con’t</a:t>
            </a:r>
            <a:r>
              <a:rPr lang="en-US" dirty="0" smtClean="0"/>
              <a:t>)</a:t>
            </a:r>
            <a:r>
              <a:rPr lang="en-US" dirty="0"/>
              <a:t> Tools</a:t>
            </a:r>
          </a:p>
        </p:txBody>
      </p:sp>
      <p:sp>
        <p:nvSpPr>
          <p:cNvPr id="3" name="Content Placeholder 2"/>
          <p:cNvSpPr>
            <a:spLocks noGrp="1"/>
          </p:cNvSpPr>
          <p:nvPr>
            <p:ph sz="quarter" idx="1"/>
          </p:nvPr>
        </p:nvSpPr>
        <p:spPr/>
        <p:txBody>
          <a:bodyPr>
            <a:normAutofit/>
          </a:bodyPr>
          <a:lstStyle/>
          <a:p>
            <a:r>
              <a:rPr lang="en-US" dirty="0" err="1" smtClean="0"/>
              <a:t>FlowTraq</a:t>
            </a:r>
            <a:r>
              <a:rPr lang="en-US" dirty="0" smtClean="0"/>
              <a:t> (commercial)</a:t>
            </a:r>
          </a:p>
          <a:p>
            <a:r>
              <a:rPr lang="en-US" dirty="0" err="1" smtClean="0"/>
              <a:t>Nfdump</a:t>
            </a:r>
            <a:r>
              <a:rPr lang="en-US" dirty="0" smtClean="0"/>
              <a:t>/</a:t>
            </a:r>
            <a:r>
              <a:rPr lang="en-US" dirty="0" err="1" smtClean="0"/>
              <a:t>NfSen</a:t>
            </a:r>
            <a:r>
              <a:rPr lang="en-US" dirty="0" smtClean="0"/>
              <a:t> (</a:t>
            </a:r>
            <a:r>
              <a:rPr lang="en-US" dirty="0" err="1" smtClean="0"/>
              <a:t>Netflow</a:t>
            </a:r>
            <a:r>
              <a:rPr lang="en-US" dirty="0" smtClean="0"/>
              <a:t> Sensor) features include:</a:t>
            </a:r>
          </a:p>
          <a:p>
            <a:pPr lvl="1"/>
            <a:r>
              <a:rPr lang="en-US" dirty="0" smtClean="0"/>
              <a:t>Aggregate flow record fields by specific fields</a:t>
            </a:r>
          </a:p>
          <a:p>
            <a:pPr lvl="1"/>
            <a:r>
              <a:rPr lang="en-US" dirty="0" smtClean="0"/>
              <a:t>Limit by time range</a:t>
            </a:r>
          </a:p>
          <a:p>
            <a:pPr lvl="1"/>
            <a:r>
              <a:rPr lang="en-US" dirty="0" smtClean="0"/>
              <a:t>Generate statistics about IP addresses, interfaces, ports, and more</a:t>
            </a:r>
          </a:p>
          <a:p>
            <a:pPr lvl="1"/>
            <a:r>
              <a:rPr lang="en-US" dirty="0" err="1" smtClean="0"/>
              <a:t>Anonymize</a:t>
            </a:r>
            <a:r>
              <a:rPr lang="en-US" dirty="0" smtClean="0"/>
              <a:t> IP addresses</a:t>
            </a:r>
          </a:p>
          <a:p>
            <a:pPr lvl="1"/>
            <a:r>
              <a:rPr lang="en-US" dirty="0" smtClean="0"/>
              <a:t>Customize output format</a:t>
            </a:r>
          </a:p>
          <a:p>
            <a:pPr lvl="1"/>
            <a:r>
              <a:rPr lang="en-US" dirty="0" smtClean="0"/>
              <a:t>FPF-style filters</a:t>
            </a:r>
          </a:p>
        </p:txBody>
      </p:sp>
    </p:spTree>
    <p:extLst>
      <p:ext uri="{BB962C8B-B14F-4D97-AF65-F5344CB8AC3E}">
        <p14:creationId xmlns:p14="http://schemas.microsoft.com/office/powerpoint/2010/main" val="245814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2051" name="Rectangle 18"/>
          <p:cNvSpPr txBox="1">
            <a:spLocks noChangeArrowheads="1"/>
          </p:cNvSpPr>
          <p:nvPr/>
        </p:nvSpPr>
        <p:spPr bwMode="auto">
          <a:xfrm>
            <a:off x="163513" y="5681663"/>
            <a:ext cx="85820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5.1  </a:t>
            </a:r>
            <a:r>
              <a:rPr lang="en-IN" sz="1400"/>
              <a:t>A screenshot of the Flow Traq commercial flow record analysis GUI, created using ProQueSys’ online demo.</a:t>
            </a:r>
          </a:p>
        </p:txBody>
      </p:sp>
      <p:pic>
        <p:nvPicPr>
          <p:cNvPr id="2052" name="Picture 4" descr="Z:\Graphics\Powerpoint\JW_USA\Davidhoff\Final files\ch05\ProQueSy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471488"/>
            <a:ext cx="6786563"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t>
            </a:r>
            <a:r>
              <a:rPr lang="en-US" dirty="0" err="1"/>
              <a:t>con’t</a:t>
            </a:r>
            <a:r>
              <a:rPr lang="en-US" dirty="0"/>
              <a:t>) Tools</a:t>
            </a:r>
          </a:p>
        </p:txBody>
      </p:sp>
      <p:sp>
        <p:nvSpPr>
          <p:cNvPr id="3" name="Content Placeholder 2"/>
          <p:cNvSpPr>
            <a:spLocks noGrp="1"/>
          </p:cNvSpPr>
          <p:nvPr>
            <p:ph sz="quarter" idx="1"/>
          </p:nvPr>
        </p:nvSpPr>
        <p:spPr/>
        <p:txBody>
          <a:bodyPr/>
          <a:lstStyle/>
          <a:p>
            <a:r>
              <a:rPr lang="en-US" dirty="0" err="1" smtClean="0"/>
              <a:t>EtherApe</a:t>
            </a:r>
            <a:endParaRPr lang="en-US" dirty="0" smtClean="0"/>
          </a:p>
          <a:p>
            <a:pPr lvl="1"/>
            <a:r>
              <a:rPr lang="en-US" dirty="0" err="1" smtClean="0"/>
              <a:t>Libpcap</a:t>
            </a:r>
            <a:r>
              <a:rPr lang="en-US" dirty="0" smtClean="0"/>
              <a:t>-based graphical tool that visually displays network activity in real time.</a:t>
            </a:r>
            <a:endParaRPr lang="en-US" dirty="0"/>
          </a:p>
        </p:txBody>
      </p:sp>
    </p:spTree>
    <p:extLst>
      <p:ext uri="{BB962C8B-B14F-4D97-AF65-F5344CB8AC3E}">
        <p14:creationId xmlns:p14="http://schemas.microsoft.com/office/powerpoint/2010/main" val="863190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3075" name="Rectangle 18"/>
          <p:cNvSpPr txBox="1">
            <a:spLocks noChangeArrowheads="1"/>
          </p:cNvSpPr>
          <p:nvPr/>
        </p:nvSpPr>
        <p:spPr bwMode="auto">
          <a:xfrm>
            <a:off x="163513" y="5681663"/>
            <a:ext cx="858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5.2  </a:t>
            </a:r>
            <a:r>
              <a:rPr lang="en-IN" sz="1400"/>
              <a:t>The main EtherApe screen.</a:t>
            </a:r>
          </a:p>
        </p:txBody>
      </p:sp>
      <p:pic>
        <p:nvPicPr>
          <p:cNvPr id="3076" name="Picture 4" descr="Z:\Graphics\Powerpoint\JW_USA\Davidhoff\Final files\ch05\Etherape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225" y="584200"/>
            <a:ext cx="6557963"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4099" name="Rectangle 18"/>
          <p:cNvSpPr txBox="1">
            <a:spLocks noChangeArrowheads="1"/>
          </p:cNvSpPr>
          <p:nvPr/>
        </p:nvSpPr>
        <p:spPr bwMode="auto">
          <a:xfrm>
            <a:off x="163513" y="5681663"/>
            <a:ext cx="858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5.3  </a:t>
            </a:r>
            <a:r>
              <a:rPr lang="en-IN" sz="1400"/>
              <a:t>The EtherApe “Protocols” window.</a:t>
            </a:r>
          </a:p>
        </p:txBody>
      </p:sp>
      <p:pic>
        <p:nvPicPr>
          <p:cNvPr id="4100" name="Picture 4" descr="Z:\Graphics\Powerpoint\JW_USA\Davidhoff\Final files\ch05\EtherApe-Protocols.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713" y="739775"/>
            <a:ext cx="56165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Flow Analysis</a:t>
            </a:r>
            <a:endParaRPr lang="en-US" dirty="0"/>
          </a:p>
        </p:txBody>
      </p:sp>
      <p:sp>
        <p:nvSpPr>
          <p:cNvPr id="3" name="Content Placeholder 2"/>
          <p:cNvSpPr>
            <a:spLocks noGrp="1"/>
          </p:cNvSpPr>
          <p:nvPr>
            <p:ph sz="quarter" idx="1"/>
          </p:nvPr>
        </p:nvSpPr>
        <p:spPr/>
        <p:txBody>
          <a:bodyPr/>
          <a:lstStyle/>
          <a:p>
            <a:r>
              <a:rPr lang="en-US" dirty="0" smtClean="0"/>
              <a:t>Can serve a variety of purposes:</a:t>
            </a:r>
          </a:p>
          <a:p>
            <a:pPr lvl="1"/>
            <a:r>
              <a:rPr lang="en-US" dirty="0" smtClean="0"/>
              <a:t>Identifying compromised hosts</a:t>
            </a:r>
          </a:p>
          <a:p>
            <a:pPr lvl="1"/>
            <a:r>
              <a:rPr lang="en-US" dirty="0" smtClean="0"/>
              <a:t>Confirming or disproving data leakage</a:t>
            </a:r>
          </a:p>
          <a:p>
            <a:pPr lvl="1"/>
            <a:r>
              <a:rPr lang="en-US" dirty="0" smtClean="0"/>
              <a:t>Individual profiling</a:t>
            </a:r>
            <a:endParaRPr lang="en-US" dirty="0"/>
          </a:p>
        </p:txBody>
      </p:sp>
    </p:spTree>
    <p:extLst>
      <p:ext uri="{BB962C8B-B14F-4D97-AF65-F5344CB8AC3E}">
        <p14:creationId xmlns:p14="http://schemas.microsoft.com/office/powerpoint/2010/main" val="262776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Grp="1" noChangeArrowheads="1"/>
          </p:cNvSpPr>
          <p:nvPr>
            <p:ph type="ctrTitle" idx="4294967295"/>
          </p:nvPr>
        </p:nvSpPr>
        <p:spPr>
          <a:xfrm>
            <a:off x="0" y="6477000"/>
            <a:ext cx="8839200" cy="228600"/>
          </a:xfrm>
        </p:spPr>
        <p:txBody>
          <a:bodyPr/>
          <a:lstStyle/>
          <a:p>
            <a:pPr eaLnBrk="1" hangingPunct="1"/>
            <a:r>
              <a:rPr lang="en-US" sz="600" smtClean="0">
                <a:latin typeface="Verdana" charset="0"/>
              </a:rPr>
              <a:t>From </a:t>
            </a:r>
            <a:r>
              <a:rPr lang="en-US" sz="600" smtClean="0">
                <a:latin typeface="Verdana Italic" charset="0"/>
              </a:rPr>
              <a:t>Network Forensics</a:t>
            </a:r>
            <a:r>
              <a:rPr lang="en-US" sz="600" i="1" smtClean="0">
                <a:solidFill>
                  <a:schemeClr val="tx1"/>
                </a:solidFill>
                <a:latin typeface="Verdana" charset="0"/>
              </a:rPr>
              <a:t>,</a:t>
            </a:r>
            <a:r>
              <a:rPr lang="en-US" sz="600" smtClean="0">
                <a:solidFill>
                  <a:schemeClr val="tx1"/>
                </a:solidFill>
                <a:latin typeface="Verdana" charset="0"/>
              </a:rPr>
              <a:t> </a:t>
            </a:r>
            <a:r>
              <a:rPr lang="en-US" sz="600" smtClean="0">
                <a:latin typeface="Verdana" charset="0"/>
              </a:rPr>
              <a:t>by Sherri Davidoff and Jonathan Ham  (ISBN: </a:t>
            </a:r>
            <a:r>
              <a:rPr lang="en-US" sz="600" smtClean="0">
                <a:solidFill>
                  <a:schemeClr val="tx1"/>
                </a:solidFill>
                <a:latin typeface="Verdana" charset="0"/>
              </a:rPr>
              <a:t>978-0-13-256471-7</a:t>
            </a:r>
            <a:r>
              <a:rPr lang="en-US" sz="600" smtClean="0">
                <a:latin typeface="Verdana" charset="0"/>
              </a:rPr>
              <a:t>) Copyright © 2012 Pearson Education, Inc. All rights reserved.</a:t>
            </a:r>
          </a:p>
        </p:txBody>
      </p:sp>
      <p:sp>
        <p:nvSpPr>
          <p:cNvPr id="5123" name="Rectangle 18"/>
          <p:cNvSpPr txBox="1">
            <a:spLocks noChangeArrowheads="1"/>
          </p:cNvSpPr>
          <p:nvPr/>
        </p:nvSpPr>
        <p:spPr bwMode="auto">
          <a:xfrm>
            <a:off x="163513" y="5681663"/>
            <a:ext cx="858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sz="1400" b="1"/>
              <a:t>Figure 5.4  </a:t>
            </a:r>
            <a:r>
              <a:rPr lang="en-IN" sz="1400"/>
              <a:t>The EtherApe “Nodes” window.</a:t>
            </a:r>
          </a:p>
        </p:txBody>
      </p:sp>
      <p:pic>
        <p:nvPicPr>
          <p:cNvPr id="5124" name="Picture 4" descr="Z:\Graphics\Powerpoint\JW_USA\Davidhoff\Final files\ch05\Etherape-Nodes.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5763" y="1084263"/>
            <a:ext cx="5832475"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Chapter 5</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smtClean="0"/>
              <a:t>Process Overview</a:t>
            </a:r>
          </a:p>
          <a:p>
            <a:pPr marL="514350" indent="-514350">
              <a:buFont typeface="+mj-lt"/>
              <a:buAutoNum type="arabicPeriod"/>
            </a:pPr>
            <a:r>
              <a:rPr lang="en-US" dirty="0" smtClean="0"/>
              <a:t>Sensors</a:t>
            </a:r>
          </a:p>
          <a:p>
            <a:pPr marL="514350" indent="-514350">
              <a:buFont typeface="+mj-lt"/>
              <a:buAutoNum type="arabicPeriod"/>
            </a:pPr>
            <a:r>
              <a:rPr lang="en-US" dirty="0" smtClean="0"/>
              <a:t>Flow record Export Protocols</a:t>
            </a:r>
          </a:p>
          <a:p>
            <a:pPr marL="514350" indent="-514350">
              <a:buFont typeface="+mj-lt"/>
              <a:buAutoNum type="arabicPeriod"/>
            </a:pPr>
            <a:r>
              <a:rPr lang="en-US" dirty="0" smtClean="0"/>
              <a:t>Collection and aggregation</a:t>
            </a:r>
          </a:p>
          <a:p>
            <a:pPr marL="514350" indent="-514350">
              <a:buFont typeface="+mj-lt"/>
              <a:buAutoNum type="arabicPeriod"/>
            </a:pPr>
            <a:r>
              <a:rPr lang="en-US" dirty="0" smtClean="0"/>
              <a:t>Analysis</a:t>
            </a:r>
          </a:p>
        </p:txBody>
      </p:sp>
    </p:spTree>
    <p:extLst>
      <p:ext uri="{BB962C8B-B14F-4D97-AF65-F5344CB8AC3E}">
        <p14:creationId xmlns:p14="http://schemas.microsoft.com/office/powerpoint/2010/main" val="355932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Overview</a:t>
            </a:r>
            <a:endParaRPr lang="en-US" dirty="0"/>
          </a:p>
        </p:txBody>
      </p:sp>
      <p:sp>
        <p:nvSpPr>
          <p:cNvPr id="3" name="Content Placeholder 2"/>
          <p:cNvSpPr>
            <a:spLocks noGrp="1"/>
          </p:cNvSpPr>
          <p:nvPr>
            <p:ph sz="quarter" idx="1"/>
          </p:nvPr>
        </p:nvSpPr>
        <p:spPr/>
        <p:txBody>
          <a:bodyPr>
            <a:normAutofit/>
          </a:bodyPr>
          <a:lstStyle/>
          <a:p>
            <a:r>
              <a:rPr lang="en-US" dirty="0" smtClean="0"/>
              <a:t>Definition: Flow Record</a:t>
            </a:r>
          </a:p>
          <a:p>
            <a:pPr lvl="1"/>
            <a:r>
              <a:rPr lang="en-US" dirty="0" smtClean="0"/>
              <a:t>“A subset of information about a flow. Typically, a flow record includes the source and destination IP address, source and destination port (where applicable), protocol, date, time, and the amount of data transmitted in each flow.” (p160)</a:t>
            </a:r>
          </a:p>
          <a:p>
            <a:r>
              <a:rPr lang="en-US" dirty="0" smtClean="0"/>
              <a:t>Processing System:</a:t>
            </a:r>
          </a:p>
          <a:p>
            <a:pPr lvl="1"/>
            <a:r>
              <a:rPr lang="en-US" dirty="0" smtClean="0"/>
              <a:t>Sensor</a:t>
            </a:r>
          </a:p>
          <a:p>
            <a:pPr lvl="1"/>
            <a:r>
              <a:rPr lang="en-US" dirty="0" smtClean="0"/>
              <a:t>Collector</a:t>
            </a:r>
          </a:p>
          <a:p>
            <a:pPr lvl="1"/>
            <a:r>
              <a:rPr lang="en-US" dirty="0" smtClean="0"/>
              <a:t>Aggregator</a:t>
            </a:r>
          </a:p>
          <a:p>
            <a:pPr lvl="1"/>
            <a:r>
              <a:rPr lang="en-US" dirty="0" smtClean="0"/>
              <a:t>Analysis </a:t>
            </a:r>
            <a:endParaRPr lang="en-US" dirty="0"/>
          </a:p>
        </p:txBody>
      </p:sp>
    </p:spTree>
    <p:extLst>
      <p:ext uri="{BB962C8B-B14F-4D97-AF65-F5344CB8AC3E}">
        <p14:creationId xmlns:p14="http://schemas.microsoft.com/office/powerpoint/2010/main" val="2048213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(aka. Flow Sensors)</a:t>
            </a:r>
            <a:endParaRPr lang="en-US" dirty="0"/>
          </a:p>
        </p:txBody>
      </p:sp>
      <p:sp>
        <p:nvSpPr>
          <p:cNvPr id="3" name="Content Placeholder 2"/>
          <p:cNvSpPr>
            <a:spLocks noGrp="1"/>
          </p:cNvSpPr>
          <p:nvPr>
            <p:ph sz="quarter" idx="1"/>
          </p:nvPr>
        </p:nvSpPr>
        <p:spPr/>
        <p:txBody>
          <a:bodyPr>
            <a:normAutofit/>
          </a:bodyPr>
          <a:lstStyle/>
          <a:p>
            <a:r>
              <a:rPr lang="en-US" dirty="0" smtClean="0"/>
              <a:t>Sensor types</a:t>
            </a:r>
          </a:p>
          <a:p>
            <a:pPr lvl="1"/>
            <a:r>
              <a:rPr lang="en-US" dirty="0" smtClean="0"/>
              <a:t>Network equipment</a:t>
            </a:r>
          </a:p>
          <a:p>
            <a:pPr lvl="1"/>
            <a:r>
              <a:rPr lang="en-US" dirty="0" smtClean="0"/>
              <a:t>Standalone appliances</a:t>
            </a:r>
          </a:p>
          <a:p>
            <a:r>
              <a:rPr lang="en-US" dirty="0" smtClean="0"/>
              <a:t>Sensor software</a:t>
            </a:r>
          </a:p>
          <a:p>
            <a:pPr lvl="1"/>
            <a:r>
              <a:rPr lang="en-US" dirty="0" smtClean="0"/>
              <a:t>Argus</a:t>
            </a:r>
          </a:p>
          <a:p>
            <a:pPr lvl="1"/>
            <a:r>
              <a:rPr lang="en-US" dirty="0" err="1" smtClean="0"/>
              <a:t>Softflowd</a:t>
            </a:r>
            <a:endParaRPr lang="en-US" dirty="0" smtClean="0"/>
          </a:p>
          <a:p>
            <a:pPr lvl="1"/>
            <a:r>
              <a:rPr lang="en-US" dirty="0" err="1" smtClean="0"/>
              <a:t>Yaf</a:t>
            </a:r>
            <a:endParaRPr lang="en-US" dirty="0" smtClean="0"/>
          </a:p>
        </p:txBody>
      </p:sp>
    </p:spTree>
    <p:extLst>
      <p:ext uri="{BB962C8B-B14F-4D97-AF65-F5344CB8AC3E}">
        <p14:creationId xmlns:p14="http://schemas.microsoft.com/office/powerpoint/2010/main" val="47559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 (aka. Flow Sensors)</a:t>
            </a:r>
            <a:endParaRPr lang="en-US" dirty="0"/>
          </a:p>
        </p:txBody>
      </p:sp>
      <p:sp>
        <p:nvSpPr>
          <p:cNvPr id="3" name="Content Placeholder 2"/>
          <p:cNvSpPr>
            <a:spLocks noGrp="1"/>
          </p:cNvSpPr>
          <p:nvPr>
            <p:ph sz="quarter" idx="1"/>
          </p:nvPr>
        </p:nvSpPr>
        <p:spPr/>
        <p:txBody>
          <a:bodyPr>
            <a:normAutofit/>
          </a:bodyPr>
          <a:lstStyle/>
          <a:p>
            <a:r>
              <a:rPr lang="en-US" dirty="0" smtClean="0"/>
              <a:t>Sensor placement: factors to consider</a:t>
            </a:r>
          </a:p>
          <a:p>
            <a:pPr lvl="1"/>
            <a:r>
              <a:rPr lang="en-US" dirty="0" smtClean="0"/>
              <a:t>Duplication</a:t>
            </a:r>
          </a:p>
          <a:p>
            <a:pPr lvl="1"/>
            <a:r>
              <a:rPr lang="en-US" dirty="0" smtClean="0"/>
              <a:t>Time synchronization</a:t>
            </a:r>
          </a:p>
          <a:p>
            <a:pPr lvl="1"/>
            <a:r>
              <a:rPr lang="en-US" dirty="0" smtClean="0"/>
              <a:t>Perimeter versus internal traffic</a:t>
            </a:r>
          </a:p>
          <a:p>
            <a:pPr lvl="1"/>
            <a:r>
              <a:rPr lang="en-US" dirty="0" smtClean="0"/>
              <a:t>Resources</a:t>
            </a:r>
          </a:p>
          <a:p>
            <a:pPr lvl="1"/>
            <a:r>
              <a:rPr lang="en-US" dirty="0" smtClean="0"/>
              <a:t>capacity</a:t>
            </a:r>
          </a:p>
          <a:p>
            <a:r>
              <a:rPr lang="en-US" dirty="0" smtClean="0"/>
              <a:t>Modifying the environment: options available</a:t>
            </a:r>
          </a:p>
          <a:p>
            <a:pPr lvl="1"/>
            <a:r>
              <a:rPr lang="en-US" dirty="0" smtClean="0"/>
              <a:t>Leverage existing equipment</a:t>
            </a:r>
          </a:p>
          <a:p>
            <a:pPr lvl="1"/>
            <a:r>
              <a:rPr lang="en-US" dirty="0" smtClean="0"/>
              <a:t>Upgrade network equipment</a:t>
            </a:r>
          </a:p>
          <a:p>
            <a:pPr lvl="1"/>
            <a:r>
              <a:rPr lang="en-US" dirty="0" smtClean="0"/>
              <a:t>Deploy additional sensors</a:t>
            </a:r>
            <a:endParaRPr lang="en-US" dirty="0"/>
          </a:p>
        </p:txBody>
      </p:sp>
    </p:spTree>
    <p:extLst>
      <p:ext uri="{BB962C8B-B14F-4D97-AF65-F5344CB8AC3E}">
        <p14:creationId xmlns:p14="http://schemas.microsoft.com/office/powerpoint/2010/main" val="298823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Record Export Protocols</a:t>
            </a:r>
            <a:endParaRPr lang="en-US" dirty="0"/>
          </a:p>
        </p:txBody>
      </p:sp>
      <p:sp>
        <p:nvSpPr>
          <p:cNvPr id="3" name="Content Placeholder 2"/>
          <p:cNvSpPr>
            <a:spLocks noGrp="1"/>
          </p:cNvSpPr>
          <p:nvPr>
            <p:ph sz="quarter" idx="1"/>
          </p:nvPr>
        </p:nvSpPr>
        <p:spPr/>
        <p:txBody>
          <a:bodyPr>
            <a:normAutofit/>
          </a:bodyPr>
          <a:lstStyle/>
          <a:p>
            <a:r>
              <a:rPr lang="en-US" dirty="0" err="1" smtClean="0"/>
              <a:t>NetFlow</a:t>
            </a:r>
            <a:endParaRPr lang="en-US" dirty="0" smtClean="0"/>
          </a:p>
          <a:p>
            <a:pPr lvl="1"/>
            <a:r>
              <a:rPr lang="en-US" dirty="0" smtClean="0"/>
              <a:t>Caches flow information for the purposes of improving performance</a:t>
            </a:r>
          </a:p>
          <a:p>
            <a:r>
              <a:rPr lang="en-US" dirty="0" smtClean="0"/>
              <a:t>IPFIX</a:t>
            </a:r>
          </a:p>
          <a:p>
            <a:pPr lvl="1"/>
            <a:r>
              <a:rPr lang="en-US" dirty="0" smtClean="0"/>
              <a:t>“IP Flow Information Export”</a:t>
            </a:r>
          </a:p>
          <a:p>
            <a:r>
              <a:rPr lang="en-US" dirty="0" err="1" smtClean="0"/>
              <a:t>sFlow</a:t>
            </a:r>
            <a:endParaRPr lang="en-US" dirty="0" smtClean="0"/>
          </a:p>
          <a:p>
            <a:pPr lvl="1"/>
            <a:r>
              <a:rPr lang="en-US" dirty="0" smtClean="0"/>
              <a:t>Used for statistical packet sampling and </a:t>
            </a:r>
            <a:r>
              <a:rPr lang="en-US" dirty="0" err="1" smtClean="0"/>
              <a:t>dows</a:t>
            </a:r>
            <a:r>
              <a:rPr lang="en-US" dirty="0" smtClean="0"/>
              <a:t> not support recording and processing information </a:t>
            </a:r>
            <a:r>
              <a:rPr lang="en-US" smtClean="0"/>
              <a:t>about every single packet.</a:t>
            </a:r>
            <a:endParaRPr lang="en-US" dirty="0"/>
          </a:p>
        </p:txBody>
      </p:sp>
    </p:spTree>
    <p:extLst>
      <p:ext uri="{BB962C8B-B14F-4D97-AF65-F5344CB8AC3E}">
        <p14:creationId xmlns:p14="http://schemas.microsoft.com/office/powerpoint/2010/main" val="3283162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 and Aggregation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Collector placement and architecture: factors to consider</a:t>
            </a:r>
          </a:p>
          <a:p>
            <a:pPr lvl="1"/>
            <a:r>
              <a:rPr lang="en-US" dirty="0" smtClean="0"/>
              <a:t>Congestion</a:t>
            </a:r>
          </a:p>
          <a:p>
            <a:pPr lvl="1"/>
            <a:r>
              <a:rPr lang="en-US" dirty="0" smtClean="0"/>
              <a:t>Security</a:t>
            </a:r>
          </a:p>
          <a:p>
            <a:pPr lvl="1"/>
            <a:r>
              <a:rPr lang="en-US" dirty="0" smtClean="0"/>
              <a:t>Reliability</a:t>
            </a:r>
          </a:p>
          <a:p>
            <a:pPr lvl="1"/>
            <a:r>
              <a:rPr lang="en-US" dirty="0" smtClean="0"/>
              <a:t>Capacity</a:t>
            </a:r>
          </a:p>
          <a:p>
            <a:pPr lvl="1"/>
            <a:r>
              <a:rPr lang="en-US" dirty="0" smtClean="0"/>
              <a:t>Strategy for analysis</a:t>
            </a:r>
          </a:p>
          <a:p>
            <a:r>
              <a:rPr lang="en-US" dirty="0" smtClean="0"/>
              <a:t>Collection Systems</a:t>
            </a:r>
          </a:p>
          <a:p>
            <a:pPr lvl="1"/>
            <a:r>
              <a:rPr lang="en-US" dirty="0" err="1" smtClean="0"/>
              <a:t>SiLK</a:t>
            </a:r>
            <a:endParaRPr lang="en-US" dirty="0" smtClean="0"/>
          </a:p>
          <a:p>
            <a:pPr lvl="1"/>
            <a:r>
              <a:rPr lang="en-US" dirty="0" smtClean="0"/>
              <a:t>Flow-tools</a:t>
            </a:r>
          </a:p>
          <a:p>
            <a:pPr lvl="1"/>
            <a:r>
              <a:rPr lang="en-US" dirty="0" err="1" smtClean="0"/>
              <a:t>Nfdump</a:t>
            </a:r>
            <a:r>
              <a:rPr lang="en-US" dirty="0" smtClean="0"/>
              <a:t>/</a:t>
            </a:r>
            <a:r>
              <a:rPr lang="en-US" dirty="0" err="1" smtClean="0"/>
              <a:t>NfSen</a:t>
            </a:r>
            <a:endParaRPr lang="en-US" dirty="0" smtClean="0"/>
          </a:p>
          <a:p>
            <a:pPr lvl="1"/>
            <a:r>
              <a:rPr lang="en-US" dirty="0" smtClean="0"/>
              <a:t>Argus </a:t>
            </a:r>
            <a:endParaRPr lang="en-US" dirty="0"/>
          </a:p>
        </p:txBody>
      </p:sp>
    </p:spTree>
    <p:extLst>
      <p:ext uri="{BB962C8B-B14F-4D97-AF65-F5344CB8AC3E}">
        <p14:creationId xmlns:p14="http://schemas.microsoft.com/office/powerpoint/2010/main" val="1008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Flow Record Analysis Techniques (typically an iterative process)</a:t>
            </a:r>
          </a:p>
          <a:p>
            <a:pPr lvl="1"/>
            <a:r>
              <a:rPr lang="en-US" dirty="0" smtClean="0"/>
              <a:t>Goals and resources</a:t>
            </a:r>
          </a:p>
          <a:p>
            <a:pPr lvl="1"/>
            <a:r>
              <a:rPr lang="en-US" dirty="0" smtClean="0"/>
              <a:t>Starting indicators</a:t>
            </a:r>
          </a:p>
          <a:p>
            <a:pPr lvl="2"/>
            <a:r>
              <a:rPr lang="en-US" dirty="0" smtClean="0"/>
              <a:t>IP address of a compromised or malicious activity</a:t>
            </a:r>
          </a:p>
          <a:p>
            <a:pPr lvl="2"/>
            <a:r>
              <a:rPr lang="en-US" dirty="0" smtClean="0"/>
              <a:t>Time frame in which malicious activity is suspected, even if the participants are unknown</a:t>
            </a:r>
          </a:p>
          <a:p>
            <a:pPr lvl="2"/>
            <a:r>
              <a:rPr lang="en-US" dirty="0" smtClean="0"/>
              <a:t>Known ports on which a worm was suspected to be active</a:t>
            </a:r>
          </a:p>
          <a:p>
            <a:pPr lvl="2"/>
            <a:r>
              <a:rPr lang="en-US" dirty="0" smtClean="0"/>
              <a:t>Specific flow records that indicate abnormal or unexplained activity</a:t>
            </a:r>
          </a:p>
          <a:p>
            <a:pPr lvl="1"/>
            <a:r>
              <a:rPr lang="en-US" dirty="0" smtClean="0"/>
              <a:t>Analysis techniques</a:t>
            </a:r>
          </a:p>
          <a:p>
            <a:pPr lvl="2"/>
            <a:r>
              <a:rPr lang="en-US" dirty="0" smtClean="0"/>
              <a:t>Filtering</a:t>
            </a:r>
          </a:p>
          <a:p>
            <a:pPr lvl="2"/>
            <a:r>
              <a:rPr lang="en-US" dirty="0" smtClean="0"/>
              <a:t>Baselining</a:t>
            </a:r>
          </a:p>
          <a:p>
            <a:pPr lvl="2"/>
            <a:r>
              <a:rPr lang="en-US" dirty="0" smtClean="0"/>
              <a:t>Dirty values</a:t>
            </a:r>
          </a:p>
          <a:p>
            <a:pPr lvl="2"/>
            <a:r>
              <a:rPr lang="en-US" dirty="0" smtClean="0"/>
              <a:t>Activity pattern matching</a:t>
            </a:r>
          </a:p>
          <a:p>
            <a:endParaRPr lang="en-US" dirty="0"/>
          </a:p>
        </p:txBody>
      </p:sp>
    </p:spTree>
    <p:extLst>
      <p:ext uri="{BB962C8B-B14F-4D97-AF65-F5344CB8AC3E}">
        <p14:creationId xmlns:p14="http://schemas.microsoft.com/office/powerpoint/2010/main" val="4140721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527</TotalTime>
  <Words>1607</Words>
  <Application>Microsoft Office PowerPoint</Application>
  <PresentationFormat>On-screen Show (4:3)</PresentationFormat>
  <Paragraphs>180</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Statistical Flow Analysis</vt:lpstr>
      <vt:lpstr>Statistical Flow Analysis</vt:lpstr>
      <vt:lpstr>Overview of Chapter 5</vt:lpstr>
      <vt:lpstr>Process Overview</vt:lpstr>
      <vt:lpstr>Sensors (aka. Flow Sensors)</vt:lpstr>
      <vt:lpstr>Sensors (aka. Flow Sensors)</vt:lpstr>
      <vt:lpstr>Flow Record Export Protocols</vt:lpstr>
      <vt:lpstr>Collection and Aggregation</vt:lpstr>
      <vt:lpstr>Analysis</vt:lpstr>
      <vt:lpstr>Analysis</vt:lpstr>
      <vt:lpstr>Analysis</vt:lpstr>
      <vt:lpstr>Analysis</vt:lpstr>
      <vt:lpstr>Analysis (con’t) Tools</vt:lpstr>
      <vt:lpstr>Analysis (con’t) Tools</vt:lpstr>
      <vt:lpstr>Analysis (con’t) Tools</vt:lpstr>
      <vt:lpstr>From Network Forensics, by Sherri Davidoff and Jonathan Ham  (ISBN: 978-0-13-256471-7) Copyright © 2012 Pearson Education, Inc. All rights reserved.</vt:lpstr>
      <vt:lpstr>Analysis (con’t) Tools</vt:lpstr>
      <vt:lpstr>From Network Forensics, by Sherri Davidoff and Jonathan Ham  (ISBN: 978-0-13-256471-7) Copyright © 2012 Pearson Education, Inc. All rights reserved.</vt:lpstr>
      <vt:lpstr>From Network Forensics, by Sherri Davidoff and Jonathan Ham  (ISBN: 978-0-13-256471-7) Copyright © 2012 Pearson Education, Inc. All rights reserved.</vt:lpstr>
      <vt:lpstr>From Network Forensics, by Sherri Davidoff and Jonathan Ham  (ISBN: 978-0-13-256471-7) Copyright © 2012 Pearson Education, Inc. All rights reserved.</vt:lpstr>
    </vt:vector>
  </TitlesOfParts>
  <Company>Southern Utah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Flow Analysis</dc:title>
  <dc:creator>SUU</dc:creator>
  <cp:lastModifiedBy>SUU</cp:lastModifiedBy>
  <cp:revision>23</cp:revision>
  <dcterms:created xsi:type="dcterms:W3CDTF">2012-12-27T20:41:24Z</dcterms:created>
  <dcterms:modified xsi:type="dcterms:W3CDTF">2012-12-31T20:18:24Z</dcterms:modified>
</cp:coreProperties>
</file>