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79" r:id="rId8"/>
    <p:sldId id="262" r:id="rId9"/>
    <p:sldId id="263" r:id="rId10"/>
    <p:sldId id="280" r:id="rId11"/>
    <p:sldId id="264" r:id="rId12"/>
    <p:sldId id="281" r:id="rId13"/>
    <p:sldId id="282" r:id="rId14"/>
    <p:sldId id="283" r:id="rId15"/>
    <p:sldId id="265" r:id="rId16"/>
    <p:sldId id="284" r:id="rId17"/>
    <p:sldId id="266" r:id="rId18"/>
    <p:sldId id="285" r:id="rId19"/>
    <p:sldId id="267" r:id="rId20"/>
    <p:sldId id="286" r:id="rId21"/>
    <p:sldId id="287" r:id="rId22"/>
    <p:sldId id="288" r:id="rId23"/>
    <p:sldId id="289" r:id="rId24"/>
    <p:sldId id="268" r:id="rId25"/>
    <p:sldId id="269" r:id="rId26"/>
    <p:sldId id="290" r:id="rId27"/>
    <p:sldId id="291"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4956" autoAdjust="0"/>
  </p:normalViewPr>
  <p:slideViewPr>
    <p:cSldViewPr>
      <p:cViewPr varScale="1">
        <p:scale>
          <a:sx n="76" d="100"/>
          <a:sy n="76" d="100"/>
        </p:scale>
        <p:origin x="-1642" y="-72"/>
      </p:cViewPr>
      <p:guideLst>
        <p:guide orient="horz" pos="2160"/>
        <p:guide pos="2880"/>
      </p:guideLst>
    </p:cSldViewPr>
  </p:slideViewPr>
  <p:notesTextViewPr>
    <p:cViewPr>
      <p:scale>
        <a:sx n="1" d="1"/>
        <a:sy n="1" d="1"/>
      </p:scale>
      <p:origin x="0" y="0"/>
    </p:cViewPr>
  </p:notesTextViewPr>
  <p:sorterViewPr>
    <p:cViewPr>
      <p:scale>
        <a:sx n="100" d="100"/>
        <a:sy n="100" d="100"/>
      </p:scale>
      <p:origin x="0" y="3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A7C33-9369-4779-9CDD-257379B49E95}" type="datetimeFigureOut">
              <a:rPr lang="en-US" smtClean="0"/>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6D347-F875-4751-80F0-D1C0CF33D288}" type="slidenum">
              <a:rPr lang="en-US" smtClean="0"/>
              <a:t>‹#›</a:t>
            </a:fld>
            <a:endParaRPr lang="en-US"/>
          </a:p>
        </p:txBody>
      </p:sp>
    </p:spTree>
    <p:extLst>
      <p:ext uri="{BB962C8B-B14F-4D97-AF65-F5344CB8AC3E}">
        <p14:creationId xmlns:p14="http://schemas.microsoft.com/office/powerpoint/2010/main" val="258521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Management frames – govern communications between stations, except flow control.</a:t>
            </a:r>
          </a:p>
          <a:p>
            <a:pPr lvl="0"/>
            <a:r>
              <a:rPr lang="en-US" dirty="0" smtClean="0"/>
              <a:t>Control frames – support flow control over a variably</a:t>
            </a:r>
            <a:r>
              <a:rPr lang="en-US" baseline="0" dirty="0" smtClean="0"/>
              <a:t> available medium (such as RF)</a:t>
            </a:r>
            <a:endParaRPr lang="en-US" dirty="0" smtClean="0"/>
          </a:p>
          <a:p>
            <a:pPr lvl="0"/>
            <a:r>
              <a:rPr lang="en-US" dirty="0" smtClean="0"/>
              <a:t>Data frames – Encapsulates the layer 3+ data that moves between stations actively engaged in communication on a wireless network.</a:t>
            </a:r>
          </a:p>
          <a:p>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4</a:t>
            </a:fld>
            <a:endParaRPr lang="en-US"/>
          </a:p>
        </p:txBody>
      </p:sp>
    </p:spTree>
    <p:extLst>
      <p:ext uri="{BB962C8B-B14F-4D97-AF65-F5344CB8AC3E}">
        <p14:creationId xmlns:p14="http://schemas.microsoft.com/office/powerpoint/2010/main" val="22765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Protocols: Big-Endian or Little-Endian?</a:t>
            </a:r>
          </a:p>
          <a:p>
            <a:r>
              <a:rPr lang="en-US" dirty="0" smtClean="0"/>
              <a:t>With respect to network protocols, if the most significant value is transmitted first, the system is “big-endian.” if the least significant value is transmitted first, the system is “little-endian.” if the system is a combination of these methods, it</a:t>
            </a:r>
            <a:r>
              <a:rPr lang="en-US" baseline="0" dirty="0" smtClean="0"/>
              <a:t> is considered “mixed-endian” or “middle-endian.” (p207)</a:t>
            </a:r>
          </a:p>
          <a:p>
            <a:endParaRPr lang="en-US" baseline="0" dirty="0" smtClean="0"/>
          </a:p>
          <a:p>
            <a:r>
              <a:rPr lang="en-US" baseline="0" dirty="0" smtClean="0"/>
              <a:t>RFC 791 describes the order of transmission for the “Internet Protocol – Appendix B: Data Transmission Order”.</a:t>
            </a:r>
          </a:p>
          <a:p>
            <a:endParaRPr lang="en-US" baseline="0" dirty="0" smtClean="0"/>
          </a:p>
          <a:p>
            <a:r>
              <a:rPr lang="en-US" baseline="0" dirty="0" smtClean="0"/>
              <a:t>Mixed-endian = bit ordering in each individual data field is big-endian, the fields themselves are transmitted in reverse order, within the byte-boundaries. </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7</a:t>
            </a:fld>
            <a:endParaRPr lang="en-US"/>
          </a:p>
        </p:txBody>
      </p:sp>
    </p:spTree>
    <p:extLst>
      <p:ext uri="{BB962C8B-B14F-4D97-AF65-F5344CB8AC3E}">
        <p14:creationId xmlns:p14="http://schemas.microsoft.com/office/powerpoint/2010/main" val="119085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WPA is:</a:t>
            </a:r>
          </a:p>
          <a:p>
            <a:pPr marL="171450" indent="-171450">
              <a:buFontTx/>
              <a:buChar char="-"/>
            </a:pPr>
            <a:r>
              <a:rPr lang="en-US" dirty="0" smtClean="0"/>
              <a:t>Designed to work with legacy 802.11 hardware.</a:t>
            </a:r>
          </a:p>
          <a:p>
            <a:pPr marL="171450" indent="-171450">
              <a:buFontTx/>
              <a:buChar char="-"/>
            </a:pPr>
            <a:r>
              <a:rPr lang="en-US" dirty="0" smtClean="0"/>
              <a:t>Intended to compensate for keying weaknesses (using TKIP)</a:t>
            </a:r>
          </a:p>
          <a:p>
            <a:pPr marL="171450" indent="-171450">
              <a:buFontTx/>
              <a:buChar char="-"/>
            </a:pPr>
            <a:r>
              <a:rPr lang="en-US" dirty="0" smtClean="0"/>
              <a:t>Already broken</a:t>
            </a:r>
          </a:p>
          <a:p>
            <a:pPr marL="171450" indent="-171450">
              <a:buFontTx/>
              <a:buChar char="-"/>
            </a:pPr>
            <a:endParaRPr lang="en-US" dirty="0" smtClean="0"/>
          </a:p>
          <a:p>
            <a:pPr marL="0" indent="0">
              <a:buFontTx/>
              <a:buNone/>
            </a:pPr>
            <a:r>
              <a:rPr lang="en-US" dirty="0" smtClean="0"/>
              <a:t>WPA2 is: </a:t>
            </a:r>
          </a:p>
          <a:p>
            <a:pPr marL="171450" indent="-171450">
              <a:buFontTx/>
              <a:buChar char="-"/>
            </a:pPr>
            <a:r>
              <a:rPr lang="en-US" baseline="0" dirty="0" smtClean="0"/>
              <a:t>Next generation hardware r</a:t>
            </a:r>
            <a:r>
              <a:rPr lang="en-US" dirty="0" smtClean="0"/>
              <a:t>equired</a:t>
            </a:r>
            <a:r>
              <a:rPr lang="en-US" baseline="0" dirty="0" smtClean="0"/>
              <a:t> </a:t>
            </a:r>
          </a:p>
          <a:p>
            <a:pPr marL="171450" indent="-171450">
              <a:buFontTx/>
              <a:buChar char="-"/>
            </a:pPr>
            <a:r>
              <a:rPr lang="en-US" dirty="0" smtClean="0"/>
              <a:t>Built to utilize AES-CCMP (real crypto!)</a:t>
            </a:r>
          </a:p>
          <a:p>
            <a:pPr marL="171450" indent="-171450">
              <a:buFontTx/>
              <a:buChar char="-"/>
            </a:pPr>
            <a:r>
              <a:rPr lang="en-US" dirty="0" smtClean="0"/>
              <a:t>Currently considered secure when used with</a:t>
            </a:r>
            <a:r>
              <a:rPr lang="en-US" baseline="0" dirty="0" smtClean="0"/>
              <a:t> strong pre-shared keys or in combination with strong 802.1X authentication mechanisms.</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10</a:t>
            </a:fld>
            <a:endParaRPr lang="en-US"/>
          </a:p>
        </p:txBody>
      </p:sp>
    </p:spTree>
    <p:extLst>
      <p:ext uri="{BB962C8B-B14F-4D97-AF65-F5344CB8AC3E}">
        <p14:creationId xmlns:p14="http://schemas.microsoft.com/office/powerpoint/2010/main" val="129100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Enterprise features:</a:t>
            </a:r>
          </a:p>
          <a:p>
            <a:pPr marL="171450" indent="-171450">
              <a:buFontTx/>
              <a:buChar char="-"/>
            </a:pPr>
            <a:r>
              <a:rPr lang="en-US" dirty="0" smtClean="0"/>
              <a:t>Support for IEEE 802.11a/b/g/n</a:t>
            </a:r>
          </a:p>
          <a:p>
            <a:pPr marL="171450" indent="-171450">
              <a:buFontTx/>
              <a:buChar char="-"/>
            </a:pPr>
            <a:r>
              <a:rPr lang="en-US" dirty="0" smtClean="0"/>
              <a:t>Physical media is RF waves</a:t>
            </a:r>
          </a:p>
          <a:p>
            <a:pPr marL="171450" indent="-171450">
              <a:buFontTx/>
              <a:buChar char="-"/>
            </a:pPr>
            <a:r>
              <a:rPr lang="en-US" dirty="0" smtClean="0"/>
              <a:t>Layer</a:t>
            </a:r>
            <a:r>
              <a:rPr lang="en-US" baseline="0" dirty="0" smtClean="0"/>
              <a:t> 3+ functionality, including:</a:t>
            </a:r>
          </a:p>
          <a:p>
            <a:pPr marL="628650" lvl="1" indent="-171450">
              <a:buFontTx/>
              <a:buChar char="-"/>
            </a:pPr>
            <a:r>
              <a:rPr lang="en-US" baseline="0" dirty="0" smtClean="0"/>
              <a:t>Support for routing protocols</a:t>
            </a:r>
          </a:p>
          <a:p>
            <a:pPr marL="628650" lvl="1" indent="-171450">
              <a:buFontTx/>
              <a:buChar char="-"/>
            </a:pPr>
            <a:r>
              <a:rPr lang="en-US" baseline="0" dirty="0" smtClean="0"/>
              <a:t>DHCP</a:t>
            </a:r>
          </a:p>
          <a:p>
            <a:pPr marL="628650" lvl="1" indent="-171450">
              <a:buFontTx/>
              <a:buChar char="-"/>
            </a:pPr>
            <a:r>
              <a:rPr lang="en-US" baseline="0" dirty="0" smtClean="0"/>
              <a:t>Network address translation</a:t>
            </a:r>
          </a:p>
          <a:p>
            <a:pPr marL="628650" lvl="1" indent="-171450">
              <a:buFontTx/>
              <a:buChar char="-"/>
            </a:pPr>
            <a:r>
              <a:rPr lang="en-US" baseline="0" dirty="0" smtClean="0"/>
              <a:t>Packet filtering</a:t>
            </a:r>
          </a:p>
          <a:p>
            <a:pPr marL="171450" lvl="0" indent="-171450">
              <a:buFontTx/>
              <a:buChar char="-"/>
            </a:pPr>
            <a:r>
              <a:rPr lang="en-US" baseline="0" dirty="0" smtClean="0"/>
              <a:t>Centralized authentication</a:t>
            </a:r>
          </a:p>
          <a:p>
            <a:pPr marL="171450" lvl="0" indent="-171450">
              <a:buFontTx/>
              <a:buChar char="-"/>
            </a:pPr>
            <a:r>
              <a:rPr lang="en-US" baseline="0" dirty="0" smtClean="0"/>
              <a:t>Auditable access logs (local and central)</a:t>
            </a:r>
          </a:p>
          <a:p>
            <a:pPr marL="171450" lvl="0" indent="-171450">
              <a:buFontTx/>
              <a:buChar char="-"/>
            </a:pPr>
            <a:r>
              <a:rPr lang="en-US" baseline="0" dirty="0" smtClean="0"/>
              <a:t>Station location tracking</a:t>
            </a:r>
          </a:p>
          <a:p>
            <a:pPr marL="171450" lvl="0" indent="-171450">
              <a:buFontTx/>
              <a:buChar char="-"/>
            </a:pPr>
            <a:r>
              <a:rPr lang="en-US" baseline="0" dirty="0" smtClean="0"/>
              <a:t>Performance monitoring capabilities</a:t>
            </a:r>
          </a:p>
          <a:p>
            <a:pPr marL="171450" lvl="0" indent="-171450">
              <a:buFontTx/>
              <a:buChar char="-"/>
            </a:pPr>
            <a:r>
              <a:rPr lang="en-US" baseline="0" dirty="0" smtClean="0"/>
              <a:t>Power over Ethernet (</a:t>
            </a:r>
            <a:r>
              <a:rPr lang="en-US" baseline="0" dirty="0" err="1" smtClean="0"/>
              <a:t>PoE</a:t>
            </a:r>
            <a:r>
              <a:rPr lang="en-US" baseline="0" dirty="0" smtClean="0"/>
              <a:t>)</a:t>
            </a:r>
          </a:p>
          <a:p>
            <a:pPr marL="171450" lvl="0" indent="-171450">
              <a:buFontTx/>
              <a:buChar char="-"/>
            </a:pPr>
            <a:r>
              <a:rPr lang="en-US" baseline="0" dirty="0" smtClean="0"/>
              <a:t>Indoor and outdoor options</a:t>
            </a:r>
          </a:p>
          <a:p>
            <a:pPr marL="0" lvl="0" indent="0">
              <a:buFontTx/>
              <a:buNone/>
            </a:pPr>
            <a:endParaRPr lang="en-US" baseline="0" dirty="0" smtClean="0"/>
          </a:p>
          <a:p>
            <a:pPr marL="0" lvl="0" indent="0">
              <a:buFontTx/>
              <a:buNone/>
            </a:pPr>
            <a:r>
              <a:rPr lang="en-US" baseline="0" dirty="0" smtClean="0"/>
              <a:t>The interface options for enterprise-class wireless access points frequently include:</a:t>
            </a:r>
          </a:p>
          <a:p>
            <a:pPr marL="171450" lvl="0" indent="-171450">
              <a:buFontTx/>
              <a:buChar char="-"/>
            </a:pPr>
            <a:r>
              <a:rPr lang="en-US" baseline="0" dirty="0" smtClean="0"/>
              <a:t>Console (command-line interface (CLI))</a:t>
            </a:r>
          </a:p>
          <a:p>
            <a:pPr marL="171450" lvl="0" indent="-171450">
              <a:buFontTx/>
              <a:buChar char="-"/>
            </a:pPr>
            <a:r>
              <a:rPr lang="en-US" baseline="0" dirty="0" smtClean="0"/>
              <a:t>Remote console (SSH/Telnet)</a:t>
            </a:r>
          </a:p>
          <a:p>
            <a:pPr marL="171450" lvl="0" indent="-171450">
              <a:buFontTx/>
              <a:buChar char="-"/>
            </a:pPr>
            <a:r>
              <a:rPr lang="en-US" baseline="0" dirty="0" smtClean="0"/>
              <a:t>SNMP</a:t>
            </a:r>
          </a:p>
          <a:p>
            <a:pPr marL="171450" lvl="0" indent="-171450">
              <a:buFontTx/>
              <a:buChar char="-"/>
            </a:pPr>
            <a:r>
              <a:rPr lang="en-US" baseline="0" dirty="0" smtClean="0"/>
              <a:t>Web interface</a:t>
            </a:r>
          </a:p>
          <a:p>
            <a:pPr marL="171450" lvl="0" indent="-171450">
              <a:buFontTx/>
              <a:buChar char="-"/>
            </a:pPr>
            <a:r>
              <a:rPr lang="en-US" baseline="0" dirty="0" smtClean="0"/>
              <a:t>Proprietary interface</a:t>
            </a:r>
          </a:p>
          <a:p>
            <a:pPr marL="171450" lvl="0" indent="-171450">
              <a:buFontTx/>
              <a:buChar char="-"/>
            </a:pPr>
            <a:r>
              <a:rPr lang="en-US" baseline="0" dirty="0" smtClean="0"/>
              <a:t>Central management interface</a:t>
            </a:r>
          </a:p>
          <a:p>
            <a:pPr marL="0" lvl="0" indent="0">
              <a:buFontTx/>
              <a:buNone/>
            </a:pPr>
            <a:endParaRPr lang="en-US" baseline="0" dirty="0" smtClean="0"/>
          </a:p>
          <a:p>
            <a:pPr lvl="0"/>
            <a:r>
              <a:rPr lang="en-US" dirty="0" smtClean="0"/>
              <a:t>Consumer</a:t>
            </a:r>
            <a:r>
              <a:rPr lang="en-US" baseline="0" dirty="0" smtClean="0"/>
              <a:t> </a:t>
            </a:r>
            <a:r>
              <a:rPr lang="en-US" dirty="0" smtClean="0"/>
              <a:t>features include:</a:t>
            </a:r>
          </a:p>
          <a:p>
            <a:pPr marL="171450" lvl="0" indent="-171450">
              <a:buFont typeface="Arial" pitchFamily="34" charset="0"/>
              <a:buChar char="•"/>
            </a:pPr>
            <a:r>
              <a:rPr lang="en-US" dirty="0" smtClean="0"/>
              <a:t>Support for IEEE 802.11a/b/g/n</a:t>
            </a:r>
          </a:p>
          <a:p>
            <a:pPr marL="171450" lvl="0" indent="-171450">
              <a:buFont typeface="Arial" pitchFamily="34" charset="0"/>
              <a:buChar char="•"/>
            </a:pPr>
            <a:r>
              <a:rPr lang="en-US" dirty="0" smtClean="0"/>
              <a:t>Physical media is RF waves</a:t>
            </a:r>
          </a:p>
          <a:p>
            <a:pPr marL="171450" lvl="0" indent="-171450">
              <a:buFont typeface="Arial" pitchFamily="34" charset="0"/>
              <a:buChar char="•"/>
            </a:pPr>
            <a:r>
              <a:rPr lang="en-US" dirty="0" smtClean="0"/>
              <a:t>Often contain Layer 3+ functionality, </a:t>
            </a:r>
            <a:r>
              <a:rPr lang="en-US" dirty="0" err="1" smtClean="0"/>
              <a:t>inlcuding</a:t>
            </a:r>
            <a:r>
              <a:rPr lang="en-US" dirty="0" smtClean="0"/>
              <a:t>:</a:t>
            </a:r>
          </a:p>
          <a:p>
            <a:pPr marL="628650" lvl="1" indent="-171450">
              <a:buFont typeface="Arial" pitchFamily="34" charset="0"/>
              <a:buChar char="•"/>
            </a:pPr>
            <a:r>
              <a:rPr lang="en-US" dirty="0" smtClean="0"/>
              <a:t>Limited routing</a:t>
            </a:r>
          </a:p>
          <a:p>
            <a:pPr marL="628650" lvl="1" indent="-171450">
              <a:buFont typeface="Arial" pitchFamily="34" charset="0"/>
              <a:buChar char="•"/>
            </a:pPr>
            <a:r>
              <a:rPr lang="en-US" dirty="0" smtClean="0"/>
              <a:t>DHCP service</a:t>
            </a:r>
          </a:p>
          <a:p>
            <a:pPr marL="628650" lvl="1" indent="-171450">
              <a:buFont typeface="Arial" pitchFamily="34" charset="0"/>
              <a:buChar char="•"/>
            </a:pPr>
            <a:r>
              <a:rPr lang="en-US" dirty="0" err="1" smtClean="0"/>
              <a:t>NATing</a:t>
            </a:r>
            <a:endParaRPr lang="en-US" dirty="0" smtClean="0"/>
          </a:p>
          <a:p>
            <a:pPr marL="628650" lvl="1" indent="-171450">
              <a:buFont typeface="Arial" pitchFamily="34" charset="0"/>
              <a:buChar char="•"/>
            </a:pPr>
            <a:r>
              <a:rPr lang="en-US" dirty="0" smtClean="0"/>
              <a:t>Limited filtering</a:t>
            </a:r>
          </a:p>
          <a:p>
            <a:pPr marL="171450" lvl="0" indent="-171450">
              <a:buFont typeface="Arial" pitchFamily="34" charset="0"/>
              <a:buChar char="•"/>
            </a:pPr>
            <a:r>
              <a:rPr lang="en-US" dirty="0" smtClean="0"/>
              <a:t>Logging (locally and sometimes remotely)</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14</a:t>
            </a:fld>
            <a:endParaRPr lang="en-US"/>
          </a:p>
        </p:txBody>
      </p:sp>
    </p:spTree>
    <p:extLst>
      <p:ext uri="{BB962C8B-B14F-4D97-AF65-F5344CB8AC3E}">
        <p14:creationId xmlns:p14="http://schemas.microsoft.com/office/powerpoint/2010/main" val="84212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Evidence you might find on WAPs (volatile) include:</a:t>
            </a:r>
          </a:p>
          <a:p>
            <a:pPr marL="171450" indent="-171450">
              <a:buFontTx/>
              <a:buChar char="-"/>
            </a:pPr>
            <a:r>
              <a:rPr lang="en-US" dirty="0" smtClean="0"/>
              <a:t>History of connections by MAC address</a:t>
            </a:r>
          </a:p>
          <a:p>
            <a:pPr marL="171450" indent="-171450">
              <a:buFontTx/>
              <a:buChar char="-"/>
            </a:pPr>
            <a:r>
              <a:rPr lang="en-US" dirty="0" smtClean="0"/>
              <a:t>List of </a:t>
            </a:r>
            <a:r>
              <a:rPr lang="en-US" dirty="0" err="1" smtClean="0"/>
              <a:t>Ips</a:t>
            </a:r>
            <a:r>
              <a:rPr lang="en-US" dirty="0" smtClean="0"/>
              <a:t> associated with MACs</a:t>
            </a:r>
          </a:p>
          <a:p>
            <a:pPr marL="171450" indent="-171450">
              <a:buFontTx/>
              <a:buChar char="-"/>
            </a:pPr>
            <a:r>
              <a:rPr lang="en-US" dirty="0" smtClean="0"/>
              <a:t>Historical logs of wireless events (access requests, key rotation, etc.)</a:t>
            </a:r>
          </a:p>
          <a:p>
            <a:pPr marL="171450" indent="-171450">
              <a:buFontTx/>
              <a:buChar char="-"/>
            </a:pPr>
            <a:r>
              <a:rPr lang="en-US" dirty="0" smtClean="0"/>
              <a:t>History of client signal strength (can help identify geographic location)</a:t>
            </a:r>
          </a:p>
          <a:p>
            <a:pPr marL="171450" indent="-171450">
              <a:buFontTx/>
              <a:buChar char="-"/>
            </a:pPr>
            <a:r>
              <a:rPr lang="en-US" dirty="0" smtClean="0"/>
              <a:t>Routing tables</a:t>
            </a:r>
          </a:p>
          <a:p>
            <a:pPr marL="171450" indent="-171450">
              <a:buFontTx/>
              <a:buChar char="-"/>
            </a:pPr>
            <a:r>
              <a:rPr lang="en-US" dirty="0" smtClean="0"/>
              <a:t>Stored packets before they are forwarded</a:t>
            </a:r>
          </a:p>
          <a:p>
            <a:pPr marL="171450" indent="-171450">
              <a:buFontTx/>
              <a:buChar char="-"/>
            </a:pPr>
            <a:r>
              <a:rPr lang="en-US" dirty="0" smtClean="0"/>
              <a:t>Packet</a:t>
            </a:r>
            <a:r>
              <a:rPr lang="en-US" baseline="0" dirty="0" smtClean="0"/>
              <a:t> counts and statistics</a:t>
            </a:r>
          </a:p>
          <a:p>
            <a:pPr marL="171450" indent="-171450">
              <a:buFontTx/>
              <a:buChar char="-"/>
            </a:pPr>
            <a:r>
              <a:rPr lang="en-US" baseline="0" dirty="0" smtClean="0"/>
              <a:t>ARP table (MAC address to IP address mappings)</a:t>
            </a:r>
          </a:p>
          <a:p>
            <a:pPr marL="171450" indent="-171450">
              <a:buFontTx/>
              <a:buChar char="-"/>
            </a:pPr>
            <a:r>
              <a:rPr lang="en-US" baseline="0" dirty="0" smtClean="0"/>
              <a:t>DHCP lease assignments</a:t>
            </a:r>
          </a:p>
          <a:p>
            <a:pPr marL="171450" indent="-171450">
              <a:buFontTx/>
              <a:buChar char="-"/>
            </a:pPr>
            <a:r>
              <a:rPr lang="en-US" baseline="0" dirty="0" smtClean="0"/>
              <a:t>Access control lists</a:t>
            </a:r>
          </a:p>
          <a:p>
            <a:pPr marL="171450" indent="-171450">
              <a:buFontTx/>
              <a:buChar char="-"/>
            </a:pPr>
            <a:r>
              <a:rPr lang="en-US" baseline="0" dirty="0" smtClean="0"/>
              <a:t>I/O memory</a:t>
            </a:r>
          </a:p>
          <a:p>
            <a:pPr marL="171450" indent="-171450">
              <a:buFontTx/>
              <a:buChar char="-"/>
            </a:pPr>
            <a:r>
              <a:rPr lang="en-US" baseline="0" dirty="0" smtClean="0"/>
              <a:t>Running configuration</a:t>
            </a:r>
          </a:p>
          <a:p>
            <a:pPr marL="171450" indent="-171450">
              <a:buFontTx/>
              <a:buChar char="-"/>
            </a:pPr>
            <a:r>
              <a:rPr lang="en-US" baseline="0" dirty="0" smtClean="0"/>
              <a:t>Processor memory</a:t>
            </a:r>
          </a:p>
          <a:p>
            <a:pPr marL="171450" indent="-171450">
              <a:buFontTx/>
              <a:buChar char="-"/>
            </a:pPr>
            <a:r>
              <a:rPr lang="en-US" baseline="0" dirty="0" smtClean="0"/>
              <a:t>Flow data and related statistics</a:t>
            </a:r>
          </a:p>
          <a:p>
            <a:pPr marL="0" indent="0">
              <a:buFontTx/>
              <a:buNone/>
            </a:pPr>
            <a:endParaRPr lang="en-US" baseline="0" dirty="0" smtClean="0"/>
          </a:p>
          <a:p>
            <a:pPr marL="0" indent="0">
              <a:buFontTx/>
              <a:buNone/>
            </a:pPr>
            <a:r>
              <a:rPr lang="en-US" baseline="0" dirty="0" smtClean="0"/>
              <a:t>Persistent evidence:</a:t>
            </a:r>
          </a:p>
          <a:p>
            <a:pPr marL="171450" indent="-171450">
              <a:buFontTx/>
              <a:buChar char="-"/>
            </a:pPr>
            <a:r>
              <a:rPr lang="en-US" baseline="0" dirty="0" smtClean="0"/>
              <a:t>Operating system image</a:t>
            </a:r>
          </a:p>
          <a:p>
            <a:pPr marL="171450" indent="-171450">
              <a:buFontTx/>
              <a:buChar char="-"/>
            </a:pPr>
            <a:r>
              <a:rPr lang="en-US" baseline="0" dirty="0" smtClean="0"/>
              <a:t>Boot loader</a:t>
            </a:r>
          </a:p>
          <a:p>
            <a:pPr marL="171450" indent="-171450">
              <a:buFontTx/>
              <a:buChar char="-"/>
            </a:pPr>
            <a:r>
              <a:rPr lang="en-US" baseline="0" dirty="0" smtClean="0"/>
              <a:t>Startup configuration files</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16</a:t>
            </a:fld>
            <a:endParaRPr lang="en-US"/>
          </a:p>
        </p:txBody>
      </p:sp>
    </p:spTree>
    <p:extLst>
      <p:ext uri="{BB962C8B-B14F-4D97-AF65-F5344CB8AC3E}">
        <p14:creationId xmlns:p14="http://schemas.microsoft.com/office/powerpoint/2010/main" val="40641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r>
              <a:rPr lang="en-US" baseline="0" dirty="0" smtClean="0"/>
              <a:t> you may want to answer in your investigation of 802.11 frames;</a:t>
            </a:r>
          </a:p>
          <a:p>
            <a:pPr marL="228600" indent="-228600">
              <a:buAutoNum type="arabicPeriod"/>
            </a:pPr>
            <a:r>
              <a:rPr lang="en-US" baseline="0" dirty="0" smtClean="0"/>
              <a:t>Are there any beacons in the wireless traffic?</a:t>
            </a:r>
          </a:p>
          <a:p>
            <a:pPr marL="228600" indent="-228600">
              <a:buAutoNum type="arabicPeriod"/>
            </a:pPr>
            <a:r>
              <a:rPr lang="en-US" baseline="0" dirty="0" smtClean="0"/>
              <a:t>Are there any probe responses?</a:t>
            </a:r>
          </a:p>
          <a:p>
            <a:pPr marL="228600" indent="-228600">
              <a:buAutoNum type="arabicPeriod"/>
            </a:pPr>
            <a:r>
              <a:rPr lang="en-US" baseline="0" dirty="0" smtClean="0"/>
              <a:t>Can you find all the BSSIDs/SSIDs from authenticated/associated traffic?</a:t>
            </a:r>
          </a:p>
          <a:p>
            <a:pPr marL="228600" indent="-228600">
              <a:buAutoNum type="arabicPeriod"/>
            </a:pPr>
            <a:r>
              <a:rPr lang="en-US" baseline="0" dirty="0" smtClean="0"/>
              <a:t>Can you find malicious traffic? What does that look like?</a:t>
            </a:r>
          </a:p>
          <a:p>
            <a:pPr marL="228600" indent="-228600">
              <a:buAutoNum type="arabicPeriod"/>
            </a:pPr>
            <a:r>
              <a:rPr lang="en-US" baseline="0" dirty="0" smtClean="0"/>
              <a:t>Is the captured traffic encrypted using WEP/WPA? Is anyone trying to break the encryption?</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20</a:t>
            </a:fld>
            <a:endParaRPr lang="en-US"/>
          </a:p>
        </p:txBody>
      </p:sp>
    </p:spTree>
    <p:extLst>
      <p:ext uri="{BB962C8B-B14F-4D97-AF65-F5344CB8AC3E}">
        <p14:creationId xmlns:p14="http://schemas.microsoft.com/office/powerpoint/2010/main" val="28782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Evil Twin attack allows anyone to setup their own WAP</a:t>
            </a:r>
            <a:r>
              <a:rPr lang="en-US" baseline="0" dirty="0" smtClean="0"/>
              <a:t> with the same SSID as an infrastructure WAP and whenever the Evil Twin’s signal is stronger than the infrastructure WAP, then the client will connect to the Evil Twin. At that point, the ET can then intercept traffic, insert images, or other data.</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21</a:t>
            </a:fld>
            <a:endParaRPr lang="en-US"/>
          </a:p>
        </p:txBody>
      </p:sp>
    </p:spTree>
    <p:extLst>
      <p:ext uri="{BB962C8B-B14F-4D97-AF65-F5344CB8AC3E}">
        <p14:creationId xmlns:p14="http://schemas.microsoft.com/office/powerpoint/2010/main" val="306901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Strategies</a:t>
            </a:r>
            <a:r>
              <a:rPr lang="en-US" baseline="0" dirty="0" smtClean="0"/>
              <a:t> for locating wireless devices include:</a:t>
            </a:r>
          </a:p>
          <a:p>
            <a:pPr marL="171450" indent="-171450">
              <a:buFontTx/>
              <a:buChar char="-"/>
            </a:pPr>
            <a:r>
              <a:rPr lang="en-US" baseline="0" dirty="0" smtClean="0"/>
              <a:t>Gather station descriptors, such as MAC addresses, which can help provide a physical description so that you know what to look for.</a:t>
            </a:r>
          </a:p>
          <a:p>
            <a:pPr marL="171450" indent="-171450">
              <a:buFontTx/>
              <a:buChar char="-"/>
            </a:pPr>
            <a:r>
              <a:rPr lang="en-US" baseline="0" dirty="0" smtClean="0"/>
              <a:t>For clients, identify the WAP that the station is associated with (by SSID)</a:t>
            </a:r>
          </a:p>
          <a:p>
            <a:pPr marL="171450" indent="-171450">
              <a:buFontTx/>
              <a:buChar char="-"/>
            </a:pPr>
            <a:r>
              <a:rPr lang="en-US" baseline="0" dirty="0" smtClean="0"/>
              <a:t>Leverage commercial enterprise wireless mapping software</a:t>
            </a:r>
          </a:p>
          <a:p>
            <a:pPr marL="171450" indent="-171450">
              <a:buFontTx/>
              <a:buChar char="-"/>
            </a:pPr>
            <a:r>
              <a:rPr lang="en-US" baseline="0" dirty="0" smtClean="0"/>
              <a:t>Poll the device’s signal strength</a:t>
            </a:r>
          </a:p>
          <a:p>
            <a:pPr marL="171450" indent="-171450">
              <a:buFontTx/>
              <a:buChar char="-"/>
            </a:pPr>
            <a:r>
              <a:rPr lang="en-US" baseline="0" dirty="0" err="1" smtClean="0"/>
              <a:t>Triangule</a:t>
            </a:r>
            <a:r>
              <a:rPr lang="en-US" baseline="0" dirty="0" smtClean="0"/>
              <a:t> on the signal</a:t>
            </a:r>
          </a:p>
          <a:p>
            <a:pPr marL="0" indent="0">
              <a:buFontTx/>
              <a:buNone/>
            </a:pPr>
            <a:endParaRPr lang="en-US" baseline="0" dirty="0" smtClean="0"/>
          </a:p>
          <a:p>
            <a:pPr marL="0" indent="0">
              <a:buFontTx/>
              <a:buNone/>
            </a:pPr>
            <a:r>
              <a:rPr lang="en-US" baseline="0" dirty="0" err="1" smtClean="0"/>
              <a:t>inSSIDer</a:t>
            </a:r>
            <a:r>
              <a:rPr lang="en-US" baseline="0" dirty="0" smtClean="0"/>
              <a:t> can be found at: http://www.metageek.net/products/inssider/ </a:t>
            </a:r>
          </a:p>
          <a:p>
            <a:pPr marL="0" indent="0">
              <a:buFontTx/>
              <a:buNone/>
            </a:pP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23</a:t>
            </a:fld>
            <a:endParaRPr lang="en-US"/>
          </a:p>
        </p:txBody>
      </p:sp>
    </p:spTree>
    <p:extLst>
      <p:ext uri="{BB962C8B-B14F-4D97-AF65-F5344CB8AC3E}">
        <p14:creationId xmlns:p14="http://schemas.microsoft.com/office/powerpoint/2010/main" val="250222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Kismet features:</a:t>
            </a:r>
          </a:p>
          <a:p>
            <a:pPr marL="171450" indent="-171450">
              <a:buFontTx/>
              <a:buChar char="-"/>
            </a:pPr>
            <a:r>
              <a:rPr lang="en-US" dirty="0" err="1" smtClean="0"/>
              <a:t>Wireshark</a:t>
            </a:r>
            <a:r>
              <a:rPr lang="en-US" dirty="0" smtClean="0"/>
              <a:t>- and </a:t>
            </a:r>
            <a:r>
              <a:rPr lang="en-US" dirty="0" err="1" smtClean="0"/>
              <a:t>tcpdump</a:t>
            </a:r>
            <a:r>
              <a:rPr lang="en-US" dirty="0" smtClean="0"/>
              <a:t>-compatible data logging</a:t>
            </a:r>
          </a:p>
          <a:p>
            <a:pPr marL="171450" indent="-171450">
              <a:buFontTx/>
              <a:buChar char="-"/>
            </a:pPr>
            <a:r>
              <a:rPr lang="en-US" dirty="0" smtClean="0"/>
              <a:t>Network IP range detection</a:t>
            </a:r>
          </a:p>
          <a:p>
            <a:pPr marL="171450" indent="-171450">
              <a:buFontTx/>
              <a:buChar char="-"/>
            </a:pPr>
            <a:r>
              <a:rPr lang="en-US" dirty="0" smtClean="0"/>
              <a:t>Hidden network SSID </a:t>
            </a:r>
            <a:r>
              <a:rPr lang="en-US" dirty="0" err="1" smtClean="0"/>
              <a:t>decloaking</a:t>
            </a:r>
            <a:endParaRPr lang="en-US" dirty="0" smtClean="0"/>
          </a:p>
          <a:p>
            <a:pPr marL="171450" indent="-171450">
              <a:buFontTx/>
              <a:buChar char="-"/>
            </a:pPr>
            <a:r>
              <a:rPr lang="en-US" dirty="0" smtClean="0"/>
              <a:t>Graphical mapping of networks</a:t>
            </a:r>
          </a:p>
          <a:p>
            <a:pPr marL="171450" indent="-171450">
              <a:buFontTx/>
              <a:buChar char="-"/>
            </a:pPr>
            <a:r>
              <a:rPr lang="en-US" dirty="0" smtClean="0"/>
              <a:t>Manufacturer</a:t>
            </a:r>
            <a:r>
              <a:rPr lang="en-US" baseline="0" dirty="0" smtClean="0"/>
              <a:t> and model identification of access points and clients</a:t>
            </a:r>
          </a:p>
          <a:p>
            <a:pPr marL="171450" indent="-171450">
              <a:buFontTx/>
              <a:buChar char="-"/>
            </a:pPr>
            <a:r>
              <a:rPr lang="en-US" baseline="0" dirty="0" smtClean="0"/>
              <a:t>Detection of known default access point configurations</a:t>
            </a:r>
          </a:p>
          <a:p>
            <a:pPr marL="171450" indent="-171450">
              <a:buFontTx/>
              <a:buChar char="-"/>
            </a:pPr>
            <a:r>
              <a:rPr lang="en-US" baseline="0" dirty="0" smtClean="0"/>
              <a:t>Runtime decoding of WEP packets for known networks</a:t>
            </a:r>
          </a:p>
          <a:p>
            <a:pPr marL="171450" indent="-171450">
              <a:buFontTx/>
              <a:buChar char="-"/>
            </a:pPr>
            <a:r>
              <a:rPr lang="en-US" baseline="0" dirty="0" smtClean="0"/>
              <a:t>Named pipe output for integration with other tools, such as a Layer 3 IDS like Snort</a:t>
            </a:r>
          </a:p>
          <a:p>
            <a:pPr marL="171450" indent="-171450">
              <a:buFontTx/>
              <a:buChar char="-"/>
            </a:pPr>
            <a:r>
              <a:rPr lang="en-US" baseline="0" dirty="0" smtClean="0"/>
              <a:t>Distributed remote drone sniffing</a:t>
            </a:r>
          </a:p>
          <a:p>
            <a:pPr marL="171450" indent="-171450">
              <a:buFontTx/>
              <a:buChar char="-"/>
            </a:pPr>
            <a:r>
              <a:rPr lang="en-US" baseline="0" dirty="0" smtClean="0"/>
              <a:t>XML output</a:t>
            </a:r>
          </a:p>
          <a:p>
            <a:pPr marL="171450" indent="-171450">
              <a:buFontTx/>
              <a:buChar char="-"/>
            </a:pPr>
            <a:r>
              <a:rPr lang="en-US" baseline="0" dirty="0" smtClean="0"/>
              <a:t>Over 20 supported card types</a:t>
            </a:r>
          </a:p>
          <a:p>
            <a:pPr marL="0" indent="0">
              <a:buFontTx/>
              <a:buNone/>
            </a:pPr>
            <a:endParaRPr lang="en-US" baseline="0" dirty="0" smtClean="0"/>
          </a:p>
          <a:p>
            <a:pPr marL="0" indent="0">
              <a:buFontTx/>
              <a:buNone/>
            </a:pPr>
            <a:r>
              <a:rPr lang="en-US" baseline="0" dirty="0" err="1" smtClean="0"/>
              <a:t>KisMAC</a:t>
            </a:r>
            <a:r>
              <a:rPr lang="en-US" baseline="0" dirty="0" smtClean="0"/>
              <a:t> features:</a:t>
            </a:r>
          </a:p>
          <a:p>
            <a:pPr marL="171450" indent="-171450">
              <a:buFontTx/>
              <a:buChar char="-"/>
            </a:pPr>
            <a:r>
              <a:rPr lang="en-US" baseline="0" dirty="0" smtClean="0"/>
              <a:t>Reveals hidden/cloaked/closed SSIDs</a:t>
            </a:r>
          </a:p>
          <a:p>
            <a:pPr marL="171450" indent="-171450">
              <a:buFontTx/>
              <a:buChar char="-"/>
            </a:pPr>
            <a:r>
              <a:rPr lang="en-US" baseline="0" dirty="0" smtClean="0"/>
              <a:t>Shows logged-in clients (with corresponding MAC addresses, IP addresses, and signal strengths)</a:t>
            </a:r>
          </a:p>
          <a:p>
            <a:pPr marL="171450" indent="-171450">
              <a:buFontTx/>
              <a:buChar char="-"/>
            </a:pPr>
            <a:r>
              <a:rPr lang="en-US" baseline="0" dirty="0" smtClean="0"/>
              <a:t>Mapping and GPS support</a:t>
            </a:r>
          </a:p>
          <a:p>
            <a:pPr marL="171450" indent="-171450">
              <a:buFontTx/>
              <a:buChar char="-"/>
            </a:pPr>
            <a:r>
              <a:rPr lang="en-US" baseline="0" dirty="0" smtClean="0"/>
              <a:t>Can draw area maps of network coverage</a:t>
            </a:r>
          </a:p>
          <a:p>
            <a:pPr marL="171450" indent="-171450">
              <a:buFontTx/>
              <a:buChar char="-"/>
            </a:pPr>
            <a:r>
              <a:rPr lang="en-US" baseline="0" dirty="0" smtClean="0"/>
              <a:t>PCAP import and export</a:t>
            </a:r>
          </a:p>
          <a:p>
            <a:pPr marL="171450" indent="-171450">
              <a:buFontTx/>
              <a:buChar char="-"/>
            </a:pPr>
            <a:r>
              <a:rPr lang="en-US" baseline="0" dirty="0" smtClean="0"/>
              <a:t>Support for 802.11b/g</a:t>
            </a:r>
          </a:p>
          <a:p>
            <a:pPr marL="171450" indent="-171450">
              <a:buFontTx/>
              <a:buChar char="-"/>
            </a:pPr>
            <a:r>
              <a:rPr lang="en-US" baseline="0" dirty="0" smtClean="0"/>
              <a:t>Different attacks against encrypted networks</a:t>
            </a:r>
          </a:p>
          <a:p>
            <a:pPr marL="171450" indent="-171450">
              <a:buFontTx/>
              <a:buChar char="-"/>
            </a:pPr>
            <a:r>
              <a:rPr lang="en-US" baseline="0" dirty="0" smtClean="0"/>
              <a:t>De-authentication attacks</a:t>
            </a:r>
          </a:p>
          <a:p>
            <a:pPr marL="171450" indent="-171450">
              <a:buFontTx/>
              <a:buChar char="-"/>
            </a:pPr>
            <a:r>
              <a:rPr lang="en-US" dirty="0" smtClean="0"/>
              <a:t>AppleScript-able</a:t>
            </a:r>
          </a:p>
          <a:p>
            <a:pPr marL="171450" indent="-171450">
              <a:buFontTx/>
              <a:buChar char="-"/>
            </a:pPr>
            <a:r>
              <a:rPr lang="en-US" dirty="0" smtClean="0"/>
              <a:t>Kismet drone support (capture from a Kismet drone)</a:t>
            </a:r>
          </a:p>
          <a:p>
            <a:pPr marL="0" indent="0">
              <a:buFontTx/>
              <a:buNone/>
            </a:pPr>
            <a:r>
              <a:rPr lang="en-US" dirty="0" smtClean="0"/>
              <a:t>Crypto attack support:</a:t>
            </a:r>
          </a:p>
          <a:p>
            <a:pPr marL="171450" indent="-171450">
              <a:buFontTx/>
              <a:buChar char="-"/>
            </a:pPr>
            <a:r>
              <a:rPr lang="en-US" dirty="0" err="1" smtClean="0"/>
              <a:t>Bruteforce</a:t>
            </a:r>
            <a:r>
              <a:rPr lang="en-US" dirty="0" smtClean="0"/>
              <a:t> attacks against LEAP,</a:t>
            </a:r>
            <a:r>
              <a:rPr lang="en-US" baseline="0" dirty="0" smtClean="0"/>
              <a:t> WPA, and WEP</a:t>
            </a:r>
          </a:p>
          <a:p>
            <a:pPr marL="171450" indent="-171450">
              <a:buFontTx/>
              <a:buChar char="-"/>
            </a:pPr>
            <a:r>
              <a:rPr lang="en-US" baseline="0" dirty="0" smtClean="0"/>
              <a:t>Weak scheduling attack against WEP</a:t>
            </a:r>
          </a:p>
          <a:p>
            <a:pPr marL="171450" indent="-171450">
              <a:buFontTx/>
              <a:buChar char="-"/>
            </a:pPr>
            <a:r>
              <a:rPr lang="en-US" baseline="0" dirty="0" err="1" smtClean="0"/>
              <a:t>Newsham</a:t>
            </a:r>
            <a:r>
              <a:rPr lang="en-US" baseline="0" dirty="0" smtClean="0"/>
              <a:t> 21-bit attack against WEP</a:t>
            </a:r>
            <a:endParaRPr lang="en-US" dirty="0"/>
          </a:p>
        </p:txBody>
      </p:sp>
      <p:sp>
        <p:nvSpPr>
          <p:cNvPr id="4" name="Slide Number Placeholder 3"/>
          <p:cNvSpPr>
            <a:spLocks noGrp="1"/>
          </p:cNvSpPr>
          <p:nvPr>
            <p:ph type="sldNum" sz="quarter" idx="10"/>
          </p:nvPr>
        </p:nvSpPr>
        <p:spPr/>
        <p:txBody>
          <a:bodyPr/>
          <a:lstStyle/>
          <a:p>
            <a:fld id="{82B6D347-F875-4751-80F0-D1C0CF33D288}" type="slidenum">
              <a:rPr lang="en-US" smtClean="0"/>
              <a:t>26</a:t>
            </a:fld>
            <a:endParaRPr lang="en-US"/>
          </a:p>
        </p:txBody>
      </p:sp>
    </p:spTree>
    <p:extLst>
      <p:ext uri="{BB962C8B-B14F-4D97-AF65-F5344CB8AC3E}">
        <p14:creationId xmlns:p14="http://schemas.microsoft.com/office/powerpoint/2010/main" val="400341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3B7B540-7900-41CF-9C1A-32693F100F3C}" type="datetimeFigureOut">
              <a:rPr lang="en-US" smtClean="0"/>
              <a:t>12/31/2012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88F9AD8-6275-4B57-9F42-76E4710B8F6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7B540-7900-41CF-9C1A-32693F100F3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F9AD8-6275-4B57-9F42-76E4710B8F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88F9AD8-6275-4B57-9F42-76E4710B8F6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7B540-7900-41CF-9C1A-32693F100F3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B7B540-7900-41CF-9C1A-32693F100F3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88F9AD8-6275-4B57-9F42-76E4710B8F6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3B7B540-7900-41CF-9C1A-32693F100F3C}" type="datetimeFigureOut">
              <a:rPr lang="en-US" smtClean="0"/>
              <a:t>12/31/2012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88F9AD8-6275-4B57-9F42-76E4710B8F6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3B7B540-7900-41CF-9C1A-32693F100F3C}" type="datetimeFigureOut">
              <a:rPr lang="en-US" smtClean="0"/>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F9AD8-6275-4B57-9F42-76E4710B8F6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B7B540-7900-41CF-9C1A-32693F100F3C}" type="datetimeFigureOut">
              <a:rPr lang="en-US" smtClean="0"/>
              <a:t>12/31/2012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88F9AD8-6275-4B57-9F42-76E4710B8F6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B7B540-7900-41CF-9C1A-32693F100F3C}" type="datetimeFigureOut">
              <a:rPr lang="en-US" smtClean="0"/>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88F9AD8-6275-4B57-9F42-76E4710B8F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B7B540-7900-41CF-9C1A-32693F100F3C}" type="datetimeFigureOut">
              <a:rPr lang="en-US" smtClean="0"/>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88F9AD8-6275-4B57-9F42-76E4710B8F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88F9AD8-6275-4B57-9F42-76E4710B8F6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3B7B540-7900-41CF-9C1A-32693F100F3C}" type="datetimeFigureOut">
              <a:rPr lang="en-US" smtClean="0"/>
              <a:t>12/31/2012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88F9AD8-6275-4B57-9F42-76E4710B8F6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3B7B540-7900-41CF-9C1A-32693F100F3C}" type="datetimeFigureOut">
              <a:rPr lang="en-US" smtClean="0"/>
              <a:t>12/31/2012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3B7B540-7900-41CF-9C1A-32693F100F3C}" type="datetimeFigureOut">
              <a:rPr lang="en-US" smtClean="0"/>
              <a:t>12/31/2012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88F9AD8-6275-4B57-9F42-76E4710B8F6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6</a:t>
            </a:r>
            <a:endParaRPr lang="en-US" dirty="0"/>
          </a:p>
        </p:txBody>
      </p:sp>
      <p:sp>
        <p:nvSpPr>
          <p:cNvPr id="2" name="Title 1"/>
          <p:cNvSpPr>
            <a:spLocks noGrp="1"/>
          </p:cNvSpPr>
          <p:nvPr>
            <p:ph type="ctrTitle"/>
          </p:nvPr>
        </p:nvSpPr>
        <p:spPr/>
        <p:txBody>
          <a:bodyPr/>
          <a:lstStyle/>
          <a:p>
            <a:r>
              <a:rPr lang="en-US" dirty="0" smtClean="0"/>
              <a:t>Wireless: Network Forensics Unplugged</a:t>
            </a:r>
            <a:endParaRPr lang="en-US" dirty="0"/>
          </a:p>
        </p:txBody>
      </p:sp>
    </p:spTree>
    <p:extLst>
      <p:ext uri="{BB962C8B-B14F-4D97-AF65-F5344CB8AC3E}">
        <p14:creationId xmlns:p14="http://schemas.microsoft.com/office/powerpoint/2010/main" val="26559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IEEE Layer 2 protocol series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Wired Equivalent Privacy (WEP)</a:t>
            </a:r>
          </a:p>
          <a:p>
            <a:pPr lvl="1"/>
            <a:r>
              <a:rPr lang="en-US" dirty="0" smtClean="0"/>
              <a:t>Problems in WEP-land</a:t>
            </a:r>
          </a:p>
          <a:p>
            <a:pPr lvl="1"/>
            <a:r>
              <a:rPr lang="en-US" dirty="0" smtClean="0"/>
              <a:t>If WEP is so broken, why still study it?</a:t>
            </a:r>
          </a:p>
          <a:p>
            <a:pPr lvl="1"/>
            <a:r>
              <a:rPr lang="en-US" dirty="0" smtClean="0"/>
              <a:t>How can you tell if a packet capture or stream is encrypted?</a:t>
            </a:r>
          </a:p>
          <a:p>
            <a:pPr lvl="2"/>
            <a:r>
              <a:rPr lang="en-US" dirty="0" smtClean="0"/>
              <a:t>Privacy sub-field: marked as “W” in figure 6-3, this is known as the “protected” bit.</a:t>
            </a:r>
          </a:p>
          <a:p>
            <a:r>
              <a:rPr lang="en-US" dirty="0" smtClean="0"/>
              <a:t>TKIP, AES, WPA, and WPA2</a:t>
            </a:r>
          </a:p>
          <a:p>
            <a:pPr lvl="1"/>
            <a:r>
              <a:rPr lang="en-US" dirty="0" smtClean="0"/>
              <a:t>Temporal Key Integrity Protocol (TKIP)</a:t>
            </a:r>
          </a:p>
          <a:p>
            <a:pPr lvl="1"/>
            <a:r>
              <a:rPr lang="en-US" dirty="0" smtClean="0"/>
              <a:t>Advanced Encryption Standard (AES)</a:t>
            </a:r>
          </a:p>
          <a:p>
            <a:pPr lvl="1"/>
            <a:r>
              <a:rPr lang="en-US" dirty="0" smtClean="0"/>
              <a:t>Wi-Fi Protected Access (WPA, and version 2)</a:t>
            </a:r>
            <a:endParaRPr lang="en-US" dirty="0"/>
          </a:p>
        </p:txBody>
      </p:sp>
    </p:spTree>
    <p:extLst>
      <p:ext uri="{BB962C8B-B14F-4D97-AF65-F5344CB8AC3E}">
        <p14:creationId xmlns:p14="http://schemas.microsoft.com/office/powerpoint/2010/main" val="377193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6147" name="Rectangle 18"/>
          <p:cNvSpPr txBox="1">
            <a:spLocks noChangeArrowheads="1"/>
          </p:cNvSpPr>
          <p:nvPr/>
        </p:nvSpPr>
        <p:spPr bwMode="auto">
          <a:xfrm>
            <a:off x="163513" y="5537200"/>
            <a:ext cx="85820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6.5  </a:t>
            </a:r>
            <a:r>
              <a:rPr lang="en-IN" sz="1400"/>
              <a:t>An 802.11 packet capture displayed in Wireshark. Having filtered down to only management frames, a probe response is selected. The Packet Details panel shows the RSN Information within the tagged parameters, indicating that AES-CCMP is used as the cipher. Note that this is a clear indication that WPA2 is used, and not WPA, since WPA doesn’t support AES-CCMP.</a:t>
            </a:r>
          </a:p>
        </p:txBody>
      </p:sp>
      <p:pic>
        <p:nvPicPr>
          <p:cNvPr id="6148" name="Picture 4" descr="Z:\Graphics\Powerpoint\JW_USA\Davidhoff\Final files\ch06\RSN-info-wireshark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5300" y="398463"/>
            <a:ext cx="561340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IEEE Layer 2 protocol series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802.1X (designed to provide a modular, extensible authentication framework for LANs. Requires a backend authentication system that typically stores access logs)</a:t>
            </a:r>
          </a:p>
          <a:p>
            <a:pPr lvl="1"/>
            <a:r>
              <a:rPr lang="en-US" dirty="0" smtClean="0"/>
              <a:t>Impact on wireless networks (community move to PEAP authentication over LEAP, due to cracking ease of LEAP passwords with “</a:t>
            </a:r>
            <a:r>
              <a:rPr lang="en-US" dirty="0" err="1" smtClean="0"/>
              <a:t>asleap</a:t>
            </a:r>
            <a:r>
              <a:rPr lang="en-US" dirty="0" smtClean="0"/>
              <a:t>”)</a:t>
            </a:r>
          </a:p>
          <a:p>
            <a:pPr lvl="1"/>
            <a:r>
              <a:rPr lang="en-US" dirty="0" smtClean="0"/>
              <a:t>Implications for the investigator</a:t>
            </a:r>
          </a:p>
          <a:p>
            <a:pPr lvl="2"/>
            <a:r>
              <a:rPr lang="en-US" dirty="0" smtClean="0"/>
              <a:t>Backend system (whether RADIUS or AD) is much more likely to have an audit trail</a:t>
            </a:r>
          </a:p>
          <a:p>
            <a:pPr lvl="2"/>
            <a:r>
              <a:rPr lang="en-US" dirty="0" smtClean="0"/>
              <a:t>LEAP in use: consider network compromise due to use of weak authentication mechanism a very real possibility</a:t>
            </a:r>
            <a:endParaRPr lang="en-US" dirty="0"/>
          </a:p>
        </p:txBody>
      </p:sp>
    </p:spTree>
    <p:extLst>
      <p:ext uri="{BB962C8B-B14F-4D97-AF65-F5344CB8AC3E}">
        <p14:creationId xmlns:p14="http://schemas.microsoft.com/office/powerpoint/2010/main" val="94861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Access Points (WAPs)</a:t>
            </a:r>
            <a:endParaRPr lang="en-US" dirty="0"/>
          </a:p>
        </p:txBody>
      </p:sp>
      <p:sp>
        <p:nvSpPr>
          <p:cNvPr id="3" name="Content Placeholder 2"/>
          <p:cNvSpPr>
            <a:spLocks noGrp="1"/>
          </p:cNvSpPr>
          <p:nvPr>
            <p:ph sz="quarter" idx="1"/>
          </p:nvPr>
        </p:nvSpPr>
        <p:spPr/>
        <p:txBody>
          <a:bodyPr>
            <a:normAutofit/>
          </a:bodyPr>
          <a:lstStyle/>
          <a:p>
            <a:r>
              <a:rPr lang="en-US" dirty="0" smtClean="0"/>
              <a:t>Why investigate WAPs?</a:t>
            </a:r>
          </a:p>
          <a:p>
            <a:pPr lvl="1"/>
            <a:r>
              <a:rPr lang="en-US" dirty="0" smtClean="0"/>
              <a:t>May contain locally stored logs of connection attempts, authentication successes/failures, and other WAP activity</a:t>
            </a:r>
          </a:p>
          <a:p>
            <a:pPr lvl="1"/>
            <a:r>
              <a:rPr lang="en-US" dirty="0" smtClean="0"/>
              <a:t>Logs can help track physical movements of a wireless client throughout a building or campus</a:t>
            </a:r>
          </a:p>
          <a:p>
            <a:pPr lvl="1"/>
            <a:r>
              <a:rPr lang="en-US" dirty="0" smtClean="0"/>
              <a:t>Configuration may provide insight regarding how an attacker gained access to the network</a:t>
            </a:r>
          </a:p>
          <a:p>
            <a:pPr lvl="1"/>
            <a:r>
              <a:rPr lang="en-US" dirty="0" smtClean="0"/>
              <a:t>Configuration may have been modified by an unauthorized party as part of an attack</a:t>
            </a:r>
          </a:p>
          <a:p>
            <a:pPr lvl="1"/>
            <a:r>
              <a:rPr lang="en-US" dirty="0" smtClean="0"/>
              <a:t>WAP itself may be compromised</a:t>
            </a:r>
            <a:endParaRPr lang="en-US" dirty="0"/>
          </a:p>
        </p:txBody>
      </p:sp>
    </p:spTree>
    <p:extLst>
      <p:ext uri="{BB962C8B-B14F-4D97-AF65-F5344CB8AC3E}">
        <p14:creationId xmlns:p14="http://schemas.microsoft.com/office/powerpoint/2010/main" val="277741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Access Points (WAPs)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Types of WAPs:</a:t>
            </a:r>
          </a:p>
          <a:p>
            <a:pPr lvl="1"/>
            <a:r>
              <a:rPr lang="en-US" dirty="0" smtClean="0"/>
              <a:t>Enterprise</a:t>
            </a:r>
          </a:p>
          <a:p>
            <a:pPr lvl="2"/>
            <a:r>
              <a:rPr lang="en-US" dirty="0" smtClean="0"/>
              <a:t>Span larger geographic ranges than home offices or small businesses, typically setup to provide seamless, ubiquitous coverage throughout the environment.</a:t>
            </a:r>
          </a:p>
          <a:p>
            <a:pPr lvl="1"/>
            <a:r>
              <a:rPr lang="en-US" dirty="0" smtClean="0"/>
              <a:t>Consumer</a:t>
            </a:r>
          </a:p>
          <a:p>
            <a:pPr lvl="2"/>
            <a:r>
              <a:rPr lang="en-US" dirty="0" smtClean="0"/>
              <a:t>Apple Airport Express (figure 6-6, next slide)</a:t>
            </a:r>
          </a:p>
          <a:p>
            <a:pPr lvl="2"/>
            <a:r>
              <a:rPr lang="en-US" dirty="0" smtClean="0"/>
              <a:t>Linksys WRT54G</a:t>
            </a:r>
            <a:endParaRPr lang="en-US" dirty="0"/>
          </a:p>
        </p:txBody>
      </p:sp>
    </p:spTree>
    <p:extLst>
      <p:ext uri="{BB962C8B-B14F-4D97-AF65-F5344CB8AC3E}">
        <p14:creationId xmlns:p14="http://schemas.microsoft.com/office/powerpoint/2010/main" val="307753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7171" name="Rectangle 18"/>
          <p:cNvSpPr txBox="1">
            <a:spLocks noChangeArrowheads="1"/>
          </p:cNvSpPr>
          <p:nvPr/>
        </p:nvSpPr>
        <p:spPr bwMode="auto">
          <a:xfrm>
            <a:off x="163513" y="5681663"/>
            <a:ext cx="858202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6.6  </a:t>
            </a:r>
            <a:r>
              <a:rPr lang="en-IN" sz="1400"/>
              <a:t>Log entries saved locally on an Apple Airport, accessed through the native, proprietary</a:t>
            </a:r>
          </a:p>
          <a:p>
            <a:r>
              <a:rPr lang="en-IN" sz="1400"/>
              <a:t>Airport Utility. These logs can also be exported via Syslog or SNMP.</a:t>
            </a:r>
          </a:p>
        </p:txBody>
      </p:sp>
      <p:pic>
        <p:nvPicPr>
          <p:cNvPr id="7172" name="Picture 4" descr="Z:\Graphics\Powerpoint\JW_USA\Davidhoff\Final files\ch06\airport-utilit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7975" y="800100"/>
            <a:ext cx="5954713"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Access Points (WAPs)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WAP evidence</a:t>
            </a:r>
          </a:p>
          <a:p>
            <a:pPr lvl="1"/>
            <a:r>
              <a:rPr lang="en-US" dirty="0" smtClean="0"/>
              <a:t>Volatile</a:t>
            </a:r>
          </a:p>
          <a:p>
            <a:pPr lvl="2"/>
            <a:r>
              <a:rPr lang="en-US" dirty="0" smtClean="0"/>
              <a:t>Much like wired networks, evidence can be volatile on WAPs</a:t>
            </a:r>
          </a:p>
          <a:p>
            <a:pPr lvl="1"/>
            <a:r>
              <a:rPr lang="en-US" dirty="0" smtClean="0"/>
              <a:t>Persistent</a:t>
            </a:r>
          </a:p>
          <a:p>
            <a:pPr lvl="2"/>
            <a:r>
              <a:rPr lang="en-US" dirty="0" smtClean="0"/>
              <a:t>Not much persistent information stored on WAPs, by design</a:t>
            </a:r>
          </a:p>
          <a:p>
            <a:pPr lvl="1"/>
            <a:r>
              <a:rPr lang="en-US" dirty="0" smtClean="0"/>
              <a:t>Off-system</a:t>
            </a:r>
          </a:p>
          <a:p>
            <a:pPr lvl="2"/>
            <a:r>
              <a:rPr lang="en-US" dirty="0" smtClean="0"/>
              <a:t>WAPs can be configured to send event logs to remote systems (e.g. Syslog or SNMP servers are commonly supported)</a:t>
            </a:r>
            <a:endParaRPr lang="en-US" dirty="0"/>
          </a:p>
        </p:txBody>
      </p:sp>
    </p:spTree>
    <p:extLst>
      <p:ext uri="{BB962C8B-B14F-4D97-AF65-F5344CB8AC3E}">
        <p14:creationId xmlns:p14="http://schemas.microsoft.com/office/powerpoint/2010/main" val="254047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8195" name="Rectangle 18"/>
          <p:cNvSpPr txBox="1">
            <a:spLocks noChangeArrowheads="1"/>
          </p:cNvSpPr>
          <p:nvPr/>
        </p:nvSpPr>
        <p:spPr bwMode="auto">
          <a:xfrm>
            <a:off x="163513" y="5681663"/>
            <a:ext cx="85820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6.7  </a:t>
            </a:r>
            <a:r>
              <a:rPr lang="en-IN" sz="1400"/>
              <a:t>This is one of the second-generation WRT54G wireless routers from Linksys (now Cisco of course). This device is an extremely common sight in homes and small offices, though its slim lines and low profile make it relatively inconspicuous.</a:t>
            </a:r>
          </a:p>
        </p:txBody>
      </p:sp>
      <p:pic>
        <p:nvPicPr>
          <p:cNvPr id="8196" name="Picture 4" descr="Z:\Graphics\Powerpoint\JW_USA\Davidhoff\Final files\ch06\WRT54G-v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544513"/>
            <a:ext cx="61595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Traffic Capture and Analysis</a:t>
            </a:r>
            <a:endParaRPr lang="en-US" dirty="0"/>
          </a:p>
        </p:txBody>
      </p:sp>
      <p:sp>
        <p:nvSpPr>
          <p:cNvPr id="3" name="Content Placeholder 2"/>
          <p:cNvSpPr>
            <a:spLocks noGrp="1"/>
          </p:cNvSpPr>
          <p:nvPr>
            <p:ph sz="quarter" idx="1"/>
          </p:nvPr>
        </p:nvSpPr>
        <p:spPr/>
        <p:txBody>
          <a:bodyPr/>
          <a:lstStyle/>
          <a:p>
            <a:r>
              <a:rPr lang="en-US" dirty="0" smtClean="0"/>
              <a:t>Spectrum analysis</a:t>
            </a:r>
          </a:p>
          <a:p>
            <a:pPr lvl="1"/>
            <a:r>
              <a:rPr lang="en-US" dirty="0" smtClean="0"/>
              <a:t>IEEE utilizes three frequency ranges:</a:t>
            </a:r>
          </a:p>
          <a:p>
            <a:pPr lvl="2"/>
            <a:r>
              <a:rPr lang="en-US" dirty="0" smtClean="0"/>
              <a:t>2.4GHz (802.11b/g/n)</a:t>
            </a:r>
          </a:p>
          <a:p>
            <a:pPr lvl="2"/>
            <a:r>
              <a:rPr lang="en-US" dirty="0" smtClean="0"/>
              <a:t>3.6GHz (802.11y)</a:t>
            </a:r>
          </a:p>
          <a:p>
            <a:pPr lvl="2"/>
            <a:r>
              <a:rPr lang="en-US" dirty="0" smtClean="0"/>
              <a:t>5GHz (802.11a/h/j/n)</a:t>
            </a:r>
          </a:p>
          <a:p>
            <a:r>
              <a:rPr lang="en-US" dirty="0" smtClean="0"/>
              <a:t>Wireless passive evidence acquisition</a:t>
            </a:r>
          </a:p>
          <a:p>
            <a:pPr lvl="1"/>
            <a:r>
              <a:rPr lang="en-US" dirty="0" smtClean="0"/>
              <a:t>Refer back to Chapter 3 for passive evidence acquisition</a:t>
            </a:r>
          </a:p>
          <a:p>
            <a:endParaRPr lang="en-US" dirty="0"/>
          </a:p>
        </p:txBody>
      </p:sp>
    </p:spTree>
    <p:extLst>
      <p:ext uri="{BB962C8B-B14F-4D97-AF65-F5344CB8AC3E}">
        <p14:creationId xmlns:p14="http://schemas.microsoft.com/office/powerpoint/2010/main" val="223983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9219" name="Rectangle 18"/>
          <p:cNvSpPr txBox="1">
            <a:spLocks noChangeArrowheads="1"/>
          </p:cNvSpPr>
          <p:nvPr/>
        </p:nvSpPr>
        <p:spPr bwMode="auto">
          <a:xfrm>
            <a:off x="163513" y="5681663"/>
            <a:ext cx="858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6.8  </a:t>
            </a:r>
            <a:r>
              <a:rPr lang="en-IN" sz="1400"/>
              <a:t>The AirPcap USB adapter from Riverbed Technology (previously CACE Technologies).</a:t>
            </a:r>
          </a:p>
        </p:txBody>
      </p:sp>
      <p:pic>
        <p:nvPicPr>
          <p:cNvPr id="9220" name="Picture 4" descr="Z:\Graphics\Powerpoint\JW_USA\Davidhoff\Final files\ch06\airpcap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347788"/>
            <a:ext cx="66389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Types of wireless devices and networks:</a:t>
            </a:r>
          </a:p>
          <a:p>
            <a:pPr lvl="1"/>
            <a:r>
              <a:rPr lang="en-US" dirty="0" smtClean="0"/>
              <a:t>AM/FM radios</a:t>
            </a:r>
          </a:p>
          <a:p>
            <a:pPr lvl="1"/>
            <a:r>
              <a:rPr lang="en-US" dirty="0" smtClean="0"/>
              <a:t>Cordless phones</a:t>
            </a:r>
          </a:p>
          <a:p>
            <a:pPr lvl="1"/>
            <a:r>
              <a:rPr lang="en-US" dirty="0" smtClean="0"/>
              <a:t>Cell phones</a:t>
            </a:r>
          </a:p>
          <a:p>
            <a:pPr lvl="1"/>
            <a:r>
              <a:rPr lang="en-US" dirty="0" smtClean="0"/>
              <a:t>Bluetooth headsets</a:t>
            </a:r>
          </a:p>
          <a:p>
            <a:pPr lvl="1"/>
            <a:r>
              <a:rPr lang="en-US" dirty="0" smtClean="0"/>
              <a:t>Infrared devices, such as TV remotes</a:t>
            </a:r>
          </a:p>
          <a:p>
            <a:pPr lvl="1"/>
            <a:r>
              <a:rPr lang="en-US" dirty="0" smtClean="0"/>
              <a:t>Wireless doorbells</a:t>
            </a:r>
          </a:p>
          <a:p>
            <a:pPr lvl="1"/>
            <a:r>
              <a:rPr lang="en-US" dirty="0" err="1" smtClean="0"/>
              <a:t>Zigbee</a:t>
            </a:r>
            <a:r>
              <a:rPr lang="en-US" dirty="0" smtClean="0"/>
              <a:t> devices, such as HVAC, thermostat, lighting, and electrical controls</a:t>
            </a:r>
          </a:p>
          <a:p>
            <a:pPr lvl="1"/>
            <a:r>
              <a:rPr lang="en-US" dirty="0" smtClean="0"/>
              <a:t>Wi-Fi (802.11) – LAN networking over RF</a:t>
            </a:r>
          </a:p>
          <a:p>
            <a:pPr lvl="1"/>
            <a:r>
              <a:rPr lang="en-US" dirty="0" err="1" smtClean="0"/>
              <a:t>WiMAX</a:t>
            </a:r>
            <a:r>
              <a:rPr lang="en-US" dirty="0" smtClean="0"/>
              <a:t> (802.16) – “last-mile” broadband</a:t>
            </a:r>
            <a:endParaRPr lang="en-US" dirty="0"/>
          </a:p>
        </p:txBody>
      </p:sp>
    </p:spTree>
    <p:extLst>
      <p:ext uri="{BB962C8B-B14F-4D97-AF65-F5344CB8AC3E}">
        <p14:creationId xmlns:p14="http://schemas.microsoft.com/office/powerpoint/2010/main" val="246292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Wireless Traffic Capture and Analysis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Analyzing 802.11 efficiently</a:t>
            </a:r>
          </a:p>
          <a:p>
            <a:r>
              <a:rPr lang="en-US" dirty="0" smtClean="0"/>
              <a:t>Tools:</a:t>
            </a:r>
          </a:p>
          <a:p>
            <a:pPr lvl="1"/>
            <a:r>
              <a:rPr lang="en-US" dirty="0" smtClean="0"/>
              <a:t>Tshark and </a:t>
            </a:r>
            <a:r>
              <a:rPr lang="en-US" dirty="0" err="1" smtClean="0"/>
              <a:t>tcpdump</a:t>
            </a:r>
            <a:endParaRPr lang="en-US" dirty="0" smtClean="0"/>
          </a:p>
          <a:p>
            <a:pPr lvl="2"/>
            <a:r>
              <a:rPr lang="en-US" dirty="0" smtClean="0"/>
              <a:t>Find WAPs</a:t>
            </a:r>
          </a:p>
          <a:p>
            <a:pPr lvl="2"/>
            <a:r>
              <a:rPr lang="en-US" dirty="0" smtClean="0"/>
              <a:t>Find the encrypted data frames</a:t>
            </a:r>
            <a:endParaRPr lang="en-US" dirty="0"/>
          </a:p>
        </p:txBody>
      </p:sp>
    </p:spTree>
    <p:extLst>
      <p:ext uri="{BB962C8B-B14F-4D97-AF65-F5344CB8AC3E}">
        <p14:creationId xmlns:p14="http://schemas.microsoft.com/office/powerpoint/2010/main" val="250213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Attacks</a:t>
            </a:r>
            <a:endParaRPr lang="en-US" dirty="0"/>
          </a:p>
        </p:txBody>
      </p:sp>
      <p:sp>
        <p:nvSpPr>
          <p:cNvPr id="3" name="Content Placeholder 2"/>
          <p:cNvSpPr>
            <a:spLocks noGrp="1"/>
          </p:cNvSpPr>
          <p:nvPr>
            <p:ph sz="quarter" idx="1"/>
          </p:nvPr>
        </p:nvSpPr>
        <p:spPr/>
        <p:txBody>
          <a:bodyPr>
            <a:normAutofit/>
          </a:bodyPr>
          <a:lstStyle/>
          <a:p>
            <a:r>
              <a:rPr lang="en-US" dirty="0" smtClean="0"/>
              <a:t>Sniffing</a:t>
            </a:r>
          </a:p>
          <a:p>
            <a:r>
              <a:rPr lang="en-US" dirty="0" smtClean="0"/>
              <a:t>Rogue wireless access points</a:t>
            </a:r>
          </a:p>
          <a:p>
            <a:pPr lvl="1"/>
            <a:r>
              <a:rPr lang="en-US" dirty="0" smtClean="0"/>
              <a:t>Changing the channel</a:t>
            </a:r>
          </a:p>
          <a:p>
            <a:pPr lvl="1"/>
            <a:r>
              <a:rPr lang="en-US" dirty="0" smtClean="0"/>
              <a:t>802.11n greenfield mode (802.11a/b/g devices cannot see the 802.11n device configured in GT mode) </a:t>
            </a:r>
          </a:p>
          <a:p>
            <a:pPr lvl="1"/>
            <a:r>
              <a:rPr lang="en-US" dirty="0" smtClean="0"/>
              <a:t>Bluetooth access point</a:t>
            </a:r>
          </a:p>
          <a:p>
            <a:pPr lvl="1"/>
            <a:r>
              <a:rPr lang="en-US" dirty="0" smtClean="0"/>
              <a:t>Wireless port knocking</a:t>
            </a:r>
          </a:p>
          <a:p>
            <a:r>
              <a:rPr lang="en-US" dirty="0" smtClean="0"/>
              <a:t>Evil Twin</a:t>
            </a:r>
          </a:p>
          <a:p>
            <a:pPr lvl="1"/>
            <a:r>
              <a:rPr lang="en-US" dirty="0" smtClean="0"/>
              <a:t>Used for </a:t>
            </a:r>
            <a:r>
              <a:rPr lang="en-US" dirty="0" err="1" smtClean="0"/>
              <a:t>MiTM</a:t>
            </a:r>
            <a:r>
              <a:rPr lang="en-US" dirty="0" smtClean="0"/>
              <a:t> attacks</a:t>
            </a:r>
            <a:endParaRPr lang="en-US" dirty="0"/>
          </a:p>
        </p:txBody>
      </p:sp>
    </p:spTree>
    <p:extLst>
      <p:ext uri="{BB962C8B-B14F-4D97-AF65-F5344CB8AC3E}">
        <p14:creationId xmlns:p14="http://schemas.microsoft.com/office/powerpoint/2010/main" val="388635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Attacks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WEP cracking</a:t>
            </a:r>
          </a:p>
          <a:p>
            <a:pPr lvl="1"/>
            <a:r>
              <a:rPr lang="en-US" dirty="0" smtClean="0"/>
              <a:t>WEP is jokingly termed “Weak Encryption Protocol” by security professionals</a:t>
            </a:r>
          </a:p>
          <a:p>
            <a:pPr lvl="1"/>
            <a:r>
              <a:rPr lang="en-US" dirty="0" smtClean="0"/>
              <a:t>Tools available to break WEP keys in minutes</a:t>
            </a:r>
          </a:p>
          <a:p>
            <a:pPr lvl="2"/>
            <a:r>
              <a:rPr lang="en-US" dirty="0" err="1" smtClean="0"/>
              <a:t>Aircrack-ng</a:t>
            </a:r>
            <a:endParaRPr lang="en-US" dirty="0" smtClean="0"/>
          </a:p>
        </p:txBody>
      </p:sp>
    </p:spTree>
    <p:extLst>
      <p:ext uri="{BB962C8B-B14F-4D97-AF65-F5344CB8AC3E}">
        <p14:creationId xmlns:p14="http://schemas.microsoft.com/office/powerpoint/2010/main" val="264726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Wireless Devices</a:t>
            </a:r>
            <a:endParaRPr lang="en-US" dirty="0"/>
          </a:p>
        </p:txBody>
      </p:sp>
      <p:sp>
        <p:nvSpPr>
          <p:cNvPr id="3" name="Content Placeholder 2"/>
          <p:cNvSpPr>
            <a:spLocks noGrp="1"/>
          </p:cNvSpPr>
          <p:nvPr>
            <p:ph sz="quarter" idx="1"/>
          </p:nvPr>
        </p:nvSpPr>
        <p:spPr/>
        <p:txBody>
          <a:bodyPr/>
          <a:lstStyle/>
          <a:p>
            <a:r>
              <a:rPr lang="en-US" dirty="0" smtClean="0"/>
              <a:t>Gather station descriptors</a:t>
            </a:r>
          </a:p>
          <a:p>
            <a:pPr lvl="1"/>
            <a:r>
              <a:rPr lang="en-US" dirty="0" smtClean="0"/>
              <a:t>MAC address of the WAP (contained in the BSSID field in the 802.11 header) See figure 6-9</a:t>
            </a:r>
          </a:p>
          <a:p>
            <a:r>
              <a:rPr lang="en-US" dirty="0" smtClean="0"/>
              <a:t>Identify nearby WAPs</a:t>
            </a:r>
          </a:p>
          <a:p>
            <a:r>
              <a:rPr lang="en-US" dirty="0" smtClean="0"/>
              <a:t>Signal strength</a:t>
            </a:r>
          </a:p>
          <a:p>
            <a:pPr lvl="1"/>
            <a:r>
              <a:rPr lang="en-US" dirty="0" smtClean="0"/>
              <a:t>Received signal strength indication (RSSI)</a:t>
            </a:r>
          </a:p>
          <a:p>
            <a:pPr lvl="1"/>
            <a:r>
              <a:rPr lang="en-US" dirty="0" err="1" smtClean="0"/>
              <a:t>NetStumbler</a:t>
            </a:r>
            <a:r>
              <a:rPr lang="en-US" dirty="0" smtClean="0"/>
              <a:t> (only works with XP)</a:t>
            </a:r>
          </a:p>
          <a:p>
            <a:pPr lvl="2"/>
            <a:r>
              <a:rPr lang="en-US" dirty="0" smtClean="0"/>
              <a:t>Alternative = </a:t>
            </a:r>
            <a:r>
              <a:rPr lang="en-US" dirty="0" err="1" smtClean="0"/>
              <a:t>inSSIDer</a:t>
            </a:r>
            <a:endParaRPr lang="en-US" dirty="0"/>
          </a:p>
        </p:txBody>
      </p:sp>
    </p:spTree>
    <p:extLst>
      <p:ext uri="{BB962C8B-B14F-4D97-AF65-F5344CB8AC3E}">
        <p14:creationId xmlns:p14="http://schemas.microsoft.com/office/powerpoint/2010/main" val="365352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10243" name="Rectangle 18"/>
          <p:cNvSpPr txBox="1">
            <a:spLocks noChangeArrowheads="1"/>
          </p:cNvSpPr>
          <p:nvPr/>
        </p:nvSpPr>
        <p:spPr bwMode="auto">
          <a:xfrm>
            <a:off x="163513" y="5681663"/>
            <a:ext cx="8582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6.9  </a:t>
            </a:r>
            <a:r>
              <a:rPr lang="en-IN" sz="1400"/>
              <a:t>An 802.11 frame from an Apple device to a Cisco wireless router. Note that Wireshark automatically translates the OUI into a human-readable manufacturer description.</a:t>
            </a:r>
          </a:p>
        </p:txBody>
      </p:sp>
      <p:pic>
        <p:nvPicPr>
          <p:cNvPr id="10244" name="Picture 4" descr="Z:\Graphics\Powerpoint\JW_USA\Davidhoff\Final files\ch06\Wireless-MA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327150"/>
            <a:ext cx="791845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11267" name="Rectangle 18"/>
          <p:cNvSpPr txBox="1">
            <a:spLocks noChangeArrowheads="1"/>
          </p:cNvSpPr>
          <p:nvPr/>
        </p:nvSpPr>
        <p:spPr bwMode="auto">
          <a:xfrm>
            <a:off x="163513" y="5681663"/>
            <a:ext cx="8582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6.10  </a:t>
            </a:r>
            <a:r>
              <a:rPr lang="en-IN" sz="1400"/>
              <a:t>With the packet capture WEP-decrypted, we can see the User-Agent client-side HTTP header, which seems to confirm that the device is indeed an Apple.</a:t>
            </a:r>
          </a:p>
        </p:txBody>
      </p:sp>
      <p:pic>
        <p:nvPicPr>
          <p:cNvPr id="11268" name="Picture 4" descr="Z:\Graphics\Powerpoint\JW_USA\Davidhoff\Final files\ch06\Wireless-iPad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836613"/>
            <a:ext cx="6824663"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Wireless Devices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Kismet</a:t>
            </a:r>
          </a:p>
          <a:p>
            <a:pPr lvl="1"/>
            <a:r>
              <a:rPr lang="en-US" dirty="0" smtClean="0"/>
              <a:t>Linux/UNIX tool that is both free and open-source</a:t>
            </a:r>
          </a:p>
          <a:p>
            <a:pPr lvl="1"/>
            <a:r>
              <a:rPr lang="en-US" dirty="0" smtClean="0"/>
              <a:t>Capable of being passive</a:t>
            </a:r>
          </a:p>
          <a:p>
            <a:pPr lvl="1"/>
            <a:r>
              <a:rPr lang="en-US" dirty="0" smtClean="0"/>
              <a:t>Provides support for attacks against authentication and encryption </a:t>
            </a:r>
          </a:p>
          <a:p>
            <a:r>
              <a:rPr lang="en-US" dirty="0" err="1" smtClean="0"/>
              <a:t>KisMAC</a:t>
            </a:r>
            <a:endParaRPr lang="en-US" dirty="0" smtClean="0"/>
          </a:p>
          <a:p>
            <a:pPr lvl="1"/>
            <a:r>
              <a:rPr lang="en-US" dirty="0" smtClean="0"/>
              <a:t>Open source tool for Mac OS X and supports the same essential features as </a:t>
            </a:r>
            <a:r>
              <a:rPr lang="en-US" dirty="0" err="1" smtClean="0"/>
              <a:t>NetStumbler</a:t>
            </a:r>
            <a:r>
              <a:rPr lang="en-US" dirty="0" smtClean="0"/>
              <a:t>, however can work in passive mode, meaning it can listen to RF signals while not emitting any RF signal itself</a:t>
            </a:r>
            <a:endParaRPr lang="en-US" dirty="0"/>
          </a:p>
        </p:txBody>
      </p:sp>
    </p:spTree>
    <p:extLst>
      <p:ext uri="{BB962C8B-B14F-4D97-AF65-F5344CB8AC3E}">
        <p14:creationId xmlns:p14="http://schemas.microsoft.com/office/powerpoint/2010/main" val="175343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Wireless Devices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Commercial enterprise tools</a:t>
            </a:r>
          </a:p>
          <a:p>
            <a:pPr lvl="1"/>
            <a:r>
              <a:rPr lang="en-US" dirty="0" smtClean="0"/>
              <a:t>Skyhook (Wireless Positioning System (WPS))</a:t>
            </a:r>
          </a:p>
          <a:p>
            <a:pPr lvl="2"/>
            <a:r>
              <a:rPr lang="en-US" dirty="0" smtClean="0"/>
              <a:t>Popular alternative to GPS</a:t>
            </a:r>
          </a:p>
          <a:p>
            <a:pPr lvl="2"/>
            <a:r>
              <a:rPr lang="en-US" dirty="0" smtClean="0"/>
              <a:t>Accurate within 10-30 meters</a:t>
            </a:r>
          </a:p>
          <a:p>
            <a:pPr lvl="2"/>
            <a:r>
              <a:rPr lang="en-US" dirty="0" smtClean="0"/>
              <a:t>Works indoors</a:t>
            </a:r>
          </a:p>
          <a:p>
            <a:pPr lvl="2"/>
            <a:r>
              <a:rPr lang="en-US" dirty="0" smtClean="0"/>
              <a:t>Used by iPhones, which tag photos with GPS coordinates</a:t>
            </a:r>
            <a:endParaRPr lang="en-US" dirty="0"/>
          </a:p>
        </p:txBody>
      </p:sp>
    </p:spTree>
    <p:extLst>
      <p:ext uri="{BB962C8B-B14F-4D97-AF65-F5344CB8AC3E}">
        <p14:creationId xmlns:p14="http://schemas.microsoft.com/office/powerpoint/2010/main" val="3518222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12291" name="Rectangle 18"/>
          <p:cNvSpPr txBox="1">
            <a:spLocks noChangeArrowheads="1"/>
          </p:cNvSpPr>
          <p:nvPr/>
        </p:nvSpPr>
        <p:spPr bwMode="auto">
          <a:xfrm>
            <a:off x="163513" y="5546725"/>
            <a:ext cx="85820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6.11  </a:t>
            </a:r>
            <a:r>
              <a:rPr lang="en-IN" sz="1400"/>
              <a:t>A screenshot of Cisco’s Wireless Location Appliance, which displays devices located on an enterprise floor map and allows system administrators to search and sort. This is WLA’s main view, listing stations detected, BSSID, signal strength, and more. Known devices are marked with a box, while “rogue” devices are labeled with a skull. Courtesy of Cisco Systems, Inc. Unauthorized use not permitted.</a:t>
            </a:r>
          </a:p>
        </p:txBody>
      </p:sp>
      <p:pic>
        <p:nvPicPr>
          <p:cNvPr id="12292" name="Picture 4" descr="Z:\Graphics\Powerpoint\JW_USA\Davidhoff\Final files\ch06\Cisco-Wireless-Location-Ap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690563"/>
            <a:ext cx="68484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The IEEE Layer 2 protocol series</a:t>
            </a:r>
          </a:p>
          <a:p>
            <a:pPr marL="514350" indent="-514350">
              <a:buFont typeface="+mj-lt"/>
              <a:buAutoNum type="arabicPeriod"/>
            </a:pPr>
            <a:r>
              <a:rPr lang="en-US" dirty="0" smtClean="0"/>
              <a:t>Wireless Access Points (WAPs)</a:t>
            </a:r>
          </a:p>
          <a:p>
            <a:pPr marL="514350" indent="-514350">
              <a:buFont typeface="+mj-lt"/>
              <a:buAutoNum type="arabicPeriod"/>
            </a:pPr>
            <a:r>
              <a:rPr lang="en-US" dirty="0" smtClean="0"/>
              <a:t>Wireless traffic capture and analysis</a:t>
            </a:r>
          </a:p>
          <a:p>
            <a:pPr marL="514350" indent="-514350">
              <a:buFont typeface="+mj-lt"/>
              <a:buAutoNum type="arabicPeriod"/>
            </a:pPr>
            <a:r>
              <a:rPr lang="en-US" dirty="0" smtClean="0"/>
              <a:t>Common attacks</a:t>
            </a:r>
          </a:p>
          <a:p>
            <a:pPr marL="514350" indent="-514350">
              <a:buFont typeface="+mj-lt"/>
              <a:buAutoNum type="arabicPeriod"/>
            </a:pPr>
            <a:r>
              <a:rPr lang="en-US" dirty="0" smtClean="0"/>
              <a:t>Locating wireless devices</a:t>
            </a:r>
          </a:p>
        </p:txBody>
      </p:sp>
    </p:spTree>
    <p:extLst>
      <p:ext uri="{BB962C8B-B14F-4D97-AF65-F5344CB8AC3E}">
        <p14:creationId xmlns:p14="http://schemas.microsoft.com/office/powerpoint/2010/main" val="248273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IEEE Layer 2 protocol series</a:t>
            </a:r>
            <a:endParaRPr lang="en-US" dirty="0"/>
          </a:p>
        </p:txBody>
      </p:sp>
      <p:sp>
        <p:nvSpPr>
          <p:cNvPr id="3" name="Content Placeholder 2"/>
          <p:cNvSpPr>
            <a:spLocks noGrp="1"/>
          </p:cNvSpPr>
          <p:nvPr>
            <p:ph sz="quarter" idx="1"/>
          </p:nvPr>
        </p:nvSpPr>
        <p:spPr/>
        <p:txBody>
          <a:bodyPr>
            <a:normAutofit/>
          </a:bodyPr>
          <a:lstStyle/>
          <a:p>
            <a:r>
              <a:rPr lang="en-US" dirty="0" smtClean="0"/>
              <a:t>Why so many layer 2 protocols?</a:t>
            </a:r>
          </a:p>
          <a:p>
            <a:pPr lvl="1"/>
            <a:r>
              <a:rPr lang="en-US" dirty="0" smtClean="0"/>
              <a:t>CSMA/CD</a:t>
            </a:r>
          </a:p>
          <a:p>
            <a:pPr lvl="1"/>
            <a:r>
              <a:rPr lang="en-US" dirty="0" smtClean="0"/>
              <a:t>CSMA/CA</a:t>
            </a:r>
          </a:p>
          <a:p>
            <a:r>
              <a:rPr lang="en-US" dirty="0" smtClean="0"/>
              <a:t>The 802.11 protocol suite</a:t>
            </a:r>
          </a:p>
          <a:p>
            <a:pPr lvl="1"/>
            <a:r>
              <a:rPr lang="en-US" dirty="0" smtClean="0"/>
              <a:t>Three types of 802.11 frame</a:t>
            </a:r>
          </a:p>
          <a:p>
            <a:pPr lvl="2"/>
            <a:r>
              <a:rPr lang="en-US" dirty="0" smtClean="0"/>
              <a:t>Management frames (figure 6-1)</a:t>
            </a:r>
          </a:p>
          <a:p>
            <a:pPr lvl="2"/>
            <a:r>
              <a:rPr lang="en-US" dirty="0" smtClean="0"/>
              <a:t>Control frames</a:t>
            </a:r>
          </a:p>
          <a:p>
            <a:pPr lvl="2"/>
            <a:r>
              <a:rPr lang="en-US" dirty="0" smtClean="0"/>
              <a:t>Data frames</a:t>
            </a:r>
          </a:p>
        </p:txBody>
      </p:sp>
    </p:spTree>
    <p:extLst>
      <p:ext uri="{BB962C8B-B14F-4D97-AF65-F5344CB8AC3E}">
        <p14:creationId xmlns:p14="http://schemas.microsoft.com/office/powerpoint/2010/main" val="414585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2051" name="Rectangle 18"/>
          <p:cNvSpPr txBox="1">
            <a:spLocks noChangeArrowheads="1"/>
          </p:cNvSpPr>
          <p:nvPr/>
        </p:nvSpPr>
        <p:spPr bwMode="auto">
          <a:xfrm>
            <a:off x="163513" y="5681663"/>
            <a:ext cx="85820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6.1  </a:t>
            </a:r>
            <a:r>
              <a:rPr lang="en-IN" sz="1400"/>
              <a:t>The 802.11 frame’s data structure, which includes four fields for 6-byte MAC addresses per frame. How each is used is dependent upon the frame’s type and subtype.</a:t>
            </a:r>
          </a:p>
        </p:txBody>
      </p:sp>
      <p:pic>
        <p:nvPicPr>
          <p:cNvPr id="2052" name="Picture 4" descr="Z:\Graphics\Powerpoint\JW_USA\Davidhoff\Final files\ch06\80211-cha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912938"/>
            <a:ext cx="66262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3075" name="Rectangle 18"/>
          <p:cNvSpPr txBox="1">
            <a:spLocks noChangeArrowheads="1"/>
          </p:cNvSpPr>
          <p:nvPr/>
        </p:nvSpPr>
        <p:spPr bwMode="auto">
          <a:xfrm>
            <a:off x="163513" y="5681663"/>
            <a:ext cx="85820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6.2  </a:t>
            </a:r>
            <a:r>
              <a:rPr lang="en-IN" sz="1400"/>
              <a:t>Base10: From left to right, 1000s, 100s, 10s, 1s. Since we normally read Hindu-Arabic numerals from left to right, beginning with the “most significant bit,” this numbering system is “big-endian.”</a:t>
            </a:r>
          </a:p>
        </p:txBody>
      </p:sp>
      <p:pic>
        <p:nvPicPr>
          <p:cNvPr id="3076" name="Picture 4" descr="Z:\Graphics\Powerpoint\JW_USA\Davidhoff\Final files\ch06\base-t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63" y="2103438"/>
            <a:ext cx="324167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IEEE Layer 2 protocol series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802.11 Frame Analysis</a:t>
            </a:r>
          </a:p>
          <a:p>
            <a:pPr lvl="1"/>
            <a:r>
              <a:rPr lang="en-US" dirty="0" err="1" smtClean="0"/>
              <a:t>Endianness</a:t>
            </a:r>
            <a:r>
              <a:rPr lang="en-US" dirty="0" smtClean="0"/>
              <a:t> (based on Gulliver’s Travels and the Lilliputians and </a:t>
            </a:r>
            <a:r>
              <a:rPr lang="en-US" dirty="0" err="1" smtClean="0"/>
              <a:t>Blefuscuians</a:t>
            </a:r>
            <a:r>
              <a:rPr lang="en-US" dirty="0" smtClean="0"/>
              <a:t>)</a:t>
            </a:r>
          </a:p>
          <a:p>
            <a:pPr lvl="2"/>
            <a:r>
              <a:rPr lang="en-US" dirty="0" smtClean="0"/>
              <a:t>Big-endian = when the most significant digit is ordered first, it is known as big-endian.</a:t>
            </a:r>
          </a:p>
          <a:p>
            <a:pPr lvl="2"/>
            <a:r>
              <a:rPr lang="en-US" dirty="0" smtClean="0"/>
              <a:t>Little-endian = when the least significant digit is ordered first, it is know as little-endian.</a:t>
            </a:r>
          </a:p>
          <a:p>
            <a:r>
              <a:rPr lang="en-US" dirty="0" smtClean="0"/>
              <a:t>Network-byte order (TCP/IP, but NOT 802.11)</a:t>
            </a:r>
          </a:p>
          <a:p>
            <a:r>
              <a:rPr lang="en-US" dirty="0" smtClean="0"/>
              <a:t>802.11 </a:t>
            </a:r>
            <a:r>
              <a:rPr lang="en-US" dirty="0" err="1" smtClean="0"/>
              <a:t>Endianness</a:t>
            </a:r>
            <a:endParaRPr lang="en-US" dirty="0" smtClean="0"/>
          </a:p>
          <a:p>
            <a:pPr lvl="1"/>
            <a:r>
              <a:rPr lang="en-US" dirty="0" smtClean="0"/>
              <a:t>Mixed-Endian? See figures 6-3 and 6-4</a:t>
            </a:r>
            <a:endParaRPr lang="en-US" dirty="0"/>
          </a:p>
        </p:txBody>
      </p:sp>
    </p:spTree>
    <p:extLst>
      <p:ext uri="{BB962C8B-B14F-4D97-AF65-F5344CB8AC3E}">
        <p14:creationId xmlns:p14="http://schemas.microsoft.com/office/powerpoint/2010/main" val="38087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4099" name="Rectangle 18"/>
          <p:cNvSpPr txBox="1">
            <a:spLocks noChangeArrowheads="1"/>
          </p:cNvSpPr>
          <p:nvPr/>
        </p:nvSpPr>
        <p:spPr bwMode="auto">
          <a:xfrm>
            <a:off x="163513" y="5681663"/>
            <a:ext cx="85820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6.3  </a:t>
            </a:r>
            <a:r>
              <a:rPr lang="en-IN" sz="1400"/>
              <a:t>802.11 traffic: Comparison of field orders within the byte-boundaries. The top diagram represents the protocol specification, whereas the bottom diagram represents the order of bits captured via libpcap.</a:t>
            </a:r>
          </a:p>
        </p:txBody>
      </p:sp>
      <p:pic>
        <p:nvPicPr>
          <p:cNvPr id="4100" name="Picture 4" descr="Z:\Graphics\Powerpoint\JW_USA\Davidhoff\Final files\ch06\mixed-endian-updated.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6075" y="1828800"/>
            <a:ext cx="59086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5123" name="Rectangle 18"/>
          <p:cNvSpPr txBox="1">
            <a:spLocks noChangeArrowheads="1"/>
          </p:cNvSpPr>
          <p:nvPr/>
        </p:nvSpPr>
        <p:spPr bwMode="auto">
          <a:xfrm>
            <a:off x="163513" y="5681663"/>
            <a:ext cx="85820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6.4  </a:t>
            </a:r>
            <a:r>
              <a:rPr lang="en-IN" sz="1400"/>
              <a:t>In the Packet Details panel, Wireshark interprets the 802.11 frame correctly. In the Packet Bytes panel below, you can see the order that the bits were actually transmitted across the wire (shown as hexadecimal). The 802.11 transmission was mixed-endian.</a:t>
            </a:r>
          </a:p>
        </p:txBody>
      </p:sp>
      <p:pic>
        <p:nvPicPr>
          <p:cNvPr id="5124" name="Picture 4" descr="Z:\Graphics\Powerpoint\JW_USA\Davidhoff\Final files\ch06\mixed-end-wireshar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1436688"/>
            <a:ext cx="7005637"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262</TotalTime>
  <Words>2387</Words>
  <Application>Microsoft Office PowerPoint</Application>
  <PresentationFormat>On-screen Show (4:3)</PresentationFormat>
  <Paragraphs>269</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Civic</vt:lpstr>
      <vt:lpstr>Wireless: Network Forensics Unplugged</vt:lpstr>
      <vt:lpstr>Introduction</vt:lpstr>
      <vt:lpstr>Overview</vt:lpstr>
      <vt:lpstr>The IEEE Layer 2 protocol series</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The IEEE Layer 2 protocol series (con’t)</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The IEEE Layer 2 protocol series (con’t)</vt:lpstr>
      <vt:lpstr>From Network Forensics, by Sherri Davidoff and Jonathan Ham  (ISBN: 978-0-13-256471-7) Copyright © 2012 Pearson Education, Inc. All rights reserved.</vt:lpstr>
      <vt:lpstr>The IEEE Layer 2 protocol series (con’t)</vt:lpstr>
      <vt:lpstr>Wireless Access Points (WAPs)</vt:lpstr>
      <vt:lpstr>Wireless Access Points (WAPs) (con’t)</vt:lpstr>
      <vt:lpstr>From Network Forensics, by Sherri Davidoff and Jonathan Ham  (ISBN: 978-0-13-256471-7) Copyright © 2012 Pearson Education, Inc. All rights reserved.</vt:lpstr>
      <vt:lpstr>Wireless Access Points (WAPs) (con’t)</vt:lpstr>
      <vt:lpstr>From Network Forensics, by Sherri Davidoff and Jonathan Ham  (ISBN: 978-0-13-256471-7) Copyright © 2012 Pearson Education, Inc. All rights reserved.</vt:lpstr>
      <vt:lpstr>Wireless Traffic Capture and Analysis</vt:lpstr>
      <vt:lpstr>From Network Forensics, by Sherri Davidoff and Jonathan Ham  (ISBN: 978-0-13-256471-7) Copyright © 2012 Pearson Education, Inc. All rights reserved.</vt:lpstr>
      <vt:lpstr>Wireless Traffic Capture and Analysis (con’t)</vt:lpstr>
      <vt:lpstr>Common Attacks</vt:lpstr>
      <vt:lpstr>Common Attacks (con’t)</vt:lpstr>
      <vt:lpstr>Locating Wireless Devices</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Locating Wireless Devices (con’t)</vt:lpstr>
      <vt:lpstr>Locating Wireless Devices (con’t)</vt:lpstr>
      <vt:lpstr>From Network Forensics, by Sherri Davidoff and Jonathan Ham  (ISBN: 978-0-13-256471-7) Copyright © 2012 Pearson Education, Inc. All rights reserved.</vt:lpstr>
    </vt:vector>
  </TitlesOfParts>
  <Company>Southern Utah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Forensics Unplugged</dc:title>
  <dc:creator>Rob</dc:creator>
  <cp:lastModifiedBy>SUU</cp:lastModifiedBy>
  <cp:revision>22</cp:revision>
  <dcterms:created xsi:type="dcterms:W3CDTF">2012-12-28T02:51:03Z</dcterms:created>
  <dcterms:modified xsi:type="dcterms:W3CDTF">2012-12-31T20:21:50Z</dcterms:modified>
</cp:coreProperties>
</file>