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4027" autoAdjust="0"/>
  </p:normalViewPr>
  <p:slideViewPr>
    <p:cSldViewPr>
      <p:cViewPr varScale="1">
        <p:scale>
          <a:sx n="75" d="100"/>
          <a:sy n="75" d="100"/>
        </p:scale>
        <p:origin x="-1666" y="-72"/>
      </p:cViewPr>
      <p:guideLst>
        <p:guide orient="horz" pos="2160"/>
        <p:guide pos="2880"/>
      </p:guideLst>
    </p:cSldViewPr>
  </p:slideViewPr>
  <p:notesTextViewPr>
    <p:cViewPr>
      <p:scale>
        <a:sx n="1" d="1"/>
        <a:sy n="1" d="1"/>
      </p:scale>
      <p:origin x="0" y="0"/>
    </p:cViewPr>
  </p:notesTextViewPr>
  <p:sorterViewPr>
    <p:cViewPr>
      <p:scale>
        <a:sx n="100" d="100"/>
        <a:sy n="100" d="100"/>
      </p:scale>
      <p:origin x="0" y="6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2B1C85-4729-4DB6-8BC7-5C89C668160D}" type="datetimeFigureOut">
              <a:rPr lang="en-US" smtClean="0"/>
              <a:t>12/31/2012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1A1381-BC8E-43F5-A84A-FA669A8B35D4}" type="slidenum">
              <a:rPr lang="en-US" smtClean="0"/>
              <a:t>‹#›</a:t>
            </a:fld>
            <a:endParaRPr lang="en-US"/>
          </a:p>
        </p:txBody>
      </p:sp>
    </p:spTree>
    <p:extLst>
      <p:ext uri="{BB962C8B-B14F-4D97-AF65-F5344CB8AC3E}">
        <p14:creationId xmlns:p14="http://schemas.microsoft.com/office/powerpoint/2010/main" val="3993346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Configuration – recommended that you gather device configurations.</a:t>
            </a:r>
            <a:r>
              <a:rPr lang="en-US" baseline="0" dirty="0" smtClean="0"/>
              <a:t> You need to be able to map a trigger with a rule in order to determine if it is malicious and to handle it accordingly.</a:t>
            </a:r>
          </a:p>
          <a:p>
            <a:pPr lvl="0"/>
            <a:endParaRPr lang="en-US" dirty="0" smtClean="0"/>
          </a:p>
          <a:p>
            <a:pPr lvl="0"/>
            <a:r>
              <a:rPr lang="en-US" dirty="0" smtClean="0"/>
              <a:t>Alert data – the purpose of NIDS/NIPS is to</a:t>
            </a:r>
            <a:r>
              <a:rPr lang="en-US" baseline="0" dirty="0" smtClean="0"/>
              <a:t> evaluate network traffic based on a set of rules or learned patterns, identify traffic of interest, and produce alerts that humans can act upon.</a:t>
            </a:r>
          </a:p>
          <a:p>
            <a:pPr lvl="0"/>
            <a:endParaRPr lang="en-US" dirty="0" smtClean="0"/>
          </a:p>
          <a:p>
            <a:pPr lvl="0"/>
            <a:r>
              <a:rPr lang="en-US" dirty="0" smtClean="0"/>
              <a:t>Packet header and/or flow record information – when an alert is triggered, header and/or flow</a:t>
            </a:r>
            <a:r>
              <a:rPr lang="en-US" baseline="0" dirty="0" smtClean="0"/>
              <a:t> record data is recorded. This can help identify the origin, destination, and patterns of activity, and even correlate events from multiple sources.</a:t>
            </a:r>
          </a:p>
          <a:p>
            <a:pPr lvl="0"/>
            <a:endParaRPr lang="en-US" dirty="0" smtClean="0"/>
          </a:p>
          <a:p>
            <a:pPr lvl="0"/>
            <a:r>
              <a:rPr lang="en-US" dirty="0" smtClean="0"/>
              <a:t>Packet payloads (Content Data) – full packets enable the investigator to carve out the actual malware or malicious/obfuscated </a:t>
            </a:r>
            <a:r>
              <a:rPr lang="en-US" dirty="0" err="1" smtClean="0"/>
              <a:t>javascript</a:t>
            </a:r>
            <a:r>
              <a:rPr lang="en-US" dirty="0" smtClean="0"/>
              <a:t> that the attacker attempted to serve a client.</a:t>
            </a:r>
          </a:p>
          <a:p>
            <a:pPr lvl="0"/>
            <a:endParaRPr lang="en-US" dirty="0" smtClean="0"/>
          </a:p>
          <a:p>
            <a:pPr lvl="0"/>
            <a:r>
              <a:rPr lang="en-US" dirty="0" smtClean="0"/>
              <a:t>Activities correlated across multiple sensors – for small-mid-sized companies this can be cost prohibitive.</a:t>
            </a:r>
            <a:r>
              <a:rPr lang="en-US" baseline="0" dirty="0" smtClean="0"/>
              <a:t> Even many large companies do not go all out in this area. Many will implement sensors and then send the collected data to a third-party monitoring service. Investigators want to know if this is the case. So that they can work with the outsourced company to get the full picture of network traffic.</a:t>
            </a:r>
            <a:endParaRPr lang="en-US" dirty="0" smtClean="0"/>
          </a:p>
          <a:p>
            <a:endParaRPr lang="en-US" dirty="0"/>
          </a:p>
        </p:txBody>
      </p:sp>
      <p:sp>
        <p:nvSpPr>
          <p:cNvPr id="4" name="Slide Number Placeholder 3"/>
          <p:cNvSpPr>
            <a:spLocks noGrp="1"/>
          </p:cNvSpPr>
          <p:nvPr>
            <p:ph type="sldNum" sz="quarter" idx="10"/>
          </p:nvPr>
        </p:nvSpPr>
        <p:spPr/>
        <p:txBody>
          <a:bodyPr/>
          <a:lstStyle/>
          <a:p>
            <a:fld id="{DB1A1381-BC8E-43F5-A84A-FA669A8B35D4}" type="slidenum">
              <a:rPr lang="en-US" smtClean="0"/>
              <a:t>9</a:t>
            </a:fld>
            <a:endParaRPr lang="en-US"/>
          </a:p>
        </p:txBody>
      </p:sp>
    </p:spTree>
    <p:extLst>
      <p:ext uri="{BB962C8B-B14F-4D97-AF65-F5344CB8AC3E}">
        <p14:creationId xmlns:p14="http://schemas.microsoft.com/office/powerpoint/2010/main" val="2115528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Chapter 3 provides a detailed discussion of active evidence acquisition.</a:t>
            </a:r>
            <a:endParaRPr lang="en-US" dirty="0"/>
          </a:p>
        </p:txBody>
      </p:sp>
      <p:sp>
        <p:nvSpPr>
          <p:cNvPr id="4" name="Slide Number Placeholder 3"/>
          <p:cNvSpPr>
            <a:spLocks noGrp="1"/>
          </p:cNvSpPr>
          <p:nvPr>
            <p:ph type="sldNum" sz="quarter" idx="10"/>
          </p:nvPr>
        </p:nvSpPr>
        <p:spPr/>
        <p:txBody>
          <a:bodyPr/>
          <a:lstStyle/>
          <a:p>
            <a:fld id="{DB1A1381-BC8E-43F5-A84A-FA669A8B35D4}" type="slidenum">
              <a:rPr lang="en-US" smtClean="0"/>
              <a:t>10</a:t>
            </a:fld>
            <a:endParaRPr lang="en-US"/>
          </a:p>
        </p:txBody>
      </p:sp>
    </p:spTree>
    <p:extLst>
      <p:ext uri="{BB962C8B-B14F-4D97-AF65-F5344CB8AC3E}">
        <p14:creationId xmlns:p14="http://schemas.microsoft.com/office/powerpoint/2010/main" val="2799761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to find the proverbial “needle in a haystack”.</a:t>
            </a:r>
          </a:p>
          <a:p>
            <a:r>
              <a:rPr lang="en-US" dirty="0" smtClean="0"/>
              <a:t>Rob Lee quote: “If you know </a:t>
            </a:r>
            <a:r>
              <a:rPr lang="en-US" i="1" dirty="0" smtClean="0"/>
              <a:t>what</a:t>
            </a:r>
            <a:r>
              <a:rPr lang="en-US" dirty="0" smtClean="0"/>
              <a:t> you’re looking for and </a:t>
            </a:r>
            <a:r>
              <a:rPr lang="en-US" i="1" dirty="0" smtClean="0"/>
              <a:t>where</a:t>
            </a:r>
            <a:r>
              <a:rPr lang="en-US" dirty="0" smtClean="0"/>
              <a:t> to look, nothing is hidden.”</a:t>
            </a:r>
            <a:endParaRPr lang="en-US" dirty="0"/>
          </a:p>
        </p:txBody>
      </p:sp>
      <p:sp>
        <p:nvSpPr>
          <p:cNvPr id="4" name="Slide Number Placeholder 3"/>
          <p:cNvSpPr>
            <a:spLocks noGrp="1"/>
          </p:cNvSpPr>
          <p:nvPr>
            <p:ph type="sldNum" sz="quarter" idx="10"/>
          </p:nvPr>
        </p:nvSpPr>
        <p:spPr/>
        <p:txBody>
          <a:bodyPr/>
          <a:lstStyle/>
          <a:p>
            <a:fld id="{DB1A1381-BC8E-43F5-A84A-FA669A8B35D4}" type="slidenum">
              <a:rPr lang="en-US" smtClean="0"/>
              <a:t>12</a:t>
            </a:fld>
            <a:endParaRPr lang="en-US"/>
          </a:p>
        </p:txBody>
      </p:sp>
    </p:spTree>
    <p:extLst>
      <p:ext uri="{BB962C8B-B14F-4D97-AF65-F5344CB8AC3E}">
        <p14:creationId xmlns:p14="http://schemas.microsoft.com/office/powerpoint/2010/main" val="2886594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recommended that</a:t>
            </a:r>
            <a:r>
              <a:rPr lang="en-US" baseline="0" dirty="0" smtClean="0"/>
              <a:t> if you want to create local rules, that you copy an existing rule, modify it, and then disable the original and enable your modified. This way if the VRT updates the rules, then it won’t mess with your local rule settings.</a:t>
            </a:r>
            <a:endParaRPr lang="en-US" dirty="0"/>
          </a:p>
        </p:txBody>
      </p:sp>
      <p:sp>
        <p:nvSpPr>
          <p:cNvPr id="4" name="Slide Number Placeholder 3"/>
          <p:cNvSpPr>
            <a:spLocks noGrp="1"/>
          </p:cNvSpPr>
          <p:nvPr>
            <p:ph type="sldNum" sz="quarter" idx="10"/>
          </p:nvPr>
        </p:nvSpPr>
        <p:spPr/>
        <p:txBody>
          <a:bodyPr/>
          <a:lstStyle/>
          <a:p>
            <a:fld id="{DB1A1381-BC8E-43F5-A84A-FA669A8B35D4}" type="slidenum">
              <a:rPr lang="en-US" smtClean="0"/>
              <a:t>15</a:t>
            </a:fld>
            <a:endParaRPr lang="en-US"/>
          </a:p>
        </p:txBody>
      </p:sp>
    </p:spTree>
    <p:extLst>
      <p:ext uri="{BB962C8B-B14F-4D97-AF65-F5344CB8AC3E}">
        <p14:creationId xmlns:p14="http://schemas.microsoft.com/office/powerpoint/2010/main" val="3096518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Snort rule headers:</a:t>
            </a:r>
          </a:p>
          <a:p>
            <a:pPr marL="228600" indent="-228600">
              <a:buAutoNum type="arabicPeriod"/>
            </a:pPr>
            <a:r>
              <a:rPr lang="en-US" dirty="0" smtClean="0"/>
              <a:t>Alert </a:t>
            </a:r>
            <a:r>
              <a:rPr lang="en-US" dirty="0" err="1" smtClean="0"/>
              <a:t>tcp</a:t>
            </a:r>
            <a:r>
              <a:rPr lang="en-US" dirty="0" smtClean="0"/>
              <a:t> any </a:t>
            </a:r>
            <a:r>
              <a:rPr lang="en-US" dirty="0" err="1" smtClean="0"/>
              <a:t>any</a:t>
            </a:r>
            <a:r>
              <a:rPr lang="en-US" dirty="0" smtClean="0"/>
              <a:t> -&gt; 192.168.2.1 80 (…)</a:t>
            </a:r>
          </a:p>
          <a:p>
            <a:pPr marL="685800" lvl="1" indent="-228600">
              <a:buAutoNum type="arabicPeriod"/>
            </a:pPr>
            <a:r>
              <a:rPr lang="en-US" dirty="0" smtClean="0"/>
              <a:t>For any TCP segment from any source, destined specifically for port 80 on host 192.168.2.1,</a:t>
            </a:r>
            <a:r>
              <a:rPr lang="en-US" baseline="0" dirty="0" smtClean="0"/>
              <a:t> compare it with the rule and issue an alert if matched.</a:t>
            </a:r>
            <a:endParaRPr lang="en-US" dirty="0" smtClean="0"/>
          </a:p>
          <a:p>
            <a:pPr marL="228600" indent="-228600">
              <a:buAutoNum type="arabicPeriod"/>
            </a:pPr>
            <a:r>
              <a:rPr lang="en-US" dirty="0" smtClean="0"/>
              <a:t>Log </a:t>
            </a:r>
            <a:r>
              <a:rPr lang="en-US" dirty="0" err="1" smtClean="0"/>
              <a:t>udp</a:t>
            </a:r>
            <a:r>
              <a:rPr lang="en-US" dirty="0" smtClean="0"/>
              <a:t> 192.168.1.1 53 -&gt; !192.168.1.0/24 any (…)</a:t>
            </a:r>
          </a:p>
          <a:p>
            <a:pPr marL="685800" lvl="1" indent="-228600">
              <a:buAutoNum type="arabicPeriod"/>
            </a:pPr>
            <a:r>
              <a:rPr lang="en-US" dirty="0" smtClean="0"/>
              <a:t>For any UDP datagram that originates from port 53 on host 192.168.1.1, destined for anywhere except 192.168.1.0/24 network,</a:t>
            </a:r>
            <a:r>
              <a:rPr lang="en-US" baseline="0" dirty="0" smtClean="0"/>
              <a:t> compare it, if a match is found, log the packet, but do not alert on the event.</a:t>
            </a:r>
            <a:endParaRPr lang="en-US" dirty="0" smtClean="0"/>
          </a:p>
          <a:p>
            <a:pPr marL="228600" indent="-228600">
              <a:buAutoNum type="arabicPeriod"/>
            </a:pPr>
            <a:r>
              <a:rPr lang="en-US" dirty="0" smtClean="0"/>
              <a:t>Drop </a:t>
            </a:r>
            <a:r>
              <a:rPr lang="en-US" dirty="0" err="1" smtClean="0"/>
              <a:t>ip</a:t>
            </a:r>
            <a:r>
              <a:rPr lang="en-US" dirty="0" smtClean="0"/>
              <a:t> $EXTERNAL_NET any &lt;&gt; $HTTP_SERVERS $HTTP_PORTS (…)</a:t>
            </a:r>
          </a:p>
          <a:p>
            <a:pPr marL="685800" lvl="1" indent="-228600">
              <a:buAutoNum type="arabicPeriod"/>
            </a:pPr>
            <a:r>
              <a:rPr lang="en-US" dirty="0" smtClean="0"/>
              <a:t>Variable names are used here instead</a:t>
            </a:r>
            <a:r>
              <a:rPr lang="en-US" baseline="0" dirty="0" smtClean="0"/>
              <a:t> of sources and destinations. Most common practice when writing rules. Allows us to keep the rule in the </a:t>
            </a:r>
            <a:r>
              <a:rPr lang="en-US" baseline="0" dirty="0" err="1" smtClean="0"/>
              <a:t>config.conf</a:t>
            </a:r>
            <a:r>
              <a:rPr lang="en-US" baseline="0" dirty="0" smtClean="0"/>
              <a:t> file and modify a network configuration without having to modify the rule. Assume the rule is used in an in-line IPS, because the action is “DROP”.</a:t>
            </a:r>
          </a:p>
          <a:p>
            <a:pPr marL="685800" lvl="1" indent="-228600">
              <a:buAutoNum type="arabicPeriod"/>
            </a:pPr>
            <a:r>
              <a:rPr lang="en-US" baseline="0" dirty="0" smtClean="0"/>
              <a:t>Evaluates any IP packet if it is coming from an external source and destined for the predefined HTTP servers, it will drop, if a match is found.</a:t>
            </a:r>
            <a:endParaRPr lang="en-US" dirty="0"/>
          </a:p>
        </p:txBody>
      </p:sp>
      <p:sp>
        <p:nvSpPr>
          <p:cNvPr id="4" name="Slide Number Placeholder 3"/>
          <p:cNvSpPr>
            <a:spLocks noGrp="1"/>
          </p:cNvSpPr>
          <p:nvPr>
            <p:ph type="sldNum" sz="quarter" idx="10"/>
          </p:nvPr>
        </p:nvSpPr>
        <p:spPr/>
        <p:txBody>
          <a:bodyPr/>
          <a:lstStyle/>
          <a:p>
            <a:fld id="{DB1A1381-BC8E-43F5-A84A-FA669A8B35D4}" type="slidenum">
              <a:rPr lang="en-US" smtClean="0"/>
              <a:t>16</a:t>
            </a:fld>
            <a:endParaRPr lang="en-US"/>
          </a:p>
        </p:txBody>
      </p:sp>
    </p:spTree>
    <p:extLst>
      <p:ext uri="{BB962C8B-B14F-4D97-AF65-F5344CB8AC3E}">
        <p14:creationId xmlns:p14="http://schemas.microsoft.com/office/powerpoint/2010/main" val="3096518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rule options:</a:t>
            </a:r>
          </a:p>
          <a:p>
            <a:pPr marL="171450" indent="-171450">
              <a:buFontTx/>
              <a:buChar char="-"/>
            </a:pPr>
            <a:r>
              <a:rPr lang="en-US" dirty="0" err="1" smtClean="0"/>
              <a:t>msg</a:t>
            </a:r>
            <a:r>
              <a:rPr lang="en-US" dirty="0" smtClean="0"/>
              <a:t>: descriptive title</a:t>
            </a:r>
            <a:r>
              <a:rPr lang="en-US" baseline="0" dirty="0" smtClean="0"/>
              <a:t> attached to any resulting alerts.</a:t>
            </a:r>
          </a:p>
          <a:p>
            <a:pPr marL="171450" indent="-171450">
              <a:buFontTx/>
              <a:buChar char="-"/>
            </a:pPr>
            <a:r>
              <a:rPr lang="en-US" baseline="0" dirty="0" smtClean="0"/>
              <a:t>Sid: required Snort ID number that uniquely identifies the rule</a:t>
            </a:r>
          </a:p>
          <a:p>
            <a:pPr marL="171450" indent="-171450">
              <a:buFontTx/>
              <a:buChar char="-"/>
            </a:pPr>
            <a:r>
              <a:rPr lang="en-US" baseline="0" dirty="0" smtClean="0"/>
              <a:t>Rev: rule’s revision number</a:t>
            </a:r>
          </a:p>
          <a:p>
            <a:pPr marL="171450" indent="-171450">
              <a:buFontTx/>
              <a:buChar char="-"/>
            </a:pPr>
            <a:r>
              <a:rPr lang="en-US" baseline="0" dirty="0" smtClean="0"/>
              <a:t>Reference: optional pointer to background information, often a CVE number, Bug-</a:t>
            </a:r>
            <a:r>
              <a:rPr lang="en-US" baseline="0" dirty="0" err="1" smtClean="0"/>
              <a:t>traq</a:t>
            </a:r>
            <a:r>
              <a:rPr lang="en-US" baseline="0" dirty="0" smtClean="0"/>
              <a:t> ID, or URL.</a:t>
            </a:r>
          </a:p>
          <a:p>
            <a:pPr marL="0" indent="0">
              <a:buFontTx/>
              <a:buNone/>
            </a:pPr>
            <a:r>
              <a:rPr lang="en-US" baseline="0" dirty="0" smtClean="0"/>
              <a:t>Note: not all options are optional (</a:t>
            </a:r>
            <a:r>
              <a:rPr lang="en-US" baseline="0" dirty="0" err="1" smtClean="0"/>
              <a:t>ie</a:t>
            </a:r>
            <a:r>
              <a:rPr lang="en-US" baseline="0" dirty="0" smtClean="0"/>
              <a:t>. SID number)</a:t>
            </a:r>
          </a:p>
          <a:p>
            <a:pPr marL="0" indent="0">
              <a:buFontTx/>
              <a:buNone/>
            </a:pPr>
            <a:endParaRPr lang="en-US" baseline="0" dirty="0" smtClean="0"/>
          </a:p>
          <a:p>
            <a:pPr marL="0" indent="0">
              <a:buFontTx/>
              <a:buNone/>
            </a:pPr>
            <a:r>
              <a:rPr lang="en-US" baseline="0" dirty="0" err="1" smtClean="0"/>
              <a:t>Nonpayload</a:t>
            </a:r>
            <a:r>
              <a:rPr lang="en-US" baseline="0" dirty="0" smtClean="0"/>
              <a:t> detection rule options </a:t>
            </a:r>
            <a:r>
              <a:rPr lang="en-US" baseline="0" dirty="0" err="1" smtClean="0"/>
              <a:t>inlcude</a:t>
            </a:r>
            <a:r>
              <a:rPr lang="en-US" baseline="0" dirty="0" smtClean="0"/>
              <a:t>:</a:t>
            </a:r>
          </a:p>
          <a:p>
            <a:pPr marL="171450" indent="-171450">
              <a:buFontTx/>
              <a:buChar char="-"/>
            </a:pPr>
            <a:r>
              <a:rPr lang="en-US" baseline="0" dirty="0" smtClean="0"/>
              <a:t>Comparison operators for all of the protocol fields in the:</a:t>
            </a:r>
          </a:p>
          <a:p>
            <a:pPr marL="628650" lvl="1" indent="-171450">
              <a:buFontTx/>
              <a:buChar char="-"/>
            </a:pPr>
            <a:r>
              <a:rPr lang="en-US" baseline="0" dirty="0" smtClean="0"/>
              <a:t>IP packet header (TTL, fragmentation information, embedded protocol, IP options, etc.)</a:t>
            </a:r>
          </a:p>
          <a:p>
            <a:pPr marL="628650" lvl="1" indent="-171450">
              <a:buFontTx/>
              <a:buChar char="-"/>
            </a:pPr>
            <a:r>
              <a:rPr lang="en-US" baseline="0" dirty="0" smtClean="0"/>
              <a:t>TCP segment header (TCP flags, and </a:t>
            </a:r>
            <a:r>
              <a:rPr lang="en-US" baseline="0" dirty="0" err="1" smtClean="0"/>
              <a:t>stateful</a:t>
            </a:r>
            <a:r>
              <a:rPr lang="en-US" baseline="0" dirty="0" smtClean="0"/>
              <a:t> flow inspection, sequence, and acknowledgment numbers, window size, etc.)</a:t>
            </a:r>
          </a:p>
          <a:p>
            <a:pPr marL="628650" lvl="1" indent="-171450">
              <a:buFontTx/>
              <a:buChar char="-"/>
            </a:pPr>
            <a:r>
              <a:rPr lang="en-US" baseline="0" dirty="0" smtClean="0"/>
              <a:t>ICMP header (ICMP type and code, as well as sequence values)</a:t>
            </a:r>
          </a:p>
          <a:p>
            <a:pPr marL="171450" lvl="0" indent="-171450">
              <a:buFontTx/>
              <a:buChar char="-"/>
            </a:pPr>
            <a:r>
              <a:rPr lang="en-US" baseline="0" dirty="0" smtClean="0"/>
              <a:t>Comparison operators for </a:t>
            </a:r>
            <a:r>
              <a:rPr lang="en-US" baseline="0" dirty="0" err="1" smtClean="0"/>
              <a:t>samiep</a:t>
            </a:r>
            <a:r>
              <a:rPr lang="en-US" baseline="0" dirty="0" smtClean="0"/>
              <a:t>, </a:t>
            </a:r>
            <a:r>
              <a:rPr lang="en-US" baseline="0" dirty="0" err="1" smtClean="0"/>
              <a:t>stream_size</a:t>
            </a:r>
            <a:r>
              <a:rPr lang="en-US" baseline="0" dirty="0" smtClean="0"/>
              <a:t>, RPC call number</a:t>
            </a:r>
          </a:p>
          <a:p>
            <a:pPr marL="0" lvl="0" indent="0">
              <a:buFontTx/>
              <a:buNone/>
            </a:pPr>
            <a:endParaRPr lang="en-US" baseline="0" dirty="0" smtClean="0"/>
          </a:p>
          <a:p>
            <a:pPr marL="0" lvl="0" indent="0">
              <a:buFontTx/>
              <a:buNone/>
            </a:pPr>
            <a:r>
              <a:rPr lang="en-US" baseline="0" dirty="0" smtClean="0"/>
              <a:t>Payload detection rule options:</a:t>
            </a:r>
          </a:p>
          <a:p>
            <a:pPr marL="171450" lvl="0" indent="-171450">
              <a:buFontTx/>
              <a:buChar char="-"/>
            </a:pPr>
            <a:r>
              <a:rPr lang="en-US" baseline="0" dirty="0" smtClean="0"/>
              <a:t>Content matching for:</a:t>
            </a:r>
          </a:p>
          <a:p>
            <a:pPr marL="628650" lvl="1" indent="-171450">
              <a:buFontTx/>
              <a:buChar char="-"/>
            </a:pPr>
            <a:r>
              <a:rPr lang="en-US" baseline="0" dirty="0" smtClean="0"/>
              <a:t>ASCII strings</a:t>
            </a:r>
          </a:p>
          <a:p>
            <a:pPr marL="628650" lvl="1" indent="-171450">
              <a:buFontTx/>
              <a:buChar char="-"/>
            </a:pPr>
            <a:r>
              <a:rPr lang="en-US" baseline="0" dirty="0" smtClean="0"/>
              <a:t>Binary sequences</a:t>
            </a:r>
          </a:p>
          <a:p>
            <a:pPr marL="628650" lvl="1" indent="-171450">
              <a:buFontTx/>
              <a:buChar char="-"/>
            </a:pPr>
            <a:r>
              <a:rPr lang="en-US" baseline="0" dirty="0" smtClean="0"/>
              <a:t>PCREs</a:t>
            </a:r>
          </a:p>
          <a:p>
            <a:pPr marL="171450" lvl="0" indent="-171450">
              <a:buFontTx/>
              <a:buChar char="-"/>
            </a:pPr>
            <a:r>
              <a:rPr lang="en-US" baseline="0" dirty="0" smtClean="0"/>
              <a:t>Layer 7-specific protocol data, such as HTTP URIs and SMTP commands</a:t>
            </a:r>
          </a:p>
          <a:p>
            <a:pPr marL="171450" lvl="0" indent="-171450">
              <a:buFontTx/>
              <a:buChar char="-"/>
            </a:pPr>
            <a:r>
              <a:rPr lang="en-US" baseline="0" dirty="0" smtClean="0"/>
              <a:t>Absolute- and relative-positional searches, based on previous content matches</a:t>
            </a:r>
          </a:p>
          <a:p>
            <a:pPr marL="0" lvl="0" indent="0">
              <a:buFontTx/>
              <a:buNone/>
            </a:pPr>
            <a:endParaRPr lang="en-US" baseline="0" dirty="0" smtClean="0"/>
          </a:p>
          <a:p>
            <a:pPr marL="0" lvl="0" indent="0">
              <a:buFontTx/>
              <a:buNone/>
            </a:pPr>
            <a:r>
              <a:rPr lang="en-US" baseline="0" dirty="0" smtClean="0"/>
              <a:t>Post-Detection rule options, (exist to give authors the ability to translate rule matches into specific actions, rule by rule) such actions include:</a:t>
            </a:r>
          </a:p>
          <a:p>
            <a:pPr marL="171450" lvl="0" indent="-171450">
              <a:buFontTx/>
              <a:buChar char="-"/>
            </a:pPr>
            <a:r>
              <a:rPr lang="en-US" baseline="0" dirty="0" smtClean="0"/>
              <a:t>Causing the alert and packet logging for the given rule to be handled in a different way than other alerts</a:t>
            </a:r>
          </a:p>
          <a:p>
            <a:pPr marL="171450" lvl="0" indent="-171450">
              <a:buFontTx/>
              <a:buChar char="-"/>
            </a:pPr>
            <a:r>
              <a:rPr lang="en-US" baseline="0" dirty="0" smtClean="0"/>
              <a:t>Triggering the capture of some or all of the subsequent packets in a stream after a single packet has caused a rule to fire</a:t>
            </a:r>
          </a:p>
          <a:p>
            <a:pPr marL="171450" lvl="0" indent="-171450">
              <a:buFontTx/>
              <a:buChar char="-"/>
            </a:pPr>
            <a:r>
              <a:rPr lang="en-US" baseline="0" dirty="0" smtClean="0"/>
              <a:t>Active response mechanisms, including the bidirectional reset of TCP connections and the sending of ICMP Destination Unreachable packets, spoofed at each end of the virtual circuit.</a:t>
            </a:r>
            <a:endParaRPr lang="en-US" dirty="0"/>
          </a:p>
        </p:txBody>
      </p:sp>
      <p:sp>
        <p:nvSpPr>
          <p:cNvPr id="4" name="Slide Number Placeholder 3"/>
          <p:cNvSpPr>
            <a:spLocks noGrp="1"/>
          </p:cNvSpPr>
          <p:nvPr>
            <p:ph type="sldNum" sz="quarter" idx="10"/>
          </p:nvPr>
        </p:nvSpPr>
        <p:spPr/>
        <p:txBody>
          <a:bodyPr/>
          <a:lstStyle/>
          <a:p>
            <a:fld id="{DB1A1381-BC8E-43F5-A84A-FA669A8B35D4}" type="slidenum">
              <a:rPr lang="en-US" smtClean="0"/>
              <a:t>17</a:t>
            </a:fld>
            <a:endParaRPr lang="en-US"/>
          </a:p>
        </p:txBody>
      </p:sp>
    </p:spTree>
    <p:extLst>
      <p:ext uri="{BB962C8B-B14F-4D97-AF65-F5344CB8AC3E}">
        <p14:creationId xmlns:p14="http://schemas.microsoft.com/office/powerpoint/2010/main" val="309651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F0FD4C7-FC18-4CA4-8C54-D59C30D3ED36}" type="datetimeFigureOut">
              <a:rPr lang="en-US" smtClean="0"/>
              <a:t>12/31/2012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850B170-CD0F-4B7C-B28C-2D00CA47F55E}"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0FD4C7-FC18-4CA4-8C54-D59C30D3ED36}" type="datetimeFigureOut">
              <a:rPr lang="en-US" smtClean="0"/>
              <a:t>12/31/2012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0B170-CD0F-4B7C-B28C-2D00CA47F55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850B170-CD0F-4B7C-B28C-2D00CA47F55E}"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0FD4C7-FC18-4CA4-8C54-D59C30D3ED36}" type="datetimeFigureOut">
              <a:rPr lang="en-US" smtClean="0"/>
              <a:t>12/31/2012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F0FD4C7-FC18-4CA4-8C54-D59C30D3ED36}" type="datetimeFigureOut">
              <a:rPr lang="en-US" smtClean="0"/>
              <a:t>12/31/2012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850B170-CD0F-4B7C-B28C-2D00CA47F55E}"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F0FD4C7-FC18-4CA4-8C54-D59C30D3ED36}" type="datetimeFigureOut">
              <a:rPr lang="en-US" smtClean="0"/>
              <a:t>12/31/2012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850B170-CD0F-4B7C-B28C-2D00CA47F55E}"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F0FD4C7-FC18-4CA4-8C54-D59C30D3ED36}" type="datetimeFigureOut">
              <a:rPr lang="en-US" smtClean="0"/>
              <a:t>12/31/2012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0B170-CD0F-4B7C-B28C-2D00CA47F55E}"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F0FD4C7-FC18-4CA4-8C54-D59C30D3ED36}" type="datetimeFigureOut">
              <a:rPr lang="en-US" smtClean="0"/>
              <a:t>12/31/2012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850B170-CD0F-4B7C-B28C-2D00CA47F55E}"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0FD4C7-FC18-4CA4-8C54-D59C30D3ED36}" type="datetimeFigureOut">
              <a:rPr lang="en-US" smtClean="0"/>
              <a:t>12/31/2012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850B170-CD0F-4B7C-B28C-2D00CA47F5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F0FD4C7-FC18-4CA4-8C54-D59C30D3ED36}" type="datetimeFigureOut">
              <a:rPr lang="en-US" smtClean="0"/>
              <a:t>12/31/2012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850B170-CD0F-4B7C-B28C-2D00CA47F5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850B170-CD0F-4B7C-B28C-2D00CA47F55E}"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F0FD4C7-FC18-4CA4-8C54-D59C30D3ED36}" type="datetimeFigureOut">
              <a:rPr lang="en-US" smtClean="0"/>
              <a:t>12/31/2012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850B170-CD0F-4B7C-B28C-2D00CA47F55E}"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F0FD4C7-FC18-4CA4-8C54-D59C30D3ED36}" type="datetimeFigureOut">
              <a:rPr lang="en-US" smtClean="0"/>
              <a:t>12/31/2012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F0FD4C7-FC18-4CA4-8C54-D59C30D3ED36}" type="datetimeFigureOut">
              <a:rPr lang="en-US" smtClean="0"/>
              <a:t>12/31/2012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850B170-CD0F-4B7C-B28C-2D00CA47F55E}"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Chapter 7</a:t>
            </a:r>
            <a:endParaRPr lang="en-US" dirty="0"/>
          </a:p>
        </p:txBody>
      </p:sp>
      <p:sp>
        <p:nvSpPr>
          <p:cNvPr id="2" name="Title 1"/>
          <p:cNvSpPr>
            <a:spLocks noGrp="1"/>
          </p:cNvSpPr>
          <p:nvPr>
            <p:ph type="ctrTitle"/>
          </p:nvPr>
        </p:nvSpPr>
        <p:spPr/>
        <p:txBody>
          <a:bodyPr/>
          <a:lstStyle/>
          <a:p>
            <a:r>
              <a:rPr lang="en-US" dirty="0" smtClean="0"/>
              <a:t>Network Intrusion Detection and Analysis</a:t>
            </a:r>
            <a:endParaRPr lang="en-US" dirty="0"/>
          </a:p>
        </p:txBody>
      </p:sp>
    </p:spTree>
    <p:extLst>
      <p:ext uri="{BB962C8B-B14F-4D97-AF65-F5344CB8AC3E}">
        <p14:creationId xmlns:p14="http://schemas.microsoft.com/office/powerpoint/2010/main" val="2238863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 NIDS/NIPS Evidence Acquisition (</a:t>
            </a:r>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NIDS/NIPS Interfaces</a:t>
            </a:r>
          </a:p>
          <a:p>
            <a:pPr lvl="1"/>
            <a:r>
              <a:rPr lang="en-US" dirty="0" smtClean="0"/>
              <a:t>GUI interfaces</a:t>
            </a:r>
          </a:p>
          <a:p>
            <a:pPr lvl="1"/>
            <a:r>
              <a:rPr lang="en-US" dirty="0" smtClean="0"/>
              <a:t>CLI interfaces</a:t>
            </a:r>
          </a:p>
          <a:p>
            <a:pPr lvl="1"/>
            <a:r>
              <a:rPr lang="en-US" dirty="0" smtClean="0"/>
              <a:t>Off-system logging</a:t>
            </a:r>
            <a:endParaRPr lang="en-US" dirty="0"/>
          </a:p>
        </p:txBody>
      </p:sp>
    </p:spTree>
    <p:extLst>
      <p:ext uri="{BB962C8B-B14F-4D97-AF65-F5344CB8AC3E}">
        <p14:creationId xmlns:p14="http://schemas.microsoft.com/office/powerpoint/2010/main" val="107929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Comprehensive Packet Logging</a:t>
            </a:r>
            <a:endParaRPr lang="en-US" dirty="0"/>
          </a:p>
        </p:txBody>
      </p:sp>
      <p:sp>
        <p:nvSpPr>
          <p:cNvPr id="3" name="Content Placeholder 2"/>
          <p:cNvSpPr>
            <a:spLocks noGrp="1"/>
          </p:cNvSpPr>
          <p:nvPr>
            <p:ph sz="quarter" idx="1"/>
          </p:nvPr>
        </p:nvSpPr>
        <p:spPr/>
        <p:txBody>
          <a:bodyPr>
            <a:normAutofit/>
          </a:bodyPr>
          <a:lstStyle/>
          <a:p>
            <a:r>
              <a:rPr lang="en-US" dirty="0" smtClean="0"/>
              <a:t>Can require a lot of CPU, disk space, and pose a huge security risk.</a:t>
            </a:r>
          </a:p>
          <a:p>
            <a:r>
              <a:rPr lang="en-US" dirty="0" smtClean="0"/>
              <a:t>Evidence that may be available</a:t>
            </a:r>
          </a:p>
          <a:p>
            <a:pPr lvl="1"/>
            <a:r>
              <a:rPr lang="en-US" dirty="0" smtClean="0"/>
              <a:t>Packet headers</a:t>
            </a:r>
          </a:p>
          <a:p>
            <a:pPr lvl="2"/>
            <a:r>
              <a:rPr lang="en-US" dirty="0" smtClean="0"/>
              <a:t>Suitable for traffic analysis</a:t>
            </a:r>
          </a:p>
          <a:p>
            <a:pPr lvl="2"/>
            <a:r>
              <a:rPr lang="en-US" dirty="0" smtClean="0"/>
              <a:t>Similar to pen registers, trap/trace</a:t>
            </a:r>
          </a:p>
          <a:p>
            <a:pPr lvl="1"/>
            <a:r>
              <a:rPr lang="en-US" dirty="0" smtClean="0"/>
              <a:t>Packet payloads</a:t>
            </a:r>
          </a:p>
          <a:p>
            <a:pPr lvl="2"/>
            <a:r>
              <a:rPr lang="en-US" dirty="0" smtClean="0"/>
              <a:t>Suitable for full transaction reconstruction</a:t>
            </a:r>
          </a:p>
          <a:p>
            <a:pPr lvl="2"/>
            <a:r>
              <a:rPr lang="en-US" dirty="0" smtClean="0"/>
              <a:t>Similar to full wiretap</a:t>
            </a:r>
          </a:p>
          <a:p>
            <a:pPr lvl="1"/>
            <a:r>
              <a:rPr lang="en-US" dirty="0" smtClean="0"/>
              <a:t>When available, can be used in conjunction with other even data, such as NIDS logs</a:t>
            </a:r>
          </a:p>
          <a:p>
            <a:endParaRPr lang="en-US" dirty="0"/>
          </a:p>
        </p:txBody>
      </p:sp>
    </p:spTree>
    <p:extLst>
      <p:ext uri="{BB962C8B-B14F-4D97-AF65-F5344CB8AC3E}">
        <p14:creationId xmlns:p14="http://schemas.microsoft.com/office/powerpoint/2010/main" val="1002177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Snort</a:t>
            </a:r>
            <a:endParaRPr lang="en-US" dirty="0"/>
          </a:p>
        </p:txBody>
      </p:sp>
      <p:sp>
        <p:nvSpPr>
          <p:cNvPr id="3" name="Content Placeholder 2"/>
          <p:cNvSpPr>
            <a:spLocks noGrp="1"/>
          </p:cNvSpPr>
          <p:nvPr>
            <p:ph sz="quarter" idx="1"/>
          </p:nvPr>
        </p:nvSpPr>
        <p:spPr/>
        <p:txBody>
          <a:bodyPr/>
          <a:lstStyle/>
          <a:p>
            <a:r>
              <a:rPr lang="en-US" dirty="0" smtClean="0"/>
              <a:t>Overview of Snort</a:t>
            </a:r>
          </a:p>
          <a:p>
            <a:pPr lvl="1"/>
            <a:r>
              <a:rPr lang="en-US" dirty="0" smtClean="0"/>
              <a:t>Most widely used NIDS</a:t>
            </a:r>
          </a:p>
          <a:p>
            <a:pPr lvl="1"/>
            <a:r>
              <a:rPr lang="en-US" dirty="0" smtClean="0"/>
              <a:t>Open-source code</a:t>
            </a:r>
          </a:p>
          <a:p>
            <a:pPr lvl="1"/>
            <a:r>
              <a:rPr lang="en-US" dirty="0" smtClean="0"/>
              <a:t>Open rule language</a:t>
            </a:r>
          </a:p>
          <a:p>
            <a:pPr lvl="1"/>
            <a:r>
              <a:rPr lang="en-US" dirty="0" smtClean="0"/>
              <a:t>Extremely versatile</a:t>
            </a:r>
          </a:p>
          <a:p>
            <a:pPr lvl="1"/>
            <a:r>
              <a:rPr lang="en-US" dirty="0" smtClean="0"/>
              <a:t>Actively improving, partly due to commercial support</a:t>
            </a:r>
            <a:endParaRPr lang="en-US" dirty="0"/>
          </a:p>
        </p:txBody>
      </p:sp>
    </p:spTree>
    <p:extLst>
      <p:ext uri="{BB962C8B-B14F-4D97-AF65-F5344CB8AC3E}">
        <p14:creationId xmlns:p14="http://schemas.microsoft.com/office/powerpoint/2010/main" val="2304236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Snort (</a:t>
            </a:r>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Basic architecture</a:t>
            </a:r>
          </a:p>
          <a:p>
            <a:pPr lvl="1"/>
            <a:r>
              <a:rPr lang="en-US" dirty="0" smtClean="0"/>
              <a:t>Pulls packets in using </a:t>
            </a:r>
            <a:r>
              <a:rPr lang="en-US" dirty="0" err="1" smtClean="0"/>
              <a:t>libpcap</a:t>
            </a:r>
            <a:r>
              <a:rPr lang="en-US" dirty="0" smtClean="0"/>
              <a:t> either at the command line or in the </a:t>
            </a:r>
            <a:r>
              <a:rPr lang="en-US" dirty="0" err="1" smtClean="0"/>
              <a:t>config</a:t>
            </a:r>
            <a:r>
              <a:rPr lang="en-US" dirty="0" smtClean="0"/>
              <a:t> file.</a:t>
            </a:r>
          </a:p>
          <a:p>
            <a:pPr lvl="1"/>
            <a:r>
              <a:rPr lang="en-US" dirty="0" smtClean="0"/>
              <a:t>Passes all packets through preprocessors for reassembly and protocol analysis. Preprocessors mirror the OSI layers:</a:t>
            </a:r>
          </a:p>
          <a:p>
            <a:pPr lvl="2"/>
            <a:r>
              <a:rPr lang="en-US" dirty="0" smtClean="0"/>
              <a:t>Layer 3, reassembles fragments</a:t>
            </a:r>
          </a:p>
          <a:p>
            <a:pPr lvl="2"/>
            <a:r>
              <a:rPr lang="en-US" dirty="0" smtClean="0"/>
              <a:t>Layer 4, reassembles streams</a:t>
            </a:r>
          </a:p>
          <a:p>
            <a:pPr lvl="2"/>
            <a:r>
              <a:rPr lang="en-US" dirty="0" smtClean="0"/>
              <a:t>Layer 5, reassembles circuits/sessions</a:t>
            </a:r>
          </a:p>
          <a:p>
            <a:pPr lvl="2"/>
            <a:r>
              <a:rPr lang="en-US" dirty="0" smtClean="0"/>
              <a:t>Layer 7, reassembles transactions</a:t>
            </a:r>
          </a:p>
          <a:p>
            <a:pPr lvl="1"/>
            <a:r>
              <a:rPr lang="en-US" dirty="0" smtClean="0"/>
              <a:t>Alerts can be triggered at any layer if anomalies are detected</a:t>
            </a:r>
          </a:p>
          <a:p>
            <a:pPr lvl="1"/>
            <a:r>
              <a:rPr lang="en-US" dirty="0" smtClean="0"/>
              <a:t>After preprocessing, analyzed information is handed off to the rule engine</a:t>
            </a:r>
          </a:p>
          <a:p>
            <a:pPr lvl="1"/>
            <a:r>
              <a:rPr lang="en-US" dirty="0" smtClean="0"/>
              <a:t>The output engine is then invoked to determine how alerts will be communicated to the end-user/admin.</a:t>
            </a:r>
            <a:endParaRPr lang="en-US" dirty="0"/>
          </a:p>
        </p:txBody>
      </p:sp>
    </p:spTree>
    <p:extLst>
      <p:ext uri="{BB962C8B-B14F-4D97-AF65-F5344CB8AC3E}">
        <p14:creationId xmlns:p14="http://schemas.microsoft.com/office/powerpoint/2010/main" val="3944296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Snort (</a:t>
            </a:r>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smtClean="0"/>
              <a:t>Configuration</a:t>
            </a:r>
          </a:p>
          <a:p>
            <a:pPr lvl="1"/>
            <a:r>
              <a:rPr lang="en-US" dirty="0" smtClean="0"/>
              <a:t>By default on Linux, the important Snort files and directories are as follows:</a:t>
            </a:r>
          </a:p>
          <a:p>
            <a:pPr lvl="2"/>
            <a:r>
              <a:rPr lang="en-US" dirty="0" smtClean="0"/>
              <a:t>/</a:t>
            </a:r>
            <a:r>
              <a:rPr lang="en-US" dirty="0" err="1" smtClean="0"/>
              <a:t>etc</a:t>
            </a:r>
            <a:r>
              <a:rPr lang="en-US" dirty="0" smtClean="0"/>
              <a:t>/snort/</a:t>
            </a:r>
            <a:r>
              <a:rPr lang="en-US" dirty="0" err="1" smtClean="0"/>
              <a:t>snort.conf</a:t>
            </a:r>
            <a:r>
              <a:rPr lang="en-US" dirty="0" smtClean="0"/>
              <a:t> – file where global values for Snort are declared, including the internal/external network definitions, etc.</a:t>
            </a:r>
          </a:p>
          <a:p>
            <a:pPr lvl="2"/>
            <a:r>
              <a:rPr lang="en-US" dirty="0" smtClean="0"/>
              <a:t>/</a:t>
            </a:r>
            <a:r>
              <a:rPr lang="en-US" dirty="0" err="1" smtClean="0"/>
              <a:t>etc</a:t>
            </a:r>
            <a:r>
              <a:rPr lang="en-US" dirty="0" smtClean="0"/>
              <a:t>/snort/rules/ - contains the rules files themselves. Within each file rules can be individually disabled/enabled</a:t>
            </a:r>
          </a:p>
          <a:p>
            <a:pPr lvl="2"/>
            <a:r>
              <a:rPr lang="en-US" dirty="0" smtClean="0"/>
              <a:t>/</a:t>
            </a:r>
            <a:r>
              <a:rPr lang="en-US" dirty="0" err="1" smtClean="0"/>
              <a:t>var</a:t>
            </a:r>
            <a:r>
              <a:rPr lang="en-US" dirty="0" smtClean="0"/>
              <a:t>/log/snort/ - contains the native alerts file, including text-based alerts, and </a:t>
            </a:r>
            <a:r>
              <a:rPr lang="en-US" dirty="0" err="1" smtClean="0"/>
              <a:t>libpcap</a:t>
            </a:r>
            <a:r>
              <a:rPr lang="en-US" dirty="0" smtClean="0"/>
              <a:t> files corresponding to packet captures.</a:t>
            </a:r>
            <a:endParaRPr lang="en-US" dirty="0"/>
          </a:p>
        </p:txBody>
      </p:sp>
    </p:spTree>
    <p:extLst>
      <p:ext uri="{BB962C8B-B14F-4D97-AF65-F5344CB8AC3E}">
        <p14:creationId xmlns:p14="http://schemas.microsoft.com/office/powerpoint/2010/main" val="234420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Snort (</a:t>
            </a:r>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smtClean="0"/>
              <a:t>Snort rule Language</a:t>
            </a:r>
          </a:p>
          <a:p>
            <a:pPr lvl="1"/>
            <a:r>
              <a:rPr lang="en-US" dirty="0" smtClean="0"/>
              <a:t>Rules are defined by text-based language, one line per rule.</a:t>
            </a:r>
          </a:p>
          <a:p>
            <a:pPr lvl="1"/>
            <a:r>
              <a:rPr lang="en-US" dirty="0" smtClean="0"/>
              <a:t>Vulnerability Research Team (VRT) distributes thousands of available rules. The team can update the default rules as necessary.</a:t>
            </a:r>
          </a:p>
          <a:p>
            <a:pPr lvl="1"/>
            <a:r>
              <a:rPr lang="en-US" dirty="0" smtClean="0"/>
              <a:t>All rules need a Snort ID (SID)</a:t>
            </a:r>
          </a:p>
          <a:p>
            <a:pPr lvl="2"/>
            <a:r>
              <a:rPr lang="en-US" dirty="0" smtClean="0"/>
              <a:t>SIDs lower than 1 million = reserved for VRT</a:t>
            </a:r>
          </a:p>
          <a:p>
            <a:pPr lvl="2"/>
            <a:r>
              <a:rPr lang="en-US" dirty="0" smtClean="0"/>
              <a:t>1 million to 2 million = freelance, open-source community called “</a:t>
            </a:r>
            <a:r>
              <a:rPr lang="en-US" dirty="0"/>
              <a:t>E</a:t>
            </a:r>
            <a:r>
              <a:rPr lang="en-US" dirty="0" smtClean="0"/>
              <a:t>merging Threats”</a:t>
            </a:r>
          </a:p>
          <a:p>
            <a:pPr lvl="2"/>
            <a:r>
              <a:rPr lang="en-US" dirty="0" smtClean="0"/>
              <a:t>&gt;= 2 million = local rules that are user-defined.</a:t>
            </a:r>
            <a:endParaRPr lang="en-US" dirty="0"/>
          </a:p>
        </p:txBody>
      </p:sp>
    </p:spTree>
    <p:extLst>
      <p:ext uri="{BB962C8B-B14F-4D97-AF65-F5344CB8AC3E}">
        <p14:creationId xmlns:p14="http://schemas.microsoft.com/office/powerpoint/2010/main" val="331606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Snort (</a:t>
            </a:r>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smtClean="0"/>
              <a:t>Snort rule Language (</a:t>
            </a:r>
            <a:r>
              <a:rPr lang="en-US" dirty="0" err="1" smtClean="0"/>
              <a:t>con’t</a:t>
            </a:r>
            <a:r>
              <a:rPr lang="en-US" dirty="0" smtClean="0"/>
              <a:t>)</a:t>
            </a:r>
          </a:p>
          <a:p>
            <a:pPr lvl="1"/>
            <a:r>
              <a:rPr lang="en-US" dirty="0" smtClean="0"/>
              <a:t>Rule header (consists of 7 fields)</a:t>
            </a:r>
          </a:p>
          <a:p>
            <a:pPr lvl="2"/>
            <a:r>
              <a:rPr lang="en-US" dirty="0" smtClean="0"/>
              <a:t>Action: describes what sensor should do if a packet matches this rule</a:t>
            </a:r>
          </a:p>
          <a:p>
            <a:pPr lvl="2"/>
            <a:r>
              <a:rPr lang="en-US" dirty="0" smtClean="0"/>
              <a:t>Protocol: delineates the protocol the packet must be employing to match the rule</a:t>
            </a:r>
          </a:p>
          <a:p>
            <a:pPr lvl="2"/>
            <a:r>
              <a:rPr lang="en-US" dirty="0" smtClean="0"/>
              <a:t>Source IP/network and port: these fields describe what the source of a packet must be to qualify as a match</a:t>
            </a:r>
          </a:p>
          <a:p>
            <a:pPr lvl="2"/>
            <a:r>
              <a:rPr lang="en-US" dirty="0" smtClean="0"/>
              <a:t>Directionality operator: specifies whether a match is one direction or bi-directional. Allowed values: “-&gt;” and “&lt;&gt;”</a:t>
            </a:r>
          </a:p>
          <a:p>
            <a:pPr lvl="2"/>
            <a:r>
              <a:rPr lang="en-US" dirty="0" smtClean="0"/>
              <a:t>Destination IP/network and port: these fields describe what the destination of a packet must be to qualify as a match</a:t>
            </a:r>
            <a:endParaRPr lang="en-US" dirty="0"/>
          </a:p>
        </p:txBody>
      </p:sp>
    </p:spTree>
    <p:extLst>
      <p:ext uri="{BB962C8B-B14F-4D97-AF65-F5344CB8AC3E}">
        <p14:creationId xmlns:p14="http://schemas.microsoft.com/office/powerpoint/2010/main" val="384672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Snort (</a:t>
            </a:r>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smtClean="0"/>
              <a:t>Snort rule Language (</a:t>
            </a:r>
            <a:r>
              <a:rPr lang="en-US" dirty="0" err="1" smtClean="0"/>
              <a:t>con’t</a:t>
            </a:r>
            <a:r>
              <a:rPr lang="en-US" dirty="0" smtClean="0"/>
              <a:t>)</a:t>
            </a:r>
          </a:p>
          <a:p>
            <a:pPr lvl="1"/>
            <a:r>
              <a:rPr lang="en-US" dirty="0" smtClean="0"/>
              <a:t>Rule Body</a:t>
            </a:r>
          </a:p>
          <a:p>
            <a:pPr lvl="2"/>
            <a:r>
              <a:rPr lang="en-US" dirty="0" smtClean="0"/>
              <a:t>General options (referred to as metadata options): provides a way of specifying information about the rule.</a:t>
            </a:r>
          </a:p>
          <a:p>
            <a:pPr lvl="2"/>
            <a:r>
              <a:rPr lang="en-US" dirty="0" smtClean="0"/>
              <a:t>Detection options (stepwise instructions for matching packets or streams) include:</a:t>
            </a:r>
          </a:p>
          <a:p>
            <a:pPr lvl="3"/>
            <a:r>
              <a:rPr lang="en-US" dirty="0" err="1" smtClean="0"/>
              <a:t>Nonpayload</a:t>
            </a:r>
            <a:r>
              <a:rPr lang="en-US" dirty="0" smtClean="0"/>
              <a:t> detection specifications (layer 3 &amp; 4 protocol fields)</a:t>
            </a:r>
          </a:p>
          <a:p>
            <a:pPr lvl="3"/>
            <a:r>
              <a:rPr lang="en-US" dirty="0" smtClean="0"/>
              <a:t>Payload detection specifications (layer 5 and above)</a:t>
            </a:r>
          </a:p>
          <a:p>
            <a:pPr lvl="2"/>
            <a:r>
              <a:rPr lang="en-US" dirty="0" smtClean="0"/>
              <a:t>Post detection options (what to do if there is a match</a:t>
            </a:r>
            <a:endParaRPr lang="en-US" dirty="0"/>
          </a:p>
        </p:txBody>
      </p:sp>
    </p:spTree>
    <p:extLst>
      <p:ext uri="{BB962C8B-B14F-4D97-AF65-F5344CB8AC3E}">
        <p14:creationId xmlns:p14="http://schemas.microsoft.com/office/powerpoint/2010/main" val="85918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Snort (</a:t>
            </a:r>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smtClean="0"/>
              <a:t>Examples (see p273-275)</a:t>
            </a:r>
          </a:p>
          <a:p>
            <a:r>
              <a:rPr lang="en-US" dirty="0" smtClean="0"/>
              <a:t>Snort rule #1</a:t>
            </a:r>
          </a:p>
          <a:p>
            <a:pPr lvl="1"/>
            <a:r>
              <a:rPr lang="en-US" dirty="0" smtClean="0"/>
              <a:t>Alert </a:t>
            </a:r>
            <a:r>
              <a:rPr lang="en-US" dirty="0" err="1" smtClean="0"/>
              <a:t>icmp</a:t>
            </a:r>
            <a:r>
              <a:rPr lang="en-US" dirty="0" smtClean="0"/>
              <a:t> $EXTERNAL_NET any -&gt; $HOME_NET any (</a:t>
            </a:r>
            <a:r>
              <a:rPr lang="en-US" dirty="0" err="1" smtClean="0"/>
              <a:t>msg</a:t>
            </a:r>
            <a:r>
              <a:rPr lang="en-US" dirty="0" smtClean="0"/>
              <a:t>:”ICMP PING”; icode:0; itype:8; </a:t>
            </a:r>
            <a:r>
              <a:rPr lang="en-US" dirty="0" err="1" smtClean="0"/>
              <a:t>classtype:misc-activity</a:t>
            </a:r>
            <a:r>
              <a:rPr lang="en-US" dirty="0" smtClean="0"/>
              <a:t>; sid:384; rev:5;)</a:t>
            </a:r>
          </a:p>
          <a:p>
            <a:r>
              <a:rPr lang="en-US" dirty="0" smtClean="0"/>
              <a:t>This rule alerts on any inbound ICMP traffic that is of type 8 code 0: an “Echo Request”. It is the 5</a:t>
            </a:r>
            <a:r>
              <a:rPr lang="en-US" baseline="30000" dirty="0" smtClean="0"/>
              <a:t>th</a:t>
            </a:r>
            <a:r>
              <a:rPr lang="en-US" dirty="0" smtClean="0"/>
              <a:t> version of rule number 384 and has a </a:t>
            </a:r>
            <a:r>
              <a:rPr lang="en-US" dirty="0" err="1" smtClean="0"/>
              <a:t>classtype</a:t>
            </a:r>
            <a:r>
              <a:rPr lang="en-US" dirty="0" smtClean="0"/>
              <a:t> that confers a priority of “3” (have to look at the Snort configuration to know that last part)</a:t>
            </a:r>
            <a:endParaRPr lang="en-US" dirty="0"/>
          </a:p>
        </p:txBody>
      </p:sp>
    </p:spTree>
    <p:extLst>
      <p:ext uri="{BB962C8B-B14F-4D97-AF65-F5344CB8AC3E}">
        <p14:creationId xmlns:p14="http://schemas.microsoft.com/office/powerpoint/2010/main" val="283351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TMA (Too Many Acronyms)</a:t>
            </a:r>
          </a:p>
          <a:p>
            <a:r>
              <a:rPr lang="en-US" dirty="0" smtClean="0"/>
              <a:t>Network Intrusion Detection/Prevention Systems (NIDS/NIPS)</a:t>
            </a:r>
          </a:p>
          <a:p>
            <a:r>
              <a:rPr lang="en-US" dirty="0" smtClean="0"/>
              <a:t>Host Intrusion Detection/Prevention Systems (HIDS/HIPS)</a:t>
            </a:r>
            <a:endParaRPr lang="en-US" dirty="0"/>
          </a:p>
        </p:txBody>
      </p:sp>
    </p:spTree>
    <p:extLst>
      <p:ext uri="{BB962C8B-B14F-4D97-AF65-F5344CB8AC3E}">
        <p14:creationId xmlns:p14="http://schemas.microsoft.com/office/powerpoint/2010/main" val="180577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Why investigate NIDS/NIPS?</a:t>
            </a:r>
          </a:p>
          <a:p>
            <a:pPr marL="514350" indent="-514350">
              <a:buFont typeface="+mj-lt"/>
              <a:buAutoNum type="arabicPeriod"/>
            </a:pPr>
            <a:r>
              <a:rPr lang="en-US" dirty="0" smtClean="0"/>
              <a:t>Typical NIDS/NIPS functionality</a:t>
            </a:r>
          </a:p>
          <a:p>
            <a:pPr marL="514350" indent="-514350">
              <a:buFont typeface="+mj-lt"/>
              <a:buAutoNum type="arabicPeriod"/>
            </a:pPr>
            <a:r>
              <a:rPr lang="en-US" dirty="0" smtClean="0"/>
              <a:t>Modes of detection</a:t>
            </a:r>
          </a:p>
          <a:p>
            <a:pPr marL="514350" indent="-514350">
              <a:buFont typeface="+mj-lt"/>
              <a:buAutoNum type="arabicPeriod"/>
            </a:pPr>
            <a:r>
              <a:rPr lang="en-US" dirty="0" smtClean="0"/>
              <a:t>Types of NIDS/NIPSs</a:t>
            </a:r>
          </a:p>
          <a:p>
            <a:pPr marL="514350" indent="-514350">
              <a:buFont typeface="+mj-lt"/>
              <a:buAutoNum type="arabicPeriod"/>
            </a:pPr>
            <a:r>
              <a:rPr lang="en-US" dirty="0" smtClean="0"/>
              <a:t>NIDS/NIPS evidence acquisition</a:t>
            </a:r>
          </a:p>
          <a:p>
            <a:pPr marL="514350" indent="-514350">
              <a:buFont typeface="+mj-lt"/>
              <a:buAutoNum type="arabicPeriod"/>
            </a:pPr>
            <a:r>
              <a:rPr lang="en-US" dirty="0" smtClean="0"/>
              <a:t>Comprehensive packet logging</a:t>
            </a:r>
          </a:p>
          <a:p>
            <a:pPr marL="514350" indent="-514350">
              <a:buFont typeface="+mj-lt"/>
              <a:buAutoNum type="arabicPeriod"/>
            </a:pPr>
            <a:r>
              <a:rPr lang="en-US" dirty="0" smtClean="0"/>
              <a:t>Snort </a:t>
            </a:r>
            <a:endParaRPr lang="en-US" dirty="0"/>
          </a:p>
        </p:txBody>
      </p:sp>
    </p:spTree>
    <p:extLst>
      <p:ext uri="{BB962C8B-B14F-4D97-AF65-F5344CB8AC3E}">
        <p14:creationId xmlns:p14="http://schemas.microsoft.com/office/powerpoint/2010/main" val="374081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Why investigate NIDS/NIPS?</a:t>
            </a:r>
            <a:endParaRPr lang="en-US" dirty="0"/>
          </a:p>
        </p:txBody>
      </p:sp>
      <p:sp>
        <p:nvSpPr>
          <p:cNvPr id="3" name="Content Placeholder 2"/>
          <p:cNvSpPr>
            <a:spLocks noGrp="1"/>
          </p:cNvSpPr>
          <p:nvPr>
            <p:ph sz="quarter" idx="1"/>
          </p:nvPr>
        </p:nvSpPr>
        <p:spPr/>
        <p:txBody>
          <a:bodyPr>
            <a:normAutofit/>
          </a:bodyPr>
          <a:lstStyle/>
          <a:p>
            <a:r>
              <a:rPr lang="en-US" dirty="0" smtClean="0"/>
              <a:t>Alerts/logs may include details regarding illicit connections – or even attempts – that are not recorded anywhere else.</a:t>
            </a:r>
          </a:p>
          <a:p>
            <a:r>
              <a:rPr lang="en-US" dirty="0" smtClean="0"/>
              <a:t>Can be configured to alert on, or at least log traffic that firewalls deem perfectly acceptable.</a:t>
            </a:r>
          </a:p>
          <a:p>
            <a:r>
              <a:rPr lang="en-US" dirty="0" smtClean="0"/>
              <a:t>An investigator could potentially modify a NIDS/NIPS configuration to begin detecting events it wasn’t previously configured to record.</a:t>
            </a:r>
          </a:p>
          <a:p>
            <a:r>
              <a:rPr lang="en-US" dirty="0" smtClean="0"/>
              <a:t>Rarely, the NIDS/NIPS itself might be suspected of compromise</a:t>
            </a:r>
            <a:endParaRPr lang="en-US" dirty="0"/>
          </a:p>
        </p:txBody>
      </p:sp>
    </p:spTree>
    <p:extLst>
      <p:ext uri="{BB962C8B-B14F-4D97-AF65-F5344CB8AC3E}">
        <p14:creationId xmlns:p14="http://schemas.microsoft.com/office/powerpoint/2010/main" val="319953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Typical NIDS/NIPS Functionality</a:t>
            </a:r>
            <a:endParaRPr lang="en-US" dirty="0"/>
          </a:p>
        </p:txBody>
      </p:sp>
      <p:sp>
        <p:nvSpPr>
          <p:cNvPr id="3" name="Content Placeholder 2"/>
          <p:cNvSpPr>
            <a:spLocks noGrp="1"/>
          </p:cNvSpPr>
          <p:nvPr>
            <p:ph sz="quarter" idx="1"/>
          </p:nvPr>
        </p:nvSpPr>
        <p:spPr/>
        <p:txBody>
          <a:bodyPr/>
          <a:lstStyle/>
          <a:p>
            <a:r>
              <a:rPr lang="en-US" dirty="0" smtClean="0"/>
              <a:t>Typically include:</a:t>
            </a:r>
          </a:p>
          <a:p>
            <a:pPr lvl="1"/>
            <a:r>
              <a:rPr lang="en-US" dirty="0" smtClean="0"/>
              <a:t>Rules</a:t>
            </a:r>
          </a:p>
          <a:p>
            <a:pPr lvl="1"/>
            <a:r>
              <a:rPr lang="en-US" dirty="0" smtClean="0"/>
              <a:t>Alerts</a:t>
            </a:r>
          </a:p>
          <a:p>
            <a:pPr lvl="1"/>
            <a:r>
              <a:rPr lang="en-US" dirty="0" smtClean="0"/>
              <a:t>Packet captures</a:t>
            </a:r>
            <a:endParaRPr lang="en-US" dirty="0"/>
          </a:p>
          <a:p>
            <a:r>
              <a:rPr lang="en-US" dirty="0" smtClean="0"/>
              <a:t>Sniffing</a:t>
            </a:r>
          </a:p>
          <a:p>
            <a:r>
              <a:rPr lang="en-US" dirty="0" smtClean="0"/>
              <a:t>Higher-layer protocol awareness</a:t>
            </a:r>
          </a:p>
          <a:p>
            <a:pPr lvl="1"/>
            <a:r>
              <a:rPr lang="en-US" dirty="0" smtClean="0"/>
              <a:t>Protocol reassembly</a:t>
            </a:r>
          </a:p>
          <a:p>
            <a:pPr lvl="1"/>
            <a:r>
              <a:rPr lang="en-US" dirty="0" smtClean="0"/>
              <a:t>normalization</a:t>
            </a:r>
            <a:endParaRPr lang="en-US" dirty="0"/>
          </a:p>
        </p:txBody>
      </p:sp>
    </p:spTree>
    <p:extLst>
      <p:ext uri="{BB962C8B-B14F-4D97-AF65-F5344CB8AC3E}">
        <p14:creationId xmlns:p14="http://schemas.microsoft.com/office/powerpoint/2010/main" val="399853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Typical NIDS/NIPS Functionality (</a:t>
            </a:r>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Alerting on suspicious bits</a:t>
            </a:r>
          </a:p>
          <a:p>
            <a:pPr lvl="1"/>
            <a:r>
              <a:rPr lang="en-US" dirty="0" smtClean="0"/>
              <a:t>Sending email alerts</a:t>
            </a:r>
          </a:p>
          <a:p>
            <a:pPr lvl="1"/>
            <a:r>
              <a:rPr lang="en-US" dirty="0" smtClean="0"/>
              <a:t>Logging events to a syslog server</a:t>
            </a:r>
          </a:p>
          <a:p>
            <a:pPr lvl="1"/>
            <a:r>
              <a:rPr lang="en-US" dirty="0" smtClean="0"/>
              <a:t>Sending SNMP traps</a:t>
            </a:r>
          </a:p>
          <a:p>
            <a:pPr lvl="1"/>
            <a:r>
              <a:rPr lang="en-US" dirty="0" smtClean="0"/>
              <a:t>Logging events directly to a </a:t>
            </a:r>
            <a:r>
              <a:rPr lang="en-US" dirty="0" err="1" smtClean="0"/>
              <a:t>queriable</a:t>
            </a:r>
            <a:r>
              <a:rPr lang="en-US" dirty="0" smtClean="0"/>
              <a:t> database</a:t>
            </a:r>
          </a:p>
          <a:p>
            <a:r>
              <a:rPr lang="en-US" dirty="0" smtClean="0"/>
              <a:t>Fidelity </a:t>
            </a:r>
          </a:p>
          <a:p>
            <a:pPr lvl="1"/>
            <a:r>
              <a:rPr lang="en-US" dirty="0" smtClean="0"/>
              <a:t>Alerts logged by Syslog or SNMP traps are considered lo-fidelity – meaning not a lot of detail provided.</a:t>
            </a:r>
          </a:p>
          <a:p>
            <a:pPr lvl="1"/>
            <a:r>
              <a:rPr lang="en-US" dirty="0" smtClean="0"/>
              <a:t>Database logging – provides a richer environment to collect data and store detail, even to the point of capturing complete packets, giving investigators the ability to analyze the traffic and determine, hopefully, what caused the NIDS/NIPS to flag the behavior. Usually in </a:t>
            </a:r>
            <a:r>
              <a:rPr lang="en-US" dirty="0" err="1" smtClean="0"/>
              <a:t>libpcap</a:t>
            </a:r>
            <a:r>
              <a:rPr lang="en-US" dirty="0" smtClean="0"/>
              <a:t> format.</a:t>
            </a:r>
            <a:endParaRPr lang="en-US" dirty="0"/>
          </a:p>
        </p:txBody>
      </p:sp>
    </p:spTree>
    <p:extLst>
      <p:ext uri="{BB962C8B-B14F-4D97-AF65-F5344CB8AC3E}">
        <p14:creationId xmlns:p14="http://schemas.microsoft.com/office/powerpoint/2010/main" val="204411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Modes of Detection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Signature-Based analysis</a:t>
            </a:r>
          </a:p>
          <a:p>
            <a:pPr lvl="1"/>
            <a:r>
              <a:rPr lang="en-US" dirty="0" smtClean="0"/>
              <a:t>Oldest and most common strategy.</a:t>
            </a:r>
          </a:p>
          <a:p>
            <a:r>
              <a:rPr lang="en-US" dirty="0" smtClean="0"/>
              <a:t>Protocol awareness</a:t>
            </a:r>
          </a:p>
          <a:p>
            <a:pPr lvl="1"/>
            <a:r>
              <a:rPr lang="en-US" dirty="0" smtClean="0"/>
              <a:t>Malicious traffic does not conform to usual protocols, bending them to their own purpose</a:t>
            </a:r>
          </a:p>
          <a:p>
            <a:pPr lvl="1"/>
            <a:r>
              <a:rPr lang="en-US" dirty="0" smtClean="0"/>
              <a:t>Protocol abuse is often a symptom of malicious intent.</a:t>
            </a:r>
          </a:p>
          <a:p>
            <a:r>
              <a:rPr lang="en-US" dirty="0" smtClean="0"/>
              <a:t>Behavioral analysis</a:t>
            </a:r>
          </a:p>
          <a:p>
            <a:pPr lvl="1"/>
            <a:r>
              <a:rPr lang="en-US" dirty="0" smtClean="0"/>
              <a:t>Newer development, geared toward building a baseline of normal network behavior which can then be compared to future behavior.</a:t>
            </a:r>
          </a:p>
          <a:p>
            <a:pPr lvl="1"/>
            <a:r>
              <a:rPr lang="en-US" dirty="0" smtClean="0"/>
              <a:t>This is a “learning” model to evolve the NID/NIP in order to protect against future attacks.</a:t>
            </a:r>
          </a:p>
        </p:txBody>
      </p:sp>
    </p:spTree>
    <p:extLst>
      <p:ext uri="{BB962C8B-B14F-4D97-AF65-F5344CB8AC3E}">
        <p14:creationId xmlns:p14="http://schemas.microsoft.com/office/powerpoint/2010/main" val="3539958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Types of NIDS/NIPSs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Commercial products at the time of the writing of this textbook</a:t>
            </a:r>
          </a:p>
          <a:p>
            <a:pPr lvl="1"/>
            <a:r>
              <a:rPr lang="en-US" dirty="0" smtClean="0"/>
              <a:t>Check Point IPS-1</a:t>
            </a:r>
          </a:p>
          <a:p>
            <a:pPr lvl="1"/>
            <a:r>
              <a:rPr lang="en-US" dirty="0" smtClean="0"/>
              <a:t>Cisco IPS</a:t>
            </a:r>
          </a:p>
          <a:p>
            <a:pPr lvl="1"/>
            <a:r>
              <a:rPr lang="en-US" dirty="0" err="1" smtClean="0"/>
              <a:t>Corero</a:t>
            </a:r>
            <a:r>
              <a:rPr lang="en-US" dirty="0" smtClean="0"/>
              <a:t> Network Security</a:t>
            </a:r>
          </a:p>
          <a:p>
            <a:pPr lvl="1"/>
            <a:r>
              <a:rPr lang="en-US" dirty="0" smtClean="0"/>
              <a:t>Enterasys IPS</a:t>
            </a:r>
          </a:p>
          <a:p>
            <a:pPr lvl="1"/>
            <a:r>
              <a:rPr lang="en-US" dirty="0" smtClean="0"/>
              <a:t>HP </a:t>
            </a:r>
            <a:r>
              <a:rPr lang="en-US" dirty="0" err="1" smtClean="0"/>
              <a:t>TippingPointIPS</a:t>
            </a:r>
            <a:endParaRPr lang="en-US" dirty="0" smtClean="0"/>
          </a:p>
          <a:p>
            <a:pPr lvl="1"/>
            <a:r>
              <a:rPr lang="en-US" dirty="0" smtClean="0"/>
              <a:t>IBM Security NIPS</a:t>
            </a:r>
          </a:p>
          <a:p>
            <a:pPr lvl="1"/>
            <a:r>
              <a:rPr lang="en-US" dirty="0" err="1" smtClean="0"/>
              <a:t>Sourcefire</a:t>
            </a:r>
            <a:r>
              <a:rPr lang="en-US" dirty="0" smtClean="0"/>
              <a:t> 3D System</a:t>
            </a:r>
          </a:p>
          <a:p>
            <a:r>
              <a:rPr lang="en-US" dirty="0" smtClean="0"/>
              <a:t>Roll-Your-Own (open-source, free)</a:t>
            </a:r>
          </a:p>
          <a:p>
            <a:pPr lvl="1"/>
            <a:r>
              <a:rPr lang="en-US" dirty="0" smtClean="0"/>
              <a:t>Snort</a:t>
            </a:r>
          </a:p>
          <a:p>
            <a:pPr lvl="1"/>
            <a:r>
              <a:rPr lang="en-US" dirty="0" smtClean="0"/>
              <a:t>Bro </a:t>
            </a:r>
            <a:endParaRPr lang="en-US" dirty="0"/>
          </a:p>
        </p:txBody>
      </p:sp>
    </p:spTree>
    <p:extLst>
      <p:ext uri="{BB962C8B-B14F-4D97-AF65-F5344CB8AC3E}">
        <p14:creationId xmlns:p14="http://schemas.microsoft.com/office/powerpoint/2010/main" val="151804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NIDS/NIPS Evidence Acquisition</a:t>
            </a:r>
            <a:endParaRPr lang="en-US" dirty="0"/>
          </a:p>
        </p:txBody>
      </p:sp>
      <p:sp>
        <p:nvSpPr>
          <p:cNvPr id="3" name="Content Placeholder 2"/>
          <p:cNvSpPr>
            <a:spLocks noGrp="1"/>
          </p:cNvSpPr>
          <p:nvPr>
            <p:ph sz="quarter" idx="1"/>
          </p:nvPr>
        </p:nvSpPr>
        <p:spPr/>
        <p:txBody>
          <a:bodyPr/>
          <a:lstStyle/>
          <a:p>
            <a:r>
              <a:rPr lang="en-US" dirty="0" smtClean="0"/>
              <a:t>Types of evidence</a:t>
            </a:r>
          </a:p>
          <a:p>
            <a:pPr lvl="1"/>
            <a:r>
              <a:rPr lang="en-US" dirty="0" smtClean="0"/>
              <a:t>Configuration</a:t>
            </a:r>
          </a:p>
          <a:p>
            <a:pPr lvl="1"/>
            <a:r>
              <a:rPr lang="en-US" dirty="0" smtClean="0"/>
              <a:t>Alert data</a:t>
            </a:r>
          </a:p>
          <a:p>
            <a:pPr lvl="1"/>
            <a:r>
              <a:rPr lang="en-US" dirty="0" smtClean="0"/>
              <a:t>Packet header and/or flow record information</a:t>
            </a:r>
          </a:p>
          <a:p>
            <a:pPr lvl="1"/>
            <a:r>
              <a:rPr lang="en-US" dirty="0" smtClean="0"/>
              <a:t>Packet payloads</a:t>
            </a:r>
          </a:p>
          <a:p>
            <a:pPr lvl="1"/>
            <a:r>
              <a:rPr lang="en-US" dirty="0" smtClean="0"/>
              <a:t>Activities correlated across multiple sensors</a:t>
            </a:r>
            <a:endParaRPr lang="en-US" dirty="0"/>
          </a:p>
        </p:txBody>
      </p:sp>
    </p:spTree>
    <p:extLst>
      <p:ext uri="{BB962C8B-B14F-4D97-AF65-F5344CB8AC3E}">
        <p14:creationId xmlns:p14="http://schemas.microsoft.com/office/powerpoint/2010/main" val="7513456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175</TotalTime>
  <Words>1834</Words>
  <Application>Microsoft Office PowerPoint</Application>
  <PresentationFormat>On-screen Show (4:3)</PresentationFormat>
  <Paragraphs>186</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Civic</vt:lpstr>
      <vt:lpstr>Network Intrusion Detection and Analysis</vt:lpstr>
      <vt:lpstr>Introduction</vt:lpstr>
      <vt:lpstr>Overview</vt:lpstr>
      <vt:lpstr>1. Why investigate NIDS/NIPS?</vt:lpstr>
      <vt:lpstr>2. Typical NIDS/NIPS Functionality</vt:lpstr>
      <vt:lpstr>2. Typical NIDS/NIPS Functionality (con’t)</vt:lpstr>
      <vt:lpstr>3. Modes of Detection</vt:lpstr>
      <vt:lpstr>4. Types of NIDS/NIPSs</vt:lpstr>
      <vt:lpstr>5. NIDS/NIPS Evidence Acquisition</vt:lpstr>
      <vt:lpstr>5. NIDS/NIPS Evidence Acquisition (con’t)</vt:lpstr>
      <vt:lpstr>6. Comprehensive Packet Logging</vt:lpstr>
      <vt:lpstr>7. Snort</vt:lpstr>
      <vt:lpstr>7. Snort (con’t)</vt:lpstr>
      <vt:lpstr>7. Snort (con’t)</vt:lpstr>
      <vt:lpstr>7. Snort (con’t)</vt:lpstr>
      <vt:lpstr>7. Snort (con’t)</vt:lpstr>
      <vt:lpstr>7. Snort (con’t)</vt:lpstr>
      <vt:lpstr>7. Snort (con’t)</vt:lpstr>
    </vt:vector>
  </TitlesOfParts>
  <Company>Southern Utah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Intrusion Detection and Analysis</dc:title>
  <dc:creator>SUU</dc:creator>
  <cp:lastModifiedBy>SUU</cp:lastModifiedBy>
  <cp:revision>15</cp:revision>
  <dcterms:created xsi:type="dcterms:W3CDTF">2012-12-28T15:26:32Z</dcterms:created>
  <dcterms:modified xsi:type="dcterms:W3CDTF">2012-12-31T21:08:09Z</dcterms:modified>
</cp:coreProperties>
</file>