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Graph</a:t>
            </a:r>
            <a:r>
              <a:rPr lang="en-US" baseline="0"/>
              <a:t> One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CONTROL</c:v>
                </c:pt>
              </c:strCache>
            </c:strRef>
          </c:tx>
          <c:invertIfNegative val="0"/>
          <c:cat>
            <c:strRef>
              <c:f>Sheet1!$B$1:$I$1</c:f>
              <c:strCache>
                <c:ptCount val="8"/>
                <c:pt idx="0">
                  <c:v>WEEK 1</c:v>
                </c:pt>
                <c:pt idx="1">
                  <c:v>WEEK2</c:v>
                </c:pt>
                <c:pt idx="2">
                  <c:v>WEEK3</c:v>
                </c:pt>
                <c:pt idx="3">
                  <c:v>WEEK 4</c:v>
                </c:pt>
                <c:pt idx="4">
                  <c:v>WEEK 5</c:v>
                </c:pt>
                <c:pt idx="5">
                  <c:v>WEEK 6</c:v>
                </c:pt>
                <c:pt idx="6">
                  <c:v>WEEK 7</c:v>
                </c:pt>
                <c:pt idx="7">
                  <c:v>WEEK 8</c:v>
                </c:pt>
              </c:strCache>
            </c:strRef>
          </c:cat>
          <c:val>
            <c:numRef>
              <c:f>Sheet1!$B$2:$I$2</c:f>
              <c:numCache>
                <c:formatCode>General</c:formatCode>
                <c:ptCount val="8"/>
                <c:pt idx="0">
                  <c:v>5.8933</c:v>
                </c:pt>
                <c:pt idx="1">
                  <c:v>5.2233299999999998</c:v>
                </c:pt>
                <c:pt idx="2">
                  <c:v>5.5720000000000001</c:v>
                </c:pt>
                <c:pt idx="3">
                  <c:v>5.5139999999999985</c:v>
                </c:pt>
                <c:pt idx="4">
                  <c:v>5.4300000000000024</c:v>
                </c:pt>
                <c:pt idx="5">
                  <c:v>5.1939999999999955</c:v>
                </c:pt>
                <c:pt idx="6">
                  <c:v>4.8959999999999955</c:v>
                </c:pt>
                <c:pt idx="7">
                  <c:v>4.76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CAFFEINE</c:v>
                </c:pt>
              </c:strCache>
            </c:strRef>
          </c:tx>
          <c:invertIfNegative val="0"/>
          <c:cat>
            <c:strRef>
              <c:f>Sheet1!$B$1:$I$1</c:f>
              <c:strCache>
                <c:ptCount val="8"/>
                <c:pt idx="0">
                  <c:v>WEEK 1</c:v>
                </c:pt>
                <c:pt idx="1">
                  <c:v>WEEK2</c:v>
                </c:pt>
                <c:pt idx="2">
                  <c:v>WEEK3</c:v>
                </c:pt>
                <c:pt idx="3">
                  <c:v>WEEK 4</c:v>
                </c:pt>
                <c:pt idx="4">
                  <c:v>WEEK 5</c:v>
                </c:pt>
                <c:pt idx="5">
                  <c:v>WEEK 6</c:v>
                </c:pt>
                <c:pt idx="6">
                  <c:v>WEEK 7</c:v>
                </c:pt>
                <c:pt idx="7">
                  <c:v>WEEK 8</c:v>
                </c:pt>
              </c:strCache>
            </c:strRef>
          </c:cat>
          <c:val>
            <c:numRef>
              <c:f>Sheet1!$B$3:$I$3</c:f>
              <c:numCache>
                <c:formatCode>General</c:formatCode>
                <c:ptCount val="8"/>
                <c:pt idx="0">
                  <c:v>7.9</c:v>
                </c:pt>
                <c:pt idx="1">
                  <c:v>5.3199999999999985</c:v>
                </c:pt>
                <c:pt idx="2">
                  <c:v>5</c:v>
                </c:pt>
                <c:pt idx="3">
                  <c:v>4.9300000000000024</c:v>
                </c:pt>
                <c:pt idx="4">
                  <c:v>4.7699999999999996</c:v>
                </c:pt>
                <c:pt idx="5">
                  <c:v>4.72</c:v>
                </c:pt>
                <c:pt idx="6">
                  <c:v>4.4700000000000024</c:v>
                </c:pt>
                <c:pt idx="7">
                  <c:v>4.3499999999999996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2624768"/>
        <c:axId val="92626304"/>
      </c:barChart>
      <c:catAx>
        <c:axId val="92624768"/>
        <c:scaling>
          <c:orientation val="minMax"/>
        </c:scaling>
        <c:delete val="0"/>
        <c:axPos val="b"/>
        <c:majorTickMark val="none"/>
        <c:minorTickMark val="none"/>
        <c:tickLblPos val="nextTo"/>
        <c:crossAx val="92626304"/>
        <c:crosses val="autoZero"/>
        <c:auto val="1"/>
        <c:lblAlgn val="ctr"/>
        <c:lblOffset val="100"/>
        <c:noMultiLvlLbl val="0"/>
      </c:catAx>
      <c:valAx>
        <c:axId val="9262630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926247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2405074365704281E-2"/>
          <c:y val="5.5555555555555552E-2"/>
          <c:w val="0.75660192475940502"/>
          <c:h val="0.83929753572470112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errBars>
            <c:errBarType val="both"/>
            <c:errValType val="cust"/>
            <c:noEndCap val="0"/>
            <c:plus>
              <c:numRef>
                <c:f>Sheet1!$L$2:$L$3</c:f>
                <c:numCache>
                  <c:formatCode>General</c:formatCode>
                  <c:ptCount val="2"/>
                  <c:pt idx="0">
                    <c:v>0.37028207670205393</c:v>
                  </c:pt>
                  <c:pt idx="1">
                    <c:v>1.13926981627958</c:v>
                  </c:pt>
                </c:numCache>
              </c:numRef>
            </c:plus>
            <c:minus>
              <c:numRef>
                <c:f>Sheet1!$L$2:$L$3</c:f>
                <c:numCache>
                  <c:formatCode>General</c:formatCode>
                  <c:ptCount val="2"/>
                  <c:pt idx="0">
                    <c:v>0.37028207670205393</c:v>
                  </c:pt>
                  <c:pt idx="1">
                    <c:v>1.13926981627958</c:v>
                  </c:pt>
                </c:numCache>
              </c:numRef>
            </c:minus>
          </c:errBars>
          <c:cat>
            <c:strRef>
              <c:f>Sheet1!$J$2:$J$3</c:f>
              <c:strCache>
                <c:ptCount val="2"/>
                <c:pt idx="0">
                  <c:v>CAFFEINE</c:v>
                </c:pt>
                <c:pt idx="1">
                  <c:v>Control</c:v>
                </c:pt>
              </c:strCache>
            </c:strRef>
          </c:cat>
          <c:val>
            <c:numRef>
              <c:f>Sheet1!$K$2:$K$3</c:f>
              <c:numCache>
                <c:formatCode>General</c:formatCode>
                <c:ptCount val="2"/>
                <c:pt idx="0">
                  <c:v>5.31032875</c:v>
                </c:pt>
                <c:pt idx="1">
                  <c:v>5.1825000000000001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793152"/>
        <c:axId val="75794688"/>
      </c:barChart>
      <c:catAx>
        <c:axId val="75793152"/>
        <c:scaling>
          <c:orientation val="minMax"/>
        </c:scaling>
        <c:delete val="0"/>
        <c:axPos val="b"/>
        <c:majorTickMark val="out"/>
        <c:minorTickMark val="none"/>
        <c:tickLblPos val="nextTo"/>
        <c:crossAx val="75794688"/>
        <c:crosses val="autoZero"/>
        <c:auto val="1"/>
        <c:lblAlgn val="ctr"/>
        <c:lblOffset val="100"/>
        <c:noMultiLvlLbl val="0"/>
      </c:catAx>
      <c:valAx>
        <c:axId val="757946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7931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095A-D564-4EDC-9F60-42A721C2EF32}" type="datetimeFigureOut">
              <a:rPr lang="en-US" smtClean="0"/>
              <a:t>4/20/2012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BFDC-9941-4856-B72A-F8683F4FF54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095A-D564-4EDC-9F60-42A721C2EF32}" type="datetimeFigureOut">
              <a:rPr lang="en-US" smtClean="0"/>
              <a:t>4/20/2012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BFDC-9941-4856-B72A-F8683F4FF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095A-D564-4EDC-9F60-42A721C2EF32}" type="datetimeFigureOut">
              <a:rPr lang="en-US" smtClean="0"/>
              <a:t>4/20/2012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BFDC-9941-4856-B72A-F8683F4FF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095A-D564-4EDC-9F60-42A721C2EF32}" type="datetimeFigureOut">
              <a:rPr lang="en-US" smtClean="0"/>
              <a:t>4/20/2012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BFDC-9941-4856-B72A-F8683F4FF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095A-D564-4EDC-9F60-42A721C2EF32}" type="datetimeFigureOut">
              <a:rPr lang="en-US" smtClean="0"/>
              <a:t>4/20/2012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BFDC-9941-4856-B72A-F8683F4FF54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095A-D564-4EDC-9F60-42A721C2EF32}" type="datetimeFigureOut">
              <a:rPr lang="en-US" smtClean="0"/>
              <a:t>4/20/2012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BFDC-9941-4856-B72A-F8683F4FF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095A-D564-4EDC-9F60-42A721C2EF32}" type="datetimeFigureOut">
              <a:rPr lang="en-US" smtClean="0"/>
              <a:t>4/20/2012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BFDC-9941-4856-B72A-F8683F4FF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095A-D564-4EDC-9F60-42A721C2EF32}" type="datetimeFigureOut">
              <a:rPr lang="en-US" smtClean="0"/>
              <a:t>4/20/2012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67BFDC-9941-4856-B72A-F8683F4FF5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095A-D564-4EDC-9F60-42A721C2EF32}" type="datetimeFigureOut">
              <a:rPr lang="en-US" smtClean="0"/>
              <a:t>4/20/2012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BFDC-9941-4856-B72A-F8683F4FF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095A-D564-4EDC-9F60-42A721C2EF32}" type="datetimeFigureOut">
              <a:rPr lang="en-US" smtClean="0"/>
              <a:t>4/20/2012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867BFDC-9941-4856-B72A-F8683F4FF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E59095A-D564-4EDC-9F60-42A721C2EF32}" type="datetimeFigureOut">
              <a:rPr lang="en-US" smtClean="0"/>
              <a:t>4/20/2012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BFDC-9941-4856-B72A-F8683F4FF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E59095A-D564-4EDC-9F60-42A721C2EF32}" type="datetimeFigureOut">
              <a:rPr lang="en-US" smtClean="0"/>
              <a:t>4/20/2012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867BFDC-9941-4856-B72A-F8683F4FF54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143000"/>
            <a:ext cx="6480048" cy="2301240"/>
          </a:xfrm>
        </p:spPr>
        <p:txBody>
          <a:bodyPr>
            <a:normAutofit/>
          </a:bodyPr>
          <a:lstStyle/>
          <a:p>
            <a:r>
              <a:rPr sz="4000" smtClean="0"/>
              <a:t>Caffinated Cock Roaches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905000"/>
            <a:ext cx="5641848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By</a:t>
            </a:r>
          </a:p>
          <a:p>
            <a:r>
              <a:rPr lang="en-US" sz="2800" dirty="0" smtClean="0"/>
              <a:t>Alexander </a:t>
            </a:r>
            <a:r>
              <a:rPr lang="en-US" sz="2800" dirty="0" err="1" smtClean="0"/>
              <a:t>Cannell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Did I Do?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299085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905000"/>
            <a:ext cx="3962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657600" y="2819400"/>
            <a:ext cx="990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+</a:t>
            </a:r>
            <a:endParaRPr lang="en-US" sz="8800" dirty="0"/>
          </a:p>
        </p:txBody>
      </p:sp>
      <p:sp>
        <p:nvSpPr>
          <p:cNvPr id="3" name="TextBox 2"/>
          <p:cNvSpPr txBox="1"/>
          <p:nvPr/>
        </p:nvSpPr>
        <p:spPr>
          <a:xfrm>
            <a:off x="4800600" y="51054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Madagascar Hissing Cock Roach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19225" y="5105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Caffeine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 did I selected Caffeinated cockroaches as a project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743200"/>
            <a:ext cx="27813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2209800"/>
            <a:ext cx="475488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 set the experiment up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2819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1371600"/>
            <a:ext cx="2514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3429000"/>
            <a:ext cx="28575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04516" y="3876675"/>
            <a:ext cx="25431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219200" y="2895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Caffeine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04516" y="3405909"/>
            <a:ext cx="251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Twelve Cock Roaches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371600"/>
            <a:ext cx="183949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81800" y="3429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Mouthwash Cups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8256" y="5867400"/>
            <a:ext cx="334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Twelve Tupperware Containers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28331" y="5878945"/>
            <a:ext cx="127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Dog Food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4114798"/>
            <a:ext cx="19431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067550" y="5867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Wood Chips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735952254"/>
              </p:ext>
            </p:extLst>
          </p:nvPr>
        </p:nvGraphicFramePr>
        <p:xfrm>
          <a:off x="228600" y="2895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6234084"/>
              </p:ext>
            </p:extLst>
          </p:nvPr>
        </p:nvGraphicFramePr>
        <p:xfrm>
          <a:off x="4343400" y="152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48200" y="30480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Graph one: Shows </a:t>
            </a:r>
            <a:r>
              <a:rPr lang="en-US" sz="1200" dirty="0"/>
              <a:t>t</a:t>
            </a:r>
            <a:r>
              <a:rPr lang="en-US" sz="1200" dirty="0" smtClean="0"/>
              <a:t>he </a:t>
            </a:r>
            <a:r>
              <a:rPr lang="en-US" sz="1200" dirty="0"/>
              <a:t>standard deviation for the control cock roaches is 0.370282 and for the caffeinated is </a:t>
            </a:r>
            <a:r>
              <a:rPr lang="en-US" sz="1200" dirty="0" smtClean="0"/>
              <a:t>1.13927. 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7150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Graph Two: Shows the week by week weight of the cock roaches. </a:t>
            </a:r>
            <a:r>
              <a:rPr lang="en-US" sz="1200" dirty="0"/>
              <a:t>The P-Value is 0.7938.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Additional Information/Fun Facts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524000"/>
            <a:ext cx="51339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4419600"/>
            <a:ext cx="176212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4419600"/>
            <a:ext cx="2336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343400" y="4419600"/>
            <a:ext cx="60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-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4900" y="2238375"/>
            <a:ext cx="69342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35</TotalTime>
  <Words>97</Words>
  <Application>Microsoft Office PowerPoint</Application>
  <PresentationFormat>On-screen Show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Technic</vt:lpstr>
      <vt:lpstr>Caffinated Cock Roaches</vt:lpstr>
      <vt:lpstr>What I Did I Do?</vt:lpstr>
      <vt:lpstr>Why I did I selected Caffeinated cockroaches as a project </vt:lpstr>
      <vt:lpstr>How I set the experiment up</vt:lpstr>
      <vt:lpstr>Results</vt:lpstr>
      <vt:lpstr>Additional Information/Fun Facts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Caffinated Cock Roaches</dc:title>
  <dc:creator>Alex</dc:creator>
  <cp:lastModifiedBy>SUU</cp:lastModifiedBy>
  <cp:revision>5</cp:revision>
  <dcterms:created xsi:type="dcterms:W3CDTF">2012-04-20T18:28:46Z</dcterms:created>
  <dcterms:modified xsi:type="dcterms:W3CDTF">2012-04-20T19:55:20Z</dcterms:modified>
</cp:coreProperties>
</file>