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AC19176-D147-43DE-B6E4-2D1373247C9C}" type="datetimeFigureOut">
              <a:rPr lang="en-US" smtClean="0"/>
              <a:pPr/>
              <a:t>4/17/2012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E8ED933-55BA-468D-B5B8-257B8BCE1E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C19176-D147-43DE-B6E4-2D1373247C9C}" type="datetimeFigureOut">
              <a:rPr lang="en-US" smtClean="0"/>
              <a:pPr/>
              <a:t>4/17/2012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ED933-55BA-468D-B5B8-257B8BCE1E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C19176-D147-43DE-B6E4-2D1373247C9C}" type="datetimeFigureOut">
              <a:rPr lang="en-US" smtClean="0"/>
              <a:pPr/>
              <a:t>4/17/2012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ED933-55BA-468D-B5B8-257B8BCE1E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C19176-D147-43DE-B6E4-2D1373247C9C}" type="datetimeFigureOut">
              <a:rPr lang="en-US" smtClean="0"/>
              <a:pPr/>
              <a:t>4/17/2012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ED933-55BA-468D-B5B8-257B8BCE1E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AC19176-D147-43DE-B6E4-2D1373247C9C}" type="datetimeFigureOut">
              <a:rPr lang="en-US" smtClean="0"/>
              <a:pPr/>
              <a:t>4/17/2012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ED933-55BA-468D-B5B8-257B8BCE1E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C19176-D147-43DE-B6E4-2D1373247C9C}" type="datetimeFigureOut">
              <a:rPr lang="en-US" smtClean="0"/>
              <a:pPr/>
              <a:t>4/17/2012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ED933-55BA-468D-B5B8-257B8BCE1E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AC19176-D147-43DE-B6E4-2D1373247C9C}" type="datetimeFigureOut">
              <a:rPr lang="en-US" smtClean="0"/>
              <a:pPr/>
              <a:t>4/17/2012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8ED933-55BA-468D-B5B8-257B8BCE1E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AC19176-D147-43DE-B6E4-2D1373247C9C}" type="datetimeFigureOut">
              <a:rPr lang="en-US" smtClean="0"/>
              <a:pPr/>
              <a:t>4/17/2012</a:t>
            </a:fld>
            <a:endParaRPr lang="en-US"/>
          </a:p>
        </p:txBody>
      </p:sp>
      <p:sp>
        <p:nvSpPr>
          <p:cNvPr id="8" name="Slide Number Placeholder 7"/>
          <p:cNvSpPr>
            <a:spLocks noGrp="1"/>
          </p:cNvSpPr>
          <p:nvPr>
            <p:ph type="sldNum" sz="quarter" idx="11"/>
          </p:nvPr>
        </p:nvSpPr>
        <p:spPr/>
        <p:txBody>
          <a:bodyPr/>
          <a:lstStyle/>
          <a:p>
            <a:fld id="{9E8ED933-55BA-468D-B5B8-257B8BCE1EF4}"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19176-D147-43DE-B6E4-2D1373247C9C}" type="datetimeFigureOut">
              <a:rPr lang="en-US" smtClean="0"/>
              <a:pPr/>
              <a:t>4/17/2012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8ED933-55BA-468D-B5B8-257B8BCE1E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C19176-D147-43DE-B6E4-2D1373247C9C}" type="datetimeFigureOut">
              <a:rPr lang="en-US" smtClean="0"/>
              <a:pPr/>
              <a:t>4/17/2012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9E8ED933-55BA-468D-B5B8-257B8BCE1E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AAC19176-D147-43DE-B6E4-2D1373247C9C}" type="datetimeFigureOut">
              <a:rPr lang="en-US" smtClean="0"/>
              <a:pPr/>
              <a:t>4/17/2012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ED933-55BA-468D-B5B8-257B8BCE1E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AC19176-D147-43DE-B6E4-2D1373247C9C}" type="datetimeFigureOut">
              <a:rPr lang="en-US" smtClean="0"/>
              <a:pPr/>
              <a:t>4/17/2012</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E8ED933-55BA-468D-B5B8-257B8BCE1EF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600200"/>
            <a:ext cx="6480048" cy="929640"/>
          </a:xfrm>
        </p:spPr>
        <p:txBody>
          <a:bodyPr/>
          <a:lstStyle/>
          <a:p>
            <a:r>
              <a:rPr lang="en-US" dirty="0" smtClean="0"/>
              <a:t>Computer Forensics</a:t>
            </a:r>
            <a:endParaRPr lang="en-US" dirty="0"/>
          </a:p>
        </p:txBody>
      </p:sp>
      <p:sp>
        <p:nvSpPr>
          <p:cNvPr id="3" name="Subtitle 2"/>
          <p:cNvSpPr>
            <a:spLocks noGrp="1"/>
          </p:cNvSpPr>
          <p:nvPr>
            <p:ph type="subTitle" idx="1"/>
          </p:nvPr>
        </p:nvSpPr>
        <p:spPr>
          <a:xfrm>
            <a:off x="4572000" y="2667000"/>
            <a:ext cx="3581400" cy="1143000"/>
          </a:xfrm>
        </p:spPr>
        <p:txBody>
          <a:bodyPr>
            <a:noAutofit/>
          </a:bodyPr>
          <a:lstStyle/>
          <a:p>
            <a:pPr algn="l"/>
            <a:r>
              <a:rPr lang="en-US" sz="3200" dirty="0" smtClean="0"/>
              <a:t>By</a:t>
            </a:r>
          </a:p>
          <a:p>
            <a:pPr algn="l"/>
            <a:r>
              <a:rPr lang="en-US" sz="3200" dirty="0" smtClean="0"/>
              <a:t>Alexander </a:t>
            </a:r>
            <a:r>
              <a:rPr lang="en-US" sz="3200" dirty="0" err="1" smtClean="0"/>
              <a:t>Cannell</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228600"/>
            <a:ext cx="7451079" cy="707886"/>
          </a:xfrm>
          <a:prstGeom prst="rect">
            <a:avLst/>
          </a:prstGeom>
          <a:noFill/>
        </p:spPr>
        <p:txBody>
          <a:bodyPr wrap="none" lIns="91440" tIns="45720" rIns="91440" bIns="45720">
            <a:spAutoFit/>
          </a:bodyPr>
          <a:lstStyle/>
          <a:p>
            <a:pPr algn="ct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What is Computer Forensics?</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 name="TextBox 7"/>
          <p:cNvSpPr txBox="1"/>
          <p:nvPr/>
        </p:nvSpPr>
        <p:spPr>
          <a:xfrm>
            <a:off x="609600" y="1143000"/>
            <a:ext cx="6858000" cy="3785652"/>
          </a:xfrm>
          <a:prstGeom prst="rect">
            <a:avLst/>
          </a:prstGeom>
          <a:noFill/>
        </p:spPr>
        <p:txBody>
          <a:bodyPr wrap="square" rtlCol="0">
            <a:spAutoFit/>
          </a:bodyPr>
          <a:lstStyle/>
          <a:p>
            <a:r>
              <a:rPr lang="en-US" sz="2400" dirty="0" smtClean="0"/>
              <a:t>Computer Forensics is the analysis of information contained within and created with computer systems and computing devices, typically in the interest of figuring out what happened, when it happened, how it happened, who was involved, and why it happened. Computer Forensics is apart of Digital Forensics, the only difference between the two is Digital Forensics is the examination of Digital devices like a Cell Phone or a tablet. </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7404784" cy="707886"/>
          </a:xfrm>
          <a:prstGeom prst="rect">
            <a:avLst/>
          </a:prstGeom>
          <a:noFill/>
        </p:spPr>
        <p:txBody>
          <a:bodyPr wrap="none" lIns="91440" tIns="45720" rIns="91440" bIns="45720">
            <a:spAutoFit/>
          </a:bodyPr>
          <a:lstStyle/>
          <a:p>
            <a:pPr algn="ctr"/>
            <a:r>
              <a:rPr lang="en-US"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Risks Associated with People</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TextBox 2"/>
          <p:cNvSpPr txBox="1"/>
          <p:nvPr/>
        </p:nvSpPr>
        <p:spPr>
          <a:xfrm>
            <a:off x="685800" y="1371600"/>
            <a:ext cx="8077200" cy="4062651"/>
          </a:xfrm>
          <a:prstGeom prst="rect">
            <a:avLst/>
          </a:prstGeom>
          <a:noFill/>
        </p:spPr>
        <p:txBody>
          <a:bodyPr wrap="square" rtlCol="0">
            <a:spAutoFit/>
          </a:bodyPr>
          <a:lstStyle/>
          <a:p>
            <a:r>
              <a:rPr lang="en-US" sz="2400" b="1" dirty="0" smtClean="0"/>
              <a:t>Half of all security breaches</a:t>
            </a:r>
          </a:p>
          <a:p>
            <a:pPr lvl="1"/>
            <a:r>
              <a:rPr lang="en-US" sz="2400" dirty="0" smtClean="0"/>
              <a:t>Human errors, ignorance, omissions</a:t>
            </a:r>
          </a:p>
          <a:p>
            <a:r>
              <a:rPr lang="en-US" sz="2400" b="1" dirty="0" smtClean="0"/>
              <a:t>Social engineering</a:t>
            </a:r>
          </a:p>
          <a:p>
            <a:pPr lvl="1"/>
            <a:r>
              <a:rPr lang="en-US" sz="2400" dirty="0" smtClean="0"/>
              <a:t>-Strategy to gain password</a:t>
            </a:r>
          </a:p>
          <a:p>
            <a:pPr lvl="1"/>
            <a:r>
              <a:rPr lang="en-US" sz="2400" dirty="0" smtClean="0"/>
              <a:t>-Phishing</a:t>
            </a:r>
          </a:p>
          <a:p>
            <a:pPr lvl="2"/>
            <a:r>
              <a:rPr lang="en-US" sz="2400" dirty="0" smtClean="0"/>
              <a:t>--Glean access, authentication information</a:t>
            </a:r>
          </a:p>
          <a:p>
            <a:pPr lvl="2"/>
            <a:r>
              <a:rPr lang="en-US" sz="2400" dirty="0" smtClean="0"/>
              <a:t>--Pose as someone needing information</a:t>
            </a:r>
          </a:p>
          <a:p>
            <a:r>
              <a:rPr lang="en-US" sz="2400" b="1" dirty="0" smtClean="0"/>
              <a:t>Variety of people associated risks exist</a:t>
            </a:r>
          </a:p>
          <a:p>
            <a:r>
              <a:rPr lang="en-US" sz="2400" b="1" dirty="0" smtClean="0"/>
              <a:t>Easiest way to circumvent network security</a:t>
            </a:r>
          </a:p>
          <a:p>
            <a:pPr lvl="1"/>
            <a:r>
              <a:rPr lang="en-US" sz="2400" dirty="0" smtClean="0"/>
              <a:t>-Take advantage of human error</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323439"/>
          </a:xfrm>
          <a:prstGeom prst="rect">
            <a:avLst/>
          </a:prstGeom>
          <a:noFill/>
        </p:spPr>
        <p:txBody>
          <a:bodyPr wrap="square" lIns="91440" tIns="45720" rIns="91440" bIns="45720">
            <a:spAutoFit/>
          </a:bodyPr>
          <a:lstStyle/>
          <a:p>
            <a:pPr algn="ctr"/>
            <a:r>
              <a:rPr lang="en-US"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Risks Associated with Transmission and Hardware</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TextBox 4"/>
          <p:cNvSpPr txBox="1"/>
          <p:nvPr/>
        </p:nvSpPr>
        <p:spPr>
          <a:xfrm>
            <a:off x="0" y="1143000"/>
            <a:ext cx="8915400" cy="5909310"/>
          </a:xfrm>
          <a:prstGeom prst="rect">
            <a:avLst/>
          </a:prstGeom>
          <a:noFill/>
        </p:spPr>
        <p:txBody>
          <a:bodyPr wrap="square" rtlCol="0">
            <a:spAutoFit/>
          </a:bodyPr>
          <a:lstStyle/>
          <a:p>
            <a:pPr lvl="1"/>
            <a:r>
              <a:rPr lang="en-US" b="1" dirty="0" smtClean="0"/>
              <a:t>Transmission interception</a:t>
            </a:r>
          </a:p>
          <a:p>
            <a:pPr lvl="2"/>
            <a:r>
              <a:rPr lang="en-US" dirty="0" smtClean="0"/>
              <a:t>-Man-in-the-middle attack</a:t>
            </a:r>
          </a:p>
          <a:p>
            <a:pPr lvl="1"/>
            <a:r>
              <a:rPr lang="en-US" b="1" dirty="0" smtClean="0"/>
              <a:t>Eavesdropping</a:t>
            </a:r>
          </a:p>
          <a:p>
            <a:pPr lvl="2"/>
            <a:r>
              <a:rPr lang="en-US" dirty="0" smtClean="0"/>
              <a:t>-Networks connecting to Internet via leased public lines</a:t>
            </a:r>
          </a:p>
          <a:p>
            <a:pPr lvl="1"/>
            <a:r>
              <a:rPr lang="en-US" b="1" dirty="0" smtClean="0"/>
              <a:t>Sniffing</a:t>
            </a:r>
          </a:p>
          <a:p>
            <a:pPr lvl="2"/>
            <a:r>
              <a:rPr lang="en-US" dirty="0" smtClean="0"/>
              <a:t>-Network hubs broadcasting traffic over entire segment</a:t>
            </a:r>
          </a:p>
          <a:p>
            <a:pPr lvl="1"/>
            <a:r>
              <a:rPr lang="en-US" b="1" dirty="0" smtClean="0"/>
              <a:t>Port access via port scanner</a:t>
            </a:r>
          </a:p>
          <a:p>
            <a:pPr lvl="2"/>
            <a:r>
              <a:rPr lang="en-US" dirty="0" smtClean="0"/>
              <a:t>-Unused hub, switch, router, server ports not secured</a:t>
            </a:r>
          </a:p>
          <a:p>
            <a:pPr lvl="1"/>
            <a:r>
              <a:rPr lang="en-US" b="1" dirty="0" smtClean="0"/>
              <a:t>Private address availability to outside</a:t>
            </a:r>
          </a:p>
          <a:p>
            <a:pPr lvl="2"/>
            <a:r>
              <a:rPr lang="en-US" dirty="0" smtClean="0"/>
              <a:t>-Routers not properly configured to mask internal subnets</a:t>
            </a:r>
          </a:p>
          <a:p>
            <a:pPr lvl="1"/>
            <a:r>
              <a:rPr lang="en-US" b="1" dirty="0" smtClean="0"/>
              <a:t>Router attack</a:t>
            </a:r>
          </a:p>
          <a:p>
            <a:pPr lvl="2"/>
            <a:r>
              <a:rPr lang="en-US" dirty="0" smtClean="0"/>
              <a:t>-Routers not configured to drop suspicious packets</a:t>
            </a:r>
          </a:p>
          <a:p>
            <a:pPr lvl="1"/>
            <a:r>
              <a:rPr lang="en-US" b="1" dirty="0" smtClean="0"/>
              <a:t>Security holes</a:t>
            </a:r>
          </a:p>
          <a:p>
            <a:pPr lvl="2"/>
            <a:r>
              <a:rPr lang="en-US" dirty="0" smtClean="0"/>
              <a:t>-Modems accept incoming calls</a:t>
            </a:r>
          </a:p>
          <a:p>
            <a:pPr lvl="2"/>
            <a:r>
              <a:rPr lang="en-US" dirty="0" smtClean="0"/>
              <a:t>-Dial-in access servers not secured, monitored</a:t>
            </a:r>
          </a:p>
          <a:p>
            <a:pPr lvl="1"/>
            <a:r>
              <a:rPr lang="en-US" b="1" dirty="0" smtClean="0"/>
              <a:t>General public computer access</a:t>
            </a:r>
          </a:p>
          <a:p>
            <a:pPr lvl="2"/>
            <a:r>
              <a:rPr lang="en-US" dirty="0" smtClean="0"/>
              <a:t>-Computers hosting sensitive data</a:t>
            </a:r>
          </a:p>
          <a:p>
            <a:pPr lvl="1"/>
            <a:r>
              <a:rPr lang="en-US" b="1" dirty="0" smtClean="0"/>
              <a:t>Insecure passwords</a:t>
            </a:r>
          </a:p>
          <a:p>
            <a:pPr lvl="2"/>
            <a:r>
              <a:rPr lang="en-US" dirty="0" smtClean="0"/>
              <a:t>-Easily guessable, default values </a:t>
            </a:r>
          </a:p>
          <a:p>
            <a:pPr lvl="2"/>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362200"/>
            <a:ext cx="7848600" cy="369332"/>
          </a:xfrm>
          <a:prstGeom prst="rect">
            <a:avLst/>
          </a:prstGeom>
          <a:noFill/>
        </p:spPr>
        <p:txBody>
          <a:bodyPr wrap="square" rtlCol="0">
            <a:spAutoFit/>
          </a:bodyPr>
          <a:lstStyle/>
          <a:p>
            <a:endParaRPr lang="en-US" dirty="0"/>
          </a:p>
        </p:txBody>
      </p:sp>
      <p:sp>
        <p:nvSpPr>
          <p:cNvPr id="3" name="Rectangle 2"/>
          <p:cNvSpPr/>
          <p:nvPr/>
        </p:nvSpPr>
        <p:spPr>
          <a:xfrm>
            <a:off x="0" y="0"/>
            <a:ext cx="9144000" cy="1323439"/>
          </a:xfrm>
          <a:prstGeom prst="rect">
            <a:avLst/>
          </a:prstGeom>
          <a:noFill/>
        </p:spPr>
        <p:txBody>
          <a:bodyPr wrap="square" lIns="91440" tIns="45720" rIns="91440" bIns="45720">
            <a:spAutoFit/>
          </a:bodyPr>
          <a:lstStyle/>
          <a:p>
            <a:pPr algn="ctr"/>
            <a:r>
              <a:rPr lang="en-US"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Denial-of-Service Attack</a:t>
            </a:r>
          </a:p>
          <a:p>
            <a:pPr algn="ctr"/>
            <a:r>
              <a:rPr lang="en-US"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r>
              <a:rPr lang="en-US" sz="40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DoS</a:t>
            </a:r>
            <a:r>
              <a:rPr lang="en-US"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or </a:t>
            </a:r>
            <a:r>
              <a:rPr lang="en-US" sz="40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DDoS</a:t>
            </a:r>
            <a:r>
              <a:rPr lang="en-US"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attack)</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 name="TextBox 3"/>
          <p:cNvSpPr txBox="1"/>
          <p:nvPr/>
        </p:nvSpPr>
        <p:spPr>
          <a:xfrm>
            <a:off x="304800" y="1524000"/>
            <a:ext cx="8153400" cy="5355312"/>
          </a:xfrm>
          <a:prstGeom prst="rect">
            <a:avLst/>
          </a:prstGeom>
          <a:noFill/>
        </p:spPr>
        <p:txBody>
          <a:bodyPr wrap="square" rtlCol="0">
            <a:spAutoFit/>
          </a:bodyPr>
          <a:lstStyle/>
          <a:p>
            <a:r>
              <a:rPr lang="en-US" dirty="0" smtClean="0"/>
              <a:t>Denial of Service Attack is an attempt to make a computer or network resource unavailable to its intended users. One common method of attack involves saturating the target machine with a external communications requests, such attacks usually lead to a server overload. In general terms , </a:t>
            </a:r>
            <a:r>
              <a:rPr lang="en-US" dirty="0" err="1" smtClean="0"/>
              <a:t>DoS</a:t>
            </a:r>
            <a:r>
              <a:rPr lang="en-US" dirty="0" smtClean="0"/>
              <a:t> attacks are implemented by either forcing the targeted computer’s to reset, or consuming its resources so that it can no longer provide its intended service or obstructing the communication media between the intended users and the victim so that they can no longer communicate adequately. </a:t>
            </a:r>
            <a:br>
              <a:rPr lang="en-US" dirty="0" smtClean="0"/>
            </a:br>
            <a:r>
              <a:rPr lang="en-US" b="1" dirty="0" smtClean="0"/>
              <a:t>Different </a:t>
            </a:r>
            <a:r>
              <a:rPr lang="en-US" b="1" dirty="0" err="1" smtClean="0"/>
              <a:t>DoS</a:t>
            </a:r>
            <a:r>
              <a:rPr lang="en-US" b="1" dirty="0" smtClean="0"/>
              <a:t> Attacks</a:t>
            </a:r>
          </a:p>
          <a:p>
            <a:r>
              <a:rPr lang="en-US" b="1" dirty="0"/>
              <a:t> </a:t>
            </a:r>
            <a:r>
              <a:rPr lang="en-US" dirty="0" smtClean="0"/>
              <a:t>-Botnet Attack</a:t>
            </a:r>
            <a:endParaRPr lang="en-US" b="1" dirty="0" smtClean="0"/>
          </a:p>
          <a:p>
            <a:r>
              <a:rPr lang="en-US" dirty="0" smtClean="0"/>
              <a:t> -ICMP Flood</a:t>
            </a:r>
          </a:p>
          <a:p>
            <a:r>
              <a:rPr lang="en-US" dirty="0" smtClean="0"/>
              <a:t> -SYN Flood</a:t>
            </a:r>
          </a:p>
          <a:p>
            <a:r>
              <a:rPr lang="en-US" dirty="0" smtClean="0"/>
              <a:t> -Teardrop Attacks</a:t>
            </a:r>
          </a:p>
          <a:p>
            <a:r>
              <a:rPr lang="en-US" dirty="0" smtClean="0"/>
              <a:t> -Low-Rate </a:t>
            </a:r>
            <a:r>
              <a:rPr lang="en-US" dirty="0" err="1" smtClean="0"/>
              <a:t>DoS</a:t>
            </a:r>
            <a:r>
              <a:rPr lang="en-US" dirty="0" smtClean="0"/>
              <a:t> Attack</a:t>
            </a:r>
          </a:p>
          <a:p>
            <a:r>
              <a:rPr lang="en-US" dirty="0" smtClean="0"/>
              <a:t> -Peer to Peer Attack</a:t>
            </a:r>
          </a:p>
          <a:p>
            <a:r>
              <a:rPr lang="en-US" dirty="0" smtClean="0"/>
              <a:t> -Nuke</a:t>
            </a:r>
          </a:p>
          <a:p>
            <a:r>
              <a:rPr lang="en-US" dirty="0" smtClean="0"/>
              <a:t> -Are You Dead Yet?</a:t>
            </a:r>
          </a:p>
          <a:p>
            <a:r>
              <a:rPr lang="en-US" dirty="0" smtClean="0"/>
              <a:t> -Distributed Attack</a:t>
            </a:r>
          </a:p>
          <a:p>
            <a:r>
              <a:rPr lang="en-US" dirty="0" smtClean="0"/>
              <a:t> -Reflected/Spoofed Attack</a:t>
            </a:r>
            <a:endParaRPr lang="en-US" dirty="0"/>
          </a:p>
        </p:txBody>
      </p:sp>
      <p:pic>
        <p:nvPicPr>
          <p:cNvPr id="1026" name="Picture 2" descr="C:\Users\SUU\Desktop\424px-Stachledraht_DDos_Attack.svg.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23208" y="3846005"/>
            <a:ext cx="2128075" cy="30114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07886"/>
          </a:xfrm>
          <a:prstGeom prst="rect">
            <a:avLst/>
          </a:prstGeom>
          <a:noFill/>
        </p:spPr>
        <p:txBody>
          <a:bodyPr wrap="square" lIns="91440" tIns="45720" rIns="91440" bIns="45720">
            <a:spAutoFit/>
          </a:bodyPr>
          <a:lstStyle/>
          <a:p>
            <a:pPr algn="ctr"/>
            <a:r>
              <a:rPr lang="en-US"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Honey Pot</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67484" y="1447800"/>
            <a:ext cx="2809875" cy="2857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67486" y="4419600"/>
            <a:ext cx="2809875" cy="2152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04800" y="1600200"/>
            <a:ext cx="5791200" cy="2862322"/>
          </a:xfrm>
          <a:prstGeom prst="rect">
            <a:avLst/>
          </a:prstGeom>
          <a:noFill/>
        </p:spPr>
        <p:txBody>
          <a:bodyPr wrap="square" rtlCol="0">
            <a:spAutoFit/>
          </a:bodyPr>
          <a:lstStyle/>
          <a:p>
            <a:r>
              <a:rPr lang="en-US" dirty="0" smtClean="0"/>
              <a:t>Honey Pot is a trap set to detect, deflect or in some manner counteract attempts at unauthorized use of information, or in other words a honey pot is a security resource who’s values lies in being probed, attacked or compromised. </a:t>
            </a:r>
          </a:p>
          <a:p>
            <a:endParaRPr lang="en-US" dirty="0" smtClean="0"/>
          </a:p>
          <a:p>
            <a:r>
              <a:rPr lang="en-US" dirty="0" smtClean="0"/>
              <a:t>Purpose?</a:t>
            </a:r>
          </a:p>
          <a:p>
            <a:r>
              <a:rPr lang="en-US" dirty="0" smtClean="0"/>
              <a:t>A Honey Pot is luring a hacker into a system where the administrator can watch the hacker, getting information about the hacker to catch and prosecute.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7886"/>
          </a:xfrm>
          <a:prstGeom prst="rect">
            <a:avLst/>
          </a:prstGeom>
          <a:noFill/>
        </p:spPr>
        <p:txBody>
          <a:bodyPr wrap="square" lIns="91440" tIns="45720" rIns="91440" bIns="45720">
            <a:spAutoFit/>
          </a:bodyPr>
          <a:lstStyle/>
          <a:p>
            <a:pPr algn="ct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Data Recovery</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TextBox 4"/>
          <p:cNvSpPr txBox="1"/>
          <p:nvPr/>
        </p:nvSpPr>
        <p:spPr>
          <a:xfrm>
            <a:off x="228600" y="914400"/>
            <a:ext cx="6705600" cy="4247317"/>
          </a:xfrm>
          <a:prstGeom prst="rect">
            <a:avLst/>
          </a:prstGeom>
          <a:noFill/>
        </p:spPr>
        <p:txBody>
          <a:bodyPr wrap="square" rtlCol="0">
            <a:spAutoFit/>
          </a:bodyPr>
          <a:lstStyle/>
          <a:p>
            <a:r>
              <a:rPr lang="en-US" dirty="0" smtClean="0"/>
              <a:t>Data Recovery is the process where you are recovering/ salvaging data from damaged, failed, corrupted, or inaccessible storage media when the information cant be accessed in a normal way. </a:t>
            </a:r>
          </a:p>
          <a:p>
            <a:endParaRPr lang="en-US" dirty="0" smtClean="0"/>
          </a:p>
          <a:p>
            <a:r>
              <a:rPr lang="en-US" b="1" dirty="0" smtClean="0"/>
              <a:t>How this Applies to Computer Forensics</a:t>
            </a:r>
          </a:p>
          <a:p>
            <a:r>
              <a:rPr lang="en-US" dirty="0" smtClean="0"/>
              <a:t>As a Computer Forensics investigator you will defiantly need to know what and how to recover data. </a:t>
            </a:r>
            <a:endParaRPr lang="en-US" dirty="0" smtClean="0"/>
          </a:p>
          <a:p>
            <a:endParaRPr lang="en-US" dirty="0" smtClean="0"/>
          </a:p>
          <a:p>
            <a:r>
              <a:rPr lang="en-US" b="1" dirty="0" smtClean="0"/>
              <a:t>Unallocated space</a:t>
            </a:r>
          </a:p>
          <a:p>
            <a:r>
              <a:rPr lang="en-US" dirty="0" smtClean="0"/>
              <a:t>Unallocated space, sometimes called “free space”, is logical space on a hard drive that the operating system, </a:t>
            </a:r>
            <a:r>
              <a:rPr lang="en-US" dirty="0" err="1" smtClean="0"/>
              <a:t>e.g</a:t>
            </a:r>
            <a:r>
              <a:rPr lang="en-US" dirty="0" smtClean="0"/>
              <a:t> Windows, </a:t>
            </a:r>
            <a:r>
              <a:rPr lang="en-US" i="1" dirty="0" smtClean="0"/>
              <a:t>can </a:t>
            </a:r>
            <a:r>
              <a:rPr lang="en-US" dirty="0" smtClean="0"/>
              <a:t>write to. To put it another way it is the opposite of “allocated” space, which is where the operating system has already written files to.</a:t>
            </a:r>
            <a:endParaRPr lang="en-US" dirty="0"/>
          </a:p>
        </p:txBody>
      </p:sp>
    </p:spTree>
    <p:extLst>
      <p:ext uri="{BB962C8B-B14F-4D97-AF65-F5344CB8AC3E}">
        <p14:creationId xmlns:p14="http://schemas.microsoft.com/office/powerpoint/2010/main" xmlns="" val="3105876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867</TotalTime>
  <Words>496</Words>
  <Application>Microsoft Office PowerPoint</Application>
  <PresentationFormat>On-screen Show (4:3)</PresentationFormat>
  <Paragraphs>62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Technic</vt:lpstr>
      <vt:lpstr>Computer Forensics</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Forensics</dc:title>
  <dc:creator>Alex</dc:creator>
  <cp:lastModifiedBy>Alex</cp:lastModifiedBy>
  <cp:revision>88</cp:revision>
  <dcterms:created xsi:type="dcterms:W3CDTF">2012-04-16T00:25:36Z</dcterms:created>
  <dcterms:modified xsi:type="dcterms:W3CDTF">2012-04-17T14:24:21Z</dcterms:modified>
</cp:coreProperties>
</file>