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Training to identify attacks - You need to make employees aware that there are going to many different kinds of risks that they will be vulnerable -  These can be as simple as a email with an attached  virus or a social engineering attack</a:t>
            </a:r>
          </a:p>
          <a:p>
            <a:pPr lvl="0" rtl="0">
              <a:spcBef>
                <a:spcPts val="0"/>
              </a:spcBef>
              <a:buNone/>
            </a:pPr>
            <a:r>
              <a:rPr lang="en"/>
              <a:t>Level of access-  Providing your company with multiple levels  of access makes it so that for example a janitor should not have the same privileges in the company as a System admin</a:t>
            </a:r>
          </a:p>
          <a:p>
            <a:pPr lvl="0" rtl="0">
              <a:spcBef>
                <a:spcPts val="0"/>
              </a:spcBef>
              <a:buNone/>
            </a:pPr>
            <a:r>
              <a:t/>
            </a:r>
            <a:endParaRPr/>
          </a:p>
          <a:p>
            <a:pPr lvl="0" rtl="0">
              <a:spcBef>
                <a:spcPts val="0"/>
              </a:spcBef>
              <a:buNone/>
            </a:pPr>
            <a:r>
              <a:rPr lang="en"/>
              <a:t>SenstiveInfo- Companies need to have policies that explain to them the type of information that they need to not be shared with others outside the company. </a:t>
            </a:r>
          </a:p>
          <a:p>
            <a:pPr lvl="0" rtl="0">
              <a:spcBef>
                <a:spcPts val="0"/>
              </a:spcBef>
              <a:buClr>
                <a:srgbClr val="000000"/>
              </a:buClr>
              <a:buSzPct val="100000"/>
              <a:buFont typeface="Arial"/>
              <a:buNone/>
            </a:pPr>
            <a:r>
              <a:t/>
            </a:r>
            <a:endParaRPr/>
          </a:p>
          <a:p>
            <a:pPr indent="457200" lvl="0" rtl="0">
              <a:spcBef>
                <a:spcPts val="0"/>
              </a:spcBef>
              <a:buNone/>
            </a:pPr>
            <a:r>
              <a:rPr lang="en"/>
              <a:t>Internal Theft-  This is one of the most common examples of what can happen if companies are not explaining to their employees the importance of following their policies.  They need to know thatt there will be serious consequences.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sz="900"/>
              <a:t>Recent Insider Theft Cases</a:t>
            </a:r>
          </a:p>
          <a:p>
            <a:pPr lvl="0" rtl="0">
              <a:spcBef>
                <a:spcPts val="0"/>
              </a:spcBef>
              <a:buNone/>
            </a:pPr>
            <a:r>
              <a:rPr b="1" lang="en" sz="900"/>
              <a:t>Wen Chyu Liu</a:t>
            </a:r>
            <a:r>
              <a:rPr lang="en" sz="900"/>
              <a:t>, a retired research scientist, was sentenced in January 2012 to 60 months in prison, two years supervised release, a $25,000 fine and was ordered to forfeit $600,000. Liu was convicted in February 2011 of stealing trade secrets from his former employer and selling them to companies in China. Liu conspired with at least four current and former employees, traveled throughout China to market the stolen information, paid current and former employees for material and information, and bribed a then-employee with $50,000 in cash to provide a process manual and other information.</a:t>
            </a:r>
          </a:p>
          <a:p>
            <a:pPr lvl="0" rtl="0">
              <a:spcBef>
                <a:spcPts val="0"/>
              </a:spcBef>
              <a:buNone/>
            </a:pPr>
            <a:r>
              <a:rPr b="1" lang="en" sz="900"/>
              <a:t>Kexue Huang</a:t>
            </a:r>
            <a:r>
              <a:rPr lang="en" sz="900"/>
              <a:t> was employed by two different US companies. He admitted that from 2007 to 2010 he delivered stolen trade secrets from both companies to individuals in Germany and China. The stolen materials were used to conduct unauthorized research to benefit Chinese universities. Huang also pursued steps to develop and produce the trade secrets in China. The aggregated loss from both companies was between $7 and $20 million. Huang pleaded guilty to charges of economic espionage and theft of trade secrets, and was sentenced in December 2011 to 87 months in prison and three years supervised release.</a:t>
            </a:r>
          </a:p>
          <a:p>
            <a:pPr lvl="0" rtl="0">
              <a:spcBef>
                <a:spcPts val="0"/>
              </a:spcBef>
              <a:buNone/>
            </a:pPr>
            <a:r>
              <a:rPr b="1" lang="en" sz="900"/>
              <a:t>Yuan Li</a:t>
            </a:r>
            <a:r>
              <a:rPr lang="en" sz="900"/>
              <a:t>, a former research chemist with a global pharmaceutical company, pleaded guilty in January 2012 to stealing her employer’s trade secrets and making them available for sale through Abby Pharmatech, Inc. Li was a 50% partner in Abby. Between October 2008 and June 2011 Li accessed her employer’s internal databases, downloaded information to her personal home computer, and made them for sale through Abby. She was sentenced to 18 months in prison.</a:t>
            </a:r>
          </a:p>
          <a:p>
            <a:pPr lvl="0" rtl="0">
              <a:spcBef>
                <a:spcPts val="0"/>
              </a:spcBef>
              <a:buNone/>
            </a:pPr>
            <a:r>
              <a:rPr b="1" lang="en" sz="900"/>
              <a:t>Elliot Doxer</a:t>
            </a:r>
            <a:r>
              <a:rPr lang="en" sz="900"/>
              <a:t> sent an e-mail to the Israeli Consulate stating that he was willing to provide information from his employer that might help Israel. An undercover FBI agent posing as an Israeli intelligence officer spoke to Doxer and established a “dead drop” where the two could exchange information. For the next 18 months, Doxer visited the dead drop at least 62 times. Doxer provided customer and employee lists, contract information, and other trade secrets. He pleaded guilty to one count of foreign economic espionage and was sentenced in December 2011 to six months in prison, six months home confinement, and fined $25,000.</a:t>
            </a:r>
          </a:p>
          <a:p>
            <a:pPr lvl="0" rtl="0">
              <a:spcBef>
                <a:spcPts val="0"/>
              </a:spcBef>
              <a:buNone/>
            </a:pPr>
            <a:r>
              <a:rPr b="1" lang="en" sz="900"/>
              <a:t>Sergey Aleynikov</a:t>
            </a:r>
            <a:r>
              <a:rPr lang="en" sz="900"/>
              <a:t> worked as a computer programmer for a Wall Street company. During his last few days at that company, he transferred 32 megabytes of proprietary computer codes — a theft that could have cost his employer millions of dollars. He attempted to hide his activities but the company discovered irregularities through its routine network monitoring systems. In December 2010, Aleynikov was found guilty of theft of trade secrets.</a:t>
            </a:r>
          </a:p>
          <a:p>
            <a:pPr lvl="0" rtl="0">
              <a:spcBef>
                <a:spcPts val="0"/>
              </a:spcBef>
              <a:buNone/>
            </a:pPr>
            <a:r>
              <a:rPr b="1" lang="en" sz="900"/>
              <a:t>Michael Mitchell</a:t>
            </a:r>
            <a:r>
              <a:rPr lang="en" sz="900"/>
              <a:t> became disgruntled and was fired from his job due to poor performance. He kept numerous computer files with his employer’s trade secrets; he entered into a consulting agreement with a rival Korean company and gave them the stolen trade secrets. In March 2010, he was sentenced to 18 months in prison and ordered to pay his former employer over $187,000.</a:t>
            </a:r>
          </a:p>
          <a:p>
            <a:pPr lvl="0" rtl="0">
              <a:spcBef>
                <a:spcPts val="0"/>
              </a:spcBef>
              <a:buNone/>
            </a:pPr>
            <a:r>
              <a:rPr b="1" lang="en" sz="900"/>
              <a:t>Shalin Jhaveri</a:t>
            </a:r>
            <a:r>
              <a:rPr lang="en" sz="900"/>
              <a:t> gave trade secrets to a person he believed was an investor willing to finance a business venture in India, and confirmed that the information he had taken from his employer was everything he needed to start the business. In January 2011, he was sentenced to time served (one year and fifteen days), three years probation, a$5,000 fine, and a $100 Special Assessment.</a:t>
            </a:r>
          </a:p>
          <a:p>
            <a:pPr lvl="0" rtl="0">
              <a:spcBef>
                <a:spcPts val="0"/>
              </a:spcBef>
              <a:buNone/>
            </a:pPr>
            <a:r>
              <a:rPr b="1" lang="en" sz="900"/>
              <a:t>Greg Chung</a:t>
            </a:r>
            <a:r>
              <a:rPr lang="en" sz="900"/>
              <a:t> spied for China from 1979-2006. Chung stole trade secrets about the space shuttle, the Delta IV rocket and the C-17 military cargo jet for the benefit of the Chinese government. Chung’s motive was to “contribute to the Motherland.” He stole hundreds of thousands of documents from his employer. He traveled to China under the guise of giving lectures while secretly meeting with Chinese agents. He also used Mak (below) to transfer information back to China. In February 2010 he was sentenced to over 15 years in prison.</a:t>
            </a:r>
          </a:p>
          <a:p>
            <a:pPr lvl="0" rtl="0">
              <a:spcBef>
                <a:spcPts val="0"/>
              </a:spcBef>
              <a:buNone/>
            </a:pPr>
            <a:r>
              <a:rPr b="1" lang="en" sz="900"/>
              <a:t> Chi Mak</a:t>
            </a:r>
            <a:r>
              <a:rPr lang="en" sz="900"/>
              <a:t> admitted that he was sent to the United States in 1978 in order to obtain employment in the defense industry with the goal of stealing US defense secrets, which he did for over 20 years. He passed information on quiet electric propulsion systems for US submarines, details on the Aegis radar system, and information on stealth ships being developed by the US Navy. The Chinese government tasked Mak to acquire information on other technologies. Mak recruited family members to encrypt and covertly courier information back to China. In May 2007, Mak was convicted of conspiracy, failing to register as an agent of a foreign government, and other violations. He was sentenced to over 24 years in prison.</a:t>
            </a:r>
          </a:p>
          <a:p>
            <a:pPr lvl="0" rtl="0">
              <a:spcBef>
                <a:spcPts val="0"/>
              </a:spcBef>
              <a:buNone/>
            </a:pPr>
            <a:r>
              <a:rPr lang="en"/>
              <a:t>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6901800"/>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lvl="0">
              <a:spcBef>
                <a:spcPts val="0"/>
              </a:spcBef>
              <a:buNone/>
            </a:pPr>
            <a:r>
              <a:t/>
            </a:r>
            <a:endParaRPr/>
          </a:p>
        </p:txBody>
      </p:sp>
      <p:sp>
        <p:nvSpPr>
          <p:cNvPr id="10" name="Shape 10"/>
          <p:cNvSpPr/>
          <p:nvPr/>
        </p:nvSpPr>
        <p:spPr>
          <a:xfrm flipH="1">
            <a:off x="-3832" y="16052"/>
            <a:ext cx="10925833" cy="6881034"/>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flipH="1">
            <a:off x="14659" y="881"/>
            <a:ext cx="10500940" cy="6881034"/>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lvl="0">
              <a:spcBef>
                <a:spcPts val="0"/>
              </a:spcBef>
              <a:buNone/>
            </a:pPr>
            <a:r>
              <a:t/>
            </a:r>
            <a:endParaRPr/>
          </a:p>
        </p:txBody>
      </p:sp>
      <p:sp>
        <p:nvSpPr>
          <p:cNvPr id="12" name="Shape 12"/>
          <p:cNvSpPr/>
          <p:nvPr/>
        </p:nvSpPr>
        <p:spPr>
          <a:xfrm>
            <a:off x="-846666" y="-881"/>
            <a:ext cx="2167466" cy="6906895"/>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lvl="0">
              <a:spcBef>
                <a:spcPts val="0"/>
              </a:spcBef>
              <a:buNone/>
            </a:pPr>
            <a:r>
              <a:t/>
            </a:r>
            <a:endParaRPr/>
          </a:p>
        </p:txBody>
      </p:sp>
      <p:sp>
        <p:nvSpPr>
          <p:cNvPr id="13" name="Shape 13"/>
          <p:cNvSpPr/>
          <p:nvPr/>
        </p:nvSpPr>
        <p:spPr>
          <a:xfrm flipH="1" rot="10800000">
            <a:off x="-524933" y="-4974"/>
            <a:ext cx="1403434" cy="6906895"/>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lvl="0">
              <a:spcBef>
                <a:spcPts val="0"/>
              </a:spcBef>
              <a:buNone/>
            </a:pPr>
            <a:r>
              <a:t/>
            </a:r>
            <a:endParaRPr/>
          </a:p>
        </p:txBody>
      </p:sp>
      <p:sp>
        <p:nvSpPr>
          <p:cNvPr id="14" name="Shape 14"/>
          <p:cNvSpPr txBox="1"/>
          <p:nvPr>
            <p:ph type="ctrTitle"/>
          </p:nvPr>
        </p:nvSpPr>
        <p:spPr>
          <a:xfrm>
            <a:off x="1082040" y="1656080"/>
            <a:ext cx="7050900" cy="1470000"/>
          </a:xfrm>
          <a:prstGeom prst="rect">
            <a:avLst/>
          </a:prstGeom>
          <a:noFill/>
          <a:ln>
            <a:noFill/>
          </a:ln>
        </p:spPr>
        <p:txBody>
          <a:bodyPr anchorCtr="0" anchor="b" bIns="91425" lIns="91425" rIns="91425" tIns="91425"/>
          <a:lstStyle>
            <a:lvl1pPr lvl="0"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1pPr>
            <a:lvl2pPr lvl="1"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2pPr>
            <a:lvl3pPr lvl="2"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3pPr>
            <a:lvl4pPr lvl="3"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4pPr>
            <a:lvl5pPr lvl="4"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5pPr>
            <a:lvl6pPr lvl="5"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6pPr>
            <a:lvl7pPr lvl="6"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7pPr>
            <a:lvl8pPr lvl="7"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8pPr>
            <a:lvl9pPr lvl="8" rtl="0" algn="r">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9pPr>
          </a:lstStyle>
          <a:p/>
        </p:txBody>
      </p:sp>
      <p:sp>
        <p:nvSpPr>
          <p:cNvPr id="15" name="Shape 15"/>
          <p:cNvSpPr txBox="1"/>
          <p:nvPr>
            <p:ph idx="1" type="subTitle"/>
          </p:nvPr>
        </p:nvSpPr>
        <p:spPr>
          <a:xfrm>
            <a:off x="1082040" y="3230880"/>
            <a:ext cx="7035899" cy="925499"/>
          </a:xfrm>
          <a:prstGeom prst="rect">
            <a:avLst/>
          </a:prstGeom>
          <a:noFill/>
          <a:ln>
            <a:noFill/>
          </a:ln>
        </p:spPr>
        <p:txBody>
          <a:bodyPr anchorCtr="0" anchor="t" bIns="91425" lIns="91425" rIns="91425" tIns="91425"/>
          <a:lstStyle>
            <a:lvl1pPr lvl="0"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1pPr>
            <a:lvl2pPr lvl="1"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2pPr>
            <a:lvl3pPr lvl="2"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3pPr>
            <a:lvl4pPr lvl="3"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4pPr>
            <a:lvl5pPr lvl="4"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5pPr>
            <a:lvl6pPr lvl="5"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6pPr>
            <a:lvl7pPr lvl="6"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7pPr>
            <a:lvl8pPr lvl="7"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8pPr>
            <a:lvl9pPr lvl="8" rtl="0" algn="r">
              <a:spcBef>
                <a:spcPts val="0"/>
              </a:spcBef>
              <a:buClr>
                <a:schemeClr val="lt1"/>
              </a:buClr>
              <a:buSzPct val="100000"/>
              <a:buFont typeface="Trebuchet MS"/>
              <a:buNone/>
              <a:defRPr b="0" i="0" sz="2400" u="none" cap="none" strike="noStrike">
                <a:solidFill>
                  <a:schemeClr val="lt1"/>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p:nvPr/>
        </p:nvSpPr>
        <p:spPr>
          <a:xfrm flipH="1" rot="10800000">
            <a:off x="-348182" y="-4700"/>
            <a:ext cx="1723519" cy="6862700"/>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idx="1" type="body"/>
          </p:nvPr>
        </p:nvSpPr>
        <p:spPr>
          <a:xfrm>
            <a:off x="457200" y="1658990"/>
            <a:ext cx="8229600" cy="4840199"/>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sz="3200">
                <a:solidFill>
                  <a:schemeClr val="dk2"/>
                </a:solidFill>
                <a:latin typeface="Trebuchet MS"/>
                <a:ea typeface="Trebuchet MS"/>
                <a:cs typeface="Trebuchet MS"/>
                <a:sym typeface="Trebuchet MS"/>
              </a:defRPr>
            </a:lvl1pPr>
            <a:lvl2pPr lvl="1" rtl="0" algn="l">
              <a:spcBef>
                <a:spcPts val="560"/>
              </a:spcBef>
              <a:buClr>
                <a:schemeClr val="dk2"/>
              </a:buClr>
              <a:buSzPct val="100000"/>
              <a:buFont typeface="Courier New"/>
              <a:buChar char="o"/>
              <a:defRPr sz="2800">
                <a:solidFill>
                  <a:schemeClr val="dk2"/>
                </a:solidFill>
                <a:latin typeface="Trebuchet MS"/>
                <a:ea typeface="Trebuchet MS"/>
                <a:cs typeface="Trebuchet MS"/>
                <a:sym typeface="Trebuchet MS"/>
              </a:defRPr>
            </a:lvl2pPr>
            <a:lvl3pPr lvl="2" rtl="0" algn="l">
              <a:spcBef>
                <a:spcPts val="480"/>
              </a:spcBef>
              <a:buClr>
                <a:schemeClr val="dk2"/>
              </a:buClr>
              <a:buSzPct val="100000"/>
              <a:buFont typeface="Wingdings"/>
              <a:buChar char="§"/>
              <a:defRPr sz="2400">
                <a:solidFill>
                  <a:schemeClr val="dk2"/>
                </a:solidFill>
                <a:latin typeface="Trebuchet MS"/>
                <a:ea typeface="Trebuchet MS"/>
                <a:cs typeface="Trebuchet MS"/>
                <a:sym typeface="Trebuchet MS"/>
              </a:defRPr>
            </a:lvl3pPr>
            <a:lvl4pPr lvl="3" rtl="0" algn="l">
              <a:spcBef>
                <a:spcPts val="400"/>
              </a:spcBef>
              <a:buClr>
                <a:schemeClr val="dk2"/>
              </a:buClr>
              <a:buSzPct val="100000"/>
              <a:buFont typeface="Arial"/>
              <a:buChar char="●"/>
              <a:defRPr sz="2000">
                <a:solidFill>
                  <a:schemeClr val="dk2"/>
                </a:solidFill>
                <a:latin typeface="Trebuchet MS"/>
                <a:ea typeface="Trebuchet MS"/>
                <a:cs typeface="Trebuchet MS"/>
                <a:sym typeface="Trebuchet MS"/>
              </a:defRPr>
            </a:lvl4pPr>
            <a:lvl5pPr lvl="4" rtl="0" algn="l">
              <a:spcBef>
                <a:spcPts val="400"/>
              </a:spcBef>
              <a:buClr>
                <a:schemeClr val="dk2"/>
              </a:buClr>
              <a:buSzPct val="100000"/>
              <a:buFont typeface="Courier New"/>
              <a:buChar char="o"/>
              <a:defRPr sz="2000">
                <a:solidFill>
                  <a:schemeClr val="dk2"/>
                </a:solidFill>
                <a:latin typeface="Trebuchet MS"/>
                <a:ea typeface="Trebuchet MS"/>
                <a:cs typeface="Trebuchet MS"/>
                <a:sym typeface="Trebuchet MS"/>
              </a:defRPr>
            </a:lvl5pPr>
            <a:lvl6pPr lvl="5" rtl="0" algn="l">
              <a:spcBef>
                <a:spcPts val="400"/>
              </a:spcBef>
              <a:buClr>
                <a:schemeClr val="dk2"/>
              </a:buClr>
              <a:buSzPct val="100000"/>
              <a:buFont typeface="Wingdings"/>
              <a:buChar char="§"/>
              <a:defRPr sz="2000">
                <a:solidFill>
                  <a:schemeClr val="dk2"/>
                </a:solidFill>
                <a:latin typeface="Trebuchet MS"/>
                <a:ea typeface="Trebuchet MS"/>
                <a:cs typeface="Trebuchet MS"/>
                <a:sym typeface="Trebuchet MS"/>
              </a:defRPr>
            </a:lvl6pPr>
            <a:lvl7pPr lvl="6" rtl="0" algn="l">
              <a:spcBef>
                <a:spcPts val="400"/>
              </a:spcBef>
              <a:buClr>
                <a:schemeClr val="dk2"/>
              </a:buClr>
              <a:buSzPct val="100000"/>
              <a:buFont typeface="Arial"/>
              <a:buChar char="●"/>
              <a:defRPr sz="2000">
                <a:solidFill>
                  <a:schemeClr val="dk2"/>
                </a:solidFill>
                <a:latin typeface="Trebuchet MS"/>
                <a:ea typeface="Trebuchet MS"/>
                <a:cs typeface="Trebuchet MS"/>
                <a:sym typeface="Trebuchet MS"/>
              </a:defRPr>
            </a:lvl7pPr>
            <a:lvl8pPr lvl="7" rtl="0" algn="l">
              <a:spcBef>
                <a:spcPts val="400"/>
              </a:spcBef>
              <a:buClr>
                <a:schemeClr val="dk2"/>
              </a:buClr>
              <a:buSzPct val="100000"/>
              <a:buFont typeface="Courier New"/>
              <a:buChar char="o"/>
              <a:defRPr sz="2000">
                <a:solidFill>
                  <a:schemeClr val="dk2"/>
                </a:solidFill>
                <a:latin typeface="Trebuchet MS"/>
                <a:ea typeface="Trebuchet MS"/>
                <a:cs typeface="Trebuchet MS"/>
                <a:sym typeface="Trebuchet MS"/>
              </a:defRPr>
            </a:lvl8pPr>
            <a:lvl9pPr lvl="8" rtl="0" algn="l">
              <a:spcBef>
                <a:spcPts val="400"/>
              </a:spcBef>
              <a:buClr>
                <a:schemeClr val="dk2"/>
              </a:buClr>
              <a:buSzPct val="100000"/>
              <a:buFont typeface="Wingdings"/>
              <a:buChar char="§"/>
              <a:defRPr sz="2000">
                <a:solidFill>
                  <a:schemeClr val="dk2"/>
                </a:solidFill>
                <a:latin typeface="Trebuchet MS"/>
                <a:ea typeface="Trebuchet MS"/>
                <a:cs typeface="Trebuchet MS"/>
                <a:sym typeface="Trebuchet MS"/>
              </a:defRPr>
            </a:lvl9pPr>
          </a:lstStyle>
          <a:p/>
        </p:txBody>
      </p:sp>
      <p:sp>
        <p:nvSpPr>
          <p:cNvPr id="19" name="Shape 19"/>
          <p:cNvSpPr/>
          <p:nvPr/>
        </p:nvSpPr>
        <p:spPr>
          <a:xfrm flipH="1" rot="10800000">
            <a:off x="-1118653" y="-4700"/>
            <a:ext cx="3100650" cy="6862700"/>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20" name="Shape 20"/>
          <p:cNvSpPr/>
          <p:nvPr/>
        </p:nvSpPr>
        <p:spPr>
          <a:xfrm rot="10800000">
            <a:off x="8088846" y="-6969"/>
            <a:ext cx="1100667" cy="6864969"/>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lvl="0">
              <a:spcBef>
                <a:spcPts val="0"/>
              </a:spcBef>
              <a:buNone/>
            </a:pPr>
            <a:r>
              <a:t/>
            </a:r>
            <a:endParaRPr/>
          </a:p>
        </p:txBody>
      </p:sp>
      <p:sp>
        <p:nvSpPr>
          <p:cNvPr id="21" name="Shape 21"/>
          <p:cNvSpPr txBox="1"/>
          <p:nvPr>
            <p:ph type="title"/>
          </p:nvPr>
        </p:nvSpPr>
        <p:spPr>
          <a:xfrm>
            <a:off x="457200" y="274637"/>
            <a:ext cx="8229600" cy="1325700"/>
          </a:xfrm>
          <a:prstGeom prst="rect">
            <a:avLst/>
          </a:prstGeom>
          <a:noFill/>
          <a:ln>
            <a:noFill/>
          </a:ln>
        </p:spPr>
        <p:txBody>
          <a:bodyPr anchorCtr="0" anchor="b" bIns="91425" lIns="91425" rIns="91425" tIns="91425"/>
          <a:lstStyle>
            <a:lvl1pPr lvl="0"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1pPr>
            <a:lvl2pPr lvl="1"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2pPr>
            <a:lvl3pPr lvl="2"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3pPr>
            <a:lvl4pPr lvl="3"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4pPr>
            <a:lvl5pPr lvl="4"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5pPr>
            <a:lvl6pPr lvl="5"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6pPr>
            <a:lvl7pPr lvl="6"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7pPr>
            <a:lvl8pPr lvl="7"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8pPr>
            <a:lvl9pPr lvl="8"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348182" y="-4700"/>
            <a:ext cx="1723519" cy="6862700"/>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24" name="Shape 24"/>
          <p:cNvSpPr/>
          <p:nvPr/>
        </p:nvSpPr>
        <p:spPr>
          <a:xfrm flipH="1" rot="10800000">
            <a:off x="-1118653" y="-4700"/>
            <a:ext cx="3100650" cy="6862700"/>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25" name="Shape 25"/>
          <p:cNvSpPr/>
          <p:nvPr/>
        </p:nvSpPr>
        <p:spPr>
          <a:xfrm rot="10800000">
            <a:off x="8088846" y="-6969"/>
            <a:ext cx="1100667" cy="6864969"/>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type="title"/>
          </p:nvPr>
        </p:nvSpPr>
        <p:spPr>
          <a:xfrm>
            <a:off x="457200" y="274637"/>
            <a:ext cx="8229600" cy="1325700"/>
          </a:xfrm>
          <a:prstGeom prst="rect">
            <a:avLst/>
          </a:prstGeom>
          <a:noFill/>
          <a:ln>
            <a:noFill/>
          </a:ln>
        </p:spPr>
        <p:txBody>
          <a:bodyPr anchorCtr="0" anchor="b" bIns="91425" lIns="91425" rIns="91425" tIns="91425"/>
          <a:lstStyle>
            <a:lvl1pPr lvl="0"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1pPr>
            <a:lvl2pPr lvl="1"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2pPr>
            <a:lvl3pPr lvl="2"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3pPr>
            <a:lvl4pPr lvl="3"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4pPr>
            <a:lvl5pPr lvl="4"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5pPr>
            <a:lvl6pPr lvl="5"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6pPr>
            <a:lvl7pPr lvl="6"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7pPr>
            <a:lvl8pPr lvl="7"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8pPr>
            <a:lvl9pPr lvl="8"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9pPr>
          </a:lstStyle>
          <a:p/>
        </p:txBody>
      </p:sp>
      <p:sp>
        <p:nvSpPr>
          <p:cNvPr id="27" name="Shape 27"/>
          <p:cNvSpPr txBox="1"/>
          <p:nvPr>
            <p:ph idx="1" type="body"/>
          </p:nvPr>
        </p:nvSpPr>
        <p:spPr>
          <a:xfrm>
            <a:off x="457200" y="1658990"/>
            <a:ext cx="4038599" cy="4840199"/>
          </a:xfrm>
          <a:prstGeom prst="rect">
            <a:avLst/>
          </a:prstGeom>
          <a:noFill/>
          <a:ln>
            <a:noFill/>
          </a:ln>
        </p:spPr>
        <p:txBody>
          <a:bodyPr anchorCtr="0" anchor="t" bIns="91425" lIns="91425" rIns="91425" tIns="91425"/>
          <a:lstStyle>
            <a:lvl1pPr lvl="0" rtl="0">
              <a:spcBef>
                <a:spcPts val="0"/>
              </a:spcBef>
              <a:buNone/>
              <a:defRPr sz="2800"/>
            </a:lvl1pPr>
            <a:lvl2pPr lvl="1" rtl="0">
              <a:spcBef>
                <a:spcPts val="0"/>
              </a:spcBef>
              <a:buNone/>
              <a:defRPr sz="2400"/>
            </a:lvl2pPr>
            <a:lvl3pPr lvl="2" rtl="0">
              <a:spcBef>
                <a:spcPts val="0"/>
              </a:spcBef>
              <a:buNone/>
              <a:defRPr sz="20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
        <p:nvSpPr>
          <p:cNvPr id="28" name="Shape 28"/>
          <p:cNvSpPr txBox="1"/>
          <p:nvPr>
            <p:ph idx="2" type="body"/>
          </p:nvPr>
        </p:nvSpPr>
        <p:spPr>
          <a:xfrm>
            <a:off x="4648200" y="1658990"/>
            <a:ext cx="4038599" cy="4840199"/>
          </a:xfrm>
          <a:prstGeom prst="rect">
            <a:avLst/>
          </a:prstGeom>
          <a:noFill/>
          <a:ln>
            <a:noFill/>
          </a:ln>
        </p:spPr>
        <p:txBody>
          <a:bodyPr anchorCtr="0" anchor="t" bIns="91425" lIns="91425" rIns="91425" tIns="91425"/>
          <a:lstStyle>
            <a:lvl1pPr lvl="0" rtl="0">
              <a:spcBef>
                <a:spcPts val="0"/>
              </a:spcBef>
              <a:buNone/>
              <a:defRPr sz="2800"/>
            </a:lvl1pPr>
            <a:lvl2pPr lvl="1" rtl="0">
              <a:spcBef>
                <a:spcPts val="0"/>
              </a:spcBef>
              <a:buNone/>
              <a:defRPr sz="2400"/>
            </a:lvl2pPr>
            <a:lvl3pPr lvl="2" rtl="0">
              <a:spcBef>
                <a:spcPts val="0"/>
              </a:spcBef>
              <a:buNone/>
              <a:defRPr sz="20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p:nvPr/>
        </p:nvSpPr>
        <p:spPr>
          <a:xfrm flipH="1" rot="10800000">
            <a:off x="-348182" y="-4700"/>
            <a:ext cx="1723519" cy="6862700"/>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1118653" y="-4700"/>
            <a:ext cx="3100650" cy="6862700"/>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32" name="Shape 32"/>
          <p:cNvSpPr/>
          <p:nvPr/>
        </p:nvSpPr>
        <p:spPr>
          <a:xfrm rot="10800000">
            <a:off x="8088846" y="-6969"/>
            <a:ext cx="1100667" cy="6864969"/>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lvl="0">
              <a:spcBef>
                <a:spcPts val="0"/>
              </a:spcBef>
              <a:buNone/>
            </a:pPr>
            <a:r>
              <a:t/>
            </a:r>
            <a:endParaRPr/>
          </a:p>
        </p:txBody>
      </p:sp>
      <p:sp>
        <p:nvSpPr>
          <p:cNvPr id="33" name="Shape 33"/>
          <p:cNvSpPr txBox="1"/>
          <p:nvPr>
            <p:ph type="title"/>
          </p:nvPr>
        </p:nvSpPr>
        <p:spPr>
          <a:xfrm>
            <a:off x="457200" y="274637"/>
            <a:ext cx="8229600" cy="1325700"/>
          </a:xfrm>
          <a:prstGeom prst="rect">
            <a:avLst/>
          </a:prstGeom>
          <a:noFill/>
          <a:ln>
            <a:noFill/>
          </a:ln>
        </p:spPr>
        <p:txBody>
          <a:bodyPr anchorCtr="0" anchor="b" bIns="91425" lIns="91425" rIns="91425" tIns="91425"/>
          <a:lstStyle>
            <a:lvl1pPr lvl="0"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1pPr>
            <a:lvl2pPr lvl="1"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2pPr>
            <a:lvl3pPr lvl="2"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3pPr>
            <a:lvl4pPr lvl="3"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4pPr>
            <a:lvl5pPr lvl="4"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5pPr>
            <a:lvl6pPr lvl="5"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6pPr>
            <a:lvl7pPr lvl="6"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7pPr>
            <a:lvl8pPr lvl="7"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8pPr>
            <a:lvl9pPr lvl="8" rtl="0" algn="l">
              <a:spcBef>
                <a:spcPts val="0"/>
              </a:spcBef>
              <a:buClr>
                <a:srgbClr val="00387E"/>
              </a:buClr>
              <a:buSzPct val="100000"/>
              <a:buFont typeface="Trebuchet MS"/>
              <a:buNone/>
              <a:defRPr b="1" i="0" sz="4000">
                <a:solidFill>
                  <a:srgbClr val="00387E"/>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4" name="Shape 34"/>
        <p:cNvGrpSpPr/>
        <p:nvPr/>
      </p:nvGrpSpPr>
      <p:grpSpPr>
        <a:xfrm>
          <a:off x="0" y="0"/>
          <a:ext cx="0" cy="0"/>
          <a:chOff x="0" y="0"/>
          <a:chExt cx="0" cy="0"/>
        </a:xfrm>
      </p:grpSpPr>
      <p:grpSp>
        <p:nvGrpSpPr>
          <p:cNvPr id="35" name="Shape 35"/>
          <p:cNvGrpSpPr/>
          <p:nvPr/>
        </p:nvGrpSpPr>
        <p:grpSpPr>
          <a:xfrm>
            <a:off x="-6264" y="4933386"/>
            <a:ext cx="9150267" cy="3100650"/>
            <a:chOff x="-6264" y="4933386"/>
            <a:chExt cx="9150267" cy="3100650"/>
          </a:xfrm>
        </p:grpSpPr>
        <p:sp>
          <p:nvSpPr>
            <p:cNvPr id="36" name="Shape 36"/>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lvl="0">
                <a:spcBef>
                  <a:spcPts val="0"/>
                </a:spcBef>
                <a:buNone/>
              </a:pPr>
              <a:r>
                <a:t/>
              </a:r>
              <a:endParaRPr/>
            </a:p>
          </p:txBody>
        </p:sp>
        <p:sp>
          <p:nvSpPr>
            <p:cNvPr id="37" name="Shape 37"/>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lvl="0">
                <a:spcBef>
                  <a:spcPts val="0"/>
                </a:spcBef>
                <a:buNone/>
              </a:pPr>
              <a:r>
                <a:t/>
              </a:r>
              <a:endParaRPr/>
            </a:p>
          </p:txBody>
        </p:sp>
        <p:sp>
          <p:nvSpPr>
            <p:cNvPr id="38" name="Shape 38"/>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lvl="0">
                <a:spcBef>
                  <a:spcPts val="0"/>
                </a:spcBef>
                <a:buNone/>
              </a:pPr>
              <a:r>
                <a:t/>
              </a:r>
              <a:endParaRPr/>
            </a:p>
          </p:txBody>
        </p:sp>
      </p:grpSp>
      <p:sp>
        <p:nvSpPr>
          <p:cNvPr id="39" name="Shape 39"/>
          <p:cNvSpPr txBox="1"/>
          <p:nvPr>
            <p:ph idx="1" type="body"/>
          </p:nvPr>
        </p:nvSpPr>
        <p:spPr>
          <a:xfrm>
            <a:off x="1792288" y="5367337"/>
            <a:ext cx="5486399" cy="804899"/>
          </a:xfrm>
          <a:prstGeom prst="rect">
            <a:avLst/>
          </a:prstGeom>
          <a:noFill/>
          <a:ln>
            <a:noFill/>
          </a:ln>
        </p:spPr>
        <p:txBody>
          <a:bodyPr anchorCtr="0" anchor="ctr" bIns="91425" lIns="91425" rIns="91425" tIns="91425"/>
          <a:lstStyle>
            <a:lvl1pPr lvl="0" rtl="0" algn="ctr">
              <a:spcBef>
                <a:spcPts val="0"/>
              </a:spcBef>
              <a:buSzPct val="100000"/>
              <a:buFont typeface="Trebuchet MS"/>
              <a:buNone/>
              <a:defRPr sz="2400"/>
            </a:lvl1pPr>
            <a:lvl2pPr lvl="1" rtl="0" algn="ctr">
              <a:spcBef>
                <a:spcPts val="0"/>
              </a:spcBef>
              <a:buSzPct val="100000"/>
              <a:buFont typeface="Trebuchet MS"/>
              <a:buNone/>
              <a:defRPr sz="2400"/>
            </a:lvl2pPr>
            <a:lvl3pPr lvl="2" rtl="0" algn="ctr">
              <a:spcBef>
                <a:spcPts val="0"/>
              </a:spcBef>
              <a:buSzPct val="100000"/>
              <a:buFont typeface="Trebuchet MS"/>
              <a:buNone/>
              <a:defRPr sz="2400"/>
            </a:lvl3pPr>
            <a:lvl4pPr lvl="3" rtl="0" algn="ctr">
              <a:spcBef>
                <a:spcPts val="0"/>
              </a:spcBef>
              <a:buSzPct val="100000"/>
              <a:buFont typeface="Trebuchet MS"/>
              <a:buNone/>
              <a:defRPr sz="2400"/>
            </a:lvl4pPr>
            <a:lvl5pPr lvl="4" rtl="0" algn="ctr">
              <a:spcBef>
                <a:spcPts val="0"/>
              </a:spcBef>
              <a:buSzPct val="100000"/>
              <a:buFont typeface="Trebuchet MS"/>
              <a:buNone/>
              <a:defRPr sz="2400"/>
            </a:lvl5pPr>
            <a:lvl6pPr lvl="5" rtl="0" algn="ctr">
              <a:spcBef>
                <a:spcPts val="0"/>
              </a:spcBef>
              <a:buSzPct val="100000"/>
              <a:buFont typeface="Trebuchet MS"/>
              <a:buNone/>
              <a:defRPr sz="2400"/>
            </a:lvl6pPr>
            <a:lvl7pPr lvl="6" rtl="0" algn="ctr">
              <a:spcBef>
                <a:spcPts val="0"/>
              </a:spcBef>
              <a:buSzPct val="100000"/>
              <a:buFont typeface="Trebuchet MS"/>
              <a:buNone/>
              <a:defRPr sz="2400"/>
            </a:lvl7pPr>
            <a:lvl8pPr lvl="7" rtl="0" algn="ctr">
              <a:spcBef>
                <a:spcPts val="0"/>
              </a:spcBef>
              <a:buSzPct val="100000"/>
              <a:buFont typeface="Trebuchet MS"/>
              <a:buNone/>
              <a:defRPr sz="2400"/>
            </a:lvl8pPr>
            <a:lvl9pPr lvl="8" rtl="0" algn="ctr">
              <a:spcBef>
                <a:spcPts val="0"/>
              </a:spcBef>
              <a:buSzPct val="100000"/>
              <a:buFont typeface="Trebuchet MS"/>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accent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325700"/>
          </a:xfrm>
          <a:prstGeom prst="rect">
            <a:avLst/>
          </a:prstGeom>
          <a:noFill/>
          <a:ln>
            <a:noFill/>
          </a:ln>
        </p:spPr>
        <p:txBody>
          <a:bodyPr anchorCtr="0" anchor="b" bIns="91425" lIns="91425" rIns="91425" tIns="91425"/>
          <a:lstStyle>
            <a:lvl1pPr lvl="0"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1pPr>
            <a:lvl2pPr lvl="1"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2pPr>
            <a:lvl3pPr lvl="2"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3pPr>
            <a:lvl4pPr lvl="3"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4pPr>
            <a:lvl5pPr lvl="4"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5pPr>
            <a:lvl6pPr lvl="5"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6pPr>
            <a:lvl7pPr lvl="6"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7pPr>
            <a:lvl8pPr lvl="7"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8pPr>
            <a:lvl9pPr lvl="8" rtl="0" algn="l">
              <a:spcBef>
                <a:spcPts val="0"/>
              </a:spcBef>
              <a:buClr>
                <a:srgbClr val="00387E"/>
              </a:buClr>
              <a:buSzPct val="100000"/>
              <a:buFont typeface="Trebuchet MS"/>
              <a:buNone/>
              <a:defRPr b="1" i="0" sz="4000" u="none" cap="none" strike="noStrike">
                <a:solidFill>
                  <a:srgbClr val="00387E"/>
                </a:solidFill>
                <a:latin typeface="Trebuchet MS"/>
                <a:ea typeface="Trebuchet MS"/>
                <a:cs typeface="Trebuchet MS"/>
                <a:sym typeface="Trebuchet MS"/>
              </a:defRPr>
            </a:lvl9pPr>
          </a:lstStyle>
          <a:p/>
        </p:txBody>
      </p:sp>
      <p:sp>
        <p:nvSpPr>
          <p:cNvPr id="7" name="Shape 7"/>
          <p:cNvSpPr txBox="1"/>
          <p:nvPr>
            <p:ph idx="1" type="body"/>
          </p:nvPr>
        </p:nvSpPr>
        <p:spPr>
          <a:xfrm>
            <a:off x="457200" y="1727200"/>
            <a:ext cx="8229600" cy="4526100"/>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b="0" i="0" sz="3200" u="none" cap="none" strike="noStrike">
                <a:solidFill>
                  <a:schemeClr val="dk2"/>
                </a:solidFill>
                <a:latin typeface="Trebuchet MS"/>
                <a:ea typeface="Trebuchet MS"/>
                <a:cs typeface="Trebuchet MS"/>
                <a:sym typeface="Trebuchet MS"/>
              </a:defRPr>
            </a:lvl1pPr>
            <a:lvl2pPr lvl="1" rtl="0" algn="l">
              <a:spcBef>
                <a:spcPts val="560"/>
              </a:spcBef>
              <a:buClr>
                <a:schemeClr val="dk2"/>
              </a:buClr>
              <a:buSzPct val="100000"/>
              <a:buFont typeface="Courier New"/>
              <a:buChar char="o"/>
              <a:defRPr b="0" i="0" sz="2800" u="none" cap="none" strike="noStrike">
                <a:solidFill>
                  <a:schemeClr val="dk2"/>
                </a:solidFill>
                <a:latin typeface="Trebuchet MS"/>
                <a:ea typeface="Trebuchet MS"/>
                <a:cs typeface="Trebuchet MS"/>
                <a:sym typeface="Trebuchet MS"/>
              </a:defRPr>
            </a:lvl2pPr>
            <a:lvl3pPr lvl="2" rtl="0" algn="l">
              <a:spcBef>
                <a:spcPts val="480"/>
              </a:spcBef>
              <a:buClr>
                <a:schemeClr val="dk2"/>
              </a:buClr>
              <a:buSzPct val="100000"/>
              <a:buFont typeface="Wingdings"/>
              <a:buChar char="§"/>
              <a:defRPr b="0" i="0" sz="2400" u="none" cap="none" strike="noStrike">
                <a:solidFill>
                  <a:schemeClr val="dk2"/>
                </a:solidFill>
                <a:latin typeface="Trebuchet MS"/>
                <a:ea typeface="Trebuchet MS"/>
                <a:cs typeface="Trebuchet MS"/>
                <a:sym typeface="Trebuchet MS"/>
              </a:defRPr>
            </a:lvl3pPr>
            <a:lvl4pPr lvl="3" rtl="0" algn="l">
              <a:spcBef>
                <a:spcPts val="400"/>
              </a:spcBef>
              <a:buClr>
                <a:schemeClr val="dk2"/>
              </a:buClr>
              <a:buSzPct val="100000"/>
              <a:buFont typeface="Arial"/>
              <a:buChar char="●"/>
              <a:defRPr b="0" i="0" sz="2000" u="none" cap="none" strike="noStrike">
                <a:solidFill>
                  <a:schemeClr val="dk2"/>
                </a:solidFill>
                <a:latin typeface="Trebuchet MS"/>
                <a:ea typeface="Trebuchet MS"/>
                <a:cs typeface="Trebuchet MS"/>
                <a:sym typeface="Trebuchet MS"/>
              </a:defRPr>
            </a:lvl4pPr>
            <a:lvl5pPr lvl="4" rtl="0" algn="l">
              <a:spcBef>
                <a:spcPts val="400"/>
              </a:spcBef>
              <a:buClr>
                <a:schemeClr val="dk2"/>
              </a:buClr>
              <a:buSzPct val="100000"/>
              <a:buFont typeface="Courier New"/>
              <a:buChar char="o"/>
              <a:defRPr b="0" i="0" sz="2000" u="none" cap="none" strike="noStrike">
                <a:solidFill>
                  <a:schemeClr val="dk2"/>
                </a:solidFill>
                <a:latin typeface="Trebuchet MS"/>
                <a:ea typeface="Trebuchet MS"/>
                <a:cs typeface="Trebuchet MS"/>
                <a:sym typeface="Trebuchet MS"/>
              </a:defRPr>
            </a:lvl5pPr>
            <a:lvl6pPr lvl="5" rtl="0" algn="l">
              <a:spcBef>
                <a:spcPts val="400"/>
              </a:spcBef>
              <a:buClr>
                <a:schemeClr val="dk2"/>
              </a:buClr>
              <a:buSzPct val="100000"/>
              <a:buFont typeface="Wingdings"/>
              <a:buChar char="§"/>
              <a:defRPr b="0" i="0" sz="2000" u="none" cap="none" strike="noStrike">
                <a:solidFill>
                  <a:schemeClr val="dk2"/>
                </a:solidFill>
                <a:latin typeface="Trebuchet MS"/>
                <a:ea typeface="Trebuchet MS"/>
                <a:cs typeface="Trebuchet MS"/>
                <a:sym typeface="Trebuchet MS"/>
              </a:defRPr>
            </a:lvl6pPr>
            <a:lvl7pPr lvl="6" rtl="0" algn="l">
              <a:spcBef>
                <a:spcPts val="400"/>
              </a:spcBef>
              <a:buClr>
                <a:schemeClr val="dk2"/>
              </a:buClr>
              <a:buSzPct val="100000"/>
              <a:buFont typeface="Arial"/>
              <a:buChar char="●"/>
              <a:defRPr b="0" i="0" sz="2000" u="none" cap="none" strike="noStrike">
                <a:solidFill>
                  <a:schemeClr val="dk2"/>
                </a:solidFill>
                <a:latin typeface="Trebuchet MS"/>
                <a:ea typeface="Trebuchet MS"/>
                <a:cs typeface="Trebuchet MS"/>
                <a:sym typeface="Trebuchet MS"/>
              </a:defRPr>
            </a:lvl7pPr>
            <a:lvl8pPr lvl="7" rtl="0" algn="l">
              <a:spcBef>
                <a:spcPts val="400"/>
              </a:spcBef>
              <a:buClr>
                <a:schemeClr val="dk2"/>
              </a:buClr>
              <a:buSzPct val="100000"/>
              <a:buFont typeface="Courier New"/>
              <a:buChar char="o"/>
              <a:defRPr b="0" i="0" sz="2000" u="none" cap="none" strike="noStrike">
                <a:solidFill>
                  <a:schemeClr val="dk2"/>
                </a:solidFill>
                <a:latin typeface="Trebuchet MS"/>
                <a:ea typeface="Trebuchet MS"/>
                <a:cs typeface="Trebuchet MS"/>
                <a:sym typeface="Trebuchet MS"/>
              </a:defRPr>
            </a:lvl8pPr>
            <a:lvl9pPr lvl="8" rtl="0" algn="l">
              <a:spcBef>
                <a:spcPts val="400"/>
              </a:spcBef>
              <a:buClr>
                <a:schemeClr val="dk2"/>
              </a:buClr>
              <a:buSzPct val="100000"/>
              <a:buFont typeface="Wingdings"/>
              <a:buChar char="§"/>
              <a:defRPr b="0" i="0" sz="20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youtube.com/watch?v=5-qS5I55Sg4" TargetMode="External"/><Relationship Id="rId4" Type="http://schemas.openxmlformats.org/officeDocument/2006/relationships/image" Target="../media/image12.jp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ctrTitle"/>
          </p:nvPr>
        </p:nvSpPr>
        <p:spPr>
          <a:xfrm>
            <a:off x="1046549" y="852705"/>
            <a:ext cx="7050900" cy="1470000"/>
          </a:xfrm>
          <a:prstGeom prst="rect">
            <a:avLst/>
          </a:prstGeom>
        </p:spPr>
        <p:txBody>
          <a:bodyPr anchorCtr="0" anchor="b" bIns="91425" lIns="91425" rIns="91425" tIns="91425">
            <a:noAutofit/>
          </a:bodyPr>
          <a:lstStyle/>
          <a:p>
            <a:pPr lvl="0">
              <a:spcBef>
                <a:spcPts val="0"/>
              </a:spcBef>
              <a:buNone/>
            </a:pPr>
            <a:r>
              <a:rPr lang="en"/>
              <a:t>CSIS 3050 Final Presentation</a:t>
            </a:r>
          </a:p>
        </p:txBody>
      </p:sp>
      <p:sp>
        <p:nvSpPr>
          <p:cNvPr id="46" name="Shape 46"/>
          <p:cNvSpPr txBox="1"/>
          <p:nvPr>
            <p:ph idx="1" type="subTitle"/>
          </p:nvPr>
        </p:nvSpPr>
        <p:spPr>
          <a:xfrm>
            <a:off x="1408140" y="5556930"/>
            <a:ext cx="7035899" cy="925499"/>
          </a:xfrm>
          <a:prstGeom prst="rect">
            <a:avLst/>
          </a:prstGeom>
        </p:spPr>
        <p:txBody>
          <a:bodyPr anchorCtr="0" anchor="t" bIns="91425" lIns="91425" rIns="91425" tIns="91425">
            <a:noAutofit/>
          </a:bodyPr>
          <a:lstStyle/>
          <a:p>
            <a:pPr lvl="0" algn="ctr">
              <a:spcBef>
                <a:spcPts val="0"/>
              </a:spcBef>
              <a:buNone/>
            </a:pPr>
            <a:r>
              <a:rPr lang="en"/>
              <a:t>Alexander Cannell, Ethan Kleinman, Chris Kelly, and Dakota Gray</a:t>
            </a:r>
          </a:p>
        </p:txBody>
      </p:sp>
      <p:pic>
        <p:nvPicPr>
          <p:cNvPr id="47" name="Shape 47"/>
          <p:cNvPicPr preferRelativeResize="0"/>
          <p:nvPr/>
        </p:nvPicPr>
        <p:blipFill>
          <a:blip r:embed="rId3">
            <a:alphaModFix/>
          </a:blip>
          <a:stretch>
            <a:fillRect/>
          </a:stretch>
        </p:blipFill>
        <p:spPr>
          <a:xfrm>
            <a:off x="2544366" y="2658024"/>
            <a:ext cx="4433818" cy="22009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1046550" y="4988680"/>
            <a:ext cx="7050900" cy="1470000"/>
          </a:xfrm>
          <a:prstGeom prst="rect">
            <a:avLst/>
          </a:prstGeom>
        </p:spPr>
        <p:txBody>
          <a:bodyPr anchorCtr="0" anchor="b" bIns="91425" lIns="91425" rIns="91425" tIns="91425">
            <a:noAutofit/>
          </a:bodyPr>
          <a:lstStyle/>
          <a:p>
            <a:pPr lvl="0" algn="ctr">
              <a:spcBef>
                <a:spcPts val="0"/>
              </a:spcBef>
              <a:buNone/>
            </a:pPr>
            <a:r>
              <a:rPr lang="en"/>
              <a:t>Any Questions?</a:t>
            </a:r>
          </a:p>
        </p:txBody>
      </p:sp>
      <p:sp>
        <p:nvSpPr>
          <p:cNvPr id="111" name="Shape 111"/>
          <p:cNvSpPr txBox="1"/>
          <p:nvPr>
            <p:ph type="ctrTitle"/>
          </p:nvPr>
        </p:nvSpPr>
        <p:spPr>
          <a:xfrm>
            <a:off x="1082040" y="110055"/>
            <a:ext cx="7050900" cy="1470000"/>
          </a:xfrm>
          <a:prstGeom prst="rect">
            <a:avLst/>
          </a:prstGeom>
        </p:spPr>
        <p:txBody>
          <a:bodyPr anchorCtr="0" anchor="b" bIns="91425" lIns="91425" rIns="91425" tIns="91425">
            <a:noAutofit/>
          </a:bodyPr>
          <a:lstStyle/>
          <a:p>
            <a:pPr lvl="0" rtl="0" algn="ctr">
              <a:spcBef>
                <a:spcPts val="0"/>
              </a:spcBef>
              <a:buNone/>
            </a:pPr>
            <a:r>
              <a:rPr lang="en"/>
              <a:t>The End!</a:t>
            </a:r>
          </a:p>
        </p:txBody>
      </p:sp>
      <p:sp>
        <p:nvSpPr>
          <p:cNvPr id="112" name="Shape 112">
            <a:hlinkClick r:id="rId3"/>
          </p:cNvPr>
          <p:cNvSpPr/>
          <p:nvPr/>
        </p:nvSpPr>
        <p:spPr>
          <a:xfrm>
            <a:off x="4579691" y="2114807"/>
            <a:ext cx="4571990" cy="2582477"/>
          </a:xfrm>
          <a:prstGeom prst="rect">
            <a:avLst/>
          </a:prstGeom>
          <a:blipFill>
            <a:blip r:embed="rId4">
              <a:alphaModFix/>
            </a:blip>
            <a:stretch>
              <a:fillRect/>
            </a:stretch>
          </a:blipFill>
          <a:ln>
            <a:noFill/>
          </a:ln>
        </p:spPr>
      </p:sp>
      <p:pic>
        <p:nvPicPr>
          <p:cNvPr id="113" name="Shape 113"/>
          <p:cNvPicPr preferRelativeResize="0"/>
          <p:nvPr/>
        </p:nvPicPr>
        <p:blipFill>
          <a:blip r:embed="rId5">
            <a:alphaModFix/>
          </a:blip>
          <a:stretch>
            <a:fillRect/>
          </a:stretch>
        </p:blipFill>
        <p:spPr>
          <a:xfrm>
            <a:off x="0" y="2124790"/>
            <a:ext cx="4579691" cy="25625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ctrTitle"/>
          </p:nvPr>
        </p:nvSpPr>
        <p:spPr>
          <a:xfrm>
            <a:off x="350540" y="358205"/>
            <a:ext cx="7050900" cy="1470000"/>
          </a:xfrm>
          <a:prstGeom prst="rect">
            <a:avLst/>
          </a:prstGeom>
        </p:spPr>
        <p:txBody>
          <a:bodyPr anchorCtr="0" anchor="b" bIns="91425" lIns="91425" rIns="91425" tIns="91425">
            <a:noAutofit/>
          </a:bodyPr>
          <a:lstStyle/>
          <a:p>
            <a:pPr lvl="0">
              <a:spcBef>
                <a:spcPts val="0"/>
              </a:spcBef>
              <a:buNone/>
            </a:pPr>
            <a:r>
              <a:rPr lang="en"/>
              <a:t>Methods of security for small businesses</a:t>
            </a:r>
          </a:p>
        </p:txBody>
      </p:sp>
      <p:sp>
        <p:nvSpPr>
          <p:cNvPr id="53" name="Shape 53"/>
          <p:cNvSpPr txBox="1"/>
          <p:nvPr>
            <p:ph idx="1" type="subTitle"/>
          </p:nvPr>
        </p:nvSpPr>
        <p:spPr>
          <a:xfrm>
            <a:off x="621890" y="2581980"/>
            <a:ext cx="7035899" cy="2223300"/>
          </a:xfrm>
          <a:prstGeom prst="rect">
            <a:avLst/>
          </a:prstGeom>
        </p:spPr>
        <p:txBody>
          <a:bodyPr anchorCtr="0" anchor="t" bIns="91425" lIns="91425" rIns="91425" tIns="91425">
            <a:noAutofit/>
          </a:bodyPr>
          <a:lstStyle/>
          <a:p>
            <a:pPr indent="-228600" lvl="0" marL="457200" rtl="0" algn="l">
              <a:lnSpc>
                <a:spcPct val="150000"/>
              </a:lnSpc>
              <a:spcBef>
                <a:spcPts val="0"/>
              </a:spcBef>
              <a:buFont typeface="Arial"/>
              <a:buChar char="●"/>
            </a:pPr>
            <a:r>
              <a:rPr lang="en"/>
              <a:t>Physical security</a:t>
            </a:r>
          </a:p>
          <a:p>
            <a:pPr indent="-228600" lvl="0" marL="457200" rtl="0" algn="l">
              <a:lnSpc>
                <a:spcPct val="150000"/>
              </a:lnSpc>
              <a:spcBef>
                <a:spcPts val="0"/>
              </a:spcBef>
              <a:buFont typeface="Arial"/>
              <a:buChar char="●"/>
            </a:pPr>
            <a:r>
              <a:rPr lang="en"/>
              <a:t>Software security</a:t>
            </a:r>
          </a:p>
          <a:p>
            <a:pPr indent="-228600" lvl="0" marL="457200" rtl="0" algn="l">
              <a:lnSpc>
                <a:spcPct val="150000"/>
              </a:lnSpc>
              <a:spcBef>
                <a:spcPts val="0"/>
              </a:spcBef>
              <a:buFont typeface="Arial"/>
              <a:buChar char="●"/>
            </a:pPr>
            <a:r>
              <a:rPr lang="en"/>
              <a:t>Employee awareness</a:t>
            </a:r>
          </a:p>
          <a:p>
            <a:pPr lvl="0" algn="l">
              <a:lnSpc>
                <a:spcPct val="150000"/>
              </a:lnSpc>
              <a:spcBef>
                <a:spcPts val="0"/>
              </a:spcBef>
              <a:buNone/>
            </a:pPr>
            <a:r>
              <a:t/>
            </a:r>
            <a:endParaRPr/>
          </a:p>
        </p:txBody>
      </p:sp>
      <p:pic>
        <p:nvPicPr>
          <p:cNvPr id="54" name="Shape 54"/>
          <p:cNvPicPr preferRelativeResize="0"/>
          <p:nvPr/>
        </p:nvPicPr>
        <p:blipFill>
          <a:blip r:embed="rId3">
            <a:alphaModFix/>
          </a:blip>
          <a:stretch>
            <a:fillRect/>
          </a:stretch>
        </p:blipFill>
        <p:spPr>
          <a:xfrm>
            <a:off x="4479916" y="3156100"/>
            <a:ext cx="4151933" cy="30205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body"/>
          </p:nvPr>
        </p:nvSpPr>
        <p:spPr>
          <a:xfrm>
            <a:off x="457200" y="1658990"/>
            <a:ext cx="8229600" cy="4840199"/>
          </a:xfrm>
          <a:prstGeom prst="rect">
            <a:avLst/>
          </a:prstGeom>
        </p:spPr>
        <p:txBody>
          <a:bodyPr anchorCtr="0" anchor="t" bIns="91425" lIns="91425" rIns="91425" tIns="91425">
            <a:noAutofit/>
          </a:bodyPr>
          <a:lstStyle/>
          <a:p>
            <a:pPr lvl="0" rtl="0">
              <a:spcBef>
                <a:spcPts val="0"/>
              </a:spcBef>
              <a:buNone/>
            </a:pPr>
            <a:r>
              <a:rPr lang="en"/>
              <a:t>When considering security we also need to be concerned about Physical Security of our system. There is a saying,</a:t>
            </a:r>
          </a:p>
          <a:p>
            <a:pPr lvl="0" rtl="0">
              <a:spcBef>
                <a:spcPts val="0"/>
              </a:spcBef>
              <a:buNone/>
            </a:pPr>
            <a:r>
              <a:rPr lang="en"/>
              <a:t>"Physical Access equals </a:t>
            </a:r>
          </a:p>
          <a:p>
            <a:pPr lvl="0" rtl="0">
              <a:spcBef>
                <a:spcPts val="0"/>
              </a:spcBef>
              <a:buNone/>
            </a:pPr>
            <a:r>
              <a:rPr lang="en"/>
              <a:t>complete access to a hacker."</a:t>
            </a:r>
          </a:p>
          <a:p>
            <a:pPr lvl="0" rtl="0">
              <a:spcBef>
                <a:spcPts val="0"/>
              </a:spcBef>
              <a:buNone/>
            </a:pPr>
            <a:r>
              <a:rPr lang="en"/>
              <a:t>Our first concern always is,</a:t>
            </a:r>
          </a:p>
          <a:p>
            <a:pPr lvl="0" rtl="0">
              <a:spcBef>
                <a:spcPts val="0"/>
              </a:spcBef>
              <a:buNone/>
            </a:pPr>
            <a:r>
              <a:rPr lang="en"/>
              <a:t>"How is my Data physically </a:t>
            </a:r>
          </a:p>
          <a:p>
            <a:pPr lvl="0" rtl="0">
              <a:spcBef>
                <a:spcPts val="0"/>
              </a:spcBef>
              <a:buNone/>
            </a:pPr>
            <a:r>
              <a:rPr lang="en"/>
              <a:t>secured."</a:t>
            </a:r>
          </a:p>
        </p:txBody>
      </p:sp>
      <p:sp>
        <p:nvSpPr>
          <p:cNvPr id="60" name="Shape 60"/>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Physical Security</a:t>
            </a:r>
          </a:p>
        </p:txBody>
      </p:sp>
      <p:pic>
        <p:nvPicPr>
          <p:cNvPr id="61" name="Shape 61"/>
          <p:cNvPicPr preferRelativeResize="0"/>
          <p:nvPr/>
        </p:nvPicPr>
        <p:blipFill>
          <a:blip r:embed="rId3">
            <a:alphaModFix/>
          </a:blip>
          <a:stretch>
            <a:fillRect/>
          </a:stretch>
        </p:blipFill>
        <p:spPr>
          <a:xfrm>
            <a:off x="6263843" y="2828140"/>
            <a:ext cx="2880156" cy="250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idx="1" type="body"/>
          </p:nvPr>
        </p:nvSpPr>
        <p:spPr>
          <a:xfrm>
            <a:off x="457200" y="1658990"/>
            <a:ext cx="8229600" cy="4840199"/>
          </a:xfrm>
          <a:prstGeom prst="rect">
            <a:avLst/>
          </a:prstGeom>
        </p:spPr>
        <p:txBody>
          <a:bodyPr anchorCtr="0" anchor="t" bIns="91425" lIns="91425" rIns="91425" tIns="91425">
            <a:noAutofit/>
          </a:bodyPr>
          <a:lstStyle/>
          <a:p>
            <a:pPr lvl="0" rtl="0">
              <a:spcBef>
                <a:spcPts val="0"/>
              </a:spcBef>
              <a:buNone/>
            </a:pPr>
            <a:r>
              <a:rPr lang="en"/>
              <a:t>Consists of software safeguards for an organization's system, including user identification and password access, authenticating, access rights and authority levels. Theses measures are to ensure that only authorized users are </a:t>
            </a:r>
          </a:p>
          <a:p>
            <a:pPr lvl="0" rtl="0">
              <a:spcBef>
                <a:spcPts val="0"/>
              </a:spcBef>
              <a:buNone/>
            </a:pPr>
            <a:r>
              <a:rPr lang="en"/>
              <a:t>able to access information</a:t>
            </a:r>
          </a:p>
          <a:p>
            <a:pPr lvl="0" rtl="0">
              <a:spcBef>
                <a:spcPts val="0"/>
              </a:spcBef>
              <a:buNone/>
            </a:pPr>
            <a:r>
              <a:rPr lang="en"/>
              <a:t>on a computer. </a:t>
            </a:r>
          </a:p>
        </p:txBody>
      </p:sp>
      <p:sp>
        <p:nvSpPr>
          <p:cNvPr id="67" name="Shape 67"/>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Logical Security </a:t>
            </a:r>
          </a:p>
        </p:txBody>
      </p:sp>
      <p:pic>
        <p:nvPicPr>
          <p:cNvPr id="68" name="Shape 68"/>
          <p:cNvPicPr preferRelativeResize="0"/>
          <p:nvPr/>
        </p:nvPicPr>
        <p:blipFill>
          <a:blip r:embed="rId3">
            <a:alphaModFix/>
          </a:blip>
          <a:stretch>
            <a:fillRect/>
          </a:stretch>
        </p:blipFill>
        <p:spPr>
          <a:xfrm>
            <a:off x="5399225" y="4314825"/>
            <a:ext cx="3810000" cy="254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body"/>
          </p:nvPr>
        </p:nvSpPr>
        <p:spPr>
          <a:xfrm>
            <a:off x="457200" y="1658990"/>
            <a:ext cx="8229600" cy="4840199"/>
          </a:xfrm>
          <a:prstGeom prst="rect">
            <a:avLst/>
          </a:prstGeom>
        </p:spPr>
        <p:txBody>
          <a:bodyPr anchorCtr="0" anchor="t" bIns="91425" lIns="91425" rIns="91425" tIns="91425">
            <a:noAutofit/>
          </a:bodyPr>
          <a:lstStyle/>
          <a:p>
            <a:pPr lvl="0">
              <a:spcBef>
                <a:spcPts val="0"/>
              </a:spcBef>
              <a:buNone/>
            </a:pPr>
            <a:r>
              <a:t/>
            </a:r>
            <a:endParaRPr/>
          </a:p>
        </p:txBody>
      </p:sp>
      <p:sp>
        <p:nvSpPr>
          <p:cNvPr id="74" name="Shape 74"/>
          <p:cNvSpPr txBox="1"/>
          <p:nvPr>
            <p:ph type="title"/>
          </p:nvPr>
        </p:nvSpPr>
        <p:spPr>
          <a:xfrm>
            <a:off x="457200" y="333290"/>
            <a:ext cx="8229600" cy="1325700"/>
          </a:xfrm>
          <a:prstGeom prst="rect">
            <a:avLst/>
          </a:prstGeom>
        </p:spPr>
        <p:txBody>
          <a:bodyPr anchorCtr="0" anchor="b" bIns="91425" lIns="91425" rIns="91425" tIns="91425">
            <a:noAutofit/>
          </a:bodyPr>
          <a:lstStyle/>
          <a:p>
            <a:pPr lvl="0">
              <a:spcBef>
                <a:spcPts val="0"/>
              </a:spcBef>
              <a:buNone/>
            </a:pPr>
            <a:r>
              <a:rPr lang="en"/>
              <a:t>White Hat vs Black Hat</a:t>
            </a:r>
          </a:p>
        </p:txBody>
      </p:sp>
      <p:pic>
        <p:nvPicPr>
          <p:cNvPr id="75" name="Shape 75"/>
          <p:cNvPicPr preferRelativeResize="0"/>
          <p:nvPr/>
        </p:nvPicPr>
        <p:blipFill>
          <a:blip r:embed="rId3">
            <a:alphaModFix/>
          </a:blip>
          <a:stretch>
            <a:fillRect/>
          </a:stretch>
        </p:blipFill>
        <p:spPr>
          <a:xfrm>
            <a:off x="701187" y="2689190"/>
            <a:ext cx="7591425"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681375" y="2142715"/>
            <a:ext cx="8229600" cy="3542399"/>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t>Antivirus</a:t>
            </a:r>
          </a:p>
          <a:p>
            <a:pPr indent="-228600" lvl="0" marL="457200" rtl="0">
              <a:lnSpc>
                <a:spcPct val="150000"/>
              </a:lnSpc>
              <a:spcBef>
                <a:spcPts val="0"/>
              </a:spcBef>
              <a:buFont typeface="Arial"/>
              <a:buChar char="●"/>
            </a:pPr>
            <a:r>
              <a:rPr lang="en"/>
              <a:t>Firewall</a:t>
            </a:r>
          </a:p>
          <a:p>
            <a:pPr indent="-228600" lvl="0" marL="457200" rtl="0">
              <a:lnSpc>
                <a:spcPct val="150000"/>
              </a:lnSpc>
              <a:spcBef>
                <a:spcPts val="0"/>
              </a:spcBef>
              <a:buFont typeface="Arial"/>
              <a:buChar char="●"/>
            </a:pPr>
            <a:r>
              <a:rPr lang="en"/>
              <a:t>Secure Servers</a:t>
            </a:r>
          </a:p>
          <a:p>
            <a:pPr indent="-228600" lvl="0" marL="457200">
              <a:lnSpc>
                <a:spcPct val="150000"/>
              </a:lnSpc>
              <a:spcBef>
                <a:spcPts val="0"/>
              </a:spcBef>
              <a:buFont typeface="Arial"/>
              <a:buChar char="●"/>
            </a:pPr>
            <a:r>
              <a:rPr lang="en"/>
              <a:t>Keeping computers updated</a:t>
            </a:r>
          </a:p>
        </p:txBody>
      </p:sp>
      <p:sp>
        <p:nvSpPr>
          <p:cNvPr id="81" name="Shape 81"/>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Software and Computer security</a:t>
            </a:r>
          </a:p>
        </p:txBody>
      </p:sp>
      <p:pic>
        <p:nvPicPr>
          <p:cNvPr id="82" name="Shape 82"/>
          <p:cNvPicPr preferRelativeResize="0"/>
          <p:nvPr/>
        </p:nvPicPr>
        <p:blipFill>
          <a:blip r:embed="rId3">
            <a:alphaModFix/>
          </a:blip>
          <a:stretch>
            <a:fillRect/>
          </a:stretch>
        </p:blipFill>
        <p:spPr>
          <a:xfrm>
            <a:off x="6477000" y="2389915"/>
            <a:ext cx="266700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idx="1" type="body"/>
          </p:nvPr>
        </p:nvSpPr>
        <p:spPr>
          <a:xfrm>
            <a:off x="457200" y="2095540"/>
            <a:ext cx="8229600" cy="3330000"/>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t>Training to identify attacks</a:t>
            </a:r>
          </a:p>
          <a:p>
            <a:pPr indent="-228600" lvl="0" marL="457200" rtl="0">
              <a:lnSpc>
                <a:spcPct val="150000"/>
              </a:lnSpc>
              <a:spcBef>
                <a:spcPts val="0"/>
              </a:spcBef>
              <a:buFont typeface="Arial"/>
              <a:buChar char="●"/>
            </a:pPr>
            <a:r>
              <a:rPr lang="en"/>
              <a:t>Levels of access</a:t>
            </a:r>
          </a:p>
          <a:p>
            <a:pPr indent="-228600" lvl="0" marL="457200" rtl="0">
              <a:lnSpc>
                <a:spcPct val="150000"/>
              </a:lnSpc>
              <a:spcBef>
                <a:spcPts val="0"/>
              </a:spcBef>
              <a:buFont typeface="Arial"/>
              <a:buChar char="●"/>
            </a:pPr>
            <a:r>
              <a:rPr lang="en"/>
              <a:t>Sensitive Company Information</a:t>
            </a:r>
          </a:p>
          <a:p>
            <a:pPr indent="-228600" lvl="1" marL="914400">
              <a:lnSpc>
                <a:spcPct val="150000"/>
              </a:lnSpc>
              <a:spcBef>
                <a:spcPts val="0"/>
              </a:spcBef>
              <a:buFont typeface="Courier New"/>
              <a:buChar char="o"/>
            </a:pPr>
            <a:r>
              <a:rPr lang="en"/>
              <a:t>Internal Theft</a:t>
            </a:r>
          </a:p>
        </p:txBody>
      </p:sp>
      <p:sp>
        <p:nvSpPr>
          <p:cNvPr id="88" name="Shape 88"/>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Employee Awareness</a:t>
            </a:r>
          </a:p>
        </p:txBody>
      </p:sp>
      <p:pic>
        <p:nvPicPr>
          <p:cNvPr id="89" name="Shape 89"/>
          <p:cNvPicPr preferRelativeResize="0"/>
          <p:nvPr/>
        </p:nvPicPr>
        <p:blipFill>
          <a:blip r:embed="rId3">
            <a:alphaModFix/>
          </a:blip>
          <a:stretch>
            <a:fillRect/>
          </a:stretch>
        </p:blipFill>
        <p:spPr>
          <a:xfrm>
            <a:off x="6624364" y="4278238"/>
            <a:ext cx="2579761" cy="25797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457200" y="1658990"/>
            <a:ext cx="8229600" cy="4840199"/>
          </a:xfrm>
          <a:prstGeom prst="rect">
            <a:avLst/>
          </a:prstGeom>
        </p:spPr>
        <p:txBody>
          <a:bodyPr anchorCtr="0" anchor="t" bIns="91425" lIns="91425" rIns="91425" tIns="91425">
            <a:noAutofit/>
          </a:bodyPr>
          <a:lstStyle/>
          <a:p>
            <a:pPr lvl="0" rtl="0">
              <a:spcBef>
                <a:spcPts val="0"/>
              </a:spcBef>
              <a:buNone/>
            </a:pPr>
            <a:r>
              <a:rPr b="1" lang="en"/>
              <a:t>Chi Mak </a:t>
            </a:r>
          </a:p>
          <a:p>
            <a:pPr lvl="0" rtl="0">
              <a:spcBef>
                <a:spcPts val="0"/>
              </a:spcBef>
              <a:buNone/>
            </a:pPr>
            <a:r>
              <a:rPr lang="en" sz="2400"/>
              <a:t>Sent into US in 1978 in order to obtain employment in the defense industry with the goal of stealing US defense secrets. 24 Years Prison</a:t>
            </a:r>
          </a:p>
          <a:p>
            <a:pPr lvl="0" rtl="0">
              <a:spcBef>
                <a:spcPts val="0"/>
              </a:spcBef>
              <a:buNone/>
            </a:pPr>
            <a:r>
              <a:rPr b="1" lang="en"/>
              <a:t>Sergey Aleynikov</a:t>
            </a:r>
          </a:p>
          <a:p>
            <a:pPr lvl="0" rtl="0">
              <a:spcBef>
                <a:spcPts val="0"/>
              </a:spcBef>
              <a:buNone/>
            </a:pPr>
            <a:r>
              <a:rPr lang="en" sz="2400"/>
              <a:t>Wall Street Company computer programmer</a:t>
            </a:r>
          </a:p>
          <a:p>
            <a:pPr lvl="0" rtl="0">
              <a:spcBef>
                <a:spcPts val="0"/>
              </a:spcBef>
              <a:buNone/>
            </a:pPr>
            <a:r>
              <a:rPr b="1" lang="en"/>
              <a:t>Kexue Huang</a:t>
            </a:r>
          </a:p>
          <a:p>
            <a:pPr lvl="0" rtl="0">
              <a:spcBef>
                <a:spcPts val="0"/>
              </a:spcBef>
              <a:buNone/>
            </a:pPr>
            <a:r>
              <a:rPr lang="en" sz="2400"/>
              <a:t>Worked for two US companies, sent stolen trade secrets to China and Germany</a:t>
            </a:r>
          </a:p>
          <a:p>
            <a:pPr lvl="0">
              <a:spcBef>
                <a:spcPts val="0"/>
              </a:spcBef>
              <a:buNone/>
            </a:pPr>
            <a:r>
              <a:t/>
            </a:r>
            <a:endParaRPr/>
          </a:p>
        </p:txBody>
      </p:sp>
      <p:sp>
        <p:nvSpPr>
          <p:cNvPr id="95" name="Shape 95"/>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Real Life Stories</a:t>
            </a:r>
          </a:p>
        </p:txBody>
      </p:sp>
      <p:pic>
        <p:nvPicPr>
          <p:cNvPr id="96" name="Shape 96"/>
          <p:cNvPicPr preferRelativeResize="0"/>
          <p:nvPr/>
        </p:nvPicPr>
        <p:blipFill>
          <a:blip r:embed="rId3">
            <a:alphaModFix/>
          </a:blip>
          <a:stretch>
            <a:fillRect/>
          </a:stretch>
        </p:blipFill>
        <p:spPr>
          <a:xfrm>
            <a:off x="7039435" y="0"/>
            <a:ext cx="2159640" cy="2183543"/>
          </a:xfrm>
          <a:prstGeom prst="rect">
            <a:avLst/>
          </a:prstGeom>
          <a:noFill/>
          <a:ln>
            <a:noFill/>
          </a:ln>
        </p:spPr>
      </p:pic>
      <p:pic>
        <p:nvPicPr>
          <p:cNvPr id="97" name="Shape 97"/>
          <p:cNvPicPr preferRelativeResize="0"/>
          <p:nvPr/>
        </p:nvPicPr>
        <p:blipFill>
          <a:blip r:embed="rId4">
            <a:alphaModFix/>
          </a:blip>
          <a:stretch>
            <a:fillRect/>
          </a:stretch>
        </p:blipFill>
        <p:spPr>
          <a:xfrm>
            <a:off x="3645596" y="5104500"/>
            <a:ext cx="5498405" cy="1753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457200" y="1658990"/>
            <a:ext cx="8229600" cy="4840199"/>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Sex Appeal</a:t>
            </a:r>
          </a:p>
          <a:p>
            <a:pPr indent="-228600" lvl="0" marL="457200" rtl="0">
              <a:spcBef>
                <a:spcPts val="0"/>
              </a:spcBef>
              <a:buFont typeface="Arial"/>
              <a:buChar char="●"/>
            </a:pPr>
            <a:r>
              <a:rPr lang="en"/>
              <a:t>Greed</a:t>
            </a:r>
          </a:p>
          <a:p>
            <a:pPr indent="-228600" lvl="0" marL="457200" rtl="0">
              <a:spcBef>
                <a:spcPts val="0"/>
              </a:spcBef>
              <a:buFont typeface="Arial"/>
              <a:buChar char="●"/>
            </a:pPr>
            <a:r>
              <a:rPr lang="en"/>
              <a:t>Vanity</a:t>
            </a:r>
          </a:p>
          <a:p>
            <a:pPr indent="-228600" lvl="0" marL="457200" rtl="0">
              <a:spcBef>
                <a:spcPts val="0"/>
              </a:spcBef>
              <a:buFont typeface="Arial"/>
              <a:buChar char="●"/>
            </a:pPr>
            <a:r>
              <a:rPr lang="en"/>
              <a:t>Trust(Implied or Transient)</a:t>
            </a:r>
          </a:p>
          <a:p>
            <a:pPr indent="-228600" lvl="0" marL="457200" rtl="0">
              <a:spcBef>
                <a:spcPts val="0"/>
              </a:spcBef>
              <a:buFont typeface="Arial"/>
              <a:buChar char="●"/>
            </a:pPr>
            <a:r>
              <a:rPr lang="en"/>
              <a:t>Compassion</a:t>
            </a:r>
          </a:p>
          <a:p>
            <a:pPr indent="-228600" lvl="0" marL="457200" rtl="0">
              <a:spcBef>
                <a:spcPts val="0"/>
              </a:spcBef>
              <a:buFont typeface="Arial"/>
              <a:buChar char="●"/>
            </a:pPr>
            <a:r>
              <a:rPr lang="en"/>
              <a:t>Urgency</a:t>
            </a:r>
          </a:p>
          <a:p>
            <a:pPr lvl="0" rtl="0">
              <a:spcBef>
                <a:spcPts val="0"/>
              </a:spcBef>
              <a:buNone/>
            </a:pPr>
            <a:r>
              <a:t/>
            </a:r>
            <a:endParaRPr/>
          </a:p>
          <a:p>
            <a:pPr lvl="0" algn="l">
              <a:spcBef>
                <a:spcPts val="0"/>
              </a:spcBef>
              <a:buNone/>
            </a:pPr>
            <a:r>
              <a:rPr lang="en" sz="1400"/>
              <a:t>(Cisco Annual Security Report 2010)</a:t>
            </a:r>
          </a:p>
        </p:txBody>
      </p:sp>
      <p:sp>
        <p:nvSpPr>
          <p:cNvPr id="103" name="Shape 103"/>
          <p:cNvSpPr txBox="1"/>
          <p:nvPr>
            <p:ph type="title"/>
          </p:nvPr>
        </p:nvSpPr>
        <p:spPr>
          <a:xfrm>
            <a:off x="457200" y="274637"/>
            <a:ext cx="8229600" cy="1325700"/>
          </a:xfrm>
          <a:prstGeom prst="rect">
            <a:avLst/>
          </a:prstGeom>
        </p:spPr>
        <p:txBody>
          <a:bodyPr anchorCtr="0" anchor="b" bIns="91425" lIns="91425" rIns="91425" tIns="91425">
            <a:noAutofit/>
          </a:bodyPr>
          <a:lstStyle/>
          <a:p>
            <a:pPr lvl="0">
              <a:spcBef>
                <a:spcPts val="0"/>
              </a:spcBef>
              <a:buNone/>
            </a:pPr>
            <a:r>
              <a:rPr lang="en"/>
              <a:t>Social Engineering </a:t>
            </a:r>
          </a:p>
        </p:txBody>
      </p:sp>
      <p:pic>
        <p:nvPicPr>
          <p:cNvPr id="104" name="Shape 104"/>
          <p:cNvPicPr preferRelativeResize="0"/>
          <p:nvPr/>
        </p:nvPicPr>
        <p:blipFill>
          <a:blip r:embed="rId3">
            <a:alphaModFix/>
          </a:blip>
          <a:stretch>
            <a:fillRect/>
          </a:stretch>
        </p:blipFill>
        <p:spPr>
          <a:xfrm>
            <a:off x="6445435" y="202386"/>
            <a:ext cx="2305039" cy="3292250"/>
          </a:xfrm>
          <a:prstGeom prst="rect">
            <a:avLst/>
          </a:prstGeom>
          <a:noFill/>
          <a:ln>
            <a:noFill/>
          </a:ln>
        </p:spPr>
      </p:pic>
      <p:pic>
        <p:nvPicPr>
          <p:cNvPr id="105" name="Shape 105"/>
          <p:cNvPicPr preferRelativeResize="0"/>
          <p:nvPr/>
        </p:nvPicPr>
        <p:blipFill>
          <a:blip r:embed="rId4">
            <a:alphaModFix/>
          </a:blip>
          <a:stretch>
            <a:fillRect/>
          </a:stretch>
        </p:blipFill>
        <p:spPr>
          <a:xfrm>
            <a:off x="5158360" y="3719795"/>
            <a:ext cx="4280915" cy="32786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