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E42936-7723-4353-8E8C-49BFE1AC10A8}" type="datetimeFigureOut">
              <a:rPr lang="en-US" smtClean="0"/>
              <a:t>10/31/2012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268657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42936-7723-4353-8E8C-49BFE1AC10A8}" type="datetimeFigureOut">
              <a:rPr lang="en-US" smtClean="0"/>
              <a:t>10/31/2012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363760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42936-7723-4353-8E8C-49BFE1AC10A8}" type="datetimeFigureOut">
              <a:rPr lang="en-US" smtClean="0"/>
              <a:t>10/31/2012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123315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42936-7723-4353-8E8C-49BFE1AC10A8}" type="datetimeFigureOut">
              <a:rPr lang="en-US" smtClean="0"/>
              <a:t>10/31/2012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413277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42936-7723-4353-8E8C-49BFE1AC10A8}" type="datetimeFigureOut">
              <a:rPr lang="en-US" smtClean="0"/>
              <a:t>10/31/2012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125278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E42936-7723-4353-8E8C-49BFE1AC10A8}" type="datetimeFigureOut">
              <a:rPr lang="en-US" smtClean="0"/>
              <a:t>10/31/2012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37346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E42936-7723-4353-8E8C-49BFE1AC10A8}" type="datetimeFigureOut">
              <a:rPr lang="en-US" smtClean="0"/>
              <a:t>10/31/2012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384157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E42936-7723-4353-8E8C-49BFE1AC10A8}" type="datetimeFigureOut">
              <a:rPr lang="en-US" smtClean="0"/>
              <a:t>10/31/2012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124496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42936-7723-4353-8E8C-49BFE1AC10A8}" type="datetimeFigureOut">
              <a:rPr lang="en-US" smtClean="0"/>
              <a:t>10/31/2012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15957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42936-7723-4353-8E8C-49BFE1AC10A8}" type="datetimeFigureOut">
              <a:rPr lang="en-US" smtClean="0"/>
              <a:t>10/31/2012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253591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42936-7723-4353-8E8C-49BFE1AC10A8}" type="datetimeFigureOut">
              <a:rPr lang="en-US" smtClean="0"/>
              <a:t>10/31/2012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A4FC5-F353-4DF9-BC9E-5AC69949DD94}" type="slidenum">
              <a:rPr lang="en-US" smtClean="0"/>
              <a:t>‹#›</a:t>
            </a:fld>
            <a:endParaRPr lang="en-US"/>
          </a:p>
        </p:txBody>
      </p:sp>
    </p:spTree>
    <p:extLst>
      <p:ext uri="{BB962C8B-B14F-4D97-AF65-F5344CB8AC3E}">
        <p14:creationId xmlns:p14="http://schemas.microsoft.com/office/powerpoint/2010/main" val="21807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42936-7723-4353-8E8C-49BFE1AC10A8}" type="datetimeFigureOut">
              <a:rPr lang="en-US" smtClean="0"/>
              <a:t>10/31/2012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A4FC5-F353-4DF9-BC9E-5AC69949DD94}" type="slidenum">
              <a:rPr lang="en-US" smtClean="0"/>
              <a:t>‹#›</a:t>
            </a:fld>
            <a:endParaRPr lang="en-US"/>
          </a:p>
        </p:txBody>
      </p:sp>
    </p:spTree>
    <p:extLst>
      <p:ext uri="{BB962C8B-B14F-4D97-AF65-F5344CB8AC3E}">
        <p14:creationId xmlns:p14="http://schemas.microsoft.com/office/powerpoint/2010/main" val="278823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Low_Orbit_Ion_Cannon" TargetMode="External"/><Relationship Id="rId3" Type="http://schemas.openxmlformats.org/officeDocument/2006/relationships/hyperlink" Target="http://www.anonymoushackers.net/" TargetMode="External"/><Relationship Id="rId7" Type="http://schemas.openxmlformats.org/officeDocument/2006/relationships/hyperlink" Target="http://rt.com/usa/news/anonymous-barrettbrown-sopa-megaupload-241/" TargetMode="Externa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hyperlink" Target="http://en.wikipedia.org/wiki/Anonymous_(group)" TargetMode="External"/><Relationship Id="rId5" Type="http://schemas.openxmlformats.org/officeDocument/2006/relationships/hyperlink" Target="https://whyweprotest.net/anonymous-scientology/anonymous/" TargetMode="External"/><Relationship Id="rId10" Type="http://schemas.openxmlformats.org/officeDocument/2006/relationships/hyperlink" Target="http://www.guardian.co.uk/environment/2012/may/28/gm-crop-trial-website-cyber-attack" TargetMode="External"/><Relationship Id="rId4" Type="http://schemas.openxmlformats.org/officeDocument/2006/relationships/hyperlink" Target="http://www.theregister.co.uk/2009/04/20/ddos_hacktivism_pirate_bay/" TargetMode="External"/><Relationship Id="rId9" Type="http://schemas.openxmlformats.org/officeDocument/2006/relationships/hyperlink" Target="http://www.guardian.co.uk/technology/video/2011/oct/31/anonymous-hackers-mexican-drug-cart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16088"/>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C:\Users\SUU\Desktop\binary-digital-art-new-hd-wallp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00"/>
            <a:ext cx="9144000" cy="571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5525381" y="2809103"/>
            <a:ext cx="3618619"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Anonymous</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7" name="Rectangle 6"/>
          <p:cNvSpPr/>
          <p:nvPr/>
        </p:nvSpPr>
        <p:spPr>
          <a:xfrm>
            <a:off x="7162800" y="3742730"/>
            <a:ext cx="1819601" cy="400110"/>
          </a:xfrm>
          <a:prstGeom prst="rect">
            <a:avLst/>
          </a:prstGeom>
          <a:noFill/>
        </p:spPr>
        <p:txBody>
          <a:bodyPr wrap="none" lIns="91440" tIns="45720" rIns="91440" bIns="45720">
            <a:spAutoFit/>
          </a:bodyPr>
          <a:lstStyle/>
          <a:p>
            <a:pPr algn="ctr"/>
            <a:r>
              <a:rPr lang="en-US" sz="2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By Alex </a:t>
            </a:r>
            <a:r>
              <a:rPr lang="en-US" sz="2000" b="1" cap="none" spc="0"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Cannell</a:t>
            </a:r>
            <a:endParaRPr lang="en-US" sz="2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2710751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UU\Desktop\anonymo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1604961"/>
            <a:ext cx="6667500" cy="3648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732482"/>
            <a:ext cx="8534400" cy="430887"/>
          </a:xfrm>
          <a:prstGeom prst="rect">
            <a:avLst/>
          </a:prstGeom>
          <a:noFill/>
        </p:spPr>
        <p:txBody>
          <a:bodyPr wrap="square" rtlCol="0">
            <a:spAutoFit/>
          </a:bodyPr>
          <a:lstStyle/>
          <a:p>
            <a:r>
              <a:rPr lang="en-US" sz="2200" dirty="0" smtClean="0">
                <a:solidFill>
                  <a:schemeClr val="bg1">
                    <a:lumMod val="75000"/>
                  </a:schemeClr>
                </a:solidFill>
              </a:rPr>
              <a:t>We Are Legion, We Are Anonymous,</a:t>
            </a:r>
            <a:r>
              <a:rPr lang="en-US" sz="2200" dirty="0">
                <a:solidFill>
                  <a:schemeClr val="bg1">
                    <a:lumMod val="75000"/>
                  </a:schemeClr>
                </a:solidFill>
              </a:rPr>
              <a:t> </a:t>
            </a:r>
            <a:r>
              <a:rPr lang="en-US" sz="2200" dirty="0" smtClean="0">
                <a:solidFill>
                  <a:schemeClr val="bg1">
                    <a:lumMod val="75000"/>
                  </a:schemeClr>
                </a:solidFill>
              </a:rPr>
              <a:t>We Don’t Forget, We Don’t Forgive…</a:t>
            </a:r>
          </a:p>
        </p:txBody>
      </p:sp>
      <p:sp>
        <p:nvSpPr>
          <p:cNvPr id="3" name="TextBox 2"/>
          <p:cNvSpPr txBox="1"/>
          <p:nvPr/>
        </p:nvSpPr>
        <p:spPr>
          <a:xfrm>
            <a:off x="609600" y="1225689"/>
            <a:ext cx="5562600" cy="5632311"/>
          </a:xfrm>
          <a:prstGeom prst="rect">
            <a:avLst/>
          </a:prstGeom>
          <a:noFill/>
        </p:spPr>
        <p:txBody>
          <a:bodyPr wrap="square" rtlCol="0">
            <a:spAutoFit/>
          </a:bodyPr>
          <a:lstStyle/>
          <a:p>
            <a:pPr algn="just"/>
            <a:r>
              <a:rPr lang="en-US" b="1" dirty="0" smtClean="0">
                <a:solidFill>
                  <a:schemeClr val="bg1">
                    <a:lumMod val="75000"/>
                  </a:schemeClr>
                </a:solidFill>
              </a:rPr>
              <a:t>Anonymous</a:t>
            </a:r>
          </a:p>
          <a:p>
            <a:pPr algn="just"/>
            <a:r>
              <a:rPr lang="en-US" dirty="0" smtClean="0">
                <a:solidFill>
                  <a:schemeClr val="bg1">
                    <a:lumMod val="75000"/>
                  </a:schemeClr>
                </a:solidFill>
              </a:rPr>
              <a:t>Anonymous (used as a mass noun) is a group, whose members are geographically spread around the world but connected through the Internet, initiating active civil disobedience, while attempting to maintain anonymity. It is considered to be a blanket term for members of certain Internet subcultures, a way to refer to the actions of people in an environment where their actual identities are not known.</a:t>
            </a:r>
          </a:p>
          <a:p>
            <a:pPr algn="just"/>
            <a:r>
              <a:rPr lang="en-US" dirty="0" smtClean="0">
                <a:solidFill>
                  <a:schemeClr val="bg1">
                    <a:lumMod val="75000"/>
                  </a:schemeClr>
                </a:solidFill>
              </a:rPr>
              <a:t>In its early form, the concept has been adopted by a decentralized online community acting anonymously in a coordinated manner, usually toward a loosely self-agreed goal, and primarily focused on entertainment. Beginning with 2008, the Anonymous collective has become increasingly associated with collaborative, international </a:t>
            </a:r>
            <a:r>
              <a:rPr lang="en-US" dirty="0" err="1" smtClean="0">
                <a:solidFill>
                  <a:schemeClr val="bg1">
                    <a:lumMod val="75000"/>
                  </a:schemeClr>
                </a:solidFill>
              </a:rPr>
              <a:t>hacktivism</a:t>
            </a:r>
            <a:r>
              <a:rPr lang="en-US" dirty="0" smtClean="0">
                <a:solidFill>
                  <a:schemeClr val="bg1">
                    <a:lumMod val="75000"/>
                  </a:schemeClr>
                </a:solidFill>
              </a:rPr>
              <a:t>, undertaking protests and other actions, often with the goal of promoting internet freedom and freedom of speech. Actions credited to “Anonymous” are undertaken by unidentified individuals who apply the Anonymous label to themselves as attribution.</a:t>
            </a:r>
            <a:endParaRPr lang="en-US" dirty="0">
              <a:solidFill>
                <a:schemeClr val="bg1">
                  <a:lumMod val="75000"/>
                </a:schemeClr>
              </a:solidFill>
            </a:endParaRPr>
          </a:p>
        </p:txBody>
      </p:sp>
    </p:spTree>
    <p:extLst>
      <p:ext uri="{BB962C8B-B14F-4D97-AF65-F5344CB8AC3E}">
        <p14:creationId xmlns:p14="http://schemas.microsoft.com/office/powerpoint/2010/main" val="3959049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UU\Desktop\anonymo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1604961"/>
            <a:ext cx="6667500" cy="3648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381000"/>
            <a:ext cx="7696200" cy="707886"/>
          </a:xfrm>
          <a:prstGeom prst="rect">
            <a:avLst/>
          </a:prstGeom>
          <a:noFill/>
        </p:spPr>
        <p:txBody>
          <a:bodyPr wrap="square" rtlCol="0">
            <a:spAutoFit/>
          </a:bodyPr>
          <a:lstStyle/>
          <a:p>
            <a:r>
              <a:rPr lang="en-US" sz="4000" dirty="0" smtClean="0">
                <a:solidFill>
                  <a:schemeClr val="bg1">
                    <a:lumMod val="75000"/>
                  </a:schemeClr>
                </a:solidFill>
              </a:rPr>
              <a:t>Who are the Anonymous Hackers?</a:t>
            </a:r>
            <a:endParaRPr lang="en-US" sz="4000" dirty="0">
              <a:solidFill>
                <a:schemeClr val="bg1">
                  <a:lumMod val="75000"/>
                </a:schemeClr>
              </a:solidFill>
            </a:endParaRPr>
          </a:p>
        </p:txBody>
      </p:sp>
      <p:sp>
        <p:nvSpPr>
          <p:cNvPr id="4" name="TextBox 3"/>
          <p:cNvSpPr txBox="1"/>
          <p:nvPr/>
        </p:nvSpPr>
        <p:spPr>
          <a:xfrm>
            <a:off x="457200" y="1447800"/>
            <a:ext cx="5638800" cy="2862322"/>
          </a:xfrm>
          <a:prstGeom prst="rect">
            <a:avLst/>
          </a:prstGeom>
          <a:noFill/>
        </p:spPr>
        <p:txBody>
          <a:bodyPr wrap="square" rtlCol="0">
            <a:spAutoFit/>
          </a:bodyPr>
          <a:lstStyle/>
          <a:p>
            <a:pPr algn="just"/>
            <a:r>
              <a:rPr lang="en-US" sz="2000" dirty="0" smtClean="0">
                <a:solidFill>
                  <a:schemeClr val="bg1">
                    <a:lumMod val="75000"/>
                  </a:schemeClr>
                </a:solidFill>
              </a:rPr>
              <a:t>This question is hard to answer, it’s no coincidence that the word anonymous is in their name. Even tough we don’t know for sure if Anonymous is a group or an individual, we assume it’s a group.  You could say that Anonymous is an international hacking group. The main goal of the Anonymous hackers is to protect the freedom of expressing your own opinion and protection of free usage of the internet.</a:t>
            </a:r>
            <a:endParaRPr lang="en-US" sz="2000" dirty="0">
              <a:solidFill>
                <a:schemeClr val="bg1">
                  <a:lumMod val="75000"/>
                </a:schemeClr>
              </a:solidFill>
            </a:endParaRPr>
          </a:p>
        </p:txBody>
      </p:sp>
      <p:sp>
        <p:nvSpPr>
          <p:cNvPr id="6" name="TextBox 5"/>
          <p:cNvSpPr txBox="1"/>
          <p:nvPr/>
        </p:nvSpPr>
        <p:spPr>
          <a:xfrm>
            <a:off x="457200" y="4306003"/>
            <a:ext cx="4876800" cy="400110"/>
          </a:xfrm>
          <a:prstGeom prst="rect">
            <a:avLst/>
          </a:prstGeom>
          <a:noFill/>
        </p:spPr>
        <p:txBody>
          <a:bodyPr wrap="square" rtlCol="0">
            <a:spAutoFit/>
          </a:bodyPr>
          <a:lstStyle/>
          <a:p>
            <a:r>
              <a:rPr lang="en-US" sz="2000" dirty="0" smtClean="0">
                <a:solidFill>
                  <a:schemeClr val="bg1">
                    <a:lumMod val="75000"/>
                  </a:schemeClr>
                </a:solidFill>
              </a:rPr>
              <a:t>-No </a:t>
            </a:r>
            <a:r>
              <a:rPr lang="en-US" sz="2000" dirty="0">
                <a:solidFill>
                  <a:schemeClr val="bg1">
                    <a:lumMod val="75000"/>
                  </a:schemeClr>
                </a:solidFill>
              </a:rPr>
              <a:t>o</a:t>
            </a:r>
            <a:r>
              <a:rPr lang="en-US" sz="2000" dirty="0" smtClean="0">
                <a:solidFill>
                  <a:schemeClr val="bg1">
                    <a:lumMod val="75000"/>
                  </a:schemeClr>
                </a:solidFill>
              </a:rPr>
              <a:t>ne </a:t>
            </a:r>
            <a:r>
              <a:rPr lang="en-US" sz="2000" dirty="0">
                <a:solidFill>
                  <a:schemeClr val="bg1">
                    <a:lumMod val="75000"/>
                  </a:schemeClr>
                </a:solidFill>
              </a:rPr>
              <a:t>k</a:t>
            </a:r>
            <a:r>
              <a:rPr lang="en-US" sz="2000" dirty="0" smtClean="0">
                <a:solidFill>
                  <a:schemeClr val="bg1">
                    <a:lumMod val="75000"/>
                  </a:schemeClr>
                </a:solidFill>
              </a:rPr>
              <a:t>nows who they are</a:t>
            </a:r>
            <a:endParaRPr lang="en-US" sz="2000" dirty="0">
              <a:solidFill>
                <a:schemeClr val="bg1">
                  <a:lumMod val="75000"/>
                </a:schemeClr>
              </a:solidFill>
            </a:endParaRPr>
          </a:p>
        </p:txBody>
      </p:sp>
    </p:spTree>
    <p:extLst>
      <p:ext uri="{BB962C8B-B14F-4D97-AF65-F5344CB8AC3E}">
        <p14:creationId xmlns:p14="http://schemas.microsoft.com/office/powerpoint/2010/main" val="1326642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UU\Desktop\anonymo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1604961"/>
            <a:ext cx="6667500" cy="36480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U\Desktop\Anonymous_at_Scientology_in_Los_Ange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217" y="2238793"/>
            <a:ext cx="5524368" cy="30142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2217" y="5410200"/>
            <a:ext cx="5325183" cy="353943"/>
          </a:xfrm>
          <a:prstGeom prst="rect">
            <a:avLst/>
          </a:prstGeom>
          <a:noFill/>
        </p:spPr>
        <p:txBody>
          <a:bodyPr wrap="square" rtlCol="0">
            <a:spAutoFit/>
          </a:bodyPr>
          <a:lstStyle/>
          <a:p>
            <a:r>
              <a:rPr lang="en-US" sz="1700" dirty="0" smtClean="0">
                <a:solidFill>
                  <a:schemeClr val="bg1">
                    <a:lumMod val="75000"/>
                  </a:schemeClr>
                </a:solidFill>
              </a:rPr>
              <a:t>April 1</a:t>
            </a:r>
            <a:r>
              <a:rPr lang="en-US" sz="1700" baseline="30000" dirty="0" smtClean="0">
                <a:solidFill>
                  <a:schemeClr val="bg1">
                    <a:lumMod val="75000"/>
                  </a:schemeClr>
                </a:solidFill>
              </a:rPr>
              <a:t>st</a:t>
            </a:r>
            <a:r>
              <a:rPr lang="en-US" sz="1700" dirty="0" smtClean="0">
                <a:solidFill>
                  <a:schemeClr val="bg1">
                    <a:lumMod val="75000"/>
                  </a:schemeClr>
                </a:solidFill>
              </a:rPr>
              <a:t> 2008 in los Angeles wearing Guy Fawkes mask’s</a:t>
            </a:r>
            <a:endParaRPr lang="en-US" sz="1700" dirty="0">
              <a:solidFill>
                <a:schemeClr val="bg1">
                  <a:lumMod val="75000"/>
                </a:schemeClr>
              </a:solidFill>
            </a:endParaRPr>
          </a:p>
        </p:txBody>
      </p:sp>
    </p:spTree>
    <p:extLst>
      <p:ext uri="{BB962C8B-B14F-4D97-AF65-F5344CB8AC3E}">
        <p14:creationId xmlns:p14="http://schemas.microsoft.com/office/powerpoint/2010/main" val="623140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UU\Desktop\anonymo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1604961"/>
            <a:ext cx="6667500" cy="3648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76200"/>
            <a:ext cx="5791200" cy="646331"/>
          </a:xfrm>
          <a:prstGeom prst="rect">
            <a:avLst/>
          </a:prstGeom>
          <a:noFill/>
        </p:spPr>
        <p:txBody>
          <a:bodyPr wrap="square" rtlCol="0">
            <a:spAutoFit/>
          </a:bodyPr>
          <a:lstStyle/>
          <a:p>
            <a:r>
              <a:rPr lang="en-US" sz="3600" dirty="0" smtClean="0">
                <a:solidFill>
                  <a:schemeClr val="bg1">
                    <a:lumMod val="75000"/>
                  </a:schemeClr>
                </a:solidFill>
              </a:rPr>
              <a:t>Major Event’s</a:t>
            </a:r>
            <a:endParaRPr lang="en-US" sz="3600" dirty="0">
              <a:solidFill>
                <a:schemeClr val="bg1">
                  <a:lumMod val="75000"/>
                </a:schemeClr>
              </a:solidFill>
            </a:endParaRPr>
          </a:p>
        </p:txBody>
      </p:sp>
      <p:sp>
        <p:nvSpPr>
          <p:cNvPr id="3" name="TextBox 2"/>
          <p:cNvSpPr txBox="1"/>
          <p:nvPr/>
        </p:nvSpPr>
        <p:spPr>
          <a:xfrm>
            <a:off x="286265" y="948690"/>
            <a:ext cx="6102178" cy="5909310"/>
          </a:xfrm>
          <a:prstGeom prst="rect">
            <a:avLst/>
          </a:prstGeom>
          <a:noFill/>
        </p:spPr>
        <p:txBody>
          <a:bodyPr wrap="square" rtlCol="0">
            <a:spAutoFit/>
          </a:bodyPr>
          <a:lstStyle/>
          <a:p>
            <a:pPr marL="285750" indent="-285750" algn="just">
              <a:buFont typeface="Arial" pitchFamily="34" charset="0"/>
              <a:buChar char="•"/>
            </a:pPr>
            <a:r>
              <a:rPr lang="en-US" dirty="0" err="1" smtClean="0">
                <a:solidFill>
                  <a:schemeClr val="bg1">
                    <a:lumMod val="75000"/>
                  </a:schemeClr>
                </a:solidFill>
              </a:rPr>
              <a:t>WikiLeaks</a:t>
            </a:r>
            <a:r>
              <a:rPr lang="en-US" dirty="0" smtClean="0">
                <a:solidFill>
                  <a:schemeClr val="bg1">
                    <a:lumMod val="75000"/>
                  </a:schemeClr>
                </a:solidFill>
              </a:rPr>
              <a:t>-</a:t>
            </a:r>
          </a:p>
          <a:p>
            <a:pPr marL="285750" indent="-285750" algn="just">
              <a:buFont typeface="Arial" pitchFamily="34" charset="0"/>
              <a:buChar char="•"/>
            </a:pPr>
            <a:r>
              <a:rPr lang="en-US" dirty="0" smtClean="0">
                <a:solidFill>
                  <a:schemeClr val="bg1">
                    <a:lumMod val="75000"/>
                  </a:schemeClr>
                </a:solidFill>
              </a:rPr>
              <a:t>The Pirate Bay-</a:t>
            </a:r>
          </a:p>
          <a:p>
            <a:pPr algn="just"/>
            <a:r>
              <a:rPr lang="en-US" sz="1200" dirty="0" smtClean="0">
                <a:solidFill>
                  <a:schemeClr val="bg1">
                    <a:lumMod val="75000"/>
                  </a:schemeClr>
                </a:solidFill>
              </a:rPr>
              <a:t>April 2009, Anonymous launched a </a:t>
            </a:r>
            <a:r>
              <a:rPr lang="en-US" sz="1200" dirty="0" err="1" smtClean="0">
                <a:solidFill>
                  <a:schemeClr val="bg1">
                    <a:lumMod val="75000"/>
                  </a:schemeClr>
                </a:solidFill>
              </a:rPr>
              <a:t>DDoS</a:t>
            </a:r>
            <a:r>
              <a:rPr lang="en-US" sz="1200" dirty="0" smtClean="0">
                <a:solidFill>
                  <a:schemeClr val="bg1">
                    <a:lumMod val="75000"/>
                  </a:schemeClr>
                </a:solidFill>
              </a:rPr>
              <a:t> Attack against the International Federation of the Phonographic Industry(IFPI), the </a:t>
            </a:r>
            <a:r>
              <a:rPr lang="en-US" sz="1200" dirty="0" err="1" smtClean="0">
                <a:solidFill>
                  <a:schemeClr val="bg1">
                    <a:lumMod val="75000"/>
                  </a:schemeClr>
                </a:solidFill>
              </a:rPr>
              <a:t>organisation</a:t>
            </a:r>
            <a:r>
              <a:rPr lang="en-US" sz="1200" dirty="0" smtClean="0">
                <a:solidFill>
                  <a:schemeClr val="bg1">
                    <a:lumMod val="75000"/>
                  </a:schemeClr>
                </a:solidFill>
              </a:rPr>
              <a:t> responsible for safeguarding rights.</a:t>
            </a:r>
          </a:p>
          <a:p>
            <a:pPr marL="285750" indent="-285750" algn="just">
              <a:buFont typeface="Arial" pitchFamily="34" charset="0"/>
              <a:buChar char="•"/>
            </a:pPr>
            <a:r>
              <a:rPr lang="en-US" dirty="0" err="1" smtClean="0">
                <a:solidFill>
                  <a:schemeClr val="bg1">
                    <a:lumMod val="75000"/>
                  </a:schemeClr>
                </a:solidFill>
              </a:rPr>
              <a:t>Megaupload</a:t>
            </a:r>
            <a:r>
              <a:rPr lang="en-US" dirty="0" smtClean="0">
                <a:solidFill>
                  <a:schemeClr val="bg1">
                    <a:lumMod val="75000"/>
                  </a:schemeClr>
                </a:solidFill>
              </a:rPr>
              <a:t>-</a:t>
            </a:r>
          </a:p>
          <a:p>
            <a:pPr algn="just"/>
            <a:r>
              <a:rPr lang="en-US" sz="1200" dirty="0" smtClean="0">
                <a:solidFill>
                  <a:schemeClr val="bg1">
                    <a:lumMod val="75000"/>
                  </a:schemeClr>
                </a:solidFill>
              </a:rPr>
              <a:t>Jan. 2012, where the US Department of justice shut down the </a:t>
            </a:r>
            <a:r>
              <a:rPr lang="en-US" sz="1200" dirty="0" err="1" smtClean="0">
                <a:solidFill>
                  <a:schemeClr val="bg1">
                    <a:lumMod val="75000"/>
                  </a:schemeClr>
                </a:solidFill>
              </a:rPr>
              <a:t>Megaupload</a:t>
            </a:r>
            <a:r>
              <a:rPr lang="en-US" sz="1200" dirty="0" smtClean="0">
                <a:solidFill>
                  <a:schemeClr val="bg1">
                    <a:lumMod val="75000"/>
                  </a:schemeClr>
                </a:solidFill>
              </a:rPr>
              <a:t> because it provided file sharing services. Anonymous protested, “the single largest internet attack in the internets history...couldn’t have come at a worse time in terms of the governments 	standpoint.” </a:t>
            </a:r>
            <a:endParaRPr lang="en-US" sz="1200" dirty="0">
              <a:solidFill>
                <a:schemeClr val="bg1">
                  <a:lumMod val="75000"/>
                </a:schemeClr>
              </a:solidFill>
            </a:endParaRPr>
          </a:p>
          <a:p>
            <a:pPr marL="285750" indent="-285750" algn="just">
              <a:buFont typeface="Arial" pitchFamily="34" charset="0"/>
              <a:buChar char="•"/>
            </a:pPr>
            <a:r>
              <a:rPr lang="en-US" dirty="0" smtClean="0">
                <a:solidFill>
                  <a:schemeClr val="bg1">
                    <a:lumMod val="75000"/>
                  </a:schemeClr>
                </a:solidFill>
              </a:rPr>
              <a:t>SOPA/PIPA-</a:t>
            </a:r>
          </a:p>
          <a:p>
            <a:pPr algn="just"/>
            <a:r>
              <a:rPr lang="en-US" sz="1200" dirty="0" smtClean="0">
                <a:solidFill>
                  <a:schemeClr val="bg1">
                    <a:lumMod val="75000"/>
                  </a:schemeClr>
                </a:solidFill>
              </a:rPr>
              <a:t>Oct. 2011, Anonymous launched an </a:t>
            </a:r>
            <a:r>
              <a:rPr lang="en-US" sz="1200" dirty="0" err="1" smtClean="0">
                <a:solidFill>
                  <a:schemeClr val="bg1">
                    <a:lumMod val="75000"/>
                  </a:schemeClr>
                </a:solidFill>
              </a:rPr>
              <a:t>DDoS</a:t>
            </a:r>
            <a:r>
              <a:rPr lang="en-US" sz="1200" dirty="0" smtClean="0">
                <a:solidFill>
                  <a:schemeClr val="bg1">
                    <a:lumMod val="75000"/>
                  </a:schemeClr>
                </a:solidFill>
              </a:rPr>
              <a:t> Attack against the Department 	of Justice website, the site was shut down for 70 minutes, which also brought down several websites that belongs to the Department of Justice. In Jan. 2012, Anonymous preformed a </a:t>
            </a:r>
            <a:r>
              <a:rPr lang="en-US" sz="1200" dirty="0" err="1" smtClean="0">
                <a:solidFill>
                  <a:schemeClr val="bg1">
                    <a:lumMod val="75000"/>
                  </a:schemeClr>
                </a:solidFill>
              </a:rPr>
              <a:t>DDoS</a:t>
            </a:r>
            <a:r>
              <a:rPr lang="en-US" sz="1200" dirty="0" smtClean="0">
                <a:solidFill>
                  <a:schemeClr val="bg1">
                    <a:lumMod val="75000"/>
                  </a:schemeClr>
                </a:solidFill>
              </a:rPr>
              <a:t> attack with over 5,635 people against anyone or any organization that supported the bill. </a:t>
            </a:r>
            <a:endParaRPr lang="en-US" sz="1200" dirty="0">
              <a:solidFill>
                <a:schemeClr val="bg1">
                  <a:lumMod val="75000"/>
                </a:schemeClr>
              </a:solidFill>
            </a:endParaRPr>
          </a:p>
          <a:p>
            <a:pPr marL="285750" indent="-285750" algn="just">
              <a:buFont typeface="Arial" pitchFamily="34" charset="0"/>
              <a:buChar char="•"/>
            </a:pPr>
            <a:r>
              <a:rPr lang="en-US" dirty="0" smtClean="0">
                <a:solidFill>
                  <a:schemeClr val="bg1">
                    <a:lumMod val="75000"/>
                  </a:schemeClr>
                </a:solidFill>
              </a:rPr>
              <a:t>Government Websites-</a:t>
            </a:r>
          </a:p>
          <a:p>
            <a:pPr algn="just"/>
            <a:r>
              <a:rPr lang="en-US" sz="1200" dirty="0" smtClean="0">
                <a:solidFill>
                  <a:schemeClr val="bg1">
                    <a:lumMod val="75000"/>
                  </a:schemeClr>
                </a:solidFill>
              </a:rPr>
              <a:t>April 2012, Anonymous took responsibility for take down government websites in the UK because extradition and surveillance polices. </a:t>
            </a:r>
            <a:r>
              <a:rPr lang="en-US" dirty="0" smtClean="0">
                <a:solidFill>
                  <a:schemeClr val="bg1">
                    <a:lumMod val="75000"/>
                  </a:schemeClr>
                </a:solidFill>
              </a:rPr>
              <a:t> </a:t>
            </a:r>
            <a:endParaRPr lang="en-US" dirty="0">
              <a:solidFill>
                <a:schemeClr val="bg1">
                  <a:lumMod val="75000"/>
                </a:schemeClr>
              </a:solidFill>
            </a:endParaRPr>
          </a:p>
          <a:p>
            <a:pPr marL="285750" indent="-285750" algn="just">
              <a:buFont typeface="Arial" pitchFamily="34" charset="0"/>
              <a:buChar char="•"/>
            </a:pPr>
            <a:r>
              <a:rPr lang="en-US" dirty="0" smtClean="0">
                <a:solidFill>
                  <a:schemeClr val="bg1">
                    <a:lumMod val="75000"/>
                  </a:schemeClr>
                </a:solidFill>
              </a:rPr>
              <a:t>LGBT Issues-</a:t>
            </a:r>
          </a:p>
          <a:p>
            <a:pPr algn="just"/>
            <a:r>
              <a:rPr lang="en-US" sz="1200" dirty="0" smtClean="0">
                <a:solidFill>
                  <a:schemeClr val="bg1">
                    <a:lumMod val="75000"/>
                  </a:schemeClr>
                </a:solidFill>
              </a:rPr>
              <a:t>August 2012, Anonymous hacked into Ugandan government websites in 	protest of pending homophobic bills. </a:t>
            </a:r>
            <a:endParaRPr lang="en-US" sz="1200" dirty="0">
              <a:solidFill>
                <a:schemeClr val="bg1">
                  <a:lumMod val="75000"/>
                </a:schemeClr>
              </a:solidFill>
            </a:endParaRPr>
          </a:p>
          <a:p>
            <a:pPr marL="285750" indent="-285750" algn="just">
              <a:buFont typeface="Arial" pitchFamily="34" charset="0"/>
              <a:buChar char="•"/>
            </a:pPr>
            <a:r>
              <a:rPr lang="en-US" dirty="0" smtClean="0">
                <a:solidFill>
                  <a:schemeClr val="bg1">
                    <a:lumMod val="75000"/>
                  </a:schemeClr>
                </a:solidFill>
              </a:rPr>
              <a:t>Other Attacks</a:t>
            </a:r>
          </a:p>
          <a:p>
            <a:pPr algn="just"/>
            <a:r>
              <a:rPr lang="en-US" sz="1200" dirty="0" smtClean="0">
                <a:solidFill>
                  <a:schemeClr val="bg1">
                    <a:lumMod val="75000"/>
                  </a:schemeClr>
                </a:solidFill>
              </a:rPr>
              <a:t>Oct. 2011, Anonymous  threatened the a Mexican Drug  Cartel after one member was kidnapped. </a:t>
            </a:r>
          </a:p>
          <a:p>
            <a:pPr algn="just"/>
            <a:r>
              <a:rPr lang="en-US" sz="1200" dirty="0" smtClean="0">
                <a:solidFill>
                  <a:schemeClr val="bg1">
                    <a:lumMod val="75000"/>
                  </a:schemeClr>
                </a:solidFill>
              </a:rPr>
              <a:t>May 2012, Anonymous took down GM website.</a:t>
            </a:r>
          </a:p>
          <a:p>
            <a:pPr algn="just"/>
            <a:r>
              <a:rPr lang="en-US" sz="1200" dirty="0" smtClean="0">
                <a:solidFill>
                  <a:schemeClr val="bg1">
                    <a:lumMod val="75000"/>
                  </a:schemeClr>
                </a:solidFill>
              </a:rPr>
              <a:t>Sept. 2012, Anonymous took down </a:t>
            </a:r>
            <a:r>
              <a:rPr lang="en-US" sz="1200" dirty="0" err="1" smtClean="0">
                <a:solidFill>
                  <a:schemeClr val="bg1">
                    <a:lumMod val="75000"/>
                  </a:schemeClr>
                </a:solidFill>
              </a:rPr>
              <a:t>GoDaddy’s</a:t>
            </a:r>
            <a:r>
              <a:rPr lang="en-US" sz="1200" dirty="0" smtClean="0">
                <a:solidFill>
                  <a:schemeClr val="bg1">
                    <a:lumMod val="75000"/>
                  </a:schemeClr>
                </a:solidFill>
              </a:rPr>
              <a:t> Domain Name Server, affecting small businesses  websites around the globe.  </a:t>
            </a:r>
          </a:p>
          <a:p>
            <a:endParaRPr lang="en-US" sz="1200" dirty="0" smtClean="0">
              <a:solidFill>
                <a:schemeClr val="bg1">
                  <a:lumMod val="75000"/>
                </a:schemeClr>
              </a:solidFill>
            </a:endParaRPr>
          </a:p>
          <a:p>
            <a:r>
              <a:rPr lang="en-US" dirty="0">
                <a:solidFill>
                  <a:schemeClr val="bg1">
                    <a:lumMod val="75000"/>
                  </a:schemeClr>
                </a:solidFill>
              </a:rPr>
              <a:t>	</a:t>
            </a:r>
          </a:p>
        </p:txBody>
      </p:sp>
    </p:spTree>
    <p:extLst>
      <p:ext uri="{BB962C8B-B14F-4D97-AF65-F5344CB8AC3E}">
        <p14:creationId xmlns:p14="http://schemas.microsoft.com/office/powerpoint/2010/main" val="2606769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UU\Desktop\anonymo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1604961"/>
            <a:ext cx="6667500" cy="3648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 y="1767004"/>
            <a:ext cx="6477000" cy="3323987"/>
          </a:xfrm>
          <a:prstGeom prst="rect">
            <a:avLst/>
          </a:prstGeom>
          <a:noFill/>
        </p:spPr>
        <p:txBody>
          <a:bodyPr wrap="square" rtlCol="0">
            <a:spAutoFit/>
          </a:bodyPr>
          <a:lstStyle/>
          <a:p>
            <a:r>
              <a:rPr lang="en-US" sz="7000" dirty="0" smtClean="0">
                <a:solidFill>
                  <a:schemeClr val="bg1">
                    <a:lumMod val="75000"/>
                  </a:schemeClr>
                </a:solidFill>
              </a:rPr>
              <a:t>Do you agree with the Anonymous?</a:t>
            </a:r>
            <a:endParaRPr lang="en-US" sz="7000" dirty="0">
              <a:solidFill>
                <a:schemeClr val="bg1">
                  <a:lumMod val="75000"/>
                </a:schemeClr>
              </a:solidFill>
            </a:endParaRPr>
          </a:p>
        </p:txBody>
      </p:sp>
    </p:spTree>
    <p:extLst>
      <p:ext uri="{BB962C8B-B14F-4D97-AF65-F5344CB8AC3E}">
        <p14:creationId xmlns:p14="http://schemas.microsoft.com/office/powerpoint/2010/main" val="260676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UU\Desktop\anonymo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1604961"/>
            <a:ext cx="6667500" cy="3648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8600" y="152400"/>
            <a:ext cx="4267200" cy="7571303"/>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lumMod val="75000"/>
                  </a:schemeClr>
                </a:solidFill>
                <a:hlinkClick r:id="rId3"/>
              </a:rPr>
              <a:t>http://www.anonymoushackers.net/</a:t>
            </a:r>
            <a:endParaRPr lang="en-US" dirty="0" smtClean="0">
              <a:solidFill>
                <a:schemeClr val="bg1">
                  <a:lumMod val="75000"/>
                </a:schemeClr>
              </a:solidFill>
            </a:endParaRPr>
          </a:p>
          <a:p>
            <a:pPr marL="285750" indent="-285750">
              <a:buFont typeface="Arial" pitchFamily="34" charset="0"/>
              <a:buChar char="•"/>
            </a:pPr>
            <a:endParaRPr lang="en-US" dirty="0">
              <a:solidFill>
                <a:schemeClr val="bg1">
                  <a:lumMod val="75000"/>
                </a:schemeClr>
              </a:solidFill>
            </a:endParaRPr>
          </a:p>
          <a:p>
            <a:pPr marL="285750" indent="-285750">
              <a:buFont typeface="Arial" pitchFamily="34" charset="0"/>
              <a:buChar char="•"/>
            </a:pPr>
            <a:r>
              <a:rPr lang="en-US" dirty="0" smtClean="0">
                <a:solidFill>
                  <a:schemeClr val="bg1">
                    <a:lumMod val="75000"/>
                  </a:schemeClr>
                </a:solidFill>
                <a:hlinkClick r:id="rId4"/>
              </a:rPr>
              <a:t>http://www.theregister.co.uk/2009/04/20/ddos_hacktivism_pirate_bay/</a:t>
            </a:r>
            <a:endParaRPr lang="en-US" dirty="0" smtClean="0">
              <a:solidFill>
                <a:schemeClr val="bg1">
                  <a:lumMod val="75000"/>
                </a:schemeClr>
              </a:solidFill>
            </a:endParaRPr>
          </a:p>
          <a:p>
            <a:pPr marL="285750" indent="-285750">
              <a:buFont typeface="Arial" pitchFamily="34" charset="0"/>
              <a:buChar char="•"/>
            </a:pPr>
            <a:endParaRPr lang="en-US" dirty="0" smtClean="0">
              <a:solidFill>
                <a:schemeClr val="bg1">
                  <a:lumMod val="75000"/>
                </a:schemeClr>
              </a:solidFill>
            </a:endParaRPr>
          </a:p>
          <a:p>
            <a:pPr marL="285750" indent="-285750">
              <a:buFont typeface="Arial" pitchFamily="34" charset="0"/>
              <a:buChar char="•"/>
            </a:pPr>
            <a:r>
              <a:rPr lang="en-US" dirty="0" smtClean="0">
                <a:solidFill>
                  <a:schemeClr val="bg1">
                    <a:lumMod val="75000"/>
                  </a:schemeClr>
                </a:solidFill>
                <a:hlinkClick r:id="rId5"/>
              </a:rPr>
              <a:t>https://whyweprotest.net/anonymous-scientology/anonymous/</a:t>
            </a:r>
            <a:endParaRPr lang="en-US" dirty="0" smtClean="0">
              <a:solidFill>
                <a:schemeClr val="bg1">
                  <a:lumMod val="75000"/>
                </a:schemeClr>
              </a:solidFill>
            </a:endParaRPr>
          </a:p>
          <a:p>
            <a:pPr marL="285750" indent="-285750">
              <a:buFont typeface="Arial" pitchFamily="34" charset="0"/>
              <a:buChar char="•"/>
            </a:pPr>
            <a:endParaRPr lang="en-US" dirty="0" smtClean="0">
              <a:solidFill>
                <a:schemeClr val="bg1">
                  <a:lumMod val="75000"/>
                </a:schemeClr>
              </a:solidFill>
            </a:endParaRPr>
          </a:p>
          <a:p>
            <a:pPr marL="285750" indent="-285750">
              <a:buFont typeface="Arial" pitchFamily="34" charset="0"/>
              <a:buChar char="•"/>
            </a:pPr>
            <a:r>
              <a:rPr lang="en-US" dirty="0" smtClean="0">
                <a:solidFill>
                  <a:schemeClr val="bg1">
                    <a:lumMod val="75000"/>
                  </a:schemeClr>
                </a:solidFill>
                <a:hlinkClick r:id="rId6"/>
              </a:rPr>
              <a:t>http://en.wikipedia.org/wiki/Anonymous_%28group%29</a:t>
            </a:r>
            <a:endParaRPr lang="en-US" dirty="0" smtClean="0">
              <a:solidFill>
                <a:schemeClr val="bg1">
                  <a:lumMod val="75000"/>
                </a:schemeClr>
              </a:solidFill>
            </a:endParaRPr>
          </a:p>
          <a:p>
            <a:pPr marL="285750" indent="-285750">
              <a:buFont typeface="Arial" pitchFamily="34" charset="0"/>
              <a:buChar char="•"/>
            </a:pPr>
            <a:endParaRPr lang="en-US" dirty="0" smtClean="0">
              <a:solidFill>
                <a:schemeClr val="bg1">
                  <a:lumMod val="75000"/>
                </a:schemeClr>
              </a:solidFill>
            </a:endParaRPr>
          </a:p>
          <a:p>
            <a:pPr marL="285750" indent="-285750">
              <a:buFont typeface="Arial" pitchFamily="34" charset="0"/>
              <a:buChar char="•"/>
            </a:pPr>
            <a:r>
              <a:rPr lang="en-US" dirty="0" smtClean="0">
                <a:solidFill>
                  <a:schemeClr val="bg1">
                    <a:lumMod val="75000"/>
                  </a:schemeClr>
                </a:solidFill>
                <a:hlinkClick r:id="rId7"/>
              </a:rPr>
              <a:t>http://rt.com/usa/news/anonymous-barrettbrown-sopa-megaupload-241/</a:t>
            </a:r>
            <a:endParaRPr lang="en-US" dirty="0" smtClean="0">
              <a:solidFill>
                <a:schemeClr val="bg1">
                  <a:lumMod val="75000"/>
                </a:schemeClr>
              </a:solidFill>
            </a:endParaRPr>
          </a:p>
          <a:p>
            <a:pPr marL="285750" indent="-285750">
              <a:buFont typeface="Arial" pitchFamily="34" charset="0"/>
              <a:buChar char="•"/>
            </a:pPr>
            <a:endParaRPr lang="en-US" dirty="0" smtClean="0">
              <a:solidFill>
                <a:schemeClr val="bg1">
                  <a:lumMod val="75000"/>
                </a:schemeClr>
              </a:solidFill>
            </a:endParaRPr>
          </a:p>
          <a:p>
            <a:pPr marL="285750" indent="-285750">
              <a:buFont typeface="Arial" pitchFamily="34" charset="0"/>
              <a:buChar char="•"/>
            </a:pPr>
            <a:r>
              <a:rPr lang="en-US" dirty="0" smtClean="0">
                <a:solidFill>
                  <a:schemeClr val="bg1">
                    <a:lumMod val="75000"/>
                  </a:schemeClr>
                </a:solidFill>
                <a:hlinkClick r:id="rId8"/>
              </a:rPr>
              <a:t>http://en.wikipedia.org/wiki/Low_Orbit_Ion_Cannon</a:t>
            </a:r>
            <a:endParaRPr lang="en-US" dirty="0" smtClean="0">
              <a:solidFill>
                <a:schemeClr val="bg1">
                  <a:lumMod val="75000"/>
                </a:schemeClr>
              </a:solidFill>
            </a:endParaRPr>
          </a:p>
          <a:p>
            <a:pPr marL="285750" indent="-285750">
              <a:buFont typeface="Arial" pitchFamily="34" charset="0"/>
              <a:buChar char="•"/>
            </a:pPr>
            <a:endParaRPr lang="en-US" dirty="0" smtClean="0">
              <a:solidFill>
                <a:schemeClr val="bg1">
                  <a:lumMod val="75000"/>
                </a:schemeClr>
              </a:solidFill>
            </a:endParaRPr>
          </a:p>
          <a:p>
            <a:pPr marL="285750" indent="-285750">
              <a:buFont typeface="Arial" pitchFamily="34" charset="0"/>
              <a:buChar char="•"/>
            </a:pPr>
            <a:r>
              <a:rPr lang="en-US" dirty="0" smtClean="0">
                <a:solidFill>
                  <a:schemeClr val="bg1">
                    <a:lumMod val="75000"/>
                  </a:schemeClr>
                </a:solidFill>
                <a:hlinkClick r:id="rId9"/>
              </a:rPr>
              <a:t>http://www.guardian.co.uk/technology/video/2011/oct/31/anonymous-hackers-mexican-drug-cartel</a:t>
            </a:r>
            <a:endParaRPr lang="en-US" dirty="0" smtClean="0">
              <a:solidFill>
                <a:schemeClr val="bg1">
                  <a:lumMod val="75000"/>
                </a:schemeClr>
              </a:solidFill>
            </a:endParaRPr>
          </a:p>
          <a:p>
            <a:pPr marL="285750" indent="-285750">
              <a:buFont typeface="Arial" pitchFamily="34" charset="0"/>
              <a:buChar char="•"/>
            </a:pPr>
            <a:endParaRPr lang="en-US" dirty="0" smtClean="0">
              <a:solidFill>
                <a:schemeClr val="bg1">
                  <a:lumMod val="75000"/>
                </a:schemeClr>
              </a:solidFill>
            </a:endParaRPr>
          </a:p>
          <a:p>
            <a:pPr marL="285750" indent="-285750">
              <a:buFont typeface="Arial" pitchFamily="34" charset="0"/>
              <a:buChar char="•"/>
            </a:pPr>
            <a:r>
              <a:rPr lang="en-US" dirty="0" smtClean="0">
                <a:solidFill>
                  <a:schemeClr val="bg1">
                    <a:lumMod val="75000"/>
                  </a:schemeClr>
                </a:solidFill>
                <a:hlinkClick r:id="rId10"/>
              </a:rPr>
              <a:t>http://www.guardian.co.uk/environment/2012/may/28/gm-crop-trial-website-cyber-attack</a:t>
            </a:r>
            <a:endParaRPr lang="en-US" dirty="0" smtClean="0">
              <a:solidFill>
                <a:schemeClr val="bg1">
                  <a:lumMod val="75000"/>
                </a:schemeClr>
              </a:solidFill>
            </a:endParaRPr>
          </a:p>
          <a:p>
            <a:endParaRPr lang="en-US" dirty="0">
              <a:solidFill>
                <a:schemeClr val="bg1">
                  <a:lumMod val="75000"/>
                </a:schemeClr>
              </a:solidFill>
            </a:endParaRPr>
          </a:p>
          <a:p>
            <a:endParaRPr lang="en-US" dirty="0" smtClean="0">
              <a:solidFill>
                <a:schemeClr val="bg1">
                  <a:lumMod val="75000"/>
                </a:schemeClr>
              </a:solidFill>
            </a:endParaRPr>
          </a:p>
          <a:p>
            <a:endParaRPr lang="en-US" dirty="0">
              <a:solidFill>
                <a:schemeClr val="bg1">
                  <a:lumMod val="75000"/>
                </a:schemeClr>
              </a:solidFill>
            </a:endParaRPr>
          </a:p>
        </p:txBody>
      </p:sp>
    </p:spTree>
    <p:extLst>
      <p:ext uri="{BB962C8B-B14F-4D97-AF65-F5344CB8AC3E}">
        <p14:creationId xmlns:p14="http://schemas.microsoft.com/office/powerpoint/2010/main" val="2606769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342</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Southern Utah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SUU</dc:creator>
  <cp:lastModifiedBy>SUU</cp:lastModifiedBy>
  <cp:revision>14</cp:revision>
  <dcterms:created xsi:type="dcterms:W3CDTF">2012-10-30T21:43:05Z</dcterms:created>
  <dcterms:modified xsi:type="dcterms:W3CDTF">2012-10-31T19:47:29Z</dcterms:modified>
</cp:coreProperties>
</file>