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D34359-C0FF-436C-94EB-EAB5D45F37C0}" type="datetimeFigureOut">
              <a:rPr lang="en-US" smtClean="0"/>
              <a:pPr/>
              <a:t>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9FBB5-5F10-4168-882D-7A74BC2EDF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34359-C0FF-436C-94EB-EAB5D45F37C0}" type="datetimeFigureOut">
              <a:rPr lang="en-US" smtClean="0"/>
              <a:pPr/>
              <a:t>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9FBB5-5F10-4168-882D-7A74BC2EDF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34359-C0FF-436C-94EB-EAB5D45F37C0}" type="datetimeFigureOut">
              <a:rPr lang="en-US" smtClean="0"/>
              <a:pPr/>
              <a:t>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9FBB5-5F10-4168-882D-7A74BC2EDF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34359-C0FF-436C-94EB-EAB5D45F37C0}" type="datetimeFigureOut">
              <a:rPr lang="en-US" smtClean="0"/>
              <a:pPr/>
              <a:t>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9FBB5-5F10-4168-882D-7A74BC2EDF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D34359-C0FF-436C-94EB-EAB5D45F37C0}" type="datetimeFigureOut">
              <a:rPr lang="en-US" smtClean="0"/>
              <a:pPr/>
              <a:t>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9FBB5-5F10-4168-882D-7A74BC2EDF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D34359-C0FF-436C-94EB-EAB5D45F37C0}" type="datetimeFigureOut">
              <a:rPr lang="en-US" smtClean="0"/>
              <a:pPr/>
              <a:t>11/5/2012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9FBB5-5F10-4168-882D-7A74BC2EDF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D34359-C0FF-436C-94EB-EAB5D45F37C0}" type="datetimeFigureOut">
              <a:rPr lang="en-US" smtClean="0"/>
              <a:pPr/>
              <a:t>11/5/2012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9FBB5-5F10-4168-882D-7A74BC2EDF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34359-C0FF-436C-94EB-EAB5D45F37C0}" type="datetimeFigureOut">
              <a:rPr lang="en-US" smtClean="0"/>
              <a:pPr/>
              <a:t>11/5/2012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9FBB5-5F10-4168-882D-7A74BC2EDF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34359-C0FF-436C-94EB-EAB5D45F37C0}" type="datetimeFigureOut">
              <a:rPr lang="en-US" smtClean="0"/>
              <a:pPr/>
              <a:t>11/5/2012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9FBB5-5F10-4168-882D-7A74BC2EDF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34359-C0FF-436C-94EB-EAB5D45F37C0}" type="datetimeFigureOut">
              <a:rPr lang="en-US" smtClean="0"/>
              <a:pPr/>
              <a:t>11/5/2012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9FBB5-5F10-4168-882D-7A74BC2EDF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34359-C0FF-436C-94EB-EAB5D45F37C0}" type="datetimeFigureOut">
              <a:rPr lang="en-US" smtClean="0"/>
              <a:pPr/>
              <a:t>11/5/2012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9FBB5-5F10-4168-882D-7A74BC2EDF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34359-C0FF-436C-94EB-EAB5D45F37C0}" type="datetimeFigureOut">
              <a:rPr lang="en-US" smtClean="0"/>
              <a:pPr/>
              <a:t>11/5/2012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9FBB5-5F10-4168-882D-7A74BC2EDF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pcmag.com/article2/0,2817,2400029,00.asp" TargetMode="External"/><Relationship Id="rId7" Type="http://schemas.openxmlformats.org/officeDocument/2006/relationships/hyperlink" Target="http://www.foxconn.com/"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hyperlink" Target="http://www.tomshardware.com/news/Foxconn-Hack-SwaggSec-apple-protest,14667.html" TargetMode="External"/><Relationship Id="rId5" Type="http://schemas.openxmlformats.org/officeDocument/2006/relationships/hyperlink" Target="http://appleinsider.com/articles/12/02/09/alleged_foxconn_hack_allowed_bogus_orders_to_be_placed_for_vendors" TargetMode="External"/><Relationship Id="rId4" Type="http://schemas.openxmlformats.org/officeDocument/2006/relationships/hyperlink" Target="http://www.guardian.co.uk/technology/2012/feb/09/apple-foxconn-hackers-factory-condition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lexander\Desktop\Binary-Code.jpg"/>
          <p:cNvPicPr>
            <a:picLocks noChangeAspect="1" noChangeArrowheads="1"/>
          </p:cNvPicPr>
          <p:nvPr/>
        </p:nvPicPr>
        <p:blipFill>
          <a:blip r:embed="rId2" cstate="print"/>
          <a:srcRect/>
          <a:stretch>
            <a:fillRect/>
          </a:stretch>
        </p:blipFill>
        <p:spPr bwMode="auto">
          <a:xfrm>
            <a:off x="1" y="0"/>
            <a:ext cx="9144000" cy="6858000"/>
          </a:xfrm>
          <a:prstGeom prst="rect">
            <a:avLst/>
          </a:prstGeom>
          <a:noFill/>
        </p:spPr>
      </p:pic>
      <p:sp>
        <p:nvSpPr>
          <p:cNvPr id="9" name="Rectangle 8"/>
          <p:cNvSpPr/>
          <p:nvPr/>
        </p:nvSpPr>
        <p:spPr>
          <a:xfrm>
            <a:off x="0" y="4724400"/>
            <a:ext cx="4114800" cy="923330"/>
          </a:xfrm>
          <a:prstGeom prst="rect">
            <a:avLst/>
          </a:prstGeom>
          <a:noFill/>
        </p:spPr>
        <p:txBody>
          <a:bodyPr wrap="squar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Foxconn</a:t>
            </a: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Hack</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Rectangle 9"/>
          <p:cNvSpPr/>
          <p:nvPr/>
        </p:nvSpPr>
        <p:spPr>
          <a:xfrm>
            <a:off x="0" y="5638800"/>
            <a:ext cx="2798331" cy="584775"/>
          </a:xfrm>
          <a:prstGeom prst="rect">
            <a:avLst/>
          </a:prstGeom>
          <a:noFill/>
        </p:spPr>
        <p:txBody>
          <a:bodyPr wrap="none" lIns="91440" tIns="45720" rIns="91440" bIns="45720">
            <a:spAutoFit/>
          </a:bodyPr>
          <a:lstStyle/>
          <a:p>
            <a:pPr algn="ctr"/>
            <a:r>
              <a:rPr lang="en-US"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By Alex </a:t>
            </a:r>
            <a:r>
              <a:rPr lang="en-US" sz="32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Cannell</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exander\Desktop\Apple-Foxconn-logo-369x250.jpg"/>
          <p:cNvPicPr>
            <a:picLocks noChangeAspect="1" noChangeArrowheads="1"/>
          </p:cNvPicPr>
          <p:nvPr/>
        </p:nvPicPr>
        <p:blipFill>
          <a:blip r:embed="rId2" cstate="print"/>
          <a:srcRect/>
          <a:stretch>
            <a:fillRect/>
          </a:stretch>
        </p:blipFill>
        <p:spPr bwMode="auto">
          <a:xfrm>
            <a:off x="5629275" y="2057400"/>
            <a:ext cx="3514725" cy="2381250"/>
          </a:xfrm>
          <a:prstGeom prst="rect">
            <a:avLst/>
          </a:prstGeom>
          <a:noFill/>
        </p:spPr>
      </p:pic>
      <p:sp>
        <p:nvSpPr>
          <p:cNvPr id="3" name="Rectangle 2"/>
          <p:cNvSpPr/>
          <p:nvPr/>
        </p:nvSpPr>
        <p:spPr>
          <a:xfrm>
            <a:off x="304800" y="457200"/>
            <a:ext cx="5211748" cy="923330"/>
          </a:xfrm>
          <a:prstGeom prst="rect">
            <a:avLst/>
          </a:prstGeom>
          <a:noFill/>
        </p:spPr>
        <p:txBody>
          <a:bodyPr wrap="non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What is </a:t>
            </a:r>
            <a:r>
              <a:rPr lang="en-US" sz="5400" b="1" dirty="0" err="1"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Foxconn</a:t>
            </a: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t>
            </a:r>
            <a:endPar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TextBox 3"/>
          <p:cNvSpPr txBox="1"/>
          <p:nvPr/>
        </p:nvSpPr>
        <p:spPr>
          <a:xfrm>
            <a:off x="304800" y="1600200"/>
            <a:ext cx="5257800" cy="4801314"/>
          </a:xfrm>
          <a:prstGeom prst="rect">
            <a:avLst/>
          </a:prstGeom>
          <a:noFill/>
        </p:spPr>
        <p:txBody>
          <a:bodyPr wrap="square" rtlCol="0">
            <a:spAutoFit/>
          </a:bodyPr>
          <a:lstStyle/>
          <a:p>
            <a:r>
              <a:rPr lang="en-US" b="1" dirty="0" smtClean="0">
                <a:solidFill>
                  <a:schemeClr val="accent1"/>
                </a:solidFill>
              </a:rPr>
              <a:t>Hon </a:t>
            </a:r>
            <a:r>
              <a:rPr lang="en-US" b="1" dirty="0" err="1" smtClean="0">
                <a:solidFill>
                  <a:schemeClr val="accent1"/>
                </a:solidFill>
              </a:rPr>
              <a:t>Hai</a:t>
            </a:r>
            <a:r>
              <a:rPr lang="en-US" b="1" dirty="0" smtClean="0">
                <a:solidFill>
                  <a:schemeClr val="accent1"/>
                </a:solidFill>
              </a:rPr>
              <a:t> Precision Industry Co., Ltd.</a:t>
            </a:r>
            <a:r>
              <a:rPr lang="en-US" dirty="0" smtClean="0">
                <a:solidFill>
                  <a:schemeClr val="accent1"/>
                </a:solidFill>
              </a:rPr>
              <a:t> (</a:t>
            </a:r>
            <a:r>
              <a:rPr lang="en-US" b="1" dirty="0" err="1" smtClean="0">
                <a:solidFill>
                  <a:schemeClr val="accent1"/>
                </a:solidFill>
              </a:rPr>
              <a:t>Foxconn</a:t>
            </a:r>
            <a:r>
              <a:rPr lang="en-US" dirty="0" smtClean="0">
                <a:solidFill>
                  <a:schemeClr val="accent1"/>
                </a:solidFill>
              </a:rPr>
              <a:t>) </a:t>
            </a:r>
          </a:p>
          <a:p>
            <a:r>
              <a:rPr lang="en-US" dirty="0" smtClean="0">
                <a:solidFill>
                  <a:schemeClr val="accent1"/>
                </a:solidFill>
              </a:rPr>
              <a:t>Is a Taiwanese multinational electronics manufacturing company headquartered in Tucheng, New Taipei, Taiwan. It is the world's largest maker of electronic components.</a:t>
            </a:r>
          </a:p>
          <a:p>
            <a:r>
              <a:rPr lang="en-US" dirty="0" err="1" smtClean="0">
                <a:solidFill>
                  <a:schemeClr val="accent1"/>
                </a:solidFill>
              </a:rPr>
              <a:t>Foxconn</a:t>
            </a:r>
            <a:r>
              <a:rPr lang="en-US" dirty="0" smtClean="0">
                <a:solidFill>
                  <a:schemeClr val="accent1"/>
                </a:solidFill>
              </a:rPr>
              <a:t> is primarily an original design manufacturer, and its clients include major American, European and Japanese electronics and information technology companies. Notable products which the company manufactures include the iPad, </a:t>
            </a:r>
            <a:r>
              <a:rPr lang="en-US" baseline="30000" dirty="0" smtClean="0">
                <a:solidFill>
                  <a:schemeClr val="accent1"/>
                </a:solidFill>
              </a:rPr>
              <a:t> </a:t>
            </a:r>
            <a:r>
              <a:rPr lang="en-US" dirty="0" smtClean="0">
                <a:solidFill>
                  <a:schemeClr val="accent1"/>
                </a:solidFill>
              </a:rPr>
              <a:t>iPhone, iPod,</a:t>
            </a:r>
            <a:r>
              <a:rPr lang="en-US" baseline="30000" dirty="0" smtClean="0">
                <a:solidFill>
                  <a:schemeClr val="accent1"/>
                </a:solidFill>
              </a:rPr>
              <a:t> </a:t>
            </a:r>
            <a:r>
              <a:rPr lang="en-US" dirty="0" smtClean="0">
                <a:solidFill>
                  <a:schemeClr val="accent1"/>
                </a:solidFill>
              </a:rPr>
              <a:t>Kindle,</a:t>
            </a:r>
            <a:r>
              <a:rPr lang="en-US" baseline="30000" dirty="0" smtClean="0">
                <a:solidFill>
                  <a:schemeClr val="accent1"/>
                </a:solidFill>
              </a:rPr>
              <a:t> </a:t>
            </a:r>
            <a:r>
              <a:rPr lang="en-US" dirty="0" smtClean="0">
                <a:solidFill>
                  <a:schemeClr val="accent1"/>
                </a:solidFill>
              </a:rPr>
              <a:t>PlayStation 3,</a:t>
            </a:r>
            <a:r>
              <a:rPr lang="en-US" baseline="30000" dirty="0" smtClean="0">
                <a:solidFill>
                  <a:schemeClr val="accent1"/>
                </a:solidFill>
              </a:rPr>
              <a:t> </a:t>
            </a:r>
            <a:r>
              <a:rPr lang="en-US" dirty="0" smtClean="0">
                <a:solidFill>
                  <a:schemeClr val="accent1"/>
                </a:solidFill>
              </a:rPr>
              <a:t>Xbox 360,</a:t>
            </a:r>
            <a:r>
              <a:rPr lang="en-US" baseline="30000" dirty="0" smtClean="0">
                <a:solidFill>
                  <a:schemeClr val="accent1"/>
                </a:solidFill>
              </a:rPr>
              <a:t> </a:t>
            </a:r>
            <a:r>
              <a:rPr lang="en-US" dirty="0" smtClean="0">
                <a:solidFill>
                  <a:schemeClr val="accent1"/>
                </a:solidFill>
              </a:rPr>
              <a:t>and </a:t>
            </a:r>
            <a:r>
              <a:rPr lang="en-US" dirty="0" err="1" smtClean="0">
                <a:solidFill>
                  <a:schemeClr val="accent1"/>
                </a:solidFill>
              </a:rPr>
              <a:t>Wii</a:t>
            </a:r>
            <a:r>
              <a:rPr lang="en-US" dirty="0" smtClean="0">
                <a:solidFill>
                  <a:schemeClr val="accent1"/>
                </a:solidFill>
              </a:rPr>
              <a:t> U.</a:t>
            </a:r>
          </a:p>
          <a:p>
            <a:r>
              <a:rPr lang="en-US" dirty="0" err="1" smtClean="0">
                <a:solidFill>
                  <a:schemeClr val="accent1"/>
                </a:solidFill>
              </a:rPr>
              <a:t>Foxconn</a:t>
            </a:r>
            <a:r>
              <a:rPr lang="en-US" dirty="0" smtClean="0">
                <a:solidFill>
                  <a:schemeClr val="accent1"/>
                </a:solidFill>
              </a:rPr>
              <a:t> has been involved in several controversies, most relating to how it manages employees in China, where it is the largest private-sector employer.</a:t>
            </a:r>
            <a:r>
              <a:rPr lang="en-US" baseline="30000" dirty="0" smtClean="0">
                <a:solidFill>
                  <a:schemeClr val="accent1"/>
                </a:solidFill>
              </a:rPr>
              <a:t> </a:t>
            </a:r>
            <a:r>
              <a:rPr lang="en-US" dirty="0" smtClean="0">
                <a:solidFill>
                  <a:schemeClr val="accent1"/>
                </a:solidFill>
              </a:rPr>
              <a:t>In 2012, Apple hired the Fair Labor Association to conduct an audit of working conditions at </a:t>
            </a:r>
            <a:r>
              <a:rPr lang="en-US" dirty="0" err="1" smtClean="0">
                <a:solidFill>
                  <a:schemeClr val="accent1"/>
                </a:solidFill>
              </a:rPr>
              <a:t>Foxconn</a:t>
            </a:r>
            <a:r>
              <a:rPr lang="en-US" dirty="0" smtClean="0">
                <a:solidFill>
                  <a:schemeClr val="accent1"/>
                </a:solidFill>
              </a:rPr>
              <a:t>.</a:t>
            </a:r>
          </a:p>
          <a:p>
            <a:endParaRPr lang="en-US"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exander\Desktop\Apple-Foxconn-logo-369x250.jpg"/>
          <p:cNvPicPr>
            <a:picLocks noChangeAspect="1" noChangeArrowheads="1"/>
          </p:cNvPicPr>
          <p:nvPr/>
        </p:nvPicPr>
        <p:blipFill>
          <a:blip r:embed="rId2" cstate="print"/>
          <a:srcRect/>
          <a:stretch>
            <a:fillRect/>
          </a:stretch>
        </p:blipFill>
        <p:spPr bwMode="auto">
          <a:xfrm>
            <a:off x="5629275" y="2057400"/>
            <a:ext cx="3514725" cy="2381250"/>
          </a:xfrm>
          <a:prstGeom prst="rect">
            <a:avLst/>
          </a:prstGeom>
          <a:noFill/>
        </p:spPr>
      </p:pic>
      <p:sp>
        <p:nvSpPr>
          <p:cNvPr id="5" name="TextBox 4"/>
          <p:cNvSpPr txBox="1"/>
          <p:nvPr/>
        </p:nvSpPr>
        <p:spPr>
          <a:xfrm>
            <a:off x="457200" y="1502688"/>
            <a:ext cx="4724400" cy="5355312"/>
          </a:xfrm>
          <a:prstGeom prst="rect">
            <a:avLst/>
          </a:prstGeom>
          <a:noFill/>
        </p:spPr>
        <p:txBody>
          <a:bodyPr wrap="square" rtlCol="0">
            <a:spAutoFit/>
          </a:bodyPr>
          <a:lstStyle/>
          <a:p>
            <a:r>
              <a:rPr lang="en-US" dirty="0" err="1" smtClean="0">
                <a:solidFill>
                  <a:schemeClr val="accent1"/>
                </a:solidFill>
              </a:rPr>
              <a:t>SwaggSec</a:t>
            </a:r>
            <a:r>
              <a:rPr lang="en-US" dirty="0" smtClean="0">
                <a:solidFill>
                  <a:schemeClr val="accent1"/>
                </a:solidFill>
              </a:rPr>
              <a:t>, “Hack for the cyberspace who share a few common viewpoints and philosophies. We enjoy exposing governments and corporations, but the more prominent reason, is the hilarity that ensues when compromising and destroying an infrastructure. How unethical, right? Perhaps for the layman who has conformed to a society raised by the government that actively seeks to maintain power and quell threats to their ventures. But to us and many others, the destruction of an infrastructure, the act of destruction that does not affect an individual, brings a sense of newfound content, a unique feeling, along with a new chance to start your own venture. We aim to reshape your perspectives, our perspectives, by the inducing of entertainment. A unique approach to spreading a unique philosophy which brings the sought after tranquility.”</a:t>
            </a:r>
            <a:endParaRPr lang="en-US" dirty="0">
              <a:solidFill>
                <a:schemeClr val="accent1"/>
              </a:solidFill>
            </a:endParaRPr>
          </a:p>
        </p:txBody>
      </p:sp>
      <p:sp>
        <p:nvSpPr>
          <p:cNvPr id="6" name="Rectangle 5"/>
          <p:cNvSpPr/>
          <p:nvPr/>
        </p:nvSpPr>
        <p:spPr>
          <a:xfrm>
            <a:off x="304800" y="457200"/>
            <a:ext cx="5639621" cy="923330"/>
          </a:xfrm>
          <a:prstGeom prst="rect">
            <a:avLst/>
          </a:prstGeom>
          <a:noFill/>
        </p:spPr>
        <p:txBody>
          <a:bodyPr wrap="non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What is </a:t>
            </a:r>
            <a:r>
              <a:rPr lang="en-US" sz="5400" b="1" dirty="0" err="1"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SwaggSec</a:t>
            </a: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t>
            </a:r>
            <a:endPar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1026" name="Picture 2" descr="https://si0.twimg.com/profile_images/1776767782/challenge.png"/>
          <p:cNvPicPr>
            <a:picLocks noChangeAspect="1" noChangeArrowheads="1"/>
          </p:cNvPicPr>
          <p:nvPr/>
        </p:nvPicPr>
        <p:blipFill>
          <a:blip r:embed="rId3" cstate="print"/>
          <a:srcRect/>
          <a:stretch>
            <a:fillRect/>
          </a:stretch>
        </p:blipFill>
        <p:spPr bwMode="auto">
          <a:xfrm>
            <a:off x="5334000" y="4000500"/>
            <a:ext cx="3810000" cy="28575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exander\Desktop\Apple-Foxconn-logo-369x250.jpg"/>
          <p:cNvPicPr>
            <a:picLocks noChangeAspect="1" noChangeArrowheads="1"/>
          </p:cNvPicPr>
          <p:nvPr/>
        </p:nvPicPr>
        <p:blipFill>
          <a:blip r:embed="rId2" cstate="print"/>
          <a:srcRect/>
          <a:stretch>
            <a:fillRect/>
          </a:stretch>
        </p:blipFill>
        <p:spPr bwMode="auto">
          <a:xfrm>
            <a:off x="5629275" y="2057400"/>
            <a:ext cx="3514725" cy="2381250"/>
          </a:xfrm>
          <a:prstGeom prst="rect">
            <a:avLst/>
          </a:prstGeom>
          <a:noFill/>
        </p:spPr>
      </p:pic>
      <p:sp>
        <p:nvSpPr>
          <p:cNvPr id="5" name="TextBox 4"/>
          <p:cNvSpPr txBox="1"/>
          <p:nvPr/>
        </p:nvSpPr>
        <p:spPr>
          <a:xfrm>
            <a:off x="609600" y="948690"/>
            <a:ext cx="4724400" cy="5909310"/>
          </a:xfrm>
          <a:prstGeom prst="rect">
            <a:avLst/>
          </a:prstGeom>
          <a:noFill/>
        </p:spPr>
        <p:txBody>
          <a:bodyPr wrap="square" rtlCol="0">
            <a:spAutoFit/>
          </a:bodyPr>
          <a:lstStyle/>
          <a:p>
            <a:r>
              <a:rPr lang="en-US" dirty="0" smtClean="0">
                <a:solidFill>
                  <a:schemeClr val="accent1"/>
                </a:solidFill>
              </a:rPr>
              <a:t>The details and authenticity of the actual hack were first reported by 9to5Mac, which verified that the server logins obtained by </a:t>
            </a:r>
            <a:r>
              <a:rPr lang="en-US" dirty="0" err="1" smtClean="0">
                <a:solidFill>
                  <a:schemeClr val="accent1"/>
                </a:solidFill>
              </a:rPr>
              <a:t>SwaggSec</a:t>
            </a:r>
            <a:r>
              <a:rPr lang="en-US" dirty="0" smtClean="0">
                <a:solidFill>
                  <a:schemeClr val="accent1"/>
                </a:solidFill>
              </a:rPr>
              <a:t> actually worked on more than one </a:t>
            </a:r>
            <a:r>
              <a:rPr lang="en-US" dirty="0" err="1" smtClean="0">
                <a:solidFill>
                  <a:schemeClr val="accent1"/>
                </a:solidFill>
              </a:rPr>
              <a:t>Foxconn</a:t>
            </a:r>
            <a:r>
              <a:rPr lang="en-US" dirty="0" smtClean="0">
                <a:solidFill>
                  <a:schemeClr val="accent1"/>
                </a:solidFill>
              </a:rPr>
              <a:t> server. The hacked information dump included numerous details, the most interesting being the personal email and password of </a:t>
            </a:r>
            <a:r>
              <a:rPr lang="en-US" dirty="0" err="1" smtClean="0">
                <a:solidFill>
                  <a:schemeClr val="accent1"/>
                </a:solidFill>
              </a:rPr>
              <a:t>Foxconn</a:t>
            </a:r>
            <a:r>
              <a:rPr lang="en-US" dirty="0" smtClean="0">
                <a:solidFill>
                  <a:schemeClr val="accent1"/>
                </a:solidFill>
              </a:rPr>
              <a:t> CEO Terry Gou. Gou is also the person now known to many for stirring up controversy by comparing his </a:t>
            </a:r>
            <a:r>
              <a:rPr lang="en-US" dirty="0" err="1" smtClean="0">
                <a:solidFill>
                  <a:schemeClr val="accent1"/>
                </a:solidFill>
              </a:rPr>
              <a:t>Foxconn</a:t>
            </a:r>
            <a:r>
              <a:rPr lang="en-US" dirty="0" smtClean="0">
                <a:solidFill>
                  <a:schemeClr val="accent1"/>
                </a:solidFill>
              </a:rPr>
              <a:t> workforce to animals.</a:t>
            </a:r>
          </a:p>
          <a:p>
            <a:r>
              <a:rPr lang="en-US" dirty="0" smtClean="0">
                <a:solidFill>
                  <a:schemeClr val="accent1"/>
                </a:solidFill>
              </a:rPr>
              <a:t>"Although we are considerably disappointed of the conditions of </a:t>
            </a:r>
            <a:r>
              <a:rPr lang="en-US" dirty="0" err="1" smtClean="0">
                <a:solidFill>
                  <a:schemeClr val="accent1"/>
                </a:solidFill>
              </a:rPr>
              <a:t>Foxconn</a:t>
            </a:r>
            <a:r>
              <a:rPr lang="en-US" dirty="0" smtClean="0">
                <a:solidFill>
                  <a:schemeClr val="accent1"/>
                </a:solidFill>
              </a:rPr>
              <a:t>, we are not hacking a corporation for such a reason and although we are slightly interested in the existence of an iPhone 5, we are not hacking for this reason. We hack for the cyberspace who share a few common viewpoints and philosophies. We enjoy exposing governments and corporations, but the more prominent reason, is the hilarity that ensues when compromising and destroying an infrastructure.“ –</a:t>
            </a:r>
            <a:r>
              <a:rPr lang="en-US" dirty="0" err="1" smtClean="0">
                <a:solidFill>
                  <a:schemeClr val="accent1"/>
                </a:solidFill>
              </a:rPr>
              <a:t>SwaggSec</a:t>
            </a:r>
            <a:r>
              <a:rPr lang="en-US" dirty="0" smtClean="0">
                <a:solidFill>
                  <a:schemeClr val="accent1"/>
                </a:solidFill>
              </a:rPr>
              <a:t> </a:t>
            </a:r>
            <a:endParaRPr lang="en-US" dirty="0">
              <a:solidFill>
                <a:schemeClr val="accent1"/>
              </a:solidFill>
            </a:endParaRPr>
          </a:p>
        </p:txBody>
      </p:sp>
      <p:sp>
        <p:nvSpPr>
          <p:cNvPr id="6" name="Rectangle 5"/>
          <p:cNvSpPr/>
          <p:nvPr/>
        </p:nvSpPr>
        <p:spPr>
          <a:xfrm>
            <a:off x="457200" y="0"/>
            <a:ext cx="5357557" cy="923330"/>
          </a:xfrm>
          <a:prstGeom prst="rect">
            <a:avLst/>
          </a:prstGeom>
          <a:noFill/>
        </p:spPr>
        <p:txBody>
          <a:bodyPr wrap="non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What Happened?</a:t>
            </a:r>
            <a:endPar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exander\Desktop\Apple-Foxconn-logo-369x250.jpg"/>
          <p:cNvPicPr>
            <a:picLocks noChangeAspect="1" noChangeArrowheads="1"/>
          </p:cNvPicPr>
          <p:nvPr/>
        </p:nvPicPr>
        <p:blipFill>
          <a:blip r:embed="rId2" cstate="print"/>
          <a:srcRect/>
          <a:stretch>
            <a:fillRect/>
          </a:stretch>
        </p:blipFill>
        <p:spPr bwMode="auto">
          <a:xfrm>
            <a:off x="5629275" y="2057400"/>
            <a:ext cx="3514725" cy="2381250"/>
          </a:xfrm>
          <a:prstGeom prst="rect">
            <a:avLst/>
          </a:prstGeom>
          <a:noFill/>
        </p:spPr>
      </p:pic>
      <p:sp>
        <p:nvSpPr>
          <p:cNvPr id="6" name="Rectangle 5"/>
          <p:cNvSpPr/>
          <p:nvPr/>
        </p:nvSpPr>
        <p:spPr>
          <a:xfrm>
            <a:off x="228600" y="2133600"/>
            <a:ext cx="5334000" cy="2585323"/>
          </a:xfrm>
          <a:prstGeom prst="rect">
            <a:avLst/>
          </a:prstGeom>
          <a:noFill/>
        </p:spPr>
        <p:txBody>
          <a:bodyPr wrap="square" lIns="91440" tIns="45720" rIns="91440" bIns="45720">
            <a:spAutoFit/>
          </a:bodyPr>
          <a:lstStyle/>
          <a:p>
            <a:pPr algn="ctr"/>
            <a:r>
              <a:rPr lang="en-US" sz="5400" b="1"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Are</a:t>
            </a:r>
            <a:r>
              <a:rPr lang="en-US" sz="5400" b="1"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Grey Hat Hackers in the right?</a:t>
            </a:r>
            <a:endPar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exander\Desktop\Apple-Foxconn-logo-369x250.jpg"/>
          <p:cNvPicPr>
            <a:picLocks noChangeAspect="1" noChangeArrowheads="1"/>
          </p:cNvPicPr>
          <p:nvPr/>
        </p:nvPicPr>
        <p:blipFill>
          <a:blip r:embed="rId2" cstate="print"/>
          <a:srcRect/>
          <a:stretch>
            <a:fillRect/>
          </a:stretch>
        </p:blipFill>
        <p:spPr bwMode="auto">
          <a:xfrm>
            <a:off x="5629275" y="2057400"/>
            <a:ext cx="3514725" cy="2381250"/>
          </a:xfrm>
          <a:prstGeom prst="rect">
            <a:avLst/>
          </a:prstGeom>
          <a:noFill/>
        </p:spPr>
      </p:pic>
      <p:sp>
        <p:nvSpPr>
          <p:cNvPr id="5" name="TextBox 4"/>
          <p:cNvSpPr txBox="1"/>
          <p:nvPr/>
        </p:nvSpPr>
        <p:spPr>
          <a:xfrm>
            <a:off x="457200" y="228600"/>
            <a:ext cx="4724400" cy="6370975"/>
          </a:xfrm>
          <a:prstGeom prst="rect">
            <a:avLst/>
          </a:prstGeom>
          <a:noFill/>
        </p:spPr>
        <p:txBody>
          <a:bodyPr wrap="square" rtlCol="0">
            <a:spAutoFit/>
          </a:bodyPr>
          <a:lstStyle/>
          <a:p>
            <a:pPr>
              <a:buFont typeface="Arial" pitchFamily="34" charset="0"/>
              <a:buChar char="•"/>
            </a:pPr>
            <a:r>
              <a:rPr lang="en-US" sz="2400" dirty="0" smtClean="0">
                <a:solidFill>
                  <a:schemeClr val="accent1"/>
                </a:solidFill>
                <a:hlinkClick r:id="rId3"/>
              </a:rPr>
              <a:t>http://www.pcmag.com/article2/0,2817,2400029,00.asp</a:t>
            </a:r>
            <a:endParaRPr lang="en-US" sz="2400" dirty="0" smtClean="0">
              <a:solidFill>
                <a:schemeClr val="accent1"/>
              </a:solidFill>
            </a:endParaRPr>
          </a:p>
          <a:p>
            <a:pPr>
              <a:buFont typeface="Arial" pitchFamily="34" charset="0"/>
              <a:buChar char="•"/>
            </a:pPr>
            <a:endParaRPr lang="en-US" sz="2400" dirty="0" smtClean="0">
              <a:solidFill>
                <a:schemeClr val="accent1"/>
              </a:solidFill>
            </a:endParaRPr>
          </a:p>
          <a:p>
            <a:pPr>
              <a:buFont typeface="Arial" pitchFamily="34" charset="0"/>
              <a:buChar char="•"/>
            </a:pPr>
            <a:r>
              <a:rPr lang="en-US" sz="2400" dirty="0" smtClean="0">
                <a:solidFill>
                  <a:schemeClr val="accent1"/>
                </a:solidFill>
                <a:hlinkClick r:id="rId4"/>
              </a:rPr>
              <a:t>http://www.guardian.co.uk/technology/2012/feb/09/apple-foxconn-hackers-factory-conditions</a:t>
            </a:r>
            <a:endParaRPr lang="en-US" sz="2400" dirty="0" smtClean="0">
              <a:solidFill>
                <a:schemeClr val="accent1"/>
              </a:solidFill>
            </a:endParaRPr>
          </a:p>
          <a:p>
            <a:pPr>
              <a:buFont typeface="Arial" pitchFamily="34" charset="0"/>
              <a:buChar char="•"/>
            </a:pPr>
            <a:endParaRPr lang="en-US" sz="2400" dirty="0" smtClean="0">
              <a:solidFill>
                <a:schemeClr val="accent1"/>
              </a:solidFill>
            </a:endParaRPr>
          </a:p>
          <a:p>
            <a:pPr>
              <a:buFont typeface="Arial" pitchFamily="34" charset="0"/>
              <a:buChar char="•"/>
            </a:pPr>
            <a:r>
              <a:rPr lang="en-US" sz="2400" dirty="0" smtClean="0">
                <a:solidFill>
                  <a:schemeClr val="accent1"/>
                </a:solidFill>
                <a:hlinkClick r:id="rId5"/>
              </a:rPr>
              <a:t>http://appleinsider.com/articles/12/02/09/alleged_foxconn_hack_allowed_bogus_orders_to_be_placed_for_vendors</a:t>
            </a:r>
            <a:endParaRPr lang="en-US" sz="2400" dirty="0" smtClean="0">
              <a:solidFill>
                <a:schemeClr val="accent1"/>
              </a:solidFill>
            </a:endParaRPr>
          </a:p>
          <a:p>
            <a:pPr>
              <a:buFont typeface="Arial" pitchFamily="34" charset="0"/>
              <a:buChar char="•"/>
            </a:pPr>
            <a:endParaRPr lang="en-US" sz="2400" dirty="0" smtClean="0">
              <a:solidFill>
                <a:schemeClr val="accent1"/>
              </a:solidFill>
            </a:endParaRPr>
          </a:p>
          <a:p>
            <a:pPr>
              <a:buFont typeface="Arial" pitchFamily="34" charset="0"/>
              <a:buChar char="•"/>
            </a:pPr>
            <a:r>
              <a:rPr lang="en-US" sz="2400" dirty="0" smtClean="0">
                <a:solidFill>
                  <a:schemeClr val="accent1"/>
                </a:solidFill>
                <a:hlinkClick r:id="rId6"/>
              </a:rPr>
              <a:t>http://www.tomshardware.com/news/Foxconn-Hack-SwaggSec-apple-protest,14667.html</a:t>
            </a:r>
            <a:endParaRPr lang="en-US" sz="2400" dirty="0" smtClean="0">
              <a:solidFill>
                <a:schemeClr val="accent1"/>
              </a:solidFill>
            </a:endParaRPr>
          </a:p>
          <a:p>
            <a:pPr>
              <a:buFont typeface="Arial" pitchFamily="34" charset="0"/>
              <a:buChar char="•"/>
            </a:pPr>
            <a:endParaRPr lang="en-US" sz="2400" dirty="0" smtClean="0">
              <a:solidFill>
                <a:schemeClr val="accent1"/>
              </a:solidFill>
            </a:endParaRPr>
          </a:p>
          <a:p>
            <a:pPr>
              <a:buFont typeface="Arial" pitchFamily="34" charset="0"/>
              <a:buChar char="•"/>
            </a:pPr>
            <a:r>
              <a:rPr lang="en-US" sz="2400" dirty="0" smtClean="0">
                <a:solidFill>
                  <a:schemeClr val="accent1"/>
                </a:solidFill>
                <a:hlinkClick r:id="rId7"/>
              </a:rPr>
              <a:t>http://www.foxconn.com/</a:t>
            </a:r>
            <a:endParaRPr lang="en-US" sz="2400"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exander\Desktop\Apple-Foxconn-logo-369x250.jpg"/>
          <p:cNvPicPr>
            <a:picLocks noChangeAspect="1" noChangeArrowheads="1"/>
          </p:cNvPicPr>
          <p:nvPr/>
        </p:nvPicPr>
        <p:blipFill>
          <a:blip r:embed="rId2" cstate="print"/>
          <a:srcRect/>
          <a:stretch>
            <a:fillRect/>
          </a:stretch>
        </p:blipFill>
        <p:spPr bwMode="auto">
          <a:xfrm>
            <a:off x="5629275" y="2057400"/>
            <a:ext cx="3514725" cy="2381250"/>
          </a:xfrm>
          <a:prstGeom prst="rect">
            <a:avLst/>
          </a:prstGeom>
          <a:noFill/>
        </p:spPr>
      </p:pic>
      <p:sp>
        <p:nvSpPr>
          <p:cNvPr id="5" name="TextBox 4"/>
          <p:cNvSpPr txBox="1"/>
          <p:nvPr/>
        </p:nvSpPr>
        <p:spPr>
          <a:xfrm>
            <a:off x="685800" y="2278529"/>
            <a:ext cx="4724400" cy="1938992"/>
          </a:xfrm>
          <a:prstGeom prst="rect">
            <a:avLst/>
          </a:prstGeom>
          <a:noFill/>
        </p:spPr>
        <p:txBody>
          <a:bodyPr wrap="square" rtlCol="0">
            <a:spAutoFit/>
          </a:bodyPr>
          <a:lstStyle/>
          <a:p>
            <a:pPr>
              <a:buFont typeface="Arial" pitchFamily="34" charset="0"/>
              <a:buChar char="•"/>
            </a:pPr>
            <a:r>
              <a:rPr lang="en-US" sz="4000" dirty="0" err="1" smtClean="0">
                <a:solidFill>
                  <a:schemeClr val="accent1"/>
                </a:solidFill>
              </a:rPr>
              <a:t>NeXt</a:t>
            </a:r>
            <a:r>
              <a:rPr lang="en-US" sz="4000" dirty="0" smtClean="0">
                <a:solidFill>
                  <a:schemeClr val="accent1"/>
                </a:solidFill>
              </a:rPr>
              <a:t> </a:t>
            </a:r>
            <a:r>
              <a:rPr lang="en-US" sz="4000" dirty="0" err="1" smtClean="0">
                <a:solidFill>
                  <a:schemeClr val="accent1"/>
                </a:solidFill>
              </a:rPr>
              <a:t>PeRsOn</a:t>
            </a:r>
            <a:r>
              <a:rPr lang="en-US" sz="4000" dirty="0" smtClean="0">
                <a:solidFill>
                  <a:schemeClr val="accent1"/>
                </a:solidFill>
              </a:rPr>
              <a:t> Up: DAKOTA GRAY</a:t>
            </a:r>
          </a:p>
          <a:p>
            <a:r>
              <a:rPr lang="en-US" sz="4000" dirty="0" smtClean="0">
                <a:solidFill>
                  <a:schemeClr val="accent1"/>
                </a:solidFill>
              </a:rPr>
              <a:t>(</a:t>
            </a:r>
            <a:r>
              <a:rPr lang="en-US" sz="4000" dirty="0" err="1" smtClean="0">
                <a:solidFill>
                  <a:schemeClr val="accent1"/>
                </a:solidFill>
              </a:rPr>
              <a:t>TheTrueThug</a:t>
            </a:r>
            <a:r>
              <a:rPr lang="en-US" sz="4000" dirty="0" smtClean="0">
                <a:solidFill>
                  <a:schemeClr val="accent1"/>
                </a:solidFill>
              </a:rPr>
              <a:t>[TTT])</a:t>
            </a:r>
            <a:endParaRPr lang="en-US" sz="4000" dirty="0">
              <a:solidFill>
                <a:schemeClr val="accent1"/>
              </a:solidFill>
            </a:endParaRPr>
          </a:p>
        </p:txBody>
      </p:sp>
    </p:spTree>
    <p:extLst>
      <p:ext uri="{BB962C8B-B14F-4D97-AF65-F5344CB8AC3E}">
        <p14:creationId xmlns:p14="http://schemas.microsoft.com/office/powerpoint/2010/main" val="426178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492</Words>
  <Application>Microsoft Office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dc:creator>
  <cp:lastModifiedBy>SUU</cp:lastModifiedBy>
  <cp:revision>9</cp:revision>
  <dcterms:created xsi:type="dcterms:W3CDTF">2012-11-05T06:52:36Z</dcterms:created>
  <dcterms:modified xsi:type="dcterms:W3CDTF">2012-11-05T19:02:13Z</dcterms:modified>
</cp:coreProperties>
</file>