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D05C37-7278-4C43-B413-F056B491EB1A}">
  <a:tblStyle styleId="{70D05C37-7278-4C43-B413-F056B491EB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08f6528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08f6528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5e57e5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5e57e5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08f6528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08f6528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08f652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08f652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8f652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8f652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8f6528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8f6528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8f6528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8f6528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905c999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905c999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905c999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905c999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a5e57e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a5e57e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08f6528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08f6528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38975" y="1667475"/>
            <a:ext cx="76503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1411B"/>
                </a:solidFill>
                <a:highlight>
                  <a:srgbClr val="FFFFFF"/>
                </a:highlight>
              </a:rPr>
              <a:t>Semantic Role Labeling</a:t>
            </a:r>
            <a:endParaRPr b="1" sz="5000">
              <a:solidFill>
                <a:srgbClr val="F1411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07000"/>
            <a:ext cx="85206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75">
                <a:solidFill>
                  <a:schemeClr val="dk1"/>
                </a:solidFill>
                <a:highlight>
                  <a:srgbClr val="FFFFFF"/>
                </a:highlight>
              </a:rPr>
              <a:t>Team Name: </a:t>
            </a:r>
            <a:r>
              <a:rPr b="1" lang="en" sz="1575">
                <a:solidFill>
                  <a:schemeClr val="dk1"/>
                </a:solidFill>
                <a:highlight>
                  <a:srgbClr val="FFFFFF"/>
                </a:highlight>
              </a:rPr>
              <a:t>Semantic Sentinels</a:t>
            </a:r>
            <a:endParaRPr b="1"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5">
                <a:solidFill>
                  <a:schemeClr val="dk1"/>
                </a:solidFill>
                <a:highlight>
                  <a:srgbClr val="FFFFFF"/>
                </a:highlight>
              </a:rPr>
              <a:t>Team Number: </a:t>
            </a:r>
            <a:r>
              <a:rPr b="1" lang="en" sz="1575">
                <a:solidFill>
                  <a:schemeClr val="dk1"/>
                </a:solidFill>
                <a:highlight>
                  <a:srgbClr val="FFFFFF"/>
                </a:highlight>
              </a:rPr>
              <a:t>55</a:t>
            </a:r>
            <a:endParaRPr b="1"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5">
                <a:solidFill>
                  <a:schemeClr val="dk1"/>
                </a:solidFill>
                <a:highlight>
                  <a:srgbClr val="FFFFFF"/>
                </a:highlight>
              </a:rPr>
              <a:t>1. D Priyanka - 2023814003</a:t>
            </a:r>
            <a:endParaRPr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5">
                <a:solidFill>
                  <a:schemeClr val="dk1"/>
                </a:solidFill>
                <a:highlight>
                  <a:srgbClr val="FFFFFF"/>
                </a:highlight>
              </a:rPr>
              <a:t>2. S Monica - 2023802005</a:t>
            </a:r>
            <a:endParaRPr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5">
                <a:solidFill>
                  <a:schemeClr val="dk1"/>
                </a:solidFill>
                <a:highlight>
                  <a:srgbClr val="FFFFFF"/>
                </a:highlight>
              </a:rPr>
              <a:t>3. CV Thirumala Kumar - 2023702020</a:t>
            </a:r>
            <a:endParaRPr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15175" y="2265975"/>
            <a:ext cx="7650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6" y="1415959"/>
            <a:ext cx="4085851" cy="27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Results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075" y="1374409"/>
            <a:ext cx="3954850" cy="273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980175" y="949050"/>
            <a:ext cx="699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Language wise overall performance </a:t>
            </a:r>
            <a:r>
              <a:rPr b="1" lang="en" sz="1800">
                <a:solidFill>
                  <a:schemeClr val="dk1"/>
                </a:solidFill>
              </a:rPr>
              <a:t>comparison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80400" y="4219550"/>
            <a:ext cx="4316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Observations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Urdu and Hindi showed similar 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Tamil and Telugu Showed similar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697100" y="4219550"/>
            <a:ext cx="4316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Possible reasons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Urdu-Hindi and Tamil-Telugu belongs to different language families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Multilingual End-to-End SRL method is proposed using multilingual data augmentation from a single language labelled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Proposed </a:t>
            </a:r>
            <a:r>
              <a:rPr lang="en">
                <a:solidFill>
                  <a:schemeClr val="dk1"/>
                </a:solidFill>
              </a:rPr>
              <a:t>approach</a:t>
            </a:r>
            <a:r>
              <a:rPr lang="en">
                <a:solidFill>
                  <a:schemeClr val="dk1"/>
                </a:solidFill>
              </a:rPr>
              <a:t> performing similar to the baseline without needing additional information such as PoS tags, dependency relations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Language characteristic based trend is observed in the performance.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Extending this approach for more languages, </a:t>
            </a:r>
            <a:r>
              <a:rPr lang="en">
                <a:solidFill>
                  <a:schemeClr val="dk1"/>
                </a:solidFill>
              </a:rPr>
              <a:t>observing source language impact on target </a:t>
            </a:r>
            <a:r>
              <a:rPr lang="en">
                <a:solidFill>
                  <a:schemeClr val="dk1"/>
                </a:solidFill>
              </a:rPr>
              <a:t>is the future scope of this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Conclusion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2436900" y="1956450"/>
            <a:ext cx="44049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F1411B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6700">
              <a:solidFill>
                <a:srgbClr val="F141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>
            <a:off x="2494100" y="3000700"/>
            <a:ext cx="4241100" cy="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82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Semantic Role Labeling (SRL) is the task of assigning roles to </a:t>
            </a:r>
            <a:r>
              <a:rPr lang="en" sz="1900">
                <a:solidFill>
                  <a:schemeClr val="dk1"/>
                </a:solidFill>
              </a:rPr>
              <a:t>w</a:t>
            </a:r>
            <a:r>
              <a:rPr lang="en" sz="1900">
                <a:solidFill>
                  <a:schemeClr val="dk1"/>
                </a:solidFill>
              </a:rPr>
              <a:t>ords/phrases in relation to the main verb, such as "agent", "patient", "instrument", etc.​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Introduction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37600" y="2262575"/>
            <a:ext cx="70611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The police officer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rgbClr val="0000FF"/>
                </a:solidFill>
              </a:rPr>
              <a:t>detained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rgbClr val="FF00FF"/>
                </a:solidFill>
              </a:rPr>
              <a:t>the suspect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rgbClr val="000000"/>
                </a:solidFill>
              </a:rPr>
              <a:t>at the scene of the crime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903109" y="2800350"/>
            <a:ext cx="935100" cy="2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1594478" y="1965938"/>
            <a:ext cx="379500" cy="176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3094650" y="2417450"/>
            <a:ext cx="379500" cy="85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5400000">
            <a:off x="4233250" y="2277638"/>
            <a:ext cx="379500" cy="113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5400000">
            <a:off x="6269599" y="1539488"/>
            <a:ext cx="379500" cy="261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439975" y="3059388"/>
            <a:ext cx="688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Who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748449" y="3059388"/>
            <a:ext cx="1111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did what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67401" y="3059388"/>
            <a:ext cx="1111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to whom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903757" y="3059388"/>
            <a:ext cx="1111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 where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66925" y="3642425"/>
            <a:ext cx="3555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</a:rPr>
              <a:t>Fig. </a:t>
            </a:r>
            <a:r>
              <a:rPr lang="en" sz="1700">
                <a:solidFill>
                  <a:schemeClr val="dk1"/>
                </a:solidFill>
              </a:rPr>
              <a:t>Pictorial depiction of SRL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able of words with black text&#10;&#10;Description automatically generated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875" y="1024450"/>
            <a:ext cx="6729974" cy="38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Core Semantic Role Labels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tree&#10;&#10;Description automatically generated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50" y="1205150"/>
            <a:ext cx="5802650" cy="33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Existing approaches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324125" y="1392700"/>
            <a:ext cx="1811400" cy="91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Argument Identification</a:t>
            </a:r>
            <a:endParaRPr sz="1800"/>
          </a:p>
        </p:txBody>
      </p:sp>
      <p:sp>
        <p:nvSpPr>
          <p:cNvPr id="92" name="Google Shape;92;p17"/>
          <p:cNvSpPr/>
          <p:nvPr/>
        </p:nvSpPr>
        <p:spPr>
          <a:xfrm>
            <a:off x="4673750" y="1392700"/>
            <a:ext cx="1602000" cy="91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Argument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Classification</a:t>
            </a:r>
            <a:endParaRPr sz="1800"/>
          </a:p>
        </p:txBody>
      </p:sp>
      <p:cxnSp>
        <p:nvCxnSpPr>
          <p:cNvPr id="93" name="Google Shape;93;p17"/>
          <p:cNvCxnSpPr>
            <a:stCxn id="91" idx="3"/>
            <a:endCxn id="92" idx="1"/>
          </p:cNvCxnSpPr>
          <p:nvPr/>
        </p:nvCxnSpPr>
        <p:spPr>
          <a:xfrm>
            <a:off x="4135525" y="1852150"/>
            <a:ext cx="53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95" idx="3"/>
            <a:endCxn id="91" idx="1"/>
          </p:cNvCxnSpPr>
          <p:nvPr/>
        </p:nvCxnSpPr>
        <p:spPr>
          <a:xfrm>
            <a:off x="1897875" y="1852150"/>
            <a:ext cx="42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869175" y="1642450"/>
            <a:ext cx="1028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Sentence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911375" y="1497850"/>
            <a:ext cx="1284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Semantic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roles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97" name="Google Shape;97;p17"/>
          <p:cNvCxnSpPr>
            <a:stCxn id="92" idx="3"/>
            <a:endCxn id="96" idx="1"/>
          </p:cNvCxnSpPr>
          <p:nvPr/>
        </p:nvCxnSpPr>
        <p:spPr>
          <a:xfrm>
            <a:off x="6275750" y="1852150"/>
            <a:ext cx="63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3348600" y="2441925"/>
            <a:ext cx="2446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Fig.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Cascaded</a:t>
            </a:r>
            <a:r>
              <a:rPr lang="en" sz="1500">
                <a:solidFill>
                  <a:schemeClr val="dk1"/>
                </a:solidFill>
              </a:rPr>
              <a:t> approach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99275" y="3123100"/>
            <a:ext cx="8049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Drawbacks: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Requires additional information such as PoS tags, dependency relation etc.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Not </a:t>
            </a:r>
            <a:r>
              <a:rPr lang="en" sz="1700">
                <a:solidFill>
                  <a:schemeClr val="dk1"/>
                </a:solidFill>
              </a:rPr>
              <a:t>feasible</a:t>
            </a:r>
            <a:r>
              <a:rPr lang="en" sz="1700">
                <a:solidFill>
                  <a:schemeClr val="dk1"/>
                </a:solidFill>
              </a:rPr>
              <a:t> for practical </a:t>
            </a:r>
            <a:r>
              <a:rPr lang="en" sz="1700">
                <a:solidFill>
                  <a:schemeClr val="dk1"/>
                </a:solidFill>
              </a:rPr>
              <a:t>usage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Not feasible for multiple languages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Proposed approach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223000" y="1302825"/>
            <a:ext cx="1811400" cy="91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End-to-End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SRL</a:t>
            </a:r>
            <a:endParaRPr sz="1800"/>
          </a:p>
        </p:txBody>
      </p:sp>
      <p:cxnSp>
        <p:nvCxnSpPr>
          <p:cNvPr id="106" name="Google Shape;106;p18"/>
          <p:cNvCxnSpPr>
            <a:stCxn id="107" idx="3"/>
            <a:endCxn id="105" idx="1"/>
          </p:cNvCxnSpPr>
          <p:nvPr/>
        </p:nvCxnSpPr>
        <p:spPr>
          <a:xfrm>
            <a:off x="2790300" y="1762263"/>
            <a:ext cx="43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1761600" y="1552563"/>
            <a:ext cx="1028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Sentence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467101" y="1407975"/>
            <a:ext cx="1244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Semantic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roles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09" name="Google Shape;109;p18"/>
          <p:cNvCxnSpPr>
            <a:stCxn id="105" idx="3"/>
            <a:endCxn id="108" idx="1"/>
          </p:cNvCxnSpPr>
          <p:nvPr/>
        </p:nvCxnSpPr>
        <p:spPr>
          <a:xfrm>
            <a:off x="5034400" y="1762275"/>
            <a:ext cx="43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519375" y="2633725"/>
            <a:ext cx="71808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Challenges: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Lack of data for Deep learning approach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Lack of Multi-lingual SRL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Available Data: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Urdu SRL dataset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Data </a:t>
            </a:r>
            <a:r>
              <a:rPr b="1" lang="en" sz="2800">
                <a:solidFill>
                  <a:srgbClr val="FFFFFF"/>
                </a:solidFill>
              </a:rPr>
              <a:t>Augmentation Pipeline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634238" y="2153200"/>
            <a:ext cx="10710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Translator</a:t>
            </a:r>
            <a:endParaRPr sz="1500"/>
          </a:p>
        </p:txBody>
      </p:sp>
      <p:sp>
        <p:nvSpPr>
          <p:cNvPr id="117" name="Google Shape;117;p19"/>
          <p:cNvSpPr/>
          <p:nvPr/>
        </p:nvSpPr>
        <p:spPr>
          <a:xfrm>
            <a:off x="3577175" y="2153200"/>
            <a:ext cx="869700" cy="46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Aligner</a:t>
            </a:r>
            <a:endParaRPr sz="1500"/>
          </a:p>
        </p:txBody>
      </p:sp>
      <p:sp>
        <p:nvSpPr>
          <p:cNvPr id="118" name="Google Shape;118;p19"/>
          <p:cNvSpPr txBox="1"/>
          <p:nvPr/>
        </p:nvSpPr>
        <p:spPr>
          <a:xfrm>
            <a:off x="271925" y="2099350"/>
            <a:ext cx="924600" cy="5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Urdu Sentences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941025" y="3005950"/>
            <a:ext cx="1071000" cy="35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Urdu roles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0" name="Google Shape;120;p19"/>
          <p:cNvCxnSpPr>
            <a:stCxn id="118" idx="3"/>
            <a:endCxn id="116" idx="1"/>
          </p:cNvCxnSpPr>
          <p:nvPr/>
        </p:nvCxnSpPr>
        <p:spPr>
          <a:xfrm>
            <a:off x="1196525" y="2384050"/>
            <a:ext cx="43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6" idx="3"/>
            <a:endCxn id="117" idx="1"/>
          </p:cNvCxnSpPr>
          <p:nvPr/>
        </p:nvCxnSpPr>
        <p:spPr>
          <a:xfrm>
            <a:off x="2705238" y="2384050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8" idx="0"/>
            <a:endCxn id="117" idx="0"/>
          </p:cNvCxnSpPr>
          <p:nvPr/>
        </p:nvCxnSpPr>
        <p:spPr>
          <a:xfrm flipH="1" rot="-5400000">
            <a:off x="2346125" y="487450"/>
            <a:ext cx="54000" cy="3277800"/>
          </a:xfrm>
          <a:prstGeom prst="bentConnector3">
            <a:avLst>
              <a:gd fmla="val -44097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2642550" y="2402300"/>
            <a:ext cx="869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Hindi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Tamil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Telugu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707475" y="2153200"/>
            <a:ext cx="1538100" cy="46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Roles Transfer</a:t>
            </a:r>
            <a:endParaRPr sz="1500"/>
          </a:p>
        </p:txBody>
      </p:sp>
      <p:cxnSp>
        <p:nvCxnSpPr>
          <p:cNvPr id="125" name="Google Shape;125;p19"/>
          <p:cNvCxnSpPr>
            <a:stCxn id="117" idx="3"/>
            <a:endCxn id="124" idx="1"/>
          </p:cNvCxnSpPr>
          <p:nvPr/>
        </p:nvCxnSpPr>
        <p:spPr>
          <a:xfrm>
            <a:off x="4446875" y="2384050"/>
            <a:ext cx="12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4523075" y="2362625"/>
            <a:ext cx="1214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Alignments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</a:t>
            </a:r>
            <a:r>
              <a:rPr lang="en" sz="1200">
                <a:solidFill>
                  <a:schemeClr val="dk1"/>
                </a:solidFill>
              </a:rPr>
              <a:t>Urdu-</a:t>
            </a:r>
            <a:r>
              <a:rPr lang="en" sz="1200">
                <a:solidFill>
                  <a:schemeClr val="dk1"/>
                </a:solidFill>
              </a:rPr>
              <a:t>Hindi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Urdu-Tamil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Urdu-Telugu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7" name="Google Shape;127;p19"/>
          <p:cNvCxnSpPr>
            <a:stCxn id="119" idx="0"/>
            <a:endCxn id="124" idx="2"/>
          </p:cNvCxnSpPr>
          <p:nvPr/>
        </p:nvCxnSpPr>
        <p:spPr>
          <a:xfrm rot="10800000">
            <a:off x="6476525" y="261505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7625700" y="2060050"/>
            <a:ext cx="1214100" cy="6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Multilingual SRL labelled data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9" name="Google Shape;129;p19"/>
          <p:cNvCxnSpPr>
            <a:stCxn id="124" idx="3"/>
            <a:endCxn id="128" idx="1"/>
          </p:cNvCxnSpPr>
          <p:nvPr/>
        </p:nvCxnSpPr>
        <p:spPr>
          <a:xfrm>
            <a:off x="7245575" y="23840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3194100" y="3592525"/>
            <a:ext cx="275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Non-SRL Tags: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NAH (Not-A-Head)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NAA (Not-An-Argument)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Predicate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Experimental setup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08600" y="1029913"/>
            <a:ext cx="8326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Fine-tuning 2 bert based models for SRL as a token-classification task.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Indic-Bert (</a:t>
            </a:r>
            <a:r>
              <a:rPr lang="en">
                <a:solidFill>
                  <a:schemeClr val="dk1"/>
                </a:solidFill>
              </a:rPr>
              <a:t>AI4Bharath</a:t>
            </a:r>
            <a:r>
              <a:rPr lang="en">
                <a:solidFill>
                  <a:schemeClr val="dk1"/>
                </a:solidFill>
              </a:rPr>
              <a:t>) - 24 Languages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Multilingual-Bert (Google) - 104 Languages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487225" y="20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{70D05C37-7278-4C43-B413-F056B491EB1A}</a:tableStyleId>
              </a:tblPr>
              <a:tblGrid>
                <a:gridCol w="2562625"/>
                <a:gridCol w="1789975"/>
                <a:gridCol w="34383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 Name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Base Model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Indic-bert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Indic-bert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labelling only first subtoken of the word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Indic-bert -lat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labelling all </a:t>
                      </a:r>
                      <a:r>
                        <a:rPr lang="en"/>
                        <a:t>sub tokens</a:t>
                      </a:r>
                      <a:r>
                        <a:rPr lang="en"/>
                        <a:t> of the word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multilingual-bert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multilingual bert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labelling only first subtoken of the word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multilingual-bert-lat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labelling all </a:t>
                      </a:r>
                      <a:r>
                        <a:rPr lang="en"/>
                        <a:t>sub tokens</a:t>
                      </a:r>
                      <a:r>
                        <a:rPr lang="en"/>
                        <a:t> of the word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0"/>
          <p:cNvSpPr txBox="1"/>
          <p:nvPr/>
        </p:nvSpPr>
        <p:spPr>
          <a:xfrm>
            <a:off x="553175" y="3592675"/>
            <a:ext cx="77910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Training Configuration: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Batch size - 16 per 2 device ( 2 GPUs used)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Learning</a:t>
            </a:r>
            <a:r>
              <a:rPr lang="en">
                <a:solidFill>
                  <a:schemeClr val="dk1"/>
                </a:solidFill>
              </a:rPr>
              <a:t> rate 0.00005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Training epochs 20 with </a:t>
            </a:r>
            <a:r>
              <a:rPr lang="en">
                <a:solidFill>
                  <a:schemeClr val="dk1"/>
                </a:solidFill>
              </a:rPr>
              <a:t>Early Stopping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</a:rPr>
              <a:t>patience</a:t>
            </a:r>
            <a:r>
              <a:rPr lang="en">
                <a:solidFill>
                  <a:schemeClr val="dk1"/>
                </a:solidFill>
              </a:rPr>
              <a:t> 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1"/>
          <p:cNvGraphicFramePr/>
          <p:nvPr/>
        </p:nvGraphicFramePr>
        <p:xfrm>
          <a:off x="1036650" y="16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{70D05C37-7278-4C43-B413-F056B491EB1A}</a:tableStyleId>
              </a:tblPr>
              <a:tblGrid>
                <a:gridCol w="1803000"/>
                <a:gridCol w="1163475"/>
                <a:gridCol w="1157625"/>
                <a:gridCol w="1237550"/>
                <a:gridCol w="1522600"/>
              </a:tblGrid>
              <a:tr h="310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Weighted F1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Macro F1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Argument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Identification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Argument Classification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Argument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Identification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Argument Classification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Indic-bert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Indic-bert -lat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</a:t>
                      </a: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</a:t>
                      </a:r>
                      <a:r>
                        <a:rPr lang="en" sz="1200"/>
                        <a:t>28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multilingual-bert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0.68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0.70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0.34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multilingual-bert-lat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SVM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0.77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0.64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0.77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0.32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1"/>
          <p:cNvSpPr/>
          <p:nvPr/>
        </p:nvSpPr>
        <p:spPr>
          <a:xfrm>
            <a:off x="380400" y="395150"/>
            <a:ext cx="8383200" cy="569400"/>
          </a:xfrm>
          <a:prstGeom prst="rect">
            <a:avLst/>
          </a:prstGeom>
          <a:solidFill>
            <a:srgbClr val="F1411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Results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980175" y="1101450"/>
            <a:ext cx="699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Baseline SVM vs Proposed approach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80400" y="4219550"/>
            <a:ext cx="8208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Observation</a:t>
            </a:r>
            <a:r>
              <a:rPr lang="en" sz="1800">
                <a:solidFill>
                  <a:schemeClr val="dk1"/>
                </a:solidFill>
              </a:rPr>
              <a:t>: Proposed approach showed similar performance as baseline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