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1766" r:id="rId7"/>
    <p:sldId id="1767" r:id="rId8"/>
    <p:sldId id="1759" r:id="rId9"/>
    <p:sldId id="1762" r:id="rId10"/>
    <p:sldId id="1760" r:id="rId11"/>
    <p:sldId id="1764" r:id="rId12"/>
    <p:sldId id="17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9" autoAdjust="0"/>
    <p:restoredTop sz="94225" autoAdjust="0"/>
  </p:normalViewPr>
  <p:slideViewPr>
    <p:cSldViewPr snapToGrid="0">
      <p:cViewPr varScale="1">
        <p:scale>
          <a:sx n="101" d="100"/>
          <a:sy n="101" d="100"/>
        </p:scale>
        <p:origin x="33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pyEMS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</a:rPr>
              <a:t>Input-output general purpose system modelling framework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LCA model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Energy system model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648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Reference Production System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2266764" y="2631357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oil refinery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8795217" y="472758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6613318" y="5454560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electricity</a:t>
            </a:r>
            <a:endParaRPr lang="en-US" sz="1200" i="1" dirty="0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4899582" y="493655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PV plant</a:t>
            </a:r>
          </a:p>
        </p:txBody>
      </p: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702652" y="2814395"/>
            <a:ext cx="0" cy="2231532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649097" y="4540157"/>
            <a:ext cx="9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Air emissions</a:t>
            </a:r>
            <a:endParaRPr lang="en-US" sz="1200" i="1" dirty="0"/>
          </a:p>
        </p:txBody>
      </p: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984708" y="2022064"/>
            <a:ext cx="7847216" cy="3795033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Connettore diritto 55">
            <a:extLst>
              <a:ext uri="{FF2B5EF4-FFF2-40B4-BE49-F238E27FC236}">
                <a16:creationId xmlns:a16="http://schemas.microsoft.com/office/drawing/2014/main" id="{44944B32-C4D3-EE67-EDFF-9E98FA151941}"/>
              </a:ext>
            </a:extLst>
          </p:cNvPr>
          <p:cNvCxnSpPr>
            <a:cxnSpLocks/>
          </p:cNvCxnSpPr>
          <p:nvPr/>
        </p:nvCxnSpPr>
        <p:spPr>
          <a:xfrm>
            <a:off x="10128780" y="2070178"/>
            <a:ext cx="0" cy="337882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43">
            <a:extLst>
              <a:ext uri="{FF2B5EF4-FFF2-40B4-BE49-F238E27FC236}">
                <a16:creationId xmlns:a16="http://schemas.microsoft.com/office/drawing/2014/main" id="{5D9B5FEA-7A96-76BF-77C2-276C31868E1E}"/>
              </a:ext>
            </a:extLst>
          </p:cNvPr>
          <p:cNvSpPr/>
          <p:nvPr/>
        </p:nvSpPr>
        <p:spPr>
          <a:xfrm>
            <a:off x="7561969" y="457158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industry</a:t>
            </a:r>
          </a:p>
        </p:txBody>
      </p:sp>
      <p:cxnSp>
        <p:nvCxnSpPr>
          <p:cNvPr id="13" name="Connettore diritto 48">
            <a:extLst>
              <a:ext uri="{FF2B5EF4-FFF2-40B4-BE49-F238E27FC236}">
                <a16:creationId xmlns:a16="http://schemas.microsoft.com/office/drawing/2014/main" id="{8EEEDE4A-E758-95A5-4B53-A7A92E3B1626}"/>
              </a:ext>
            </a:extLst>
          </p:cNvPr>
          <p:cNvCxnSpPr>
            <a:cxnSpLocks/>
          </p:cNvCxnSpPr>
          <p:nvPr/>
        </p:nvCxnSpPr>
        <p:spPr>
          <a:xfrm>
            <a:off x="8795217" y="5032389"/>
            <a:ext cx="685863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55">
            <a:extLst>
              <a:ext uri="{FF2B5EF4-FFF2-40B4-BE49-F238E27FC236}">
                <a16:creationId xmlns:a16="http://schemas.microsoft.com/office/drawing/2014/main" id="{9DD551CF-99D5-8DE1-EC9F-BF2C82A6C9DE}"/>
              </a:ext>
            </a:extLst>
          </p:cNvPr>
          <p:cNvCxnSpPr>
            <a:cxnSpLocks/>
          </p:cNvCxnSpPr>
          <p:nvPr/>
        </p:nvCxnSpPr>
        <p:spPr>
          <a:xfrm>
            <a:off x="9262694" y="4260142"/>
            <a:ext cx="0" cy="59887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92">
            <a:extLst>
              <a:ext uri="{FF2B5EF4-FFF2-40B4-BE49-F238E27FC236}">
                <a16:creationId xmlns:a16="http://schemas.microsoft.com/office/drawing/2014/main" id="{2FFE62EE-AD53-EC2E-3BB5-6C7F74BDE1D9}"/>
              </a:ext>
            </a:extLst>
          </p:cNvPr>
          <p:cNvSpPr txBox="1"/>
          <p:nvPr/>
        </p:nvSpPr>
        <p:spPr>
          <a:xfrm>
            <a:off x="8608919" y="396476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a</a:t>
            </a:r>
            <a:endParaRPr lang="en-US" sz="1200" i="1" dirty="0"/>
          </a:p>
        </p:txBody>
      </p:sp>
      <p:cxnSp>
        <p:nvCxnSpPr>
          <p:cNvPr id="23" name="Connettore diritto 55">
            <a:extLst>
              <a:ext uri="{FF2B5EF4-FFF2-40B4-BE49-F238E27FC236}">
                <a16:creationId xmlns:a16="http://schemas.microsoft.com/office/drawing/2014/main" id="{A9ACC9CB-927C-888B-FC56-BECE4FA37F59}"/>
              </a:ext>
            </a:extLst>
          </p:cNvPr>
          <p:cNvCxnSpPr>
            <a:cxnSpLocks/>
          </p:cNvCxnSpPr>
          <p:nvPr/>
        </p:nvCxnSpPr>
        <p:spPr>
          <a:xfrm>
            <a:off x="9481080" y="4825745"/>
            <a:ext cx="0" cy="59887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92">
            <a:extLst>
              <a:ext uri="{FF2B5EF4-FFF2-40B4-BE49-F238E27FC236}">
                <a16:creationId xmlns:a16="http://schemas.microsoft.com/office/drawing/2014/main" id="{5EA2B33C-762D-8F20-16D2-32C6437AF10C}"/>
              </a:ext>
            </a:extLst>
          </p:cNvPr>
          <p:cNvSpPr txBox="1"/>
          <p:nvPr/>
        </p:nvSpPr>
        <p:spPr>
          <a:xfrm>
            <a:off x="8728459" y="5449005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</a:t>
            </a:r>
            <a:endParaRPr lang="en-US" sz="1200" i="1" dirty="0"/>
          </a:p>
        </p:txBody>
      </p:sp>
      <p:cxnSp>
        <p:nvCxnSpPr>
          <p:cNvPr id="25" name="Connettore diritto 48">
            <a:extLst>
              <a:ext uri="{FF2B5EF4-FFF2-40B4-BE49-F238E27FC236}">
                <a16:creationId xmlns:a16="http://schemas.microsoft.com/office/drawing/2014/main" id="{C56F1778-F9FB-D7DD-57E1-690348C5CEF5}"/>
              </a:ext>
            </a:extLst>
          </p:cNvPr>
          <p:cNvCxnSpPr>
            <a:cxnSpLocks/>
          </p:cNvCxnSpPr>
          <p:nvPr/>
        </p:nvCxnSpPr>
        <p:spPr>
          <a:xfrm>
            <a:off x="9262694" y="4474046"/>
            <a:ext cx="866086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48">
            <a:extLst>
              <a:ext uri="{FF2B5EF4-FFF2-40B4-BE49-F238E27FC236}">
                <a16:creationId xmlns:a16="http://schemas.microsoft.com/office/drawing/2014/main" id="{B8738EFB-442A-E2AD-AD0E-019053BA9EEC}"/>
              </a:ext>
            </a:extLst>
          </p:cNvPr>
          <p:cNvCxnSpPr>
            <a:cxnSpLocks/>
          </p:cNvCxnSpPr>
          <p:nvPr/>
        </p:nvCxnSpPr>
        <p:spPr>
          <a:xfrm>
            <a:off x="9481080" y="5261446"/>
            <a:ext cx="647700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43">
            <a:extLst>
              <a:ext uri="{FF2B5EF4-FFF2-40B4-BE49-F238E27FC236}">
                <a16:creationId xmlns:a16="http://schemas.microsoft.com/office/drawing/2014/main" id="{E3C8875F-F354-00D1-978A-D99A82BA2381}"/>
              </a:ext>
            </a:extLst>
          </p:cNvPr>
          <p:cNvSpPr/>
          <p:nvPr/>
        </p:nvSpPr>
        <p:spPr>
          <a:xfrm>
            <a:off x="4899582" y="3990237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CHP engine</a:t>
            </a:r>
          </a:p>
        </p:txBody>
      </p:sp>
      <p:sp>
        <p:nvSpPr>
          <p:cNvPr id="35" name="Rettangolo 43">
            <a:extLst>
              <a:ext uri="{FF2B5EF4-FFF2-40B4-BE49-F238E27FC236}">
                <a16:creationId xmlns:a16="http://schemas.microsoft.com/office/drawing/2014/main" id="{2A61869D-E432-15A2-4312-17D1E7962424}"/>
              </a:ext>
            </a:extLst>
          </p:cNvPr>
          <p:cNvSpPr/>
          <p:nvPr/>
        </p:nvSpPr>
        <p:spPr>
          <a:xfrm>
            <a:off x="4899582" y="307227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/>
              <a:t>boiler</a:t>
            </a:r>
            <a:endParaRPr lang="en-US" sz="1400" dirty="0"/>
          </a:p>
        </p:txBody>
      </p:sp>
      <p:cxnSp>
        <p:nvCxnSpPr>
          <p:cNvPr id="36" name="Connettore diritto 48">
            <a:extLst>
              <a:ext uri="{FF2B5EF4-FFF2-40B4-BE49-F238E27FC236}">
                <a16:creationId xmlns:a16="http://schemas.microsoft.com/office/drawing/2014/main" id="{277FF397-F36F-7C97-C1C4-D39CE71A951D}"/>
              </a:ext>
            </a:extLst>
          </p:cNvPr>
          <p:cNvCxnSpPr>
            <a:cxnSpLocks/>
          </p:cNvCxnSpPr>
          <p:nvPr/>
        </p:nvCxnSpPr>
        <p:spPr>
          <a:xfrm>
            <a:off x="7094492" y="4906428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55">
            <a:extLst>
              <a:ext uri="{FF2B5EF4-FFF2-40B4-BE49-F238E27FC236}">
                <a16:creationId xmlns:a16="http://schemas.microsoft.com/office/drawing/2014/main" id="{764D22E8-AAC7-2BD5-A6D8-FEA943F84F1F}"/>
              </a:ext>
            </a:extLst>
          </p:cNvPr>
          <p:cNvCxnSpPr>
            <a:cxnSpLocks/>
          </p:cNvCxnSpPr>
          <p:nvPr/>
        </p:nvCxnSpPr>
        <p:spPr>
          <a:xfrm>
            <a:off x="7093806" y="4305674"/>
            <a:ext cx="0" cy="1143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8">
            <a:extLst>
              <a:ext uri="{FF2B5EF4-FFF2-40B4-BE49-F238E27FC236}">
                <a16:creationId xmlns:a16="http://schemas.microsoft.com/office/drawing/2014/main" id="{99B57B99-FF5C-002C-DDE8-838B1B2CD9BC}"/>
              </a:ext>
            </a:extLst>
          </p:cNvPr>
          <p:cNvCxnSpPr>
            <a:cxnSpLocks/>
          </p:cNvCxnSpPr>
          <p:nvPr/>
        </p:nvCxnSpPr>
        <p:spPr>
          <a:xfrm>
            <a:off x="6132830" y="4456855"/>
            <a:ext cx="960976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8">
            <a:extLst>
              <a:ext uri="{FF2B5EF4-FFF2-40B4-BE49-F238E27FC236}">
                <a16:creationId xmlns:a16="http://schemas.microsoft.com/office/drawing/2014/main" id="{65137924-BC23-B06D-6049-EC487E5BD2FB}"/>
              </a:ext>
            </a:extLst>
          </p:cNvPr>
          <p:cNvCxnSpPr>
            <a:cxnSpLocks/>
          </p:cNvCxnSpPr>
          <p:nvPr/>
        </p:nvCxnSpPr>
        <p:spPr>
          <a:xfrm>
            <a:off x="6132830" y="4157416"/>
            <a:ext cx="667028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55">
            <a:extLst>
              <a:ext uri="{FF2B5EF4-FFF2-40B4-BE49-F238E27FC236}">
                <a16:creationId xmlns:a16="http://schemas.microsoft.com/office/drawing/2014/main" id="{392E5DF1-93B5-22CD-04AB-9B50CB6F3690}"/>
              </a:ext>
            </a:extLst>
          </p:cNvPr>
          <p:cNvCxnSpPr>
            <a:cxnSpLocks/>
          </p:cNvCxnSpPr>
          <p:nvPr/>
        </p:nvCxnSpPr>
        <p:spPr>
          <a:xfrm>
            <a:off x="6799859" y="2881517"/>
            <a:ext cx="0" cy="142415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8">
            <a:extLst>
              <a:ext uri="{FF2B5EF4-FFF2-40B4-BE49-F238E27FC236}">
                <a16:creationId xmlns:a16="http://schemas.microsoft.com/office/drawing/2014/main" id="{FE214165-4ABB-6B21-AE7F-ACC12D2DD2ED}"/>
              </a:ext>
            </a:extLst>
          </p:cNvPr>
          <p:cNvCxnSpPr>
            <a:cxnSpLocks/>
          </p:cNvCxnSpPr>
          <p:nvPr/>
        </p:nvCxnSpPr>
        <p:spPr>
          <a:xfrm>
            <a:off x="6132830" y="3387709"/>
            <a:ext cx="667028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AD70BF97-63C7-9554-6A5F-5B2DDF72626C}"/>
              </a:ext>
            </a:extLst>
          </p:cNvPr>
          <p:cNvCxnSpPr>
            <a:cxnSpLocks/>
          </p:cNvCxnSpPr>
          <p:nvPr/>
        </p:nvCxnSpPr>
        <p:spPr>
          <a:xfrm>
            <a:off x="6799859" y="3013198"/>
            <a:ext cx="3328921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92">
            <a:extLst>
              <a:ext uri="{FF2B5EF4-FFF2-40B4-BE49-F238E27FC236}">
                <a16:creationId xmlns:a16="http://schemas.microsoft.com/office/drawing/2014/main" id="{30217FC9-EE49-A8D1-C4A0-6AD62746AB62}"/>
              </a:ext>
            </a:extLst>
          </p:cNvPr>
          <p:cNvSpPr txBox="1"/>
          <p:nvPr/>
        </p:nvSpPr>
        <p:spPr>
          <a:xfrm>
            <a:off x="6314163" y="2616334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heat</a:t>
            </a:r>
            <a:endParaRPr lang="en-US" sz="1200" i="1" dirty="0"/>
          </a:p>
        </p:txBody>
      </p:sp>
      <p:cxnSp>
        <p:nvCxnSpPr>
          <p:cNvPr id="58" name="Connettore diritto 48">
            <a:extLst>
              <a:ext uri="{FF2B5EF4-FFF2-40B4-BE49-F238E27FC236}">
                <a16:creationId xmlns:a16="http://schemas.microsoft.com/office/drawing/2014/main" id="{B4D998CF-A344-46A6-ED8E-384CC0ADA37C}"/>
              </a:ext>
            </a:extLst>
          </p:cNvPr>
          <p:cNvCxnSpPr>
            <a:cxnSpLocks/>
          </p:cNvCxnSpPr>
          <p:nvPr/>
        </p:nvCxnSpPr>
        <p:spPr>
          <a:xfrm>
            <a:off x="4234180" y="3387709"/>
            <a:ext cx="66540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48">
            <a:extLst>
              <a:ext uri="{FF2B5EF4-FFF2-40B4-BE49-F238E27FC236}">
                <a16:creationId xmlns:a16="http://schemas.microsoft.com/office/drawing/2014/main" id="{794A84EC-B078-97EB-EE5F-1AB87012EF3B}"/>
              </a:ext>
            </a:extLst>
          </p:cNvPr>
          <p:cNvCxnSpPr>
            <a:cxnSpLocks/>
          </p:cNvCxnSpPr>
          <p:nvPr/>
        </p:nvCxnSpPr>
        <p:spPr>
          <a:xfrm>
            <a:off x="4234180" y="4324131"/>
            <a:ext cx="665402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48">
            <a:extLst>
              <a:ext uri="{FF2B5EF4-FFF2-40B4-BE49-F238E27FC236}">
                <a16:creationId xmlns:a16="http://schemas.microsoft.com/office/drawing/2014/main" id="{D2A5DD4C-8E92-24A7-D361-048FBB3FBD94}"/>
              </a:ext>
            </a:extLst>
          </p:cNvPr>
          <p:cNvCxnSpPr>
            <a:cxnSpLocks/>
          </p:cNvCxnSpPr>
          <p:nvPr/>
        </p:nvCxnSpPr>
        <p:spPr>
          <a:xfrm>
            <a:off x="6132830" y="5251987"/>
            <a:ext cx="960976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48">
            <a:extLst>
              <a:ext uri="{FF2B5EF4-FFF2-40B4-BE49-F238E27FC236}">
                <a16:creationId xmlns:a16="http://schemas.microsoft.com/office/drawing/2014/main" id="{11395906-DCC3-8F52-2B92-9185EF2FB0F0}"/>
              </a:ext>
            </a:extLst>
          </p:cNvPr>
          <p:cNvCxnSpPr>
            <a:cxnSpLocks/>
          </p:cNvCxnSpPr>
          <p:nvPr/>
        </p:nvCxnSpPr>
        <p:spPr>
          <a:xfrm>
            <a:off x="3500012" y="2806818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48">
            <a:extLst>
              <a:ext uri="{FF2B5EF4-FFF2-40B4-BE49-F238E27FC236}">
                <a16:creationId xmlns:a16="http://schemas.microsoft.com/office/drawing/2014/main" id="{05E0450C-9BD4-B42D-3F5F-99A95053ECEF}"/>
              </a:ext>
            </a:extLst>
          </p:cNvPr>
          <p:cNvCxnSpPr>
            <a:cxnSpLocks/>
          </p:cNvCxnSpPr>
          <p:nvPr/>
        </p:nvCxnSpPr>
        <p:spPr>
          <a:xfrm>
            <a:off x="3500011" y="3137550"/>
            <a:ext cx="739858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55">
            <a:extLst>
              <a:ext uri="{FF2B5EF4-FFF2-40B4-BE49-F238E27FC236}">
                <a16:creationId xmlns:a16="http://schemas.microsoft.com/office/drawing/2014/main" id="{48A232B2-17E4-2779-4186-84CBBCC011E9}"/>
              </a:ext>
            </a:extLst>
          </p:cNvPr>
          <p:cNvCxnSpPr>
            <a:cxnSpLocks/>
          </p:cNvCxnSpPr>
          <p:nvPr/>
        </p:nvCxnSpPr>
        <p:spPr>
          <a:xfrm>
            <a:off x="4234180" y="3013198"/>
            <a:ext cx="0" cy="15828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55">
            <a:extLst>
              <a:ext uri="{FF2B5EF4-FFF2-40B4-BE49-F238E27FC236}">
                <a16:creationId xmlns:a16="http://schemas.microsoft.com/office/drawing/2014/main" id="{BE1462D8-1EE0-B84C-E755-5E8B0E9DFF3A}"/>
              </a:ext>
            </a:extLst>
          </p:cNvPr>
          <p:cNvCxnSpPr>
            <a:cxnSpLocks/>
          </p:cNvCxnSpPr>
          <p:nvPr/>
        </p:nvCxnSpPr>
        <p:spPr>
          <a:xfrm>
            <a:off x="3967489" y="2245737"/>
            <a:ext cx="0" cy="68505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48">
            <a:extLst>
              <a:ext uri="{FF2B5EF4-FFF2-40B4-BE49-F238E27FC236}">
                <a16:creationId xmlns:a16="http://schemas.microsoft.com/office/drawing/2014/main" id="{0503E082-C06B-E6A6-E3F0-6AC21346B8D6}"/>
              </a:ext>
            </a:extLst>
          </p:cNvPr>
          <p:cNvCxnSpPr>
            <a:cxnSpLocks/>
          </p:cNvCxnSpPr>
          <p:nvPr/>
        </p:nvCxnSpPr>
        <p:spPr>
          <a:xfrm>
            <a:off x="3967489" y="2422648"/>
            <a:ext cx="6161291" cy="0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92">
            <a:extLst>
              <a:ext uri="{FF2B5EF4-FFF2-40B4-BE49-F238E27FC236}">
                <a16:creationId xmlns:a16="http://schemas.microsoft.com/office/drawing/2014/main" id="{E50D5AB0-8A4C-A97F-4D30-B87D1C532238}"/>
              </a:ext>
            </a:extLst>
          </p:cNvPr>
          <p:cNvSpPr txBox="1"/>
          <p:nvPr/>
        </p:nvSpPr>
        <p:spPr>
          <a:xfrm>
            <a:off x="3182740" y="2107238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fuel b</a:t>
            </a:r>
            <a:endParaRPr lang="en-US" sz="1200" i="1" dirty="0"/>
          </a:p>
        </p:txBody>
      </p:sp>
      <p:sp>
        <p:nvSpPr>
          <p:cNvPr id="72" name="CasellaDiTesto 92">
            <a:extLst>
              <a:ext uri="{FF2B5EF4-FFF2-40B4-BE49-F238E27FC236}">
                <a16:creationId xmlns:a16="http://schemas.microsoft.com/office/drawing/2014/main" id="{F87BF045-7791-C6E8-8693-B60385910834}"/>
              </a:ext>
            </a:extLst>
          </p:cNvPr>
          <p:cNvSpPr txBox="1"/>
          <p:nvPr/>
        </p:nvSpPr>
        <p:spPr>
          <a:xfrm>
            <a:off x="3747105" y="4596071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fuel a</a:t>
            </a:r>
            <a:endParaRPr lang="en-US" sz="1200" i="1" dirty="0"/>
          </a:p>
        </p:txBody>
      </p:sp>
      <p:cxnSp>
        <p:nvCxnSpPr>
          <p:cNvPr id="80" name="Connettore diritto 48">
            <a:extLst>
              <a:ext uri="{FF2B5EF4-FFF2-40B4-BE49-F238E27FC236}">
                <a16:creationId xmlns:a16="http://schemas.microsoft.com/office/drawing/2014/main" id="{0F38E4D8-AB2A-0731-00FC-DF9EC5568CFB}"/>
              </a:ext>
            </a:extLst>
          </p:cNvPr>
          <p:cNvCxnSpPr>
            <a:cxnSpLocks/>
          </p:cNvCxnSpPr>
          <p:nvPr/>
        </p:nvCxnSpPr>
        <p:spPr>
          <a:xfrm flipH="1">
            <a:off x="1702652" y="2963159"/>
            <a:ext cx="5641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48">
            <a:extLst>
              <a:ext uri="{FF2B5EF4-FFF2-40B4-BE49-F238E27FC236}">
                <a16:creationId xmlns:a16="http://schemas.microsoft.com/office/drawing/2014/main" id="{446AC751-2D8E-854C-E001-F5BD5ED78086}"/>
              </a:ext>
            </a:extLst>
          </p:cNvPr>
          <p:cNvCxnSpPr>
            <a:cxnSpLocks/>
          </p:cNvCxnSpPr>
          <p:nvPr/>
        </p:nvCxnSpPr>
        <p:spPr>
          <a:xfrm flipH="1">
            <a:off x="1702652" y="3585460"/>
            <a:ext cx="319693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48">
            <a:extLst>
              <a:ext uri="{FF2B5EF4-FFF2-40B4-BE49-F238E27FC236}">
                <a16:creationId xmlns:a16="http://schemas.microsoft.com/office/drawing/2014/main" id="{00FC921A-A6C6-3847-EFE0-1955F8081B2B}"/>
              </a:ext>
            </a:extLst>
          </p:cNvPr>
          <p:cNvCxnSpPr>
            <a:cxnSpLocks/>
          </p:cNvCxnSpPr>
          <p:nvPr/>
        </p:nvCxnSpPr>
        <p:spPr>
          <a:xfrm flipH="1">
            <a:off x="1702652" y="4157416"/>
            <a:ext cx="319693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oval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100">
            <a:extLst>
              <a:ext uri="{FF2B5EF4-FFF2-40B4-BE49-F238E27FC236}">
                <a16:creationId xmlns:a16="http://schemas.microsoft.com/office/drawing/2014/main" id="{323CF483-DCDB-B5B9-1130-09FCE524749E}"/>
              </a:ext>
            </a:extLst>
          </p:cNvPr>
          <p:cNvSpPr txBox="1"/>
          <p:nvPr/>
        </p:nvSpPr>
        <p:spPr>
          <a:xfrm>
            <a:off x="10194101" y="3593595"/>
            <a:ext cx="99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final demand</a:t>
            </a:r>
            <a:endParaRPr lang="en-US" sz="1200" i="1" dirty="0"/>
          </a:p>
        </p:txBody>
      </p:sp>
      <p:sp>
        <p:nvSpPr>
          <p:cNvPr id="122" name="CasellaDiTesto 30">
            <a:extLst>
              <a:ext uri="{FF2B5EF4-FFF2-40B4-BE49-F238E27FC236}">
                <a16:creationId xmlns:a16="http://schemas.microsoft.com/office/drawing/2014/main" id="{4E0C6F93-F8D2-0D70-44BE-52AB1C25C3BB}"/>
              </a:ext>
            </a:extLst>
          </p:cNvPr>
          <p:cNvSpPr txBox="1"/>
          <p:nvPr/>
        </p:nvSpPr>
        <p:spPr>
          <a:xfrm>
            <a:off x="968484" y="3432203"/>
            <a:ext cx="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75 ton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23" name="CasellaDiTesto 30">
            <a:extLst>
              <a:ext uri="{FF2B5EF4-FFF2-40B4-BE49-F238E27FC236}">
                <a16:creationId xmlns:a16="http://schemas.microsoft.com/office/drawing/2014/main" id="{3147003D-7E8C-6FCB-BA9B-C31F22A43A74}"/>
              </a:ext>
            </a:extLst>
          </p:cNvPr>
          <p:cNvSpPr txBox="1"/>
          <p:nvPr/>
        </p:nvSpPr>
        <p:spPr>
          <a:xfrm>
            <a:off x="968484" y="2814395"/>
            <a:ext cx="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10 ton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24" name="CasellaDiTesto 30">
            <a:extLst>
              <a:ext uri="{FF2B5EF4-FFF2-40B4-BE49-F238E27FC236}">
                <a16:creationId xmlns:a16="http://schemas.microsoft.com/office/drawing/2014/main" id="{CCF7DB1F-D64C-F346-E7C0-142B4162DAE2}"/>
              </a:ext>
            </a:extLst>
          </p:cNvPr>
          <p:cNvSpPr txBox="1"/>
          <p:nvPr/>
        </p:nvSpPr>
        <p:spPr>
          <a:xfrm>
            <a:off x="909322" y="4018916"/>
            <a:ext cx="710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120 ton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29" name="CasellaDiTesto 30">
            <a:extLst>
              <a:ext uri="{FF2B5EF4-FFF2-40B4-BE49-F238E27FC236}">
                <a16:creationId xmlns:a16="http://schemas.microsoft.com/office/drawing/2014/main" id="{0A984DF9-3D65-63E2-614C-D8A583B44331}"/>
              </a:ext>
            </a:extLst>
          </p:cNvPr>
          <p:cNvSpPr txBox="1"/>
          <p:nvPr/>
        </p:nvSpPr>
        <p:spPr>
          <a:xfrm>
            <a:off x="10170604" y="2284148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20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30" name="CasellaDiTesto 30">
            <a:extLst>
              <a:ext uri="{FF2B5EF4-FFF2-40B4-BE49-F238E27FC236}">
                <a16:creationId xmlns:a16="http://schemas.microsoft.com/office/drawing/2014/main" id="{0816303F-66F5-8659-FE85-1A396F4B1271}"/>
              </a:ext>
            </a:extLst>
          </p:cNvPr>
          <p:cNvSpPr txBox="1"/>
          <p:nvPr/>
        </p:nvSpPr>
        <p:spPr>
          <a:xfrm>
            <a:off x="4221078" y="3086516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60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31" name="CasellaDiTesto 30">
            <a:extLst>
              <a:ext uri="{FF2B5EF4-FFF2-40B4-BE49-F238E27FC236}">
                <a16:creationId xmlns:a16="http://schemas.microsoft.com/office/drawing/2014/main" id="{500A6633-BF92-9E4B-94C9-1582EFD214B9}"/>
              </a:ext>
            </a:extLst>
          </p:cNvPr>
          <p:cNvSpPr txBox="1"/>
          <p:nvPr/>
        </p:nvSpPr>
        <p:spPr>
          <a:xfrm>
            <a:off x="4221078" y="4295915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80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33" name="CasellaDiTesto 30">
            <a:extLst>
              <a:ext uri="{FF2B5EF4-FFF2-40B4-BE49-F238E27FC236}">
                <a16:creationId xmlns:a16="http://schemas.microsoft.com/office/drawing/2014/main" id="{EEE0F807-74E3-1565-ACC8-CEFE928BE614}"/>
              </a:ext>
            </a:extLst>
          </p:cNvPr>
          <p:cNvSpPr txBox="1"/>
          <p:nvPr/>
        </p:nvSpPr>
        <p:spPr>
          <a:xfrm>
            <a:off x="10170604" y="2884168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34" name="CasellaDiTesto 30">
            <a:extLst>
              <a:ext uri="{FF2B5EF4-FFF2-40B4-BE49-F238E27FC236}">
                <a16:creationId xmlns:a16="http://schemas.microsoft.com/office/drawing/2014/main" id="{446CEF38-0DD6-D93C-78E2-1BF584A085C1}"/>
              </a:ext>
            </a:extLst>
          </p:cNvPr>
          <p:cNvSpPr txBox="1"/>
          <p:nvPr/>
        </p:nvSpPr>
        <p:spPr>
          <a:xfrm>
            <a:off x="6095726" y="3848962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39" name="CasellaDiTesto 30">
            <a:extLst>
              <a:ext uri="{FF2B5EF4-FFF2-40B4-BE49-F238E27FC236}">
                <a16:creationId xmlns:a16="http://schemas.microsoft.com/office/drawing/2014/main" id="{FD60A473-F1E0-57BC-9D07-4643981404F6}"/>
              </a:ext>
            </a:extLst>
          </p:cNvPr>
          <p:cNvSpPr txBox="1"/>
          <p:nvPr/>
        </p:nvSpPr>
        <p:spPr>
          <a:xfrm>
            <a:off x="6095726" y="4448895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30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0" name="CasellaDiTesto 30">
            <a:extLst>
              <a:ext uri="{FF2B5EF4-FFF2-40B4-BE49-F238E27FC236}">
                <a16:creationId xmlns:a16="http://schemas.microsoft.com/office/drawing/2014/main" id="{6F841572-2B24-D74A-39F8-C9AD22112C4E}"/>
              </a:ext>
            </a:extLst>
          </p:cNvPr>
          <p:cNvSpPr txBox="1"/>
          <p:nvPr/>
        </p:nvSpPr>
        <p:spPr>
          <a:xfrm>
            <a:off x="6188647" y="4961724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60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1" name="CasellaDiTesto 30">
            <a:extLst>
              <a:ext uri="{FF2B5EF4-FFF2-40B4-BE49-F238E27FC236}">
                <a16:creationId xmlns:a16="http://schemas.microsoft.com/office/drawing/2014/main" id="{1A02381F-DE70-5460-21AB-496724A9292D}"/>
              </a:ext>
            </a:extLst>
          </p:cNvPr>
          <p:cNvSpPr txBox="1"/>
          <p:nvPr/>
        </p:nvSpPr>
        <p:spPr>
          <a:xfrm>
            <a:off x="6095726" y="3086516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40 MWh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2" name="CasellaDiTesto 30">
            <a:extLst>
              <a:ext uri="{FF2B5EF4-FFF2-40B4-BE49-F238E27FC236}">
                <a16:creationId xmlns:a16="http://schemas.microsoft.com/office/drawing/2014/main" id="{DBF13D72-64A2-5F17-6A47-615D6341AD72}"/>
              </a:ext>
            </a:extLst>
          </p:cNvPr>
          <p:cNvSpPr txBox="1"/>
          <p:nvPr/>
        </p:nvSpPr>
        <p:spPr>
          <a:xfrm>
            <a:off x="10135284" y="4324131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15 ton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3" name="CasellaDiTesto 30">
            <a:extLst>
              <a:ext uri="{FF2B5EF4-FFF2-40B4-BE49-F238E27FC236}">
                <a16:creationId xmlns:a16="http://schemas.microsoft.com/office/drawing/2014/main" id="{962BC269-6344-FC97-AE06-E5E4AE60FC64}"/>
              </a:ext>
            </a:extLst>
          </p:cNvPr>
          <p:cNvSpPr txBox="1"/>
          <p:nvPr/>
        </p:nvSpPr>
        <p:spPr>
          <a:xfrm>
            <a:off x="10135284" y="5125184"/>
            <a:ext cx="741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 ton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144" name="CasellaDiTesto 32">
            <a:extLst>
              <a:ext uri="{FF2B5EF4-FFF2-40B4-BE49-F238E27FC236}">
                <a16:creationId xmlns:a16="http://schemas.microsoft.com/office/drawing/2014/main" id="{951D8904-2CBD-BA37-2F87-4F809A783E8A}"/>
              </a:ext>
            </a:extLst>
          </p:cNvPr>
          <p:cNvSpPr txBox="1"/>
          <p:nvPr/>
        </p:nvSpPr>
        <p:spPr>
          <a:xfrm>
            <a:off x="385309" y="860484"/>
            <a:ext cx="106078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8163" lvl="1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Figure collects transactions of physical flows (energy, products, air emissions) in a defined time frame.</a:t>
            </a:r>
          </a:p>
          <a:p>
            <a:pPr marL="538163" lvl="1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Product system is enclosed within red boundaries</a:t>
            </a:r>
          </a:p>
        </p:txBody>
      </p:sp>
    </p:spTree>
    <p:extLst>
      <p:ext uri="{BB962C8B-B14F-4D97-AF65-F5344CB8AC3E}">
        <p14:creationId xmlns:p14="http://schemas.microsoft.com/office/powerpoint/2010/main" val="333629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648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LCA model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65E3D3D-74CC-4127-0489-93763F4B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743" y="3271520"/>
            <a:ext cx="6593159" cy="2385733"/>
          </a:xfrm>
          <a:prstGeom prst="rect">
            <a:avLst/>
          </a:prstGeom>
        </p:spPr>
      </p:pic>
      <p:sp>
        <p:nvSpPr>
          <p:cNvPr id="100" name="CasellaDiTesto 32">
            <a:extLst>
              <a:ext uri="{FF2B5EF4-FFF2-40B4-BE49-F238E27FC236}">
                <a16:creationId xmlns:a16="http://schemas.microsoft.com/office/drawing/2014/main" id="{63DBE948-6BEF-9C9F-9E55-ECA8FCFAC0B5}"/>
              </a:ext>
            </a:extLst>
          </p:cNvPr>
          <p:cNvSpPr txBox="1"/>
          <p:nvPr/>
        </p:nvSpPr>
        <p:spPr>
          <a:xfrm>
            <a:off x="436880" y="916057"/>
            <a:ext cx="1003808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Research needs:</a:t>
            </a:r>
          </a:p>
          <a:p>
            <a:pPr marL="538163" lvl="1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Calculation of air emissions embodied in the marginal units of products delivered as final demand</a:t>
            </a:r>
          </a:p>
          <a:p>
            <a:pPr marL="538163" lvl="1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Calculation of air emissions embodied in the marginal unit of technology activity</a:t>
            </a:r>
          </a:p>
        </p:txBody>
      </p:sp>
      <p:sp>
        <p:nvSpPr>
          <p:cNvPr id="101" name="CasellaDiTesto 32">
            <a:extLst>
              <a:ext uri="{FF2B5EF4-FFF2-40B4-BE49-F238E27FC236}">
                <a16:creationId xmlns:a16="http://schemas.microsoft.com/office/drawing/2014/main" id="{4E1821F7-12C8-C2C9-B831-0E178754212B}"/>
              </a:ext>
            </a:extLst>
          </p:cNvPr>
          <p:cNvSpPr txBox="1"/>
          <p:nvPr/>
        </p:nvSpPr>
        <p:spPr>
          <a:xfrm>
            <a:off x="436880" y="2105968"/>
            <a:ext cx="1003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/>
              <a:t>Assumptions</a:t>
            </a:r>
          </a:p>
          <a:p>
            <a:pPr marL="538163" lvl="1" indent="-2682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production lines of industry for products a and b of industry are subsidiary (industry technology assumption</a:t>
            </a:r>
          </a:p>
        </p:txBody>
      </p:sp>
    </p:spTree>
    <p:extLst>
      <p:ext uri="{BB962C8B-B14F-4D97-AF65-F5344CB8AC3E}">
        <p14:creationId xmlns:p14="http://schemas.microsoft.com/office/powerpoint/2010/main" val="35037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1779409" y="185503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3012656" y="306763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3023144" y="2170468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3480133" y="2079909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3480133" y="2612648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2828317" y="34821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1779409" y="2752201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1272835" y="214664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258904" y="2047713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0" y="2422351"/>
            <a:ext cx="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1272835" y="3072438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485804" y="1655056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4016035" y="2279860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6129616" y="1732256"/>
            <a:ext cx="519065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blipFill>
                <a:blip r:embed="rId3"/>
                <a:stretch>
                  <a:fillRect l="-562" t="-1027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A3667CA-36EC-12F5-B797-6D598895A0E0}"/>
              </a:ext>
            </a:extLst>
          </p:cNvPr>
          <p:cNvSpPr/>
          <p:nvPr/>
        </p:nvSpPr>
        <p:spPr>
          <a:xfrm>
            <a:off x="4864887" y="4449639"/>
            <a:ext cx="2290572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/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Exogenosu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maximum allowed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blipFill>
                <a:blip r:embed="rId3"/>
                <a:stretch>
                  <a:fillRect l="-413" t="-898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/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DDA434FD-25D0-6AC9-F7C0-B59E2A412D06}"/>
              </a:ext>
            </a:extLst>
          </p:cNvPr>
          <p:cNvSpPr/>
          <p:nvPr/>
        </p:nvSpPr>
        <p:spPr>
          <a:xfrm>
            <a:off x="4937760" y="1651397"/>
            <a:ext cx="329184" cy="4046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/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/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Linear Programming problem rationale:</a:t>
                </a:r>
                <a:r>
                  <a:rPr lang="en-US" sz="1200" dirty="0"/>
                  <a:t> </a:t>
                </a:r>
              </a:p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scenario, find the total activity by technology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200" dirty="0"/>
                  <a:t>) that minimizes the overall total operational costs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sz="1200" dirty="0"/>
                  <a:t>) the time horizon, complaining with the maximum allowed activity by technology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200" dirty="0"/>
                  <a:t>, assumed as a policy decision).</a:t>
                </a:r>
              </a:p>
            </p:txBody>
          </p:sp>
        </mc:Choice>
        <mc:Fallback xmlns="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blipFill>
                <a:blip r:embed="rId6"/>
                <a:stretch>
                  <a:fillRect l="-108" t="-671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/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/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blipFill>
                <a:blip r:embed="rId8"/>
                <a:stretch>
                  <a:fillRect l="-50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/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blipFill>
                <a:blip r:embed="rId9"/>
                <a:stretch>
                  <a:fillRect l="-100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/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blipFill>
                <a:blip r:embed="rId10"/>
                <a:stretch>
                  <a:fillRect l="-12605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/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/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/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/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blipFill>
                <a:blip r:embed="rId14"/>
                <a:stretch>
                  <a:fillRect l="-5042" t="-1707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/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blipFill>
                <a:blip r:embed="rId15"/>
                <a:stretch>
                  <a:fillRect l="-504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1">
            <a:extLst>
              <a:ext uri="{FF2B5EF4-FFF2-40B4-BE49-F238E27FC236}">
                <a16:creationId xmlns:a16="http://schemas.microsoft.com/office/drawing/2014/main" id="{43B7DD0D-6853-5F18-2301-E5694FD1C114}"/>
              </a:ext>
            </a:extLst>
          </p:cNvPr>
          <p:cNvSpPr txBox="1"/>
          <p:nvPr/>
        </p:nvSpPr>
        <p:spPr>
          <a:xfrm>
            <a:off x="8947514" y="3459777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supply equals total demand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4B15E52C-D8A0-67CA-5961-DCE45928EED4}"/>
              </a:ext>
            </a:extLst>
          </p:cNvPr>
          <p:cNvSpPr txBox="1"/>
          <p:nvPr/>
        </p:nvSpPr>
        <p:spPr>
          <a:xfrm>
            <a:off x="8947514" y="3826144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Competition among electricity flows</a:t>
            </a:r>
          </a:p>
        </p:txBody>
      </p:sp>
      <p:sp>
        <p:nvSpPr>
          <p:cNvPr id="34" name="CasellaDiTesto 1">
            <a:extLst>
              <a:ext uri="{FF2B5EF4-FFF2-40B4-BE49-F238E27FC236}">
                <a16:creationId xmlns:a16="http://schemas.microsoft.com/office/drawing/2014/main" id="{AE14A0D1-7E2F-15A1-6754-6B32088250E2}"/>
              </a:ext>
            </a:extLst>
          </p:cNvPr>
          <p:cNvSpPr txBox="1"/>
          <p:nvPr/>
        </p:nvSpPr>
        <p:spPr>
          <a:xfrm>
            <a:off x="8947514" y="4264403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Industry-technology assumption</a:t>
            </a: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AFC2754A-4432-0243-4632-7A6BEB178E98}"/>
              </a:ext>
            </a:extLst>
          </p:cNvPr>
          <p:cNvSpPr txBox="1"/>
          <p:nvPr/>
        </p:nvSpPr>
        <p:spPr>
          <a:xfrm>
            <a:off x="8947514" y="4637146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operational costs</a:t>
            </a:r>
          </a:p>
        </p:txBody>
      </p:sp>
      <p:sp>
        <p:nvSpPr>
          <p:cNvPr id="36" name="CasellaDiTesto 1">
            <a:extLst>
              <a:ext uri="{FF2B5EF4-FFF2-40B4-BE49-F238E27FC236}">
                <a16:creationId xmlns:a16="http://schemas.microsoft.com/office/drawing/2014/main" id="{1427A77E-A6C8-F7FD-B87E-CE1F158C154D}"/>
              </a:ext>
            </a:extLst>
          </p:cNvPr>
          <p:cNvSpPr txBox="1"/>
          <p:nvPr/>
        </p:nvSpPr>
        <p:spPr>
          <a:xfrm>
            <a:off x="8947514" y="4977747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activity constraint</a:t>
            </a:r>
          </a:p>
        </p:txBody>
      </p:sp>
      <p:sp>
        <p:nvSpPr>
          <p:cNvPr id="37" name="CasellaDiTesto 1">
            <a:extLst>
              <a:ext uri="{FF2B5EF4-FFF2-40B4-BE49-F238E27FC236}">
                <a16:creationId xmlns:a16="http://schemas.microsoft.com/office/drawing/2014/main" id="{3359B445-4BF9-AE77-336F-B0CC9F37740D}"/>
              </a:ext>
            </a:extLst>
          </p:cNvPr>
          <p:cNvSpPr txBox="1"/>
          <p:nvPr/>
        </p:nvSpPr>
        <p:spPr>
          <a:xfrm>
            <a:off x="8947514" y="5543712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Positivity of decision variables</a:t>
            </a:r>
          </a:p>
        </p:txBody>
      </p:sp>
      <p:sp>
        <p:nvSpPr>
          <p:cNvPr id="38" name="Rettangolo 34">
            <a:extLst>
              <a:ext uri="{FF2B5EF4-FFF2-40B4-BE49-F238E27FC236}">
                <a16:creationId xmlns:a16="http://schemas.microsoft.com/office/drawing/2014/main" id="{CC05B4B2-15F0-410A-C71F-E9BF619E1696}"/>
              </a:ext>
            </a:extLst>
          </p:cNvPr>
          <p:cNvSpPr/>
          <p:nvPr/>
        </p:nvSpPr>
        <p:spPr>
          <a:xfrm>
            <a:off x="5688262" y="2945349"/>
            <a:ext cx="6007029" cy="311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1">
            <a:extLst>
              <a:ext uri="{FF2B5EF4-FFF2-40B4-BE49-F238E27FC236}">
                <a16:creationId xmlns:a16="http://schemas.microsoft.com/office/drawing/2014/main" id="{4F40740F-F0E6-5346-FF99-E06DAE630F29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</p:spTree>
    <p:extLst>
      <p:ext uri="{BB962C8B-B14F-4D97-AF65-F5344CB8AC3E}">
        <p14:creationId xmlns:p14="http://schemas.microsoft.com/office/powerpoint/2010/main" val="598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57337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ECF0A-AA16-3AB4-5D62-B4BE620CA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2" b="29661"/>
          <a:stretch/>
        </p:blipFill>
        <p:spPr>
          <a:xfrm>
            <a:off x="3610143" y="2336964"/>
            <a:ext cx="3598300" cy="3651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6D27C-EDF4-E679-08C0-40B17DB4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74" y="2371871"/>
            <a:ext cx="2895210" cy="3264288"/>
          </a:xfrm>
          <a:prstGeom prst="rect">
            <a:avLst/>
          </a:prstGeom>
        </p:spPr>
      </p:pic>
      <p:sp>
        <p:nvSpPr>
          <p:cNvPr id="13" name="CasellaDiTesto 1">
            <a:extLst>
              <a:ext uri="{FF2B5EF4-FFF2-40B4-BE49-F238E27FC236}">
                <a16:creationId xmlns:a16="http://schemas.microsoft.com/office/drawing/2014/main" id="{0C82E1AE-6DB2-A830-60C2-6A364DAD2ED9}"/>
              </a:ext>
            </a:extLst>
          </p:cNvPr>
          <p:cNvSpPr txBox="1"/>
          <p:nvPr/>
        </p:nvSpPr>
        <p:spPr>
          <a:xfrm>
            <a:off x="356375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sets.yml</a:t>
            </a:r>
            <a:endParaRPr lang="en-US" sz="1200" b="1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04C97CE-0635-F1F1-9296-C2EAEF5C5360}"/>
              </a:ext>
            </a:extLst>
          </p:cNvPr>
          <p:cNvSpPr txBox="1"/>
          <p:nvPr/>
        </p:nvSpPr>
        <p:spPr>
          <a:xfrm>
            <a:off x="3610143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variables.yml</a:t>
            </a:r>
            <a:endParaRPr lang="en-US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A339E-5C47-5ED2-4A61-6CCFE2A92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087" y="1645920"/>
            <a:ext cx="3779037" cy="4507816"/>
          </a:xfrm>
          <a:prstGeom prst="rect">
            <a:avLst/>
          </a:prstGeom>
        </p:spPr>
      </p:pic>
      <p:sp>
        <p:nvSpPr>
          <p:cNvPr id="17" name="CasellaDiTesto 1">
            <a:extLst>
              <a:ext uri="{FF2B5EF4-FFF2-40B4-BE49-F238E27FC236}">
                <a16:creationId xmlns:a16="http://schemas.microsoft.com/office/drawing/2014/main" id="{EA9A4FAE-CDF5-98D5-0649-0E157ABF7444}"/>
              </a:ext>
            </a:extLst>
          </p:cNvPr>
          <p:cNvSpPr txBox="1"/>
          <p:nvPr/>
        </p:nvSpPr>
        <p:spPr>
          <a:xfrm>
            <a:off x="7856527" y="1323744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problem.yml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11E3-D021-9892-D134-CF3660A0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3104311"/>
            <a:ext cx="5033821" cy="2883915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5FF9C5A-1F38-99D7-29B7-DDB66F102E37}"/>
              </a:ext>
            </a:extLst>
          </p:cNvPr>
          <p:cNvSpPr txBox="1"/>
          <p:nvPr/>
        </p:nvSpPr>
        <p:spPr>
          <a:xfrm>
            <a:off x="811253" y="2690510"/>
            <a:ext cx="337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/>
              <a:t>excel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4D1CB-E93D-FCF3-ED92-24A554E1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77" y="2639227"/>
            <a:ext cx="3383972" cy="3975551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85CA65-9CE1-354B-9AF3-87EC0FD848B2}"/>
              </a:ext>
            </a:extLst>
          </p:cNvPr>
          <p:cNvSpPr/>
          <p:nvPr/>
        </p:nvSpPr>
        <p:spPr>
          <a:xfrm>
            <a:off x="6082746" y="4057115"/>
            <a:ext cx="1249773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FC68A2-6CBA-4858-0AAD-ECF4ECA23526}"/>
              </a:ext>
            </a:extLst>
          </p:cNvPr>
          <p:cNvGrpSpPr/>
          <p:nvPr/>
        </p:nvGrpSpPr>
        <p:grpSpPr>
          <a:xfrm>
            <a:off x="3979741" y="1879601"/>
            <a:ext cx="1459538" cy="1455272"/>
            <a:chOff x="3979741" y="2092904"/>
            <a:chExt cx="1459538" cy="123551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591B7B2-AC1D-26D3-A334-05F11FA74940}"/>
                </a:ext>
              </a:extLst>
            </p:cNvPr>
            <p:cNvSpPr txBox="1"/>
            <p:nvPr/>
          </p:nvSpPr>
          <p:spPr>
            <a:xfrm>
              <a:off x="4482383" y="274364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5" name="Rettangolo 19">
              <a:extLst>
                <a:ext uri="{FF2B5EF4-FFF2-40B4-BE49-F238E27FC236}">
                  <a16:creationId xmlns:a16="http://schemas.microsoft.com/office/drawing/2014/main" id="{68A4060D-7076-BFA6-5C53-79D6DA2E4F1E}"/>
                </a:ext>
              </a:extLst>
            </p:cNvPr>
            <p:cNvSpPr/>
            <p:nvPr/>
          </p:nvSpPr>
          <p:spPr>
            <a:xfrm>
              <a:off x="4542710" y="2094291"/>
              <a:ext cx="829388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CasellaDiTesto 3">
              <a:extLst>
                <a:ext uri="{FF2B5EF4-FFF2-40B4-BE49-F238E27FC236}">
                  <a16:creationId xmlns:a16="http://schemas.microsoft.com/office/drawing/2014/main" id="{B49A6019-EEA0-142B-1E37-E75EA7C33237}"/>
                </a:ext>
              </a:extLst>
            </p:cNvPr>
            <p:cNvSpPr txBox="1"/>
            <p:nvPr/>
          </p:nvSpPr>
          <p:spPr>
            <a:xfrm>
              <a:off x="3979741" y="2179927"/>
              <a:ext cx="579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8" name="Rettangolo 19">
              <a:extLst>
                <a:ext uri="{FF2B5EF4-FFF2-40B4-BE49-F238E27FC236}">
                  <a16:creationId xmlns:a16="http://schemas.microsoft.com/office/drawing/2014/main" id="{6384F037-F560-32EC-52C1-34757015DA72}"/>
                </a:ext>
              </a:extLst>
            </p:cNvPr>
            <p:cNvSpPr/>
            <p:nvPr/>
          </p:nvSpPr>
          <p:spPr>
            <a:xfrm>
              <a:off x="4048125" y="2675609"/>
              <a:ext cx="494586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ttore diritto 4">
              <a:extLst>
                <a:ext uri="{FF2B5EF4-FFF2-40B4-BE49-F238E27FC236}">
                  <a16:creationId xmlns:a16="http://schemas.microsoft.com/office/drawing/2014/main" id="{F6368C5A-5202-EF17-B2F6-4C5BA482CDBC}"/>
                </a:ext>
              </a:extLst>
            </p:cNvPr>
            <p:cNvCxnSpPr>
              <a:cxnSpLocks/>
            </p:cNvCxnSpPr>
            <p:nvPr/>
          </p:nvCxnSpPr>
          <p:spPr>
            <a:xfrm>
              <a:off x="4542710" y="2092904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4">
              <a:extLst>
                <a:ext uri="{FF2B5EF4-FFF2-40B4-BE49-F238E27FC236}">
                  <a16:creationId xmlns:a16="http://schemas.microsoft.com/office/drawing/2014/main" id="{54BF7C3C-BCA3-4CAA-15A1-EE1A26BC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4" y="2675609"/>
              <a:ext cx="13239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45886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Props1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4368</TotalTime>
  <Words>640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Vincenzo Rocco</cp:lastModifiedBy>
  <cp:revision>46</cp:revision>
  <dcterms:created xsi:type="dcterms:W3CDTF">2022-03-16T08:35:39Z</dcterms:created>
  <dcterms:modified xsi:type="dcterms:W3CDTF">2024-06-10T13:59:45Z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