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8" r:id="rId6"/>
    <p:sldId id="1752" r:id="rId7"/>
    <p:sldId id="1754" r:id="rId8"/>
    <p:sldId id="1761" r:id="rId9"/>
    <p:sldId id="1771" r:id="rId10"/>
    <p:sldId id="1772" r:id="rId11"/>
    <p:sldId id="1790" r:id="rId12"/>
    <p:sldId id="1773" r:id="rId13"/>
    <p:sldId id="1767" r:id="rId14"/>
    <p:sldId id="1791" r:id="rId15"/>
    <p:sldId id="1774" r:id="rId16"/>
    <p:sldId id="1775" r:id="rId17"/>
    <p:sldId id="1787" r:id="rId18"/>
    <p:sldId id="1786" r:id="rId19"/>
    <p:sldId id="1788" r:id="rId20"/>
    <p:sldId id="1779" r:id="rId21"/>
    <p:sldId id="1784" r:id="rId22"/>
    <p:sldId id="1778" r:id="rId23"/>
    <p:sldId id="1785" r:id="rId24"/>
    <p:sldId id="1776" r:id="rId25"/>
    <p:sldId id="1780" r:id="rId26"/>
    <p:sldId id="1782" r:id="rId27"/>
    <p:sldId id="1781" r:id="rId28"/>
    <p:sldId id="1777" r:id="rId29"/>
    <p:sldId id="1769" r:id="rId30"/>
    <p:sldId id="1759" r:id="rId31"/>
    <p:sldId id="1762" r:id="rId32"/>
    <p:sldId id="1760" r:id="rId33"/>
    <p:sldId id="1764" r:id="rId34"/>
    <p:sldId id="1763" r:id="rId35"/>
    <p:sldId id="1766" r:id="rId36"/>
    <p:sldId id="1753" r:id="rId37"/>
    <p:sldId id="1755" r:id="rId38"/>
    <p:sldId id="1756" r:id="rId39"/>
    <p:sldId id="1757" r:id="rId40"/>
    <p:sldId id="1758" r:id="rId41"/>
    <p:sldId id="1768" r:id="rId42"/>
    <p:sldId id="1770" r:id="rId43"/>
    <p:sldId id="176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48" autoAdjust="0"/>
    <p:restoredTop sz="94225" autoAdjust="0"/>
  </p:normalViewPr>
  <p:slideViewPr>
    <p:cSldViewPr snapToGrid="0">
      <p:cViewPr varScale="1">
        <p:scale>
          <a:sx n="147" d="100"/>
          <a:sy n="147" d="100"/>
        </p:scale>
        <p:origin x="33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5" Type="http://schemas.openxmlformats.org/officeDocument/2006/relationships/image" Target="../media/image2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pyESM-projec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12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hyperlink" Target="https://thenounproject.com/icon/excel-file-5441173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thenounproject.com/icon/users-1302558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2215272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pyESM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/>
              </a:rPr>
              <a:t>Input-output general purpose system modelling framework</a:t>
            </a:r>
          </a:p>
          <a:p>
            <a:endParaRPr lang="en-US" sz="2800" dirty="0">
              <a:effectLst/>
            </a:endParaRPr>
          </a:p>
          <a:p>
            <a:r>
              <a:rPr lang="en-US" sz="2800" b="0" i="1" dirty="0">
                <a:effectLst/>
              </a:rPr>
              <a:t>package description</a:t>
            </a:r>
          </a:p>
        </p:txBody>
      </p:sp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2215272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pyESM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1" dirty="0">
                <a:effectLst/>
              </a:rPr>
              <a:t>Applications examples</a:t>
            </a:r>
          </a:p>
        </p:txBody>
      </p:sp>
    </p:spTree>
    <p:extLst>
      <p:ext uri="{BB962C8B-B14F-4D97-AF65-F5344CB8AC3E}">
        <p14:creationId xmlns:p14="http://schemas.microsoft.com/office/powerpoint/2010/main" val="294409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Simple Linear Programming model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Simple non-linear model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Supply and Use LP model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2129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9396062" y="203200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problem equations</a:t>
            </a:r>
            <a:endParaRPr lang="en-US" sz="1200" i="1" dirty="0"/>
          </a:p>
        </p:txBody>
      </p:sp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081" y="988983"/>
            <a:ext cx="672752" cy="67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52A7A-C8AE-E6A7-BDEB-EFEBE6616299}"/>
                  </a:ext>
                </a:extLst>
              </p:cNvPr>
              <p:cNvSpPr txBox="1"/>
              <p:nvPr/>
            </p:nvSpPr>
            <p:spPr>
              <a:xfrm>
                <a:off x="368424" y="892716"/>
                <a:ext cx="6789296" cy="2331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Simple model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 system produces two distinguished goods. The two process are independent.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Production of each good generates profit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1.00 €/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.00 €/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dirty="0"/>
                  <a:t>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Production of each good requires energy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2,0</m:t>
                        </m:r>
                      </m:sub>
                    </m:sSub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dirty="0"/>
                  <a:t>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Unit profits are constant. Unit energy consumption are depending on production volumes </a:t>
                </a:r>
                <a:br>
                  <a:rPr lang="en-US" sz="1200" dirty="0"/>
                </a:br>
                <a:r>
                  <a:rPr lang="en-US" sz="1200" dirty="0"/>
                  <a:t>(linear decrease with given coefficients).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There is a limit in the overall availability of energy </a:t>
                </a:r>
                <a:br>
                  <a:rPr lang="en-US" sz="1200" dirty="0"/>
                </a:br>
                <a:r>
                  <a:rPr lang="en-US" sz="1200" dirty="0"/>
                  <a:t>(different cases: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it-IT" sz="1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sz="1200" i="1" dirty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it-IT" sz="120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sz="12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sz="1200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it-IT" sz="1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it-IT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dirty="0"/>
                  <a:t>.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 producer wants to maximize its profit.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52A7A-C8AE-E6A7-BDEB-EFEBE661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4" y="892716"/>
                <a:ext cx="6789296" cy="2331920"/>
              </a:xfrm>
              <a:prstGeom prst="rect">
                <a:avLst/>
              </a:prstGeom>
              <a:blipFill>
                <a:blip r:embed="rId3"/>
                <a:stretch>
                  <a:fillRect l="-269" t="-522" b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43">
            <a:extLst>
              <a:ext uri="{FF2B5EF4-FFF2-40B4-BE49-F238E27FC236}">
                <a16:creationId xmlns:a16="http://schemas.microsoft.com/office/drawing/2014/main" id="{F8AB6AAF-34E6-5868-5D1E-18A5507A3F6E}"/>
              </a:ext>
            </a:extLst>
          </p:cNvPr>
          <p:cNvSpPr/>
          <p:nvPr/>
        </p:nvSpPr>
        <p:spPr>
          <a:xfrm>
            <a:off x="2345470" y="386582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1</a:t>
            </a:r>
          </a:p>
        </p:txBody>
      </p:sp>
      <p:cxnSp>
        <p:nvCxnSpPr>
          <p:cNvPr id="4" name="Connettore diritto 50">
            <a:extLst>
              <a:ext uri="{FF2B5EF4-FFF2-40B4-BE49-F238E27FC236}">
                <a16:creationId xmlns:a16="http://schemas.microsoft.com/office/drawing/2014/main" id="{7BEA025C-5341-4CF5-C678-6A39066FC054}"/>
              </a:ext>
            </a:extLst>
          </p:cNvPr>
          <p:cNvCxnSpPr>
            <a:cxnSpLocks/>
          </p:cNvCxnSpPr>
          <p:nvPr/>
        </p:nvCxnSpPr>
        <p:spPr>
          <a:xfrm>
            <a:off x="3589205" y="4193959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92">
            <a:extLst>
              <a:ext uri="{FF2B5EF4-FFF2-40B4-BE49-F238E27FC236}">
                <a16:creationId xmlns:a16="http://schemas.microsoft.com/office/drawing/2014/main" id="{C339EE3C-F3E5-BA6F-2EF3-1E4BE897C9AE}"/>
              </a:ext>
            </a:extLst>
          </p:cNvPr>
          <p:cNvSpPr txBox="1"/>
          <p:nvPr/>
        </p:nvSpPr>
        <p:spPr>
          <a:xfrm>
            <a:off x="4029220" y="405545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1</a:t>
            </a:r>
            <a:endParaRPr lang="en-US" sz="1200" i="1" dirty="0"/>
          </a:p>
        </p:txBody>
      </p:sp>
      <p:cxnSp>
        <p:nvCxnSpPr>
          <p:cNvPr id="6" name="Connettore diritto 69">
            <a:extLst>
              <a:ext uri="{FF2B5EF4-FFF2-40B4-BE49-F238E27FC236}">
                <a16:creationId xmlns:a16="http://schemas.microsoft.com/office/drawing/2014/main" id="{48525149-CC02-E785-F812-C2E90D2D5496}"/>
              </a:ext>
            </a:extLst>
          </p:cNvPr>
          <p:cNvCxnSpPr>
            <a:cxnSpLocks/>
          </p:cNvCxnSpPr>
          <p:nvPr/>
        </p:nvCxnSpPr>
        <p:spPr>
          <a:xfrm>
            <a:off x="1838896" y="4034813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00">
            <a:extLst>
              <a:ext uri="{FF2B5EF4-FFF2-40B4-BE49-F238E27FC236}">
                <a16:creationId xmlns:a16="http://schemas.microsoft.com/office/drawing/2014/main" id="{82F90840-5026-A4FB-44AA-CC5233492AD3}"/>
              </a:ext>
            </a:extLst>
          </p:cNvPr>
          <p:cNvSpPr txBox="1"/>
          <p:nvPr/>
        </p:nvSpPr>
        <p:spPr>
          <a:xfrm>
            <a:off x="605648" y="3896313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Energy use 1</a:t>
            </a:r>
            <a:endParaRPr lang="en-US" sz="1200" i="1" dirty="0"/>
          </a:p>
        </p:txBody>
      </p:sp>
      <p:cxnSp>
        <p:nvCxnSpPr>
          <p:cNvPr id="14" name="Connettore diritto 69">
            <a:extLst>
              <a:ext uri="{FF2B5EF4-FFF2-40B4-BE49-F238E27FC236}">
                <a16:creationId xmlns:a16="http://schemas.microsoft.com/office/drawing/2014/main" id="{D442EC9A-A4ED-1591-B7E6-231A9CDF6E53}"/>
              </a:ext>
            </a:extLst>
          </p:cNvPr>
          <p:cNvCxnSpPr>
            <a:cxnSpLocks/>
          </p:cNvCxnSpPr>
          <p:nvPr/>
        </p:nvCxnSpPr>
        <p:spPr>
          <a:xfrm flipH="1">
            <a:off x="1838896" y="438749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00">
            <a:extLst>
              <a:ext uri="{FF2B5EF4-FFF2-40B4-BE49-F238E27FC236}">
                <a16:creationId xmlns:a16="http://schemas.microsoft.com/office/drawing/2014/main" id="{C2225242-E338-A12B-DB3C-27603953BFD4}"/>
              </a:ext>
            </a:extLst>
          </p:cNvPr>
          <p:cNvSpPr txBox="1"/>
          <p:nvPr/>
        </p:nvSpPr>
        <p:spPr>
          <a:xfrm>
            <a:off x="605648" y="4219698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Profit 1</a:t>
            </a:r>
            <a:endParaRPr lang="en-US" sz="1200" i="1" dirty="0"/>
          </a:p>
        </p:txBody>
      </p:sp>
      <p:sp>
        <p:nvSpPr>
          <p:cNvPr id="18" name="Rettangolo 43">
            <a:extLst>
              <a:ext uri="{FF2B5EF4-FFF2-40B4-BE49-F238E27FC236}">
                <a16:creationId xmlns:a16="http://schemas.microsoft.com/office/drawing/2014/main" id="{A98525B4-FEFF-578D-2F5C-D7261F569C8F}"/>
              </a:ext>
            </a:extLst>
          </p:cNvPr>
          <p:cNvSpPr/>
          <p:nvPr/>
        </p:nvSpPr>
        <p:spPr>
          <a:xfrm>
            <a:off x="2345470" y="468005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2</a:t>
            </a:r>
          </a:p>
        </p:txBody>
      </p:sp>
      <p:cxnSp>
        <p:nvCxnSpPr>
          <p:cNvPr id="19" name="Connettore diritto 50">
            <a:extLst>
              <a:ext uri="{FF2B5EF4-FFF2-40B4-BE49-F238E27FC236}">
                <a16:creationId xmlns:a16="http://schemas.microsoft.com/office/drawing/2014/main" id="{1442B37A-A415-ECCD-A5A2-2A5A0B2F12DE}"/>
              </a:ext>
            </a:extLst>
          </p:cNvPr>
          <p:cNvCxnSpPr>
            <a:cxnSpLocks/>
          </p:cNvCxnSpPr>
          <p:nvPr/>
        </p:nvCxnSpPr>
        <p:spPr>
          <a:xfrm>
            <a:off x="3589205" y="5008187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92">
            <a:extLst>
              <a:ext uri="{FF2B5EF4-FFF2-40B4-BE49-F238E27FC236}">
                <a16:creationId xmlns:a16="http://schemas.microsoft.com/office/drawing/2014/main" id="{BFA7D025-E259-14C9-04AF-4C9B69D63A86}"/>
              </a:ext>
            </a:extLst>
          </p:cNvPr>
          <p:cNvSpPr txBox="1"/>
          <p:nvPr/>
        </p:nvSpPr>
        <p:spPr>
          <a:xfrm>
            <a:off x="4029220" y="4869687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1</a:t>
            </a:r>
            <a:endParaRPr lang="en-US" sz="1200" i="1" dirty="0"/>
          </a:p>
        </p:txBody>
      </p:sp>
      <p:cxnSp>
        <p:nvCxnSpPr>
          <p:cNvPr id="21" name="Connettore diritto 69">
            <a:extLst>
              <a:ext uri="{FF2B5EF4-FFF2-40B4-BE49-F238E27FC236}">
                <a16:creationId xmlns:a16="http://schemas.microsoft.com/office/drawing/2014/main" id="{E1ADEE59-3F67-90B9-37A4-78C80B58C9D9}"/>
              </a:ext>
            </a:extLst>
          </p:cNvPr>
          <p:cNvCxnSpPr>
            <a:cxnSpLocks/>
          </p:cNvCxnSpPr>
          <p:nvPr/>
        </p:nvCxnSpPr>
        <p:spPr>
          <a:xfrm>
            <a:off x="1838896" y="4849041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00">
            <a:extLst>
              <a:ext uri="{FF2B5EF4-FFF2-40B4-BE49-F238E27FC236}">
                <a16:creationId xmlns:a16="http://schemas.microsoft.com/office/drawing/2014/main" id="{1F349A08-2A58-76D8-B24C-BFDDBAE63B8A}"/>
              </a:ext>
            </a:extLst>
          </p:cNvPr>
          <p:cNvSpPr txBox="1"/>
          <p:nvPr/>
        </p:nvSpPr>
        <p:spPr>
          <a:xfrm>
            <a:off x="605648" y="4710541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Energy use 2</a:t>
            </a:r>
            <a:endParaRPr lang="en-US" sz="1200" i="1" dirty="0"/>
          </a:p>
        </p:txBody>
      </p:sp>
      <p:cxnSp>
        <p:nvCxnSpPr>
          <p:cNvPr id="23" name="Connettore diritto 69">
            <a:extLst>
              <a:ext uri="{FF2B5EF4-FFF2-40B4-BE49-F238E27FC236}">
                <a16:creationId xmlns:a16="http://schemas.microsoft.com/office/drawing/2014/main" id="{43C3BC56-A153-445F-45E8-8B60892D1596}"/>
              </a:ext>
            </a:extLst>
          </p:cNvPr>
          <p:cNvCxnSpPr>
            <a:cxnSpLocks/>
          </p:cNvCxnSpPr>
          <p:nvPr/>
        </p:nvCxnSpPr>
        <p:spPr>
          <a:xfrm flipH="1">
            <a:off x="1838896" y="5201720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100">
            <a:extLst>
              <a:ext uri="{FF2B5EF4-FFF2-40B4-BE49-F238E27FC236}">
                <a16:creationId xmlns:a16="http://schemas.microsoft.com/office/drawing/2014/main" id="{1C0FBE49-8F38-D41F-66B1-889CF63C5207}"/>
              </a:ext>
            </a:extLst>
          </p:cNvPr>
          <p:cNvSpPr txBox="1"/>
          <p:nvPr/>
        </p:nvSpPr>
        <p:spPr>
          <a:xfrm>
            <a:off x="605648" y="5033926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Profit 2</a:t>
            </a:r>
            <a:endParaRPr lang="en-US" sz="1200" i="1" dirty="0"/>
          </a:p>
        </p:txBody>
      </p:sp>
      <p:sp>
        <p:nvSpPr>
          <p:cNvPr id="25" name="Rettangolo 84">
            <a:extLst>
              <a:ext uri="{FF2B5EF4-FFF2-40B4-BE49-F238E27FC236}">
                <a16:creationId xmlns:a16="http://schemas.microsoft.com/office/drawing/2014/main" id="{8F13FDB9-695B-B71D-DC14-7E8D2C4FCFA9}"/>
              </a:ext>
            </a:extLst>
          </p:cNvPr>
          <p:cNvSpPr/>
          <p:nvPr/>
        </p:nvSpPr>
        <p:spPr>
          <a:xfrm>
            <a:off x="2050995" y="3721280"/>
            <a:ext cx="1767472" cy="1777604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67E43-B2F8-A49E-C407-C8601DB29E10}"/>
              </a:ext>
            </a:extLst>
          </p:cNvPr>
          <p:cNvSpPr txBox="1"/>
          <p:nvPr/>
        </p:nvSpPr>
        <p:spPr>
          <a:xfrm>
            <a:off x="5778499" y="4952580"/>
            <a:ext cx="6049434" cy="109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Case study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Quantify the production yields for the two products that lead to the </a:t>
            </a:r>
            <a:r>
              <a:rPr lang="en-US" sz="1200" b="1" dirty="0">
                <a:solidFill>
                  <a:schemeClr val="accent2"/>
                </a:solidFill>
              </a:rPr>
              <a:t>maximization of producer’s profit</a:t>
            </a:r>
            <a:r>
              <a:rPr lang="en-US" sz="1200" dirty="0"/>
              <a:t>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Define different scenarios corresponding to </a:t>
            </a:r>
            <a:r>
              <a:rPr lang="en-US" sz="1200" b="1" dirty="0">
                <a:solidFill>
                  <a:schemeClr val="accent2"/>
                </a:solidFill>
              </a:rPr>
              <a:t>different energy availabilities</a:t>
            </a:r>
            <a:r>
              <a:rPr lang="en-US" sz="1200" dirty="0"/>
              <a:t>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91B2E76-9510-55E4-A737-D42A39C68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881" y="1975037"/>
            <a:ext cx="3733471" cy="2474318"/>
          </a:xfrm>
          <a:prstGeom prst="rect">
            <a:avLst/>
          </a:prstGeom>
        </p:spPr>
      </p:pic>
      <p:cxnSp>
        <p:nvCxnSpPr>
          <p:cNvPr id="28" name="Connettore diritto 50">
            <a:extLst>
              <a:ext uri="{FF2B5EF4-FFF2-40B4-BE49-F238E27FC236}">
                <a16:creationId xmlns:a16="http://schemas.microsoft.com/office/drawing/2014/main" id="{9134FC33-435E-E082-FB1E-B5421596C739}"/>
              </a:ext>
            </a:extLst>
          </p:cNvPr>
          <p:cNvCxnSpPr>
            <a:cxnSpLocks/>
          </p:cNvCxnSpPr>
          <p:nvPr/>
        </p:nvCxnSpPr>
        <p:spPr>
          <a:xfrm>
            <a:off x="6658372" y="2360925"/>
            <a:ext cx="965861" cy="4923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9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4" y="892716"/>
            <a:ext cx="8242176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Definition of the conceptual optimization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Same problem defined for each energy availability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Objective function</a:t>
            </a:r>
            <a:r>
              <a:rPr lang="en-US" sz="1200" dirty="0"/>
              <a:t>: maximization of producer’s profit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Constraints</a:t>
            </a:r>
            <a:r>
              <a:rPr lang="en-US" sz="1200" dirty="0"/>
              <a:t>: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Total use of energy less than or equal to limit energy availability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Unit energy consumption by product defined by the product’s production yield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Positive products production</a:t>
            </a:r>
          </a:p>
        </p:txBody>
      </p:sp>
      <p:sp>
        <p:nvSpPr>
          <p:cNvPr id="3" name="Rettangolo 43">
            <a:extLst>
              <a:ext uri="{FF2B5EF4-FFF2-40B4-BE49-F238E27FC236}">
                <a16:creationId xmlns:a16="http://schemas.microsoft.com/office/drawing/2014/main" id="{F8AB6AAF-34E6-5868-5D1E-18A5507A3F6E}"/>
              </a:ext>
            </a:extLst>
          </p:cNvPr>
          <p:cNvSpPr/>
          <p:nvPr/>
        </p:nvSpPr>
        <p:spPr>
          <a:xfrm>
            <a:off x="9228870" y="107386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1</a:t>
            </a:r>
          </a:p>
        </p:txBody>
      </p:sp>
      <p:cxnSp>
        <p:nvCxnSpPr>
          <p:cNvPr id="4" name="Connettore diritto 50">
            <a:extLst>
              <a:ext uri="{FF2B5EF4-FFF2-40B4-BE49-F238E27FC236}">
                <a16:creationId xmlns:a16="http://schemas.microsoft.com/office/drawing/2014/main" id="{7BEA025C-5341-4CF5-C678-6A39066FC054}"/>
              </a:ext>
            </a:extLst>
          </p:cNvPr>
          <p:cNvCxnSpPr>
            <a:cxnSpLocks/>
          </p:cNvCxnSpPr>
          <p:nvPr/>
        </p:nvCxnSpPr>
        <p:spPr>
          <a:xfrm>
            <a:off x="10472605" y="1401999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92">
            <a:extLst>
              <a:ext uri="{FF2B5EF4-FFF2-40B4-BE49-F238E27FC236}">
                <a16:creationId xmlns:a16="http://schemas.microsoft.com/office/drawing/2014/main" id="{C339EE3C-F3E5-BA6F-2EF3-1E4BE897C9AE}"/>
              </a:ext>
            </a:extLst>
          </p:cNvPr>
          <p:cNvSpPr txBox="1"/>
          <p:nvPr/>
        </p:nvSpPr>
        <p:spPr>
          <a:xfrm>
            <a:off x="10912620" y="12634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1</a:t>
            </a:r>
            <a:endParaRPr lang="en-US" sz="1200" i="1" dirty="0"/>
          </a:p>
        </p:txBody>
      </p:sp>
      <p:cxnSp>
        <p:nvCxnSpPr>
          <p:cNvPr id="6" name="Connettore diritto 69">
            <a:extLst>
              <a:ext uri="{FF2B5EF4-FFF2-40B4-BE49-F238E27FC236}">
                <a16:creationId xmlns:a16="http://schemas.microsoft.com/office/drawing/2014/main" id="{48525149-CC02-E785-F812-C2E90D2D5496}"/>
              </a:ext>
            </a:extLst>
          </p:cNvPr>
          <p:cNvCxnSpPr>
            <a:cxnSpLocks/>
          </p:cNvCxnSpPr>
          <p:nvPr/>
        </p:nvCxnSpPr>
        <p:spPr>
          <a:xfrm>
            <a:off x="8722296" y="1242853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00">
            <a:extLst>
              <a:ext uri="{FF2B5EF4-FFF2-40B4-BE49-F238E27FC236}">
                <a16:creationId xmlns:a16="http://schemas.microsoft.com/office/drawing/2014/main" id="{82F90840-5026-A4FB-44AA-CC5233492AD3}"/>
              </a:ext>
            </a:extLst>
          </p:cNvPr>
          <p:cNvSpPr txBox="1"/>
          <p:nvPr/>
        </p:nvSpPr>
        <p:spPr>
          <a:xfrm>
            <a:off x="7586132" y="1104353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Energy use 1</a:t>
            </a:r>
            <a:endParaRPr lang="en-US" sz="1200" i="1" dirty="0"/>
          </a:p>
        </p:txBody>
      </p:sp>
      <p:cxnSp>
        <p:nvCxnSpPr>
          <p:cNvPr id="14" name="Connettore diritto 69">
            <a:extLst>
              <a:ext uri="{FF2B5EF4-FFF2-40B4-BE49-F238E27FC236}">
                <a16:creationId xmlns:a16="http://schemas.microsoft.com/office/drawing/2014/main" id="{D442EC9A-A4ED-1591-B7E6-231A9CDF6E53}"/>
              </a:ext>
            </a:extLst>
          </p:cNvPr>
          <p:cNvCxnSpPr>
            <a:cxnSpLocks/>
          </p:cNvCxnSpPr>
          <p:nvPr/>
        </p:nvCxnSpPr>
        <p:spPr>
          <a:xfrm flipH="1">
            <a:off x="8722296" y="159553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00">
            <a:extLst>
              <a:ext uri="{FF2B5EF4-FFF2-40B4-BE49-F238E27FC236}">
                <a16:creationId xmlns:a16="http://schemas.microsoft.com/office/drawing/2014/main" id="{C2225242-E338-A12B-DB3C-27603953BFD4}"/>
              </a:ext>
            </a:extLst>
          </p:cNvPr>
          <p:cNvSpPr txBox="1"/>
          <p:nvPr/>
        </p:nvSpPr>
        <p:spPr>
          <a:xfrm>
            <a:off x="7586132" y="1427738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Profit 1</a:t>
            </a:r>
            <a:endParaRPr lang="en-US" sz="1200" i="1" dirty="0"/>
          </a:p>
        </p:txBody>
      </p:sp>
      <p:sp>
        <p:nvSpPr>
          <p:cNvPr id="18" name="Rettangolo 43">
            <a:extLst>
              <a:ext uri="{FF2B5EF4-FFF2-40B4-BE49-F238E27FC236}">
                <a16:creationId xmlns:a16="http://schemas.microsoft.com/office/drawing/2014/main" id="{A98525B4-FEFF-578D-2F5C-D7261F569C8F}"/>
              </a:ext>
            </a:extLst>
          </p:cNvPr>
          <p:cNvSpPr/>
          <p:nvPr/>
        </p:nvSpPr>
        <p:spPr>
          <a:xfrm>
            <a:off x="9228870" y="188809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process 2</a:t>
            </a:r>
          </a:p>
        </p:txBody>
      </p:sp>
      <p:cxnSp>
        <p:nvCxnSpPr>
          <p:cNvPr id="19" name="Connettore diritto 50">
            <a:extLst>
              <a:ext uri="{FF2B5EF4-FFF2-40B4-BE49-F238E27FC236}">
                <a16:creationId xmlns:a16="http://schemas.microsoft.com/office/drawing/2014/main" id="{1442B37A-A415-ECCD-A5A2-2A5A0B2F12DE}"/>
              </a:ext>
            </a:extLst>
          </p:cNvPr>
          <p:cNvCxnSpPr>
            <a:cxnSpLocks/>
          </p:cNvCxnSpPr>
          <p:nvPr/>
        </p:nvCxnSpPr>
        <p:spPr>
          <a:xfrm>
            <a:off x="10472605" y="2216227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92">
            <a:extLst>
              <a:ext uri="{FF2B5EF4-FFF2-40B4-BE49-F238E27FC236}">
                <a16:creationId xmlns:a16="http://schemas.microsoft.com/office/drawing/2014/main" id="{BFA7D025-E259-14C9-04AF-4C9B69D63A86}"/>
              </a:ext>
            </a:extLst>
          </p:cNvPr>
          <p:cNvSpPr txBox="1"/>
          <p:nvPr/>
        </p:nvSpPr>
        <p:spPr>
          <a:xfrm>
            <a:off x="10912620" y="2077727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1</a:t>
            </a:r>
            <a:endParaRPr lang="en-US" sz="1200" i="1" dirty="0"/>
          </a:p>
        </p:txBody>
      </p:sp>
      <p:cxnSp>
        <p:nvCxnSpPr>
          <p:cNvPr id="21" name="Connettore diritto 69">
            <a:extLst>
              <a:ext uri="{FF2B5EF4-FFF2-40B4-BE49-F238E27FC236}">
                <a16:creationId xmlns:a16="http://schemas.microsoft.com/office/drawing/2014/main" id="{E1ADEE59-3F67-90B9-37A4-78C80B58C9D9}"/>
              </a:ext>
            </a:extLst>
          </p:cNvPr>
          <p:cNvCxnSpPr>
            <a:cxnSpLocks/>
          </p:cNvCxnSpPr>
          <p:nvPr/>
        </p:nvCxnSpPr>
        <p:spPr>
          <a:xfrm>
            <a:off x="8722296" y="2057081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00">
            <a:extLst>
              <a:ext uri="{FF2B5EF4-FFF2-40B4-BE49-F238E27FC236}">
                <a16:creationId xmlns:a16="http://schemas.microsoft.com/office/drawing/2014/main" id="{1F349A08-2A58-76D8-B24C-BFDDBAE63B8A}"/>
              </a:ext>
            </a:extLst>
          </p:cNvPr>
          <p:cNvSpPr txBox="1"/>
          <p:nvPr/>
        </p:nvSpPr>
        <p:spPr>
          <a:xfrm>
            <a:off x="7586132" y="1918581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Energy use 2</a:t>
            </a:r>
            <a:endParaRPr lang="en-US" sz="1200" i="1" dirty="0"/>
          </a:p>
        </p:txBody>
      </p:sp>
      <p:cxnSp>
        <p:nvCxnSpPr>
          <p:cNvPr id="23" name="Connettore diritto 69">
            <a:extLst>
              <a:ext uri="{FF2B5EF4-FFF2-40B4-BE49-F238E27FC236}">
                <a16:creationId xmlns:a16="http://schemas.microsoft.com/office/drawing/2014/main" id="{43C3BC56-A153-445F-45E8-8B60892D1596}"/>
              </a:ext>
            </a:extLst>
          </p:cNvPr>
          <p:cNvCxnSpPr>
            <a:cxnSpLocks/>
          </p:cNvCxnSpPr>
          <p:nvPr/>
        </p:nvCxnSpPr>
        <p:spPr>
          <a:xfrm flipH="1">
            <a:off x="8722296" y="2409760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100">
            <a:extLst>
              <a:ext uri="{FF2B5EF4-FFF2-40B4-BE49-F238E27FC236}">
                <a16:creationId xmlns:a16="http://schemas.microsoft.com/office/drawing/2014/main" id="{1C0FBE49-8F38-D41F-66B1-889CF63C5207}"/>
              </a:ext>
            </a:extLst>
          </p:cNvPr>
          <p:cNvSpPr txBox="1"/>
          <p:nvPr/>
        </p:nvSpPr>
        <p:spPr>
          <a:xfrm>
            <a:off x="7586132" y="2241966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Profit 2</a:t>
            </a:r>
            <a:endParaRPr lang="en-US" sz="1200" i="1" dirty="0"/>
          </a:p>
        </p:txBody>
      </p:sp>
      <p:sp>
        <p:nvSpPr>
          <p:cNvPr id="25" name="Rettangolo 84">
            <a:extLst>
              <a:ext uri="{FF2B5EF4-FFF2-40B4-BE49-F238E27FC236}">
                <a16:creationId xmlns:a16="http://schemas.microsoft.com/office/drawing/2014/main" id="{8F13FDB9-695B-B71D-DC14-7E8D2C4FCFA9}"/>
              </a:ext>
            </a:extLst>
          </p:cNvPr>
          <p:cNvSpPr/>
          <p:nvPr/>
        </p:nvSpPr>
        <p:spPr>
          <a:xfrm>
            <a:off x="8934395" y="929320"/>
            <a:ext cx="1767472" cy="1777604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532584" y="3194694"/>
                <a:ext cx="3827120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unit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profit</m:t>
                    </m:r>
                  </m:oMath>
                </a14:m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learning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rates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for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energy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use</m:t>
                    </m:r>
                    <m:r>
                      <m:rPr>
                        <m:nor/>
                      </m:rPr>
                      <a:rPr lang="en-US" sz="1200" dirty="0"/>
                      <m:t> (</m:t>
                    </m:r>
                    <m:r>
                      <m:rPr>
                        <m:nor/>
                      </m:rPr>
                      <a:rPr lang="en-US" sz="1200" dirty="0"/>
                      <m:t>slope</m:t>
                    </m:r>
                    <m:r>
                      <m:rPr>
                        <m:nor/>
                      </m:rPr>
                      <a:rPr lang="en-US" sz="1200" dirty="0"/>
                      <m:t>)</m:t>
                    </m:r>
                  </m:oMath>
                </a14:m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dirty="0"/>
                  <a:t>: energy availability</a:t>
                </a:r>
              </a:p>
            </p:txBody>
          </p:sp>
        </mc:Choice>
        <mc:Fallback xmlns="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4" y="3194694"/>
                <a:ext cx="3827120" cy="1431161"/>
              </a:xfrm>
              <a:prstGeom prst="rect">
                <a:avLst/>
              </a:prstGeom>
              <a:blipFill>
                <a:blip r:embed="rId2"/>
                <a:stretch>
                  <a:fillRect l="-478" t="-1277" b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/>
              <p:nvPr/>
            </p:nvSpPr>
            <p:spPr>
              <a:xfrm>
                <a:off x="5129465" y="3635456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65" y="3635456"/>
                <a:ext cx="3665636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1">
                <a:extLst>
                  <a:ext uri="{FF2B5EF4-FFF2-40B4-BE49-F238E27FC236}">
                    <a16:creationId xmlns:a16="http://schemas.microsoft.com/office/drawing/2014/main" id="{B32B1A07-992C-14C3-C71C-36ABCA095830}"/>
                  </a:ext>
                </a:extLst>
              </p:cNvPr>
              <p:cNvSpPr txBox="1"/>
              <p:nvPr/>
            </p:nvSpPr>
            <p:spPr>
              <a:xfrm>
                <a:off x="4946328" y="3204686"/>
                <a:ext cx="3957089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value of energy availability (</a:t>
                </a:r>
                <a14:m>
                  <m:oMath xmlns:m="http://schemas.openxmlformats.org/officeDocument/2006/math">
                    <m:r>
                      <a:rPr lang="it-IT" sz="1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dirty="0"/>
                  <a:t>):</a:t>
                </a:r>
              </a:p>
            </p:txBody>
          </p:sp>
        </mc:Choice>
        <mc:Fallback xmlns="">
          <p:sp>
            <p:nvSpPr>
              <p:cNvPr id="55" name="CasellaDiTesto 1">
                <a:extLst>
                  <a:ext uri="{FF2B5EF4-FFF2-40B4-BE49-F238E27FC236}">
                    <a16:creationId xmlns:a16="http://schemas.microsoft.com/office/drawing/2014/main" id="{B32B1A07-992C-14C3-C71C-36ABCA09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28" y="3204686"/>
                <a:ext cx="3957089" cy="276998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/>
              <p:nvPr/>
            </p:nvSpPr>
            <p:spPr>
              <a:xfrm>
                <a:off x="5351254" y="5283944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254" y="5283944"/>
                <a:ext cx="725629" cy="246221"/>
              </a:xfrm>
              <a:prstGeom prst="rect">
                <a:avLst/>
              </a:prstGeom>
              <a:blipFill>
                <a:blip r:embed="rId5"/>
                <a:stretch>
                  <a:fillRect l="-756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/>
              <p:nvPr/>
            </p:nvSpPr>
            <p:spPr>
              <a:xfrm>
                <a:off x="5275041" y="4480797"/>
                <a:ext cx="24310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41" y="4480797"/>
                <a:ext cx="243103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/>
              <p:nvPr/>
            </p:nvSpPr>
            <p:spPr>
              <a:xfrm>
                <a:off x="5129465" y="4091457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65" y="4091457"/>
                <a:ext cx="6571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sellaDiTesto 1">
            <a:extLst>
              <a:ext uri="{FF2B5EF4-FFF2-40B4-BE49-F238E27FC236}">
                <a16:creationId xmlns:a16="http://schemas.microsoft.com/office/drawing/2014/main" id="{A7F83F6A-0D56-8D1B-F77F-E12D7EDCCFA7}"/>
              </a:ext>
            </a:extLst>
          </p:cNvPr>
          <p:cNvSpPr txBox="1"/>
          <p:nvPr/>
        </p:nvSpPr>
        <p:spPr>
          <a:xfrm>
            <a:off x="7321579" y="3684120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Maximization of total profit</a:t>
            </a:r>
          </a:p>
        </p:txBody>
      </p:sp>
      <p:sp>
        <p:nvSpPr>
          <p:cNvPr id="65" name="CasellaDiTesto 1">
            <a:extLst>
              <a:ext uri="{FF2B5EF4-FFF2-40B4-BE49-F238E27FC236}">
                <a16:creationId xmlns:a16="http://schemas.microsoft.com/office/drawing/2014/main" id="{757EFD5F-9C1C-30E0-A06D-5CA5B361950D}"/>
              </a:ext>
            </a:extLst>
          </p:cNvPr>
          <p:cNvSpPr txBox="1"/>
          <p:nvPr/>
        </p:nvSpPr>
        <p:spPr>
          <a:xfrm>
            <a:off x="7321579" y="4531065"/>
            <a:ext cx="279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Energy use not exceeding availability</a:t>
            </a:r>
          </a:p>
        </p:txBody>
      </p:sp>
      <p:sp>
        <p:nvSpPr>
          <p:cNvPr id="70" name="Rettangolo 34">
            <a:extLst>
              <a:ext uri="{FF2B5EF4-FFF2-40B4-BE49-F238E27FC236}">
                <a16:creationId xmlns:a16="http://schemas.microsoft.com/office/drawing/2014/main" id="{E166FD0A-E9B3-D811-5398-94AD2298D55E}"/>
              </a:ext>
            </a:extLst>
          </p:cNvPr>
          <p:cNvSpPr/>
          <p:nvPr/>
        </p:nvSpPr>
        <p:spPr>
          <a:xfrm>
            <a:off x="5033648" y="3545287"/>
            <a:ext cx="5231952" cy="23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1">
                <a:extLst>
                  <a:ext uri="{FF2B5EF4-FFF2-40B4-BE49-F238E27FC236}">
                    <a16:creationId xmlns:a16="http://schemas.microsoft.com/office/drawing/2014/main" id="{EBE4883A-3D92-65C1-3D57-5E1B71D52F57}"/>
                  </a:ext>
                </a:extLst>
              </p:cNvPr>
              <p:cNvSpPr txBox="1"/>
              <p:nvPr/>
            </p:nvSpPr>
            <p:spPr>
              <a:xfrm>
                <a:off x="532584" y="4937754"/>
                <a:ext cx="3827120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production yields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</a:t>
                </a:r>
              </a:p>
            </p:txBody>
          </p:sp>
        </mc:Choice>
        <mc:Fallback xmlns="">
          <p:sp>
            <p:nvSpPr>
              <p:cNvPr id="72" name="CasellaDiTesto 1">
                <a:extLst>
                  <a:ext uri="{FF2B5EF4-FFF2-40B4-BE49-F238E27FC236}">
                    <a16:creationId xmlns:a16="http://schemas.microsoft.com/office/drawing/2014/main" id="{EBE4883A-3D92-65C1-3D57-5E1B71D52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4" y="4937754"/>
                <a:ext cx="3827120" cy="907941"/>
              </a:xfrm>
              <a:prstGeom prst="rect">
                <a:avLst/>
              </a:prstGeom>
              <a:blipFill>
                <a:blip r:embed="rId8"/>
                <a:stretch>
                  <a:fillRect l="-478" t="-2013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/>
              <p:nvPr/>
            </p:nvSpPr>
            <p:spPr>
              <a:xfrm>
                <a:off x="5275041" y="4841822"/>
                <a:ext cx="19206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𝐥𝐫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41" y="4841822"/>
                <a:ext cx="192063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sellaDiTesto 1">
            <a:extLst>
              <a:ext uri="{FF2B5EF4-FFF2-40B4-BE49-F238E27FC236}">
                <a16:creationId xmlns:a16="http://schemas.microsoft.com/office/drawing/2014/main" id="{5CD7C72D-2A1E-5A19-AA0B-A7D1C0335520}"/>
              </a:ext>
            </a:extLst>
          </p:cNvPr>
          <p:cNvSpPr txBox="1"/>
          <p:nvPr/>
        </p:nvSpPr>
        <p:spPr>
          <a:xfrm>
            <a:off x="7321579" y="4872599"/>
            <a:ext cx="301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Unit energy use depends on production</a:t>
            </a:r>
          </a:p>
        </p:txBody>
      </p:sp>
      <p:sp>
        <p:nvSpPr>
          <p:cNvPr id="75" name="CasellaDiTesto 1">
            <a:extLst>
              <a:ext uri="{FF2B5EF4-FFF2-40B4-BE49-F238E27FC236}">
                <a16:creationId xmlns:a16="http://schemas.microsoft.com/office/drawing/2014/main" id="{97F2CAAB-2EC7-8FB6-E1B6-42739A2D62B5}"/>
              </a:ext>
            </a:extLst>
          </p:cNvPr>
          <p:cNvSpPr txBox="1"/>
          <p:nvPr/>
        </p:nvSpPr>
        <p:spPr>
          <a:xfrm>
            <a:off x="7321579" y="5253226"/>
            <a:ext cx="301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Positive production yields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C3FF4591-E6E1-A1E5-72CF-C616F6144554}"/>
              </a:ext>
            </a:extLst>
          </p:cNvPr>
          <p:cNvSpPr/>
          <p:nvPr/>
        </p:nvSpPr>
        <p:spPr>
          <a:xfrm>
            <a:off x="4432941" y="3418502"/>
            <a:ext cx="246286" cy="243169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481D9D-507C-6738-1796-03A08A1B2B86}"/>
              </a:ext>
            </a:extLst>
          </p:cNvPr>
          <p:cNvCxnSpPr>
            <a:cxnSpLocks/>
          </p:cNvCxnSpPr>
          <p:nvPr/>
        </p:nvCxnSpPr>
        <p:spPr>
          <a:xfrm>
            <a:off x="10063174" y="4681936"/>
            <a:ext cx="409431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1">
            <a:extLst>
              <a:ext uri="{FF2B5EF4-FFF2-40B4-BE49-F238E27FC236}">
                <a16:creationId xmlns:a16="http://schemas.microsoft.com/office/drawing/2014/main" id="{879CC11C-B34D-627A-91C0-3CDE251D80B2}"/>
              </a:ext>
            </a:extLst>
          </p:cNvPr>
          <p:cNvSpPr txBox="1"/>
          <p:nvPr/>
        </p:nvSpPr>
        <p:spPr>
          <a:xfrm>
            <a:off x="10502848" y="4531065"/>
            <a:ext cx="93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>
                <a:solidFill>
                  <a:srgbClr val="FF0000"/>
                </a:solidFill>
              </a:rPr>
              <a:t>Non-linear</a:t>
            </a:r>
          </a:p>
        </p:txBody>
      </p:sp>
    </p:spTree>
    <p:extLst>
      <p:ext uri="{BB962C8B-B14F-4D97-AF65-F5344CB8AC3E}">
        <p14:creationId xmlns:p14="http://schemas.microsoft.com/office/powerpoint/2010/main" val="241044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FE51962-C583-42AC-E2A2-C63CBC861FA1}"/>
              </a:ext>
            </a:extLst>
          </p:cNvPr>
          <p:cNvSpPr/>
          <p:nvPr/>
        </p:nvSpPr>
        <p:spPr>
          <a:xfrm>
            <a:off x="9165859" y="4272610"/>
            <a:ext cx="1993429" cy="423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3703FA-ED50-07B8-9610-09990DECE850}"/>
              </a:ext>
            </a:extLst>
          </p:cNvPr>
          <p:cNvSpPr/>
          <p:nvPr/>
        </p:nvSpPr>
        <p:spPr>
          <a:xfrm>
            <a:off x="823081" y="5121016"/>
            <a:ext cx="2718382" cy="434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DF1B65-8982-599E-98FC-C6353A3CC6AB}"/>
              </a:ext>
            </a:extLst>
          </p:cNvPr>
          <p:cNvSpPr/>
          <p:nvPr/>
        </p:nvSpPr>
        <p:spPr>
          <a:xfrm>
            <a:off x="823081" y="4591522"/>
            <a:ext cx="2718382" cy="434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2B8DD-E07F-5371-6B04-C0F8F04D43FA}"/>
              </a:ext>
            </a:extLst>
          </p:cNvPr>
          <p:cNvSpPr/>
          <p:nvPr/>
        </p:nvSpPr>
        <p:spPr>
          <a:xfrm>
            <a:off x="9165859" y="3719214"/>
            <a:ext cx="1993429" cy="423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832228-ED8B-8788-BE06-496874FD759D}"/>
              </a:ext>
            </a:extLst>
          </p:cNvPr>
          <p:cNvSpPr/>
          <p:nvPr/>
        </p:nvSpPr>
        <p:spPr>
          <a:xfrm>
            <a:off x="823081" y="3347515"/>
            <a:ext cx="2718382" cy="1116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3" y="892716"/>
            <a:ext cx="108211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Dealing with non-linear expressions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Solve both problems with exogenous variables (including first guesses for variables that are both exogenous/endogenous)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Update values of exogenous variables derived as endogenous from both problems (x and a in the example)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Repeat the process until convergence is met under a defined criteria.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416852" y="2986857"/>
                <a:ext cx="3274398" cy="247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unit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profit</m:t>
                    </m:r>
                  </m:oMath>
                </a14:m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learning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rates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for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energy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use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</m:oMath>
                </a14:m>
                <a:endParaRPr lang="it-IT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dirty="0"/>
                  <a:t>: energy availability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it-IT" sz="12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production yields</a:t>
                </a:r>
              </a:p>
            </p:txBody>
          </p:sp>
        </mc:Choice>
        <mc:Fallback xmlns="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2" y="2986857"/>
                <a:ext cx="3274398" cy="2477601"/>
              </a:xfrm>
              <a:prstGeom prst="rect">
                <a:avLst/>
              </a:prstGeom>
              <a:blipFill>
                <a:blip r:embed="rId2"/>
                <a:stretch>
                  <a:fillRect l="-558" t="-739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/>
              <p:nvPr/>
            </p:nvSpPr>
            <p:spPr>
              <a:xfrm>
                <a:off x="4498913" y="275798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913" y="2757982"/>
                <a:ext cx="3665636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/>
              <p:nvPr/>
            </p:nvSpPr>
            <p:spPr>
              <a:xfrm>
                <a:off x="4720702" y="3896452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702" y="3896452"/>
                <a:ext cx="725629" cy="246221"/>
              </a:xfrm>
              <a:prstGeom prst="rect">
                <a:avLst/>
              </a:prstGeom>
              <a:blipFill>
                <a:blip r:embed="rId4"/>
                <a:stretch>
                  <a:fillRect l="-672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/>
              <p:nvPr/>
            </p:nvSpPr>
            <p:spPr>
              <a:xfrm>
                <a:off x="4644489" y="3493680"/>
                <a:ext cx="14237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9" y="3493680"/>
                <a:ext cx="142378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/>
              <p:nvPr/>
            </p:nvSpPr>
            <p:spPr>
              <a:xfrm>
                <a:off x="4498913" y="310434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913" y="3104340"/>
                <a:ext cx="6571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sellaDiTesto 1">
            <a:extLst>
              <a:ext uri="{FF2B5EF4-FFF2-40B4-BE49-F238E27FC236}">
                <a16:creationId xmlns:a16="http://schemas.microsoft.com/office/drawing/2014/main" id="{A7F83F6A-0D56-8D1B-F77F-E12D7EDCCFA7}"/>
              </a:ext>
            </a:extLst>
          </p:cNvPr>
          <p:cNvSpPr txBox="1"/>
          <p:nvPr/>
        </p:nvSpPr>
        <p:spPr>
          <a:xfrm>
            <a:off x="6691027" y="2806646"/>
            <a:ext cx="132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Maximization of total profit</a:t>
            </a:r>
          </a:p>
        </p:txBody>
      </p:sp>
      <p:sp>
        <p:nvSpPr>
          <p:cNvPr id="65" name="CasellaDiTesto 1">
            <a:extLst>
              <a:ext uri="{FF2B5EF4-FFF2-40B4-BE49-F238E27FC236}">
                <a16:creationId xmlns:a16="http://schemas.microsoft.com/office/drawing/2014/main" id="{757EFD5F-9C1C-30E0-A06D-5CA5B361950D}"/>
              </a:ext>
            </a:extLst>
          </p:cNvPr>
          <p:cNvSpPr txBox="1"/>
          <p:nvPr/>
        </p:nvSpPr>
        <p:spPr>
          <a:xfrm>
            <a:off x="5964014" y="3452253"/>
            <a:ext cx="179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Energy use not exceeding availability</a:t>
            </a:r>
          </a:p>
        </p:txBody>
      </p:sp>
      <p:sp>
        <p:nvSpPr>
          <p:cNvPr id="70" name="Rettangolo 34">
            <a:extLst>
              <a:ext uri="{FF2B5EF4-FFF2-40B4-BE49-F238E27FC236}">
                <a16:creationId xmlns:a16="http://schemas.microsoft.com/office/drawing/2014/main" id="{E166FD0A-E9B3-D811-5398-94AD2298D55E}"/>
              </a:ext>
            </a:extLst>
          </p:cNvPr>
          <p:cNvSpPr/>
          <p:nvPr/>
        </p:nvSpPr>
        <p:spPr>
          <a:xfrm>
            <a:off x="4403096" y="2700501"/>
            <a:ext cx="3761453" cy="1603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/>
              <p:nvPr/>
            </p:nvSpPr>
            <p:spPr>
              <a:xfrm>
                <a:off x="4644489" y="5165093"/>
                <a:ext cx="19206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𝐥𝐫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16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9" y="5165093"/>
                <a:ext cx="192063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sellaDiTesto 1">
            <a:extLst>
              <a:ext uri="{FF2B5EF4-FFF2-40B4-BE49-F238E27FC236}">
                <a16:creationId xmlns:a16="http://schemas.microsoft.com/office/drawing/2014/main" id="{5CD7C72D-2A1E-5A19-AA0B-A7D1C0335520}"/>
              </a:ext>
            </a:extLst>
          </p:cNvPr>
          <p:cNvSpPr txBox="1"/>
          <p:nvPr/>
        </p:nvSpPr>
        <p:spPr>
          <a:xfrm>
            <a:off x="6470893" y="5121016"/>
            <a:ext cx="176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Unit energy use depends on production</a:t>
            </a:r>
          </a:p>
        </p:txBody>
      </p:sp>
      <p:sp>
        <p:nvSpPr>
          <p:cNvPr id="75" name="CasellaDiTesto 1">
            <a:extLst>
              <a:ext uri="{FF2B5EF4-FFF2-40B4-BE49-F238E27FC236}">
                <a16:creationId xmlns:a16="http://schemas.microsoft.com/office/drawing/2014/main" id="{97F2CAAB-2EC7-8FB6-E1B6-42739A2D62B5}"/>
              </a:ext>
            </a:extLst>
          </p:cNvPr>
          <p:cNvSpPr txBox="1"/>
          <p:nvPr/>
        </p:nvSpPr>
        <p:spPr>
          <a:xfrm>
            <a:off x="5477166" y="3892360"/>
            <a:ext cx="1940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Positive production yields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/>
              <p:nvPr/>
            </p:nvSpPr>
            <p:spPr>
              <a:xfrm>
                <a:off x="8999248" y="3427249"/>
                <a:ext cx="2508201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161925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production yields</a:t>
                </a:r>
              </a:p>
              <a:p>
                <a:pPr marL="161925" lvl="1">
                  <a:spcBef>
                    <a:spcPts val="600"/>
                  </a:spcBef>
                </a:pPr>
                <a:endParaRPr lang="en-US" sz="1200" dirty="0"/>
              </a:p>
              <a:p>
                <a:pPr marL="161925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</a:t>
                </a:r>
              </a:p>
              <a:p>
                <a:pPr marL="161925" lvl="1">
                  <a:spcBef>
                    <a:spcPts val="600"/>
                  </a:spcBef>
                </a:pPr>
                <a:endParaRPr lang="en-US" sz="1200" dirty="0"/>
              </a:p>
            </p:txBody>
          </p:sp>
        </mc:Choice>
        <mc:Fallback xmlns="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248" y="3427249"/>
                <a:ext cx="2508201" cy="1431161"/>
              </a:xfrm>
              <a:prstGeom prst="rect">
                <a:avLst/>
              </a:prstGeom>
              <a:blipFill>
                <a:blip r:embed="rId8"/>
                <a:stretch>
                  <a:fillRect l="-728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1">
            <a:extLst>
              <a:ext uri="{FF2B5EF4-FFF2-40B4-BE49-F238E27FC236}">
                <a16:creationId xmlns:a16="http://schemas.microsoft.com/office/drawing/2014/main" id="{7E9701DD-AF18-EC47-C585-6375B92C195A}"/>
              </a:ext>
            </a:extLst>
          </p:cNvPr>
          <p:cNvSpPr txBox="1"/>
          <p:nvPr/>
        </p:nvSpPr>
        <p:spPr>
          <a:xfrm>
            <a:off x="4437755" y="2365824"/>
            <a:ext cx="275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Problem 1 (LP problem)</a:t>
            </a:r>
          </a:p>
        </p:txBody>
      </p:sp>
      <p:sp>
        <p:nvSpPr>
          <p:cNvPr id="10" name="Rettangolo 34">
            <a:extLst>
              <a:ext uri="{FF2B5EF4-FFF2-40B4-BE49-F238E27FC236}">
                <a16:creationId xmlns:a16="http://schemas.microsoft.com/office/drawing/2014/main" id="{845AE9B2-2FB7-1C03-2921-61DA09EAD73F}"/>
              </a:ext>
            </a:extLst>
          </p:cNvPr>
          <p:cNvSpPr/>
          <p:nvPr/>
        </p:nvSpPr>
        <p:spPr>
          <a:xfrm>
            <a:off x="4403096" y="5052423"/>
            <a:ext cx="3761453" cy="598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55B63C7-0CDE-C2DF-EBB1-18DF075DE3F3}"/>
              </a:ext>
            </a:extLst>
          </p:cNvPr>
          <p:cNvSpPr txBox="1"/>
          <p:nvPr/>
        </p:nvSpPr>
        <p:spPr>
          <a:xfrm>
            <a:off x="4437755" y="4757486"/>
            <a:ext cx="275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Problem 2 (Linear expression)</a:t>
            </a:r>
          </a:p>
        </p:txBody>
      </p:sp>
      <p:cxnSp>
        <p:nvCxnSpPr>
          <p:cNvPr id="40" name="Connettore diritto 50">
            <a:extLst>
              <a:ext uri="{FF2B5EF4-FFF2-40B4-BE49-F238E27FC236}">
                <a16:creationId xmlns:a16="http://schemas.microsoft.com/office/drawing/2014/main" id="{C170F7A3-B683-503E-9FAF-9D3B360FB609}"/>
              </a:ext>
            </a:extLst>
          </p:cNvPr>
          <p:cNvCxnSpPr>
            <a:cxnSpLocks/>
          </p:cNvCxnSpPr>
          <p:nvPr/>
        </p:nvCxnSpPr>
        <p:spPr>
          <a:xfrm flipV="1">
            <a:off x="3541463" y="3104340"/>
            <a:ext cx="861633" cy="5820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50">
            <a:extLst>
              <a:ext uri="{FF2B5EF4-FFF2-40B4-BE49-F238E27FC236}">
                <a16:creationId xmlns:a16="http://schemas.microsoft.com/office/drawing/2014/main" id="{370FB91D-969A-9157-B6AA-51A97B3358A1}"/>
              </a:ext>
            </a:extLst>
          </p:cNvPr>
          <p:cNvCxnSpPr>
            <a:cxnSpLocks/>
          </p:cNvCxnSpPr>
          <p:nvPr/>
        </p:nvCxnSpPr>
        <p:spPr>
          <a:xfrm>
            <a:off x="8150752" y="3246692"/>
            <a:ext cx="932288" cy="72248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50">
            <a:extLst>
              <a:ext uri="{FF2B5EF4-FFF2-40B4-BE49-F238E27FC236}">
                <a16:creationId xmlns:a16="http://schemas.microsoft.com/office/drawing/2014/main" id="{59D09895-54E3-56DC-8827-40CDE2427EED}"/>
              </a:ext>
            </a:extLst>
          </p:cNvPr>
          <p:cNvCxnSpPr>
            <a:cxnSpLocks/>
          </p:cNvCxnSpPr>
          <p:nvPr/>
        </p:nvCxnSpPr>
        <p:spPr>
          <a:xfrm flipV="1">
            <a:off x="3535680" y="3981323"/>
            <a:ext cx="867416" cy="8548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50">
            <a:extLst>
              <a:ext uri="{FF2B5EF4-FFF2-40B4-BE49-F238E27FC236}">
                <a16:creationId xmlns:a16="http://schemas.microsoft.com/office/drawing/2014/main" id="{AF137B99-44F2-290D-489E-E351D093CC3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35680" y="5338782"/>
            <a:ext cx="867416" cy="130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50">
            <a:extLst>
              <a:ext uri="{FF2B5EF4-FFF2-40B4-BE49-F238E27FC236}">
                <a16:creationId xmlns:a16="http://schemas.microsoft.com/office/drawing/2014/main" id="{271BE2D8-1152-9CC9-91F0-AA617E2F67C5}"/>
              </a:ext>
            </a:extLst>
          </p:cNvPr>
          <p:cNvCxnSpPr>
            <a:cxnSpLocks/>
          </p:cNvCxnSpPr>
          <p:nvPr/>
        </p:nvCxnSpPr>
        <p:spPr>
          <a:xfrm flipV="1">
            <a:off x="8150752" y="4484340"/>
            <a:ext cx="932288" cy="84181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ED9B038F-8D28-5B65-0B78-4C5F04CC74FB}"/>
              </a:ext>
            </a:extLst>
          </p:cNvPr>
          <p:cNvCxnSpPr>
            <a:cxnSpLocks/>
            <a:stCxn id="96" idx="2"/>
            <a:endCxn id="91" idx="2"/>
          </p:cNvCxnSpPr>
          <p:nvPr/>
        </p:nvCxnSpPr>
        <p:spPr>
          <a:xfrm rot="5400000">
            <a:off x="5745781" y="1240955"/>
            <a:ext cx="830283" cy="7990357"/>
          </a:xfrm>
          <a:prstGeom prst="bentConnector3">
            <a:avLst>
              <a:gd name="adj1" fmla="val 136507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A478591-C7D1-FCBC-FD11-A02C0721D1B0}"/>
              </a:ext>
            </a:extLst>
          </p:cNvPr>
          <p:cNvSpPr/>
          <p:nvPr/>
        </p:nvSpPr>
        <p:spPr>
          <a:xfrm>
            <a:off x="779076" y="4513368"/>
            <a:ext cx="2773334" cy="1137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3219C77-F315-AC8A-E89B-FE82AC87D619}"/>
              </a:ext>
            </a:extLst>
          </p:cNvPr>
          <p:cNvSpPr/>
          <p:nvPr/>
        </p:nvSpPr>
        <p:spPr>
          <a:xfrm>
            <a:off x="9122654" y="3683085"/>
            <a:ext cx="2066892" cy="1137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829117"/>
            <a:ext cx="463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</a:rPr>
              <a:t>Conceptual structure of </a:t>
            </a:r>
            <a:r>
              <a:rPr lang="en-US" b="1" dirty="0" err="1">
                <a:solidFill>
                  <a:schemeClr val="accent2"/>
                </a:solidFill>
              </a:rPr>
              <a:t>pyESM</a:t>
            </a:r>
            <a:r>
              <a:rPr lang="en-US" b="1" dirty="0">
                <a:solidFill>
                  <a:schemeClr val="accent2"/>
                </a:solidFill>
              </a:rPr>
              <a:t> models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771023" y="1673979"/>
            <a:ext cx="168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Data tables</a:t>
            </a:r>
          </a:p>
        </p:txBody>
      </p:sp>
      <p:cxnSp>
        <p:nvCxnSpPr>
          <p:cNvPr id="8" name="Connettore diritto 4">
            <a:extLst>
              <a:ext uri="{FF2B5EF4-FFF2-40B4-BE49-F238E27FC236}">
                <a16:creationId xmlns:a16="http://schemas.microsoft.com/office/drawing/2014/main" id="{EED1AF5A-7834-F59E-5985-48ACD875F23A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898987" y="2569863"/>
            <a:ext cx="2363707" cy="1278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F44133C-EBE9-FF10-0BA7-B9BD3D119884}"/>
              </a:ext>
            </a:extLst>
          </p:cNvPr>
          <p:cNvSpPr/>
          <p:nvPr/>
        </p:nvSpPr>
        <p:spPr>
          <a:xfrm rot="10800000">
            <a:off x="6096000" y="4724583"/>
            <a:ext cx="242409" cy="14462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B3501-2F0E-9B0C-0FB4-004FBE998B52}"/>
              </a:ext>
            </a:extLst>
          </p:cNvPr>
          <p:cNvSpPr txBox="1"/>
          <p:nvPr/>
        </p:nvSpPr>
        <p:spPr>
          <a:xfrm>
            <a:off x="4442934" y="1732099"/>
            <a:ext cx="2242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Problem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402E7-C524-366E-434E-421788961110}"/>
              </a:ext>
            </a:extLst>
          </p:cNvPr>
          <p:cNvSpPr txBox="1"/>
          <p:nvPr/>
        </p:nvSpPr>
        <p:spPr>
          <a:xfrm>
            <a:off x="8350384" y="1732099"/>
            <a:ext cx="2972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Symbolic problem/s</a:t>
            </a:r>
          </a:p>
        </p:txBody>
      </p:sp>
      <p:sp>
        <p:nvSpPr>
          <p:cNvPr id="14" name="CasellaDiTesto 92">
            <a:extLst>
              <a:ext uri="{FF2B5EF4-FFF2-40B4-BE49-F238E27FC236}">
                <a16:creationId xmlns:a16="http://schemas.microsoft.com/office/drawing/2014/main" id="{549DDE8E-62C7-6910-9582-323695B90E0E}"/>
              </a:ext>
            </a:extLst>
          </p:cNvPr>
          <p:cNvSpPr txBox="1"/>
          <p:nvPr/>
        </p:nvSpPr>
        <p:spPr>
          <a:xfrm>
            <a:off x="771023" y="2548475"/>
            <a:ext cx="21279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Table_A</a:t>
            </a:r>
            <a:endParaRPr lang="en-US" sz="1600" b="1" dirty="0"/>
          </a:p>
          <a:p>
            <a:r>
              <a:rPr lang="en-US" sz="1600" i="1" dirty="0"/>
              <a:t>(exogenous data)</a:t>
            </a:r>
          </a:p>
        </p:txBody>
      </p:sp>
      <p:sp>
        <p:nvSpPr>
          <p:cNvPr id="17" name="CasellaDiTesto 92">
            <a:extLst>
              <a:ext uri="{FF2B5EF4-FFF2-40B4-BE49-F238E27FC236}">
                <a16:creationId xmlns:a16="http://schemas.microsoft.com/office/drawing/2014/main" id="{B169029B-18EF-EEB2-2B76-2890A74F524D}"/>
              </a:ext>
            </a:extLst>
          </p:cNvPr>
          <p:cNvSpPr txBox="1"/>
          <p:nvPr/>
        </p:nvSpPr>
        <p:spPr>
          <a:xfrm>
            <a:off x="771023" y="3710365"/>
            <a:ext cx="21279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Table_B</a:t>
            </a:r>
            <a:endParaRPr lang="en-US" sz="1600" b="1" dirty="0"/>
          </a:p>
          <a:p>
            <a:r>
              <a:rPr lang="en-US" sz="1600" i="1" dirty="0"/>
              <a:t>(endogenous data)</a:t>
            </a:r>
          </a:p>
        </p:txBody>
      </p:sp>
      <p:sp>
        <p:nvSpPr>
          <p:cNvPr id="18" name="CasellaDiTesto 92">
            <a:extLst>
              <a:ext uri="{FF2B5EF4-FFF2-40B4-BE49-F238E27FC236}">
                <a16:creationId xmlns:a16="http://schemas.microsoft.com/office/drawing/2014/main" id="{712AB0CD-C48A-1458-57D8-E30A434339CB}"/>
              </a:ext>
            </a:extLst>
          </p:cNvPr>
          <p:cNvSpPr txBox="1"/>
          <p:nvPr/>
        </p:nvSpPr>
        <p:spPr>
          <a:xfrm>
            <a:off x="771023" y="4891633"/>
            <a:ext cx="2127964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Table_C</a:t>
            </a:r>
            <a:endParaRPr lang="en-US" sz="1600" b="1" dirty="0"/>
          </a:p>
          <a:p>
            <a:r>
              <a:rPr lang="en-US" sz="1600" i="1" dirty="0"/>
              <a:t>(endogenous / exogenous data)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EC0DE4-1741-4432-1EAE-47C137DF73D7}"/>
              </a:ext>
            </a:extLst>
          </p:cNvPr>
          <p:cNvSpPr/>
          <p:nvPr/>
        </p:nvSpPr>
        <p:spPr>
          <a:xfrm>
            <a:off x="5262694" y="2277475"/>
            <a:ext cx="584776" cy="58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E6C359-5073-7CD2-D2DE-F37F408E1E0B}"/>
              </a:ext>
            </a:extLst>
          </p:cNvPr>
          <p:cNvSpPr/>
          <p:nvPr/>
        </p:nvSpPr>
        <p:spPr>
          <a:xfrm>
            <a:off x="5262694" y="2986378"/>
            <a:ext cx="584776" cy="58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a2</a:t>
            </a:r>
          </a:p>
        </p:txBody>
      </p:sp>
      <p:cxnSp>
        <p:nvCxnSpPr>
          <p:cNvPr id="23" name="Connettore diritto 4">
            <a:extLst>
              <a:ext uri="{FF2B5EF4-FFF2-40B4-BE49-F238E27FC236}">
                <a16:creationId xmlns:a16="http://schemas.microsoft.com/office/drawing/2014/main" id="{100405EA-6FC1-7CCF-38E0-B7F40BF047D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2898987" y="2981103"/>
            <a:ext cx="2363707" cy="29766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92">
            <a:extLst>
              <a:ext uri="{FF2B5EF4-FFF2-40B4-BE49-F238E27FC236}">
                <a16:creationId xmlns:a16="http://schemas.microsoft.com/office/drawing/2014/main" id="{C231E209-262B-2425-A75C-CC1AF14D33BB}"/>
              </a:ext>
            </a:extLst>
          </p:cNvPr>
          <p:cNvSpPr txBox="1"/>
          <p:nvPr/>
        </p:nvSpPr>
        <p:spPr>
          <a:xfrm>
            <a:off x="8752943" y="2633800"/>
            <a:ext cx="148823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Problem 1</a:t>
            </a:r>
          </a:p>
          <a:p>
            <a:pPr algn="ctr"/>
            <a:endParaRPr lang="en-US" sz="1600" i="1" dirty="0"/>
          </a:p>
        </p:txBody>
      </p:sp>
      <p:sp>
        <p:nvSpPr>
          <p:cNvPr id="26" name="CasellaDiTesto 92">
            <a:extLst>
              <a:ext uri="{FF2B5EF4-FFF2-40B4-BE49-F238E27FC236}">
                <a16:creationId xmlns:a16="http://schemas.microsoft.com/office/drawing/2014/main" id="{72CADE04-FFA2-50A7-AE55-A2C9A8AD5ABE}"/>
              </a:ext>
            </a:extLst>
          </p:cNvPr>
          <p:cNvSpPr txBox="1"/>
          <p:nvPr/>
        </p:nvSpPr>
        <p:spPr>
          <a:xfrm>
            <a:off x="8752943" y="4524844"/>
            <a:ext cx="148823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Problem 2</a:t>
            </a:r>
          </a:p>
          <a:p>
            <a:pPr algn="ctr"/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89122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4" y="892716"/>
            <a:ext cx="9332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Dealing with non-linear expressions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One single non-linear problem can be split into multiple linear problems solved iteratively until convergence is reached.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464849" y="1920246"/>
                <a:ext cx="3914817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unit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profit</m:t>
                    </m:r>
                  </m:oMath>
                </a14:m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dirty="0"/>
                      <m:t>: </m:t>
                    </m:r>
                    <m:r>
                      <m:rPr>
                        <m:nor/>
                      </m:rPr>
                      <a:rPr lang="en-US" sz="1200" dirty="0"/>
                      <m:t>learning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rates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for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energy</m:t>
                    </m:r>
                    <m:r>
                      <m:rPr>
                        <m:nor/>
                      </m:rPr>
                      <a:rPr lang="en-US" sz="1200" dirty="0"/>
                      <m:t> </m:t>
                    </m:r>
                    <m:r>
                      <m:rPr>
                        <m:nor/>
                      </m:rPr>
                      <a:rPr lang="en-US" sz="1200" dirty="0"/>
                      <m:t>use</m:t>
                    </m:r>
                    <m:r>
                      <m:rPr>
                        <m:nor/>
                      </m:rPr>
                      <a:rPr lang="en-US" sz="1200" dirty="0"/>
                      <m:t> (</m:t>
                    </m:r>
                    <m:r>
                      <m:rPr>
                        <m:nor/>
                      </m:rPr>
                      <a:rPr lang="en-US" sz="1200" dirty="0"/>
                      <m:t>slope</m:t>
                    </m:r>
                    <m:r>
                      <m:rPr>
                        <m:nor/>
                      </m:rPr>
                      <a:rPr lang="en-US" sz="1200" dirty="0"/>
                      <m:t>)</m:t>
                    </m:r>
                  </m:oMath>
                </a14:m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dirty="0"/>
                  <a:t>: energy availability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production yields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</a:t>
                </a:r>
              </a:p>
            </p:txBody>
          </p:sp>
        </mc:Choice>
        <mc:Fallback xmlns="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49" y="1920246"/>
                <a:ext cx="3914817" cy="2215991"/>
              </a:xfrm>
              <a:prstGeom prst="rect">
                <a:avLst/>
              </a:prstGeom>
              <a:blipFill>
                <a:blip r:embed="rId2"/>
                <a:stretch>
                  <a:fillRect l="-467" t="-824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/>
              <p:nvPr/>
            </p:nvSpPr>
            <p:spPr>
              <a:xfrm>
                <a:off x="424652" y="4557127"/>
                <a:ext cx="2508201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production yields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dirty="0"/>
                  <a:t>: unit energy use </a:t>
                </a:r>
              </a:p>
            </p:txBody>
          </p:sp>
        </mc:Choice>
        <mc:Fallback xmlns="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52" y="4557127"/>
                <a:ext cx="2508201" cy="907941"/>
              </a:xfrm>
              <a:prstGeom prst="rect">
                <a:avLst/>
              </a:prstGeom>
              <a:blipFill>
                <a:blip r:embed="rId3"/>
                <a:stretch>
                  <a:fillRect l="-730" t="-2013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1">
            <a:extLst>
              <a:ext uri="{FF2B5EF4-FFF2-40B4-BE49-F238E27FC236}">
                <a16:creationId xmlns:a16="http://schemas.microsoft.com/office/drawing/2014/main" id="{7E9701DD-AF18-EC47-C585-6375B92C195A}"/>
              </a:ext>
            </a:extLst>
          </p:cNvPr>
          <p:cNvSpPr txBox="1"/>
          <p:nvPr/>
        </p:nvSpPr>
        <p:spPr>
          <a:xfrm>
            <a:off x="7218194" y="2583164"/>
            <a:ext cx="1865705" cy="6309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sz="1600" b="1" dirty="0"/>
              <a:t>Problem 1</a:t>
            </a:r>
          </a:p>
          <a:p>
            <a:pPr marL="0" lvl="1" algn="ctr">
              <a:spcBef>
                <a:spcPts val="600"/>
              </a:spcBef>
            </a:pPr>
            <a:r>
              <a:rPr lang="en-US" sz="1400" b="1" dirty="0"/>
              <a:t>(LP problem)</a:t>
            </a:r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55B63C7-0CDE-C2DF-EBB1-18DF075DE3F3}"/>
              </a:ext>
            </a:extLst>
          </p:cNvPr>
          <p:cNvSpPr txBox="1"/>
          <p:nvPr/>
        </p:nvSpPr>
        <p:spPr>
          <a:xfrm>
            <a:off x="7218193" y="4351275"/>
            <a:ext cx="1865706" cy="6309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 algn="ctr">
              <a:spcBef>
                <a:spcPts val="600"/>
              </a:spcBef>
            </a:pPr>
            <a:r>
              <a:rPr lang="en-US" sz="1600" b="1" dirty="0"/>
              <a:t>Problem 2 </a:t>
            </a:r>
          </a:p>
          <a:p>
            <a:pPr marL="0" lvl="1" algn="ctr">
              <a:spcBef>
                <a:spcPts val="600"/>
              </a:spcBef>
            </a:pPr>
            <a:r>
              <a:rPr lang="en-US" sz="1400" b="1" dirty="0"/>
              <a:t>(Linear expression)</a:t>
            </a:r>
          </a:p>
        </p:txBody>
      </p:sp>
    </p:spTree>
    <p:extLst>
      <p:ext uri="{BB962C8B-B14F-4D97-AF65-F5344CB8AC3E}">
        <p14:creationId xmlns:p14="http://schemas.microsoft.com/office/powerpoint/2010/main" val="136072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1126F77D-FBD2-94C4-96B4-5B872224F23C}"/>
                  </a:ext>
                </a:extLst>
              </p:cNvPr>
              <p:cNvSpPr txBox="1"/>
              <p:nvPr/>
            </p:nvSpPr>
            <p:spPr>
              <a:xfrm>
                <a:off x="425942" y="1543868"/>
                <a:ext cx="5790224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Sets definition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resources (r)</a:t>
                </a:r>
                <a:br>
                  <a:rPr lang="en-US" sz="1200" b="1" dirty="0">
                    <a:solidFill>
                      <a:schemeClr val="accent2"/>
                    </a:solidFill>
                  </a:rPr>
                </a:br>
                <a:r>
                  <a:rPr lang="en-US" sz="1200" dirty="0"/>
                  <a:t>corresponding to different energy availabilities (“low”, “avg”, “high”)</a:t>
                </a:r>
                <a:br>
                  <a:rPr lang="en-US" sz="1200" dirty="0"/>
                </a:br>
                <a:r>
                  <a:rPr lang="en-US" sz="1200" dirty="0"/>
                  <a:t>“</a:t>
                </a:r>
                <a:r>
                  <a:rPr lang="en-US" sz="1200" i="1" dirty="0" err="1"/>
                  <a:t>split_problem</a:t>
                </a:r>
                <a:r>
                  <a:rPr lang="en-US" sz="1200" i="1" dirty="0"/>
                  <a:t>: True</a:t>
                </a:r>
                <a:r>
                  <a:rPr lang="en-US" sz="1200" dirty="0"/>
                  <a:t>”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dirty="0"/>
                  <a:t> each value of this set defines a separate numerical problem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products (p)</a:t>
                </a:r>
                <a:r>
                  <a:rPr lang="en-US" sz="1200" dirty="0"/>
                  <a:t>: </a:t>
                </a:r>
                <a:br>
                  <a:rPr lang="en-US" sz="1200" dirty="0"/>
                </a:br>
                <a:r>
                  <a:rPr lang="en-US" sz="1200" dirty="0"/>
                  <a:t>this set collects the type of products (“product 1”, “product 2”)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product data (pd)</a:t>
                </a:r>
                <a:br>
                  <a:rPr lang="en-US" sz="1200" b="1" dirty="0">
                    <a:solidFill>
                      <a:schemeClr val="accent2"/>
                    </a:solidFill>
                  </a:rPr>
                </a:br>
                <a:r>
                  <a:rPr lang="en-US" sz="1200" dirty="0"/>
                  <a:t>this set collects different type of data related to products production. Each category is defined by one specific filter: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dirty="0"/>
                  <a:t>profit</a:t>
                </a:r>
                <a:r>
                  <a:rPr lang="en-US" sz="1200" dirty="0"/>
                  <a:t>: coefficients for unit profit (€/u);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dirty="0"/>
                  <a:t>energy_use_0</a:t>
                </a:r>
                <a:r>
                  <a:rPr lang="en-US" sz="1200" dirty="0"/>
                  <a:t>: unit energy consumption corresponding to zero products output (intercept)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dirty="0" err="1"/>
                  <a:t>learning_rate</a:t>
                </a:r>
                <a:r>
                  <a:rPr lang="en-US" sz="1200" dirty="0"/>
                  <a:t>: energy learning rate (slope)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1126F77D-FBD2-94C4-96B4-5B872224F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2" y="1543868"/>
                <a:ext cx="5790224" cy="3770263"/>
              </a:xfrm>
              <a:prstGeom prst="rect">
                <a:avLst/>
              </a:prstGeom>
              <a:blipFill>
                <a:blip r:embed="rId2"/>
                <a:stretch>
                  <a:fillRect l="-316" t="-323" b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788F609-24E6-321C-6097-9920D7116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80" y="1491723"/>
            <a:ext cx="5385578" cy="41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4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1126F77D-FBD2-94C4-96B4-5B872224F23C}"/>
              </a:ext>
            </a:extLst>
          </p:cNvPr>
          <p:cNvSpPr txBox="1"/>
          <p:nvPr/>
        </p:nvSpPr>
        <p:spPr>
          <a:xfrm>
            <a:off x="244817" y="964982"/>
            <a:ext cx="5790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Variables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1AE4B-3C8C-55D8-8A2D-C63307791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73"/>
          <a:stretch/>
        </p:blipFill>
        <p:spPr>
          <a:xfrm>
            <a:off x="4372078" y="2126876"/>
            <a:ext cx="3625007" cy="3691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F5CC6-328C-B46D-8C19-44387CDFC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27"/>
          <a:stretch/>
        </p:blipFill>
        <p:spPr>
          <a:xfrm>
            <a:off x="8398933" y="1323966"/>
            <a:ext cx="3198401" cy="451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0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F83C4953-8FD9-08F1-D03A-F70EDB914D69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Preliminary activities: </a:t>
            </a:r>
            <a:r>
              <a:rPr lang="en-US" sz="1200" dirty="0"/>
              <a:t>package</a:t>
            </a:r>
            <a:r>
              <a:rPr lang="en-US" sz="1200" b="1" dirty="0"/>
              <a:t> </a:t>
            </a:r>
            <a:r>
              <a:rPr lang="en-US" sz="1200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311041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Comparing modelling systems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pyESM purpose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Generating models from scratch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Defining models: sets, variables, symbolic problems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F83C4953-8FD9-08F1-D03A-F70EDB914D69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Preliminary activities: </a:t>
            </a:r>
            <a:r>
              <a:rPr lang="en-US" sz="1200" dirty="0"/>
              <a:t>package</a:t>
            </a:r>
            <a:r>
              <a:rPr lang="en-US" sz="1200" b="1" dirty="0"/>
              <a:t> </a:t>
            </a:r>
            <a:r>
              <a:rPr lang="en-US" sz="1200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6213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15" name="CasellaDiTesto 1">
            <a:extLst>
              <a:ext uri="{FF2B5EF4-FFF2-40B4-BE49-F238E27FC236}">
                <a16:creationId xmlns:a16="http://schemas.microsoft.com/office/drawing/2014/main" id="{A8AD06E4-2E9F-13B4-BA62-E8844D011A3A}"/>
              </a:ext>
            </a:extLst>
          </p:cNvPr>
          <p:cNvSpPr txBox="1"/>
          <p:nvPr/>
        </p:nvSpPr>
        <p:spPr>
          <a:xfrm>
            <a:off x="742737" y="4599820"/>
            <a:ext cx="408588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Create a new python script (or </a:t>
            </a:r>
            <a:r>
              <a:rPr lang="en-US" sz="1200" dirty="0" err="1"/>
              <a:t>jupyter</a:t>
            </a:r>
            <a:r>
              <a:rPr lang="en-US" sz="1200" dirty="0"/>
              <a:t> notebook), import </a:t>
            </a:r>
            <a:r>
              <a:rPr lang="en-US" sz="1200" dirty="0" err="1"/>
              <a:t>pyesm</a:t>
            </a:r>
            <a:r>
              <a:rPr lang="en-US" sz="1200" dirty="0"/>
              <a:t> package, run the </a:t>
            </a:r>
            <a:r>
              <a:rPr lang="en-US" sz="1200" dirty="0" err="1"/>
              <a:t>esm.create_model_dir</a:t>
            </a:r>
            <a:r>
              <a:rPr lang="en-US" sz="1200" dirty="0"/>
              <a:t>() with arguments: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Name of model directory to be generated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Path of the root directory</a:t>
            </a: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F83C4953-8FD9-08F1-D03A-F70EDB914D69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generates directory with default setup files</a:t>
            </a:r>
          </a:p>
        </p:txBody>
      </p:sp>
      <p:sp>
        <p:nvSpPr>
          <p:cNvPr id="31" name="CasellaDiTesto 1">
            <a:extLst>
              <a:ext uri="{FF2B5EF4-FFF2-40B4-BE49-F238E27FC236}">
                <a16:creationId xmlns:a16="http://schemas.microsoft.com/office/drawing/2014/main" id="{7E877510-1594-4AA4-ED0F-6401CCC01B06}"/>
              </a:ext>
            </a:extLst>
          </p:cNvPr>
          <p:cNvSpPr txBox="1"/>
          <p:nvPr/>
        </p:nvSpPr>
        <p:spPr>
          <a:xfrm>
            <a:off x="6597355" y="4599820"/>
            <a:ext cx="40858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Three files will be generated in the defined directory: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i="1" dirty="0" err="1"/>
              <a:t>structure_sets.yml</a:t>
            </a:r>
            <a:endParaRPr lang="en-US" sz="1200" b="1" i="1" dirty="0"/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i="1" dirty="0" err="1"/>
              <a:t>structure_variables.yml</a:t>
            </a:r>
            <a:endParaRPr lang="en-US" sz="1200" b="1" i="1" dirty="0"/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i="1" dirty="0" err="1"/>
              <a:t>problem.yml</a:t>
            </a:r>
            <a:endParaRPr lang="en-US" sz="1200" b="1" i="1" dirty="0"/>
          </a:p>
        </p:txBody>
      </p:sp>
      <p:cxnSp>
        <p:nvCxnSpPr>
          <p:cNvPr id="32" name="Connettore diritto 50">
            <a:extLst>
              <a:ext uri="{FF2B5EF4-FFF2-40B4-BE49-F238E27FC236}">
                <a16:creationId xmlns:a16="http://schemas.microsoft.com/office/drawing/2014/main" id="{17B119F7-07B0-2B24-7BCF-30F09412CF48}"/>
              </a:ext>
            </a:extLst>
          </p:cNvPr>
          <p:cNvCxnSpPr>
            <a:cxnSpLocks/>
          </p:cNvCxnSpPr>
          <p:nvPr/>
        </p:nvCxnSpPr>
        <p:spPr>
          <a:xfrm>
            <a:off x="5056724" y="5223067"/>
            <a:ext cx="108024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1DD6CBB-7625-8F0D-61E5-5930C96A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676" y="1817334"/>
            <a:ext cx="8595557" cy="24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9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1B2AD4-91BA-4FF3-1D06-36B813561733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imports setup files and generates Model as Python object. Outputs: Blank SQLite database, Excel raw data files</a:t>
            </a:r>
          </a:p>
        </p:txBody>
      </p:sp>
      <p:sp>
        <p:nvSpPr>
          <p:cNvPr id="5" name="CasellaDiTesto 1">
            <a:extLst>
              <a:ext uri="{FF2B5EF4-FFF2-40B4-BE49-F238E27FC236}">
                <a16:creationId xmlns:a16="http://schemas.microsoft.com/office/drawing/2014/main" id="{74E5F323-BF1A-FB8F-9BA1-6EB61AE5D108}"/>
              </a:ext>
            </a:extLst>
          </p:cNvPr>
          <p:cNvSpPr txBox="1"/>
          <p:nvPr/>
        </p:nvSpPr>
        <p:spPr>
          <a:xfrm>
            <a:off x="742737" y="4599820"/>
            <a:ext cx="4323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In the python script (or </a:t>
            </a:r>
            <a:r>
              <a:rPr lang="en-US" sz="1200" dirty="0" err="1"/>
              <a:t>jupyter</a:t>
            </a:r>
            <a:r>
              <a:rPr lang="en-US" sz="1200" dirty="0"/>
              <a:t> notebook), generate an instance of the </a:t>
            </a:r>
            <a:r>
              <a:rPr lang="en-US" sz="1200" dirty="0" err="1"/>
              <a:t>esm.Model</a:t>
            </a:r>
            <a:r>
              <a:rPr lang="en-US" sz="1200" dirty="0"/>
              <a:t> class, with arguments: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Name of model directory to be generated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Path of the root directory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Level of logging information (info, debug, warning, …)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23AFE357-B843-FA9A-AB8A-D26F56237578}"/>
              </a:ext>
            </a:extLst>
          </p:cNvPr>
          <p:cNvSpPr txBox="1"/>
          <p:nvPr/>
        </p:nvSpPr>
        <p:spPr>
          <a:xfrm>
            <a:off x="6597355" y="4730624"/>
            <a:ext cx="40858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In the model directory, an excel file named </a:t>
            </a:r>
            <a:r>
              <a:rPr lang="en-US" sz="1200" b="1" dirty="0"/>
              <a:t>sets.xlsx</a:t>
            </a:r>
            <a:r>
              <a:rPr lang="en-US" sz="1200" dirty="0"/>
              <a:t> and a </a:t>
            </a:r>
            <a:r>
              <a:rPr lang="en-US" sz="1200" dirty="0" err="1"/>
              <a:t>sqlite</a:t>
            </a:r>
            <a:r>
              <a:rPr lang="en-US" sz="1200" dirty="0"/>
              <a:t> </a:t>
            </a:r>
            <a:r>
              <a:rPr lang="en-US" sz="1200" b="1" dirty="0" err="1"/>
              <a:t>database.db</a:t>
            </a:r>
            <a:r>
              <a:rPr lang="en-US" sz="1200" dirty="0"/>
              <a:t> file is generated based on </a:t>
            </a:r>
            <a:r>
              <a:rPr lang="en-US" sz="1200" dirty="0" err="1"/>
              <a:t>structure_sets.yml</a:t>
            </a:r>
            <a:r>
              <a:rPr lang="en-US" sz="1200" dirty="0"/>
              <a:t>.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Sets excel file must be filled by user, defining the entries of each set.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E33F08-CEB2-0277-1586-0C36F5D29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43" y="1855820"/>
            <a:ext cx="8393031" cy="2429982"/>
          </a:xfrm>
          <a:prstGeom prst="rect">
            <a:avLst/>
          </a:prstGeom>
        </p:spPr>
      </p:pic>
      <p:cxnSp>
        <p:nvCxnSpPr>
          <p:cNvPr id="9" name="Connettore diritto 50">
            <a:extLst>
              <a:ext uri="{FF2B5EF4-FFF2-40B4-BE49-F238E27FC236}">
                <a16:creationId xmlns:a16="http://schemas.microsoft.com/office/drawing/2014/main" id="{718F8013-E420-F314-0916-719668784F70}"/>
              </a:ext>
            </a:extLst>
          </p:cNvPr>
          <p:cNvCxnSpPr>
            <a:cxnSpLocks/>
          </p:cNvCxnSpPr>
          <p:nvPr/>
        </p:nvCxnSpPr>
        <p:spPr>
          <a:xfrm>
            <a:off x="5056724" y="5223067"/>
            <a:ext cx="108024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97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1B2AD4-91BA-4FF3-1D06-36B813561733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</a:t>
            </a:r>
          </a:p>
        </p:txBody>
      </p:sp>
    </p:spTree>
    <p:extLst>
      <p:ext uri="{BB962C8B-B14F-4D97-AF65-F5344CB8AC3E}">
        <p14:creationId xmlns:p14="http://schemas.microsoft.com/office/powerpoint/2010/main" val="369057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1B2AD4-91BA-4FF3-1D06-36B813561733}"/>
              </a:ext>
            </a:extLst>
          </p:cNvPr>
          <p:cNvSpPr txBox="1"/>
          <p:nvPr/>
        </p:nvSpPr>
        <p:spPr>
          <a:xfrm>
            <a:off x="247774" y="883000"/>
            <a:ext cx="1150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5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imports exogenous data, generates and solves numerical problems, updates SQLite database, generates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</p:txBody>
      </p:sp>
    </p:spTree>
    <p:extLst>
      <p:ext uri="{BB962C8B-B14F-4D97-AF65-F5344CB8AC3E}">
        <p14:creationId xmlns:p14="http://schemas.microsoft.com/office/powerpoint/2010/main" val="345148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15" name="CasellaDiTesto 1">
            <a:extLst>
              <a:ext uri="{FF2B5EF4-FFF2-40B4-BE49-F238E27FC236}">
                <a16:creationId xmlns:a16="http://schemas.microsoft.com/office/drawing/2014/main" id="{A8AD06E4-2E9F-13B4-BA62-E8844D011A3A}"/>
              </a:ext>
            </a:extLst>
          </p:cNvPr>
          <p:cNvSpPr txBox="1"/>
          <p:nvPr/>
        </p:nvSpPr>
        <p:spPr>
          <a:xfrm>
            <a:off x="2305174" y="4706065"/>
            <a:ext cx="8915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resources (r)</a:t>
            </a:r>
            <a:r>
              <a:rPr lang="en-US" sz="1200" dirty="0"/>
              <a:t>: corresponding to different energy availabilities (“low”, “avg”, “high”)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products (p)</a:t>
            </a:r>
            <a:r>
              <a:rPr lang="en-US" sz="1200" dirty="0"/>
              <a:t>: production yields for “product 1”, “product 2”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product data (pd)</a:t>
            </a:r>
            <a:r>
              <a:rPr lang="en-US" sz="1200" dirty="0"/>
              <a:t>: coefficients for “unit profit”, “unit energy consumption” (intercept), “energy learning rate” (slope)</a:t>
            </a:r>
          </a:p>
        </p:txBody>
      </p:sp>
      <p:sp>
        <p:nvSpPr>
          <p:cNvPr id="9" name="CasellaDiTesto 1">
            <a:extLst>
              <a:ext uri="{FF2B5EF4-FFF2-40B4-BE49-F238E27FC236}">
                <a16:creationId xmlns:a16="http://schemas.microsoft.com/office/drawing/2014/main" id="{F83C4953-8FD9-08F1-D03A-F70EDB914D69}"/>
              </a:ext>
            </a:extLst>
          </p:cNvPr>
          <p:cNvSpPr txBox="1"/>
          <p:nvPr/>
        </p:nvSpPr>
        <p:spPr>
          <a:xfrm>
            <a:off x="247774" y="883000"/>
            <a:ext cx="115085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Generating and solving the model with </a:t>
            </a:r>
            <a:r>
              <a:rPr lang="en-US" sz="1400" b="1" dirty="0" err="1"/>
              <a:t>pyESM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5</a:t>
            </a:r>
            <a:r>
              <a:rPr lang="en-US" sz="1200" dirty="0"/>
              <a:t> - </a:t>
            </a:r>
            <a:r>
              <a:rPr lang="en-US" sz="1200" dirty="0" err="1"/>
              <a:t>pyESM</a:t>
            </a:r>
            <a:r>
              <a:rPr lang="en-US" sz="1200" dirty="0"/>
              <a:t> imports exogenous data, generates and solves numerical problems, updates SQLite database, generates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</p:txBody>
      </p:sp>
      <p:sp>
        <p:nvSpPr>
          <p:cNvPr id="10" name="CasellaDiTesto 1">
            <a:extLst>
              <a:ext uri="{FF2B5EF4-FFF2-40B4-BE49-F238E27FC236}">
                <a16:creationId xmlns:a16="http://schemas.microsoft.com/office/drawing/2014/main" id="{9922D384-EDC7-98BF-A6CB-E62F40C8B4A4}"/>
              </a:ext>
            </a:extLst>
          </p:cNvPr>
          <p:cNvSpPr txBox="1"/>
          <p:nvPr/>
        </p:nvSpPr>
        <p:spPr>
          <a:xfrm>
            <a:off x="898014" y="2996242"/>
            <a:ext cx="8915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resources (r)</a:t>
            </a:r>
            <a:r>
              <a:rPr lang="en-US" sz="1200" dirty="0"/>
              <a:t>: corresponding to different energy availabilities (“low”, “avg”, “high”)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products (p)</a:t>
            </a:r>
            <a:r>
              <a:rPr lang="en-US" sz="1200" dirty="0"/>
              <a:t>: production yields for “product 1”, “product 2”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product data (pd)</a:t>
            </a:r>
            <a:r>
              <a:rPr lang="en-US" sz="1200" dirty="0"/>
              <a:t>: coefficients for “unit profit”, “unit energy consumption” (intercept), “energy learning rate” (slope)</a:t>
            </a:r>
          </a:p>
        </p:txBody>
      </p:sp>
    </p:spTree>
    <p:extLst>
      <p:ext uri="{BB962C8B-B14F-4D97-AF65-F5344CB8AC3E}">
        <p14:creationId xmlns:p14="http://schemas.microsoft.com/office/powerpoint/2010/main" val="195875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Linear SUT problem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Simple non-linear problem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8388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0AF8B9-8AB2-FA21-DF1F-1C21E3C6E664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  <p:sp>
        <p:nvSpPr>
          <p:cNvPr id="4" name="Rettangolo 43">
            <a:extLst>
              <a:ext uri="{FF2B5EF4-FFF2-40B4-BE49-F238E27FC236}">
                <a16:creationId xmlns:a16="http://schemas.microsoft.com/office/drawing/2014/main" id="{D76A90B7-5C90-B164-3466-C7312C56BA23}"/>
              </a:ext>
            </a:extLst>
          </p:cNvPr>
          <p:cNvSpPr/>
          <p:nvPr/>
        </p:nvSpPr>
        <p:spPr>
          <a:xfrm>
            <a:off x="1779409" y="185503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gas power plant</a:t>
            </a:r>
          </a:p>
        </p:txBody>
      </p:sp>
      <p:cxnSp>
        <p:nvCxnSpPr>
          <p:cNvPr id="6" name="Connettore diritto 48">
            <a:extLst>
              <a:ext uri="{FF2B5EF4-FFF2-40B4-BE49-F238E27FC236}">
                <a16:creationId xmlns:a16="http://schemas.microsoft.com/office/drawing/2014/main" id="{0C9E8DED-4187-CE03-C571-14CE4FB22E55}"/>
              </a:ext>
            </a:extLst>
          </p:cNvPr>
          <p:cNvCxnSpPr>
            <a:cxnSpLocks/>
          </p:cNvCxnSpPr>
          <p:nvPr/>
        </p:nvCxnSpPr>
        <p:spPr>
          <a:xfrm>
            <a:off x="3012656" y="3067639"/>
            <a:ext cx="4674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50">
            <a:extLst>
              <a:ext uri="{FF2B5EF4-FFF2-40B4-BE49-F238E27FC236}">
                <a16:creationId xmlns:a16="http://schemas.microsoft.com/office/drawing/2014/main" id="{A4C85853-1BC8-4DDF-78A8-4E3BF8849A15}"/>
              </a:ext>
            </a:extLst>
          </p:cNvPr>
          <p:cNvCxnSpPr>
            <a:cxnSpLocks/>
          </p:cNvCxnSpPr>
          <p:nvPr/>
        </p:nvCxnSpPr>
        <p:spPr>
          <a:xfrm>
            <a:off x="3023144" y="2170468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55">
            <a:extLst>
              <a:ext uri="{FF2B5EF4-FFF2-40B4-BE49-F238E27FC236}">
                <a16:creationId xmlns:a16="http://schemas.microsoft.com/office/drawing/2014/main" id="{0FA9B614-F754-8EAC-031F-DDCAAA203C7B}"/>
              </a:ext>
            </a:extLst>
          </p:cNvPr>
          <p:cNvCxnSpPr>
            <a:cxnSpLocks/>
          </p:cNvCxnSpPr>
          <p:nvPr/>
        </p:nvCxnSpPr>
        <p:spPr>
          <a:xfrm>
            <a:off x="3480133" y="2079909"/>
            <a:ext cx="0" cy="13451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59">
            <a:extLst>
              <a:ext uri="{FF2B5EF4-FFF2-40B4-BE49-F238E27FC236}">
                <a16:creationId xmlns:a16="http://schemas.microsoft.com/office/drawing/2014/main" id="{E456C1C1-28F9-7AC6-C4D5-9E56719F95D4}"/>
              </a:ext>
            </a:extLst>
          </p:cNvPr>
          <p:cNvCxnSpPr>
            <a:cxnSpLocks/>
          </p:cNvCxnSpPr>
          <p:nvPr/>
        </p:nvCxnSpPr>
        <p:spPr>
          <a:xfrm>
            <a:off x="3480133" y="2612648"/>
            <a:ext cx="53590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2">
            <a:extLst>
              <a:ext uri="{FF2B5EF4-FFF2-40B4-BE49-F238E27FC236}">
                <a16:creationId xmlns:a16="http://schemas.microsoft.com/office/drawing/2014/main" id="{091DCE34-0DA9-85DC-300A-6D3C2C0F5099}"/>
              </a:ext>
            </a:extLst>
          </p:cNvPr>
          <p:cNvSpPr txBox="1"/>
          <p:nvPr/>
        </p:nvSpPr>
        <p:spPr>
          <a:xfrm>
            <a:off x="2828317" y="34821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Electricity</a:t>
            </a:r>
            <a:endParaRPr lang="en-US" sz="1200" i="1"/>
          </a:p>
        </p:txBody>
      </p:sp>
      <p:sp>
        <p:nvSpPr>
          <p:cNvPr id="14" name="Rettangolo 43">
            <a:extLst>
              <a:ext uri="{FF2B5EF4-FFF2-40B4-BE49-F238E27FC236}">
                <a16:creationId xmlns:a16="http://schemas.microsoft.com/office/drawing/2014/main" id="{E92348BB-AD69-F9D2-EB49-CE3199CCAF89}"/>
              </a:ext>
            </a:extLst>
          </p:cNvPr>
          <p:cNvSpPr/>
          <p:nvPr/>
        </p:nvSpPr>
        <p:spPr>
          <a:xfrm>
            <a:off x="1779409" y="2752201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photovoltaic plant</a:t>
            </a:r>
          </a:p>
        </p:txBody>
      </p:sp>
      <p:cxnSp>
        <p:nvCxnSpPr>
          <p:cNvPr id="16" name="Connettore diritto 69">
            <a:extLst>
              <a:ext uri="{FF2B5EF4-FFF2-40B4-BE49-F238E27FC236}">
                <a16:creationId xmlns:a16="http://schemas.microsoft.com/office/drawing/2014/main" id="{FE9C4C3F-4AF5-5AD0-EB6E-9162E3E17205}"/>
              </a:ext>
            </a:extLst>
          </p:cNvPr>
          <p:cNvCxnSpPr>
            <a:cxnSpLocks/>
          </p:cNvCxnSpPr>
          <p:nvPr/>
        </p:nvCxnSpPr>
        <p:spPr>
          <a:xfrm>
            <a:off x="1272835" y="214664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71">
            <a:extLst>
              <a:ext uri="{FF2B5EF4-FFF2-40B4-BE49-F238E27FC236}">
                <a16:creationId xmlns:a16="http://schemas.microsoft.com/office/drawing/2014/main" id="{6ABD4A82-C45B-D563-821D-6E3EC2AB9726}"/>
              </a:ext>
            </a:extLst>
          </p:cNvPr>
          <p:cNvCxnSpPr>
            <a:cxnSpLocks/>
          </p:cNvCxnSpPr>
          <p:nvPr/>
        </p:nvCxnSpPr>
        <p:spPr>
          <a:xfrm flipV="1">
            <a:off x="1258904" y="2047713"/>
            <a:ext cx="0" cy="1178746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00">
            <a:extLst>
              <a:ext uri="{FF2B5EF4-FFF2-40B4-BE49-F238E27FC236}">
                <a16:creationId xmlns:a16="http://schemas.microsoft.com/office/drawing/2014/main" id="{B7232C8E-1005-F0A8-ABF8-5F9FCF3527BA}"/>
              </a:ext>
            </a:extLst>
          </p:cNvPr>
          <p:cNvSpPr txBox="1"/>
          <p:nvPr/>
        </p:nvSpPr>
        <p:spPr>
          <a:xfrm>
            <a:off x="0" y="2422351"/>
            <a:ext cx="123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Operational cost</a:t>
            </a:r>
            <a:endParaRPr lang="en-US" sz="1200" i="1" dirty="0"/>
          </a:p>
        </p:txBody>
      </p:sp>
      <p:cxnSp>
        <p:nvCxnSpPr>
          <p:cNvPr id="20" name="Connettore diritto 69">
            <a:extLst>
              <a:ext uri="{FF2B5EF4-FFF2-40B4-BE49-F238E27FC236}">
                <a16:creationId xmlns:a16="http://schemas.microsoft.com/office/drawing/2014/main" id="{DDF78C4C-7A8B-590B-7845-43261A7C1DEC}"/>
              </a:ext>
            </a:extLst>
          </p:cNvPr>
          <p:cNvCxnSpPr>
            <a:cxnSpLocks/>
          </p:cNvCxnSpPr>
          <p:nvPr/>
        </p:nvCxnSpPr>
        <p:spPr>
          <a:xfrm>
            <a:off x="1272835" y="3072438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84">
            <a:extLst>
              <a:ext uri="{FF2B5EF4-FFF2-40B4-BE49-F238E27FC236}">
                <a16:creationId xmlns:a16="http://schemas.microsoft.com/office/drawing/2014/main" id="{4672D778-C8CF-2660-93A1-2E0AEA5075B9}"/>
              </a:ext>
            </a:extLst>
          </p:cNvPr>
          <p:cNvSpPr/>
          <p:nvPr/>
        </p:nvSpPr>
        <p:spPr>
          <a:xfrm>
            <a:off x="1485804" y="1655056"/>
            <a:ext cx="2277675" cy="2140301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ttangolo 43">
            <a:extLst>
              <a:ext uri="{FF2B5EF4-FFF2-40B4-BE49-F238E27FC236}">
                <a16:creationId xmlns:a16="http://schemas.microsoft.com/office/drawing/2014/main" id="{B525E099-E575-5A24-A879-D56A9922BD92}"/>
              </a:ext>
            </a:extLst>
          </p:cNvPr>
          <p:cNvSpPr/>
          <p:nvPr/>
        </p:nvSpPr>
        <p:spPr>
          <a:xfrm>
            <a:off x="4016035" y="2279860"/>
            <a:ext cx="145842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/>
              <a:t>households (final demand)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C3675156-CDE7-5128-FDAC-4B8F5A79E668}"/>
              </a:ext>
            </a:extLst>
          </p:cNvPr>
          <p:cNvSpPr txBox="1"/>
          <p:nvPr/>
        </p:nvSpPr>
        <p:spPr>
          <a:xfrm>
            <a:off x="6129616" y="1732256"/>
            <a:ext cx="519065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Sets definition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Scenarios (s)</a:t>
            </a:r>
            <a:r>
              <a:rPr lang="en-US" sz="1200" dirty="0"/>
              <a:t>: “Reference”, “Energy transition”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Time (y)</a:t>
            </a:r>
            <a:r>
              <a:rPr lang="en-US" sz="1200" dirty="0"/>
              <a:t>: five years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Flows(f)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Flows, aggregated (</a:t>
            </a:r>
            <a:r>
              <a:rPr lang="en-US" sz="1200" b="1" dirty="0" err="1">
                <a:solidFill>
                  <a:schemeClr val="accent2"/>
                </a:solidFill>
              </a:rPr>
              <a:t>f_agg</a:t>
            </a:r>
            <a:r>
              <a:rPr lang="en-US" sz="1200" b="1" dirty="0">
                <a:solidFill>
                  <a:schemeClr val="accent2"/>
                </a:solidFill>
              </a:rPr>
              <a:t>)</a:t>
            </a:r>
            <a:r>
              <a:rPr lang="en-US" sz="1200" dirty="0"/>
              <a:t>: “electricity, gas”, “electricity, </a:t>
            </a:r>
            <a:r>
              <a:rPr lang="en-US" sz="1200" dirty="0" err="1"/>
              <a:t>pv</a:t>
            </a:r>
            <a:r>
              <a:rPr lang="en-US" sz="1200" dirty="0"/>
              <a:t>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Technologies (t)</a:t>
            </a:r>
            <a:r>
              <a:rPr lang="en-US" sz="1200" dirty="0"/>
              <a:t>: “gas power plant”, “photovoltaic plant”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Costs (c)</a:t>
            </a:r>
            <a:r>
              <a:rPr lang="en-US" sz="1200" dirty="0"/>
              <a:t>: “operational costs”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/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34" name="CasellaDiTesto 1">
                <a:extLst>
                  <a:ext uri="{FF2B5EF4-FFF2-40B4-BE49-F238E27FC236}">
                    <a16:creationId xmlns:a16="http://schemas.microsoft.com/office/drawing/2014/main" id="{93C4BA7B-74B2-0216-1C6B-AE283DD3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04" y="4236874"/>
                <a:ext cx="3256681" cy="1777603"/>
              </a:xfrm>
              <a:prstGeom prst="rect">
                <a:avLst/>
              </a:prstGeom>
              <a:blipFill>
                <a:blip r:embed="rId3"/>
                <a:stretch>
                  <a:fillRect l="-562" t="-1027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AA3667CA-36EC-12F5-B797-6D598895A0E0}"/>
              </a:ext>
            </a:extLst>
          </p:cNvPr>
          <p:cNvSpPr/>
          <p:nvPr/>
        </p:nvSpPr>
        <p:spPr>
          <a:xfrm>
            <a:off x="4864887" y="4449639"/>
            <a:ext cx="2290572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SUT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/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5C73C3BA-3EC9-8FAB-42FE-4658F5689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211" y="4237567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7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C7C2C-7639-F0C1-A18D-8C8BB56F4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C156DF9-E852-75A2-463D-A44D9CE9A29C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 simple SUT model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3A11A6B-4185-D72B-3A3F-CAA86130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/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Exogenosu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𝐝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market shares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technical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cost coefficients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final demand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maximum allowed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𝐟𝐟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special identity (constant)</a:t>
                </a:r>
              </a:p>
            </p:txBody>
          </p:sp>
        </mc:Choice>
        <mc:Fallback xmlns="">
          <p:sp>
            <p:nvSpPr>
              <p:cNvPr id="5" name="CasellaDiTesto 1">
                <a:extLst>
                  <a:ext uri="{FF2B5EF4-FFF2-40B4-BE49-F238E27FC236}">
                    <a16:creationId xmlns:a16="http://schemas.microsoft.com/office/drawing/2014/main" id="{7F3FBD40-5AA5-5FC6-A333-1F60CB1B0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7" y="1651397"/>
                <a:ext cx="4430963" cy="2039213"/>
              </a:xfrm>
              <a:prstGeom prst="rect">
                <a:avLst/>
              </a:prstGeom>
              <a:blipFill>
                <a:blip r:embed="rId3"/>
                <a:stretch>
                  <a:fillRect l="-413" t="-898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/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𝐐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200" dirty="0"/>
                  <a:t>: total demand by flow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it-IT" sz="1200" b="1" i="0" smtClean="0">
                            <a:latin typeface="Cambria Math" panose="02040503050406030204" pitchFamily="18" charset="0"/>
                          </a:rPr>
                          <m:t>𝐚𝐠𝐠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200" i="1">
                                <a:latin typeface="Cambria Math" panose="02040503050406030204" pitchFamily="18" charset="0"/>
                              </a:rPr>
                              <m:t>𝑎𝑔𝑔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: total demand by flow (aggregated)</a:t>
                </a:r>
                <a:endParaRPr lang="it-IT" sz="1200" b="1" i="0" dirty="0"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activity by technology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200" dirty="0"/>
                  <a:t>: total operational costs</a:t>
                </a:r>
              </a:p>
            </p:txBody>
          </p:sp>
        </mc:Choice>
        <mc:Fallback xmlns="">
          <p:sp>
            <p:nvSpPr>
              <p:cNvPr id="12" name="CasellaDiTesto 1">
                <a:extLst>
                  <a:ext uri="{FF2B5EF4-FFF2-40B4-BE49-F238E27FC236}">
                    <a16:creationId xmlns:a16="http://schemas.microsoft.com/office/drawing/2014/main" id="{131B5FA2-02FA-1C18-1D7B-CDE528523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96" y="4236131"/>
                <a:ext cx="4101780" cy="1462003"/>
              </a:xfrm>
              <a:prstGeom prst="rect">
                <a:avLst/>
              </a:prstGeom>
              <a:blipFill>
                <a:blip r:embed="rId4"/>
                <a:stretch>
                  <a:fillRect l="-446" t="-1250" r="-14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DDA434FD-25D0-6AC9-F7C0-B59E2A412D06}"/>
              </a:ext>
            </a:extLst>
          </p:cNvPr>
          <p:cNvSpPr/>
          <p:nvPr/>
        </p:nvSpPr>
        <p:spPr>
          <a:xfrm>
            <a:off x="4937760" y="1651397"/>
            <a:ext cx="329184" cy="40467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/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</m:func>
                  </m:oMath>
                </a14:m>
                <a:r>
                  <a:rPr lang="it-IT" sz="1600" dirty="0"/>
                  <a:t> </a:t>
                </a:r>
              </a:p>
            </p:txBody>
          </p:sp>
        </mc:Choice>
        <mc:Fallback xmlns="">
          <p:sp>
            <p:nvSpPr>
              <p:cNvPr id="15" name="CasellaDiTesto 10">
                <a:extLst>
                  <a:ext uri="{FF2B5EF4-FFF2-40B4-BE49-F238E27FC236}">
                    <a16:creationId xmlns:a16="http://schemas.microsoft.com/office/drawing/2014/main" id="{A9351261-120E-EB2F-2BB4-5C3D5215C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84" y="2988852"/>
                <a:ext cx="3665636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/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Linear Programming problem rationale:</a:t>
                </a:r>
                <a:r>
                  <a:rPr lang="en-US" sz="1200" dirty="0"/>
                  <a:t> </a:t>
                </a:r>
              </a:p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scenario, find the total activity by technology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1200" dirty="0"/>
                  <a:t>) that minimizes the overall total operational costs (</a:t>
                </a:r>
                <a14:m>
                  <m:oMath xmlns:m="http://schemas.openxmlformats.org/officeDocument/2006/math">
                    <m:r>
                      <a:rPr lang="it-IT" sz="12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sz="1200" dirty="0"/>
                  <a:t>) the time horizon, complaining with the maximum allowed activity by technology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2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1200" dirty="0"/>
                  <a:t>, assumed as a policy decision).</a:t>
                </a:r>
              </a:p>
            </p:txBody>
          </p:sp>
        </mc:Choice>
        <mc:Fallback xmlns="">
          <p:sp>
            <p:nvSpPr>
              <p:cNvPr id="19" name="CasellaDiTesto 1">
                <a:extLst>
                  <a:ext uri="{FF2B5EF4-FFF2-40B4-BE49-F238E27FC236}">
                    <a16:creationId xmlns:a16="http://schemas.microsoft.com/office/drawing/2014/main" id="{44ECD2BB-5837-B605-4352-88F9F85DE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859" y="1413653"/>
                <a:ext cx="5650992" cy="907941"/>
              </a:xfrm>
              <a:prstGeom prst="rect">
                <a:avLst/>
              </a:prstGeom>
              <a:blipFill>
                <a:blip r:embed="rId6"/>
                <a:stretch>
                  <a:fillRect l="-108" t="-671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/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dirty="0"/>
                  <a:t>For each scenario 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200" dirty="0"/>
                  <a:t>):</a:t>
                </a:r>
              </a:p>
            </p:txBody>
          </p:sp>
        </mc:Choice>
        <mc:Fallback xmlns="">
          <p:sp>
            <p:nvSpPr>
              <p:cNvPr id="21" name="CasellaDiTesto 1">
                <a:extLst>
                  <a:ext uri="{FF2B5EF4-FFF2-40B4-BE49-F238E27FC236}">
                    <a16:creationId xmlns:a16="http://schemas.microsoft.com/office/drawing/2014/main" id="{2F950B53-9D73-AC38-1D4E-B46A4BF6A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09" y="2584146"/>
                <a:ext cx="2581317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/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𝐝</m:t>
                    </m:r>
                    <m:r>
                      <a:rPr lang="it-IT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2" name="CasellaDiTesto 29">
                <a:extLst>
                  <a:ext uri="{FF2B5EF4-FFF2-40B4-BE49-F238E27FC236}">
                    <a16:creationId xmlns:a16="http://schemas.microsoft.com/office/drawing/2014/main" id="{42155DEB-84D5-973A-9444-2EF664A6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264403"/>
                <a:ext cx="1451002" cy="246221"/>
              </a:xfrm>
              <a:prstGeom prst="rect">
                <a:avLst/>
              </a:prstGeom>
              <a:blipFill>
                <a:blip r:embed="rId8"/>
                <a:stretch>
                  <a:fillRect l="-5042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/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3" name="CasellaDiTesto 46">
                <a:extLst>
                  <a:ext uri="{FF2B5EF4-FFF2-40B4-BE49-F238E27FC236}">
                    <a16:creationId xmlns:a16="http://schemas.microsoft.com/office/drawing/2014/main" id="{955AB6B4-0CDD-FE78-45DB-9345E116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379390"/>
                <a:ext cx="725629" cy="246221"/>
              </a:xfrm>
              <a:prstGeom prst="rect">
                <a:avLst/>
              </a:prstGeom>
              <a:blipFill>
                <a:blip r:embed="rId9"/>
                <a:stretch>
                  <a:fillRect l="-10084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/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it-IT" sz="16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it-IT" sz="1600" b="1"/>
                  <a:t> </a:t>
                </a:r>
              </a:p>
            </p:txBody>
          </p:sp>
        </mc:Choice>
        <mc:Fallback xmlns="">
          <p:sp>
            <p:nvSpPr>
              <p:cNvPr id="24" name="CasellaDiTesto 48">
                <a:extLst>
                  <a:ext uri="{FF2B5EF4-FFF2-40B4-BE49-F238E27FC236}">
                    <a16:creationId xmlns:a16="http://schemas.microsoft.com/office/drawing/2014/main" id="{32F14271-FBF8-712A-C373-AF6AB702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115" y="5714371"/>
                <a:ext cx="725629" cy="246221"/>
              </a:xfrm>
              <a:prstGeom prst="rect">
                <a:avLst/>
              </a:prstGeom>
              <a:blipFill>
                <a:blip r:embed="rId10"/>
                <a:stretch>
                  <a:fillRect l="-12605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/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5" name="CasellaDiTesto 11">
                <a:extLst>
                  <a:ext uri="{FF2B5EF4-FFF2-40B4-BE49-F238E27FC236}">
                    <a16:creationId xmlns:a16="http://schemas.microsoft.com/office/drawing/2014/main" id="{F31817A0-3B5A-4CB2-F418-56500B96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423481"/>
                <a:ext cx="2431036" cy="361959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/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6" name="CasellaDiTesto 11">
                <a:extLst>
                  <a:ext uri="{FF2B5EF4-FFF2-40B4-BE49-F238E27FC236}">
                    <a16:creationId xmlns:a16="http://schemas.microsoft.com/office/drawing/2014/main" id="{70B8E565-2FCA-3039-5E98-0C2FB959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104" y="3429000"/>
                <a:ext cx="6571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/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𝐚𝐠𝐠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it-IT" sz="1600" b="1">
                              <a:latin typeface="Cambria Math" panose="02040503050406030204" pitchFamily="18" charset="0"/>
                            </a:rPr>
                            <m:t>𝐟𝐟</m:t>
                          </m:r>
                        </m:sub>
                      </m:sSub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it-IT" sz="1600" b="1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it-IT" sz="1600" b="1" dirty="0"/>
              </a:p>
            </p:txBody>
          </p:sp>
        </mc:Choice>
        <mc:Fallback xmlns="">
          <p:sp>
            <p:nvSpPr>
              <p:cNvPr id="27" name="CasellaDiTesto 11">
                <a:extLst>
                  <a:ext uri="{FF2B5EF4-FFF2-40B4-BE49-F238E27FC236}">
                    <a16:creationId xmlns:a16="http://schemas.microsoft.com/office/drawing/2014/main" id="{F415E974-4AE7-8524-7FBD-92644F850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08" y="3813684"/>
                <a:ext cx="2431036" cy="361959"/>
              </a:xfrm>
              <a:prstGeom prst="rect">
                <a:avLst/>
              </a:prstGeom>
              <a:blipFill>
                <a:blip r:embed="rId1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/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′</m:t>
                    </m:r>
                    <m:acc>
                      <m:accPr>
                        <m:chr m:val="̂"/>
                        <m:ctrlPr>
                          <a:rPr lang="it-IT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6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acc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28" name="CasellaDiTesto 29">
                <a:extLst>
                  <a:ext uri="{FF2B5EF4-FFF2-40B4-BE49-F238E27FC236}">
                    <a16:creationId xmlns:a16="http://schemas.microsoft.com/office/drawing/2014/main" id="{5393A80A-8318-9A34-21C0-847005583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649201"/>
                <a:ext cx="1451002" cy="252890"/>
              </a:xfrm>
              <a:prstGeom prst="rect">
                <a:avLst/>
              </a:prstGeom>
              <a:blipFill>
                <a:blip r:embed="rId14"/>
                <a:stretch>
                  <a:fillRect l="-5042" t="-17073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/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it-IT" sz="1600" b="1">
                            <a:latin typeface="Cambria Math" panose="020405030504060302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it-IT" sz="1600" b="1" dirty="0"/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2E85864-994D-992D-E552-431BF265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43" y="4977747"/>
                <a:ext cx="1451002" cy="252890"/>
              </a:xfrm>
              <a:prstGeom prst="rect">
                <a:avLst/>
              </a:prstGeom>
              <a:blipFill>
                <a:blip r:embed="rId15"/>
                <a:stretch>
                  <a:fillRect l="-5042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1">
            <a:extLst>
              <a:ext uri="{FF2B5EF4-FFF2-40B4-BE49-F238E27FC236}">
                <a16:creationId xmlns:a16="http://schemas.microsoft.com/office/drawing/2014/main" id="{43B7DD0D-6853-5F18-2301-E5694FD1C114}"/>
              </a:ext>
            </a:extLst>
          </p:cNvPr>
          <p:cNvSpPr txBox="1"/>
          <p:nvPr/>
        </p:nvSpPr>
        <p:spPr>
          <a:xfrm>
            <a:off x="8947514" y="3459777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supply equals total demand</a:t>
            </a:r>
          </a:p>
        </p:txBody>
      </p:sp>
      <p:sp>
        <p:nvSpPr>
          <p:cNvPr id="33" name="CasellaDiTesto 1">
            <a:extLst>
              <a:ext uri="{FF2B5EF4-FFF2-40B4-BE49-F238E27FC236}">
                <a16:creationId xmlns:a16="http://schemas.microsoft.com/office/drawing/2014/main" id="{4B15E52C-D8A0-67CA-5961-DCE45928EED4}"/>
              </a:ext>
            </a:extLst>
          </p:cNvPr>
          <p:cNvSpPr txBox="1"/>
          <p:nvPr/>
        </p:nvSpPr>
        <p:spPr>
          <a:xfrm>
            <a:off x="8947514" y="3826144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Competition among electricity flows</a:t>
            </a:r>
          </a:p>
        </p:txBody>
      </p:sp>
      <p:sp>
        <p:nvSpPr>
          <p:cNvPr id="34" name="CasellaDiTesto 1">
            <a:extLst>
              <a:ext uri="{FF2B5EF4-FFF2-40B4-BE49-F238E27FC236}">
                <a16:creationId xmlns:a16="http://schemas.microsoft.com/office/drawing/2014/main" id="{AE14A0D1-7E2F-15A1-6754-6B32088250E2}"/>
              </a:ext>
            </a:extLst>
          </p:cNvPr>
          <p:cNvSpPr txBox="1"/>
          <p:nvPr/>
        </p:nvSpPr>
        <p:spPr>
          <a:xfrm>
            <a:off x="8947514" y="4264403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Industry-technology assumption</a:t>
            </a:r>
          </a:p>
        </p:txBody>
      </p:sp>
      <p:sp>
        <p:nvSpPr>
          <p:cNvPr id="35" name="CasellaDiTesto 1">
            <a:extLst>
              <a:ext uri="{FF2B5EF4-FFF2-40B4-BE49-F238E27FC236}">
                <a16:creationId xmlns:a16="http://schemas.microsoft.com/office/drawing/2014/main" id="{AFC2754A-4432-0243-4632-7A6BEB178E98}"/>
              </a:ext>
            </a:extLst>
          </p:cNvPr>
          <p:cNvSpPr txBox="1"/>
          <p:nvPr/>
        </p:nvSpPr>
        <p:spPr>
          <a:xfrm>
            <a:off x="8947514" y="4637146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operational costs</a:t>
            </a:r>
          </a:p>
        </p:txBody>
      </p:sp>
      <p:sp>
        <p:nvSpPr>
          <p:cNvPr id="36" name="CasellaDiTesto 1">
            <a:extLst>
              <a:ext uri="{FF2B5EF4-FFF2-40B4-BE49-F238E27FC236}">
                <a16:creationId xmlns:a16="http://schemas.microsoft.com/office/drawing/2014/main" id="{1427A77E-A6C8-F7FD-B87E-CE1F158C154D}"/>
              </a:ext>
            </a:extLst>
          </p:cNvPr>
          <p:cNvSpPr txBox="1"/>
          <p:nvPr/>
        </p:nvSpPr>
        <p:spPr>
          <a:xfrm>
            <a:off x="8947514" y="4977747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Total activity constraint</a:t>
            </a:r>
          </a:p>
        </p:txBody>
      </p:sp>
      <p:sp>
        <p:nvSpPr>
          <p:cNvPr id="37" name="CasellaDiTesto 1">
            <a:extLst>
              <a:ext uri="{FF2B5EF4-FFF2-40B4-BE49-F238E27FC236}">
                <a16:creationId xmlns:a16="http://schemas.microsoft.com/office/drawing/2014/main" id="{3359B445-4BF9-AE77-336F-B0CC9F37740D}"/>
              </a:ext>
            </a:extLst>
          </p:cNvPr>
          <p:cNvSpPr txBox="1"/>
          <p:nvPr/>
        </p:nvSpPr>
        <p:spPr>
          <a:xfrm>
            <a:off x="8947514" y="5543712"/>
            <a:ext cx="27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dirty="0"/>
              <a:t>Positivity of decision variables</a:t>
            </a:r>
          </a:p>
        </p:txBody>
      </p:sp>
      <p:sp>
        <p:nvSpPr>
          <p:cNvPr id="38" name="Rettangolo 34">
            <a:extLst>
              <a:ext uri="{FF2B5EF4-FFF2-40B4-BE49-F238E27FC236}">
                <a16:creationId xmlns:a16="http://schemas.microsoft.com/office/drawing/2014/main" id="{CC05B4B2-15F0-410A-C71F-E9BF619E1696}"/>
              </a:ext>
            </a:extLst>
          </p:cNvPr>
          <p:cNvSpPr/>
          <p:nvPr/>
        </p:nvSpPr>
        <p:spPr>
          <a:xfrm>
            <a:off x="5688262" y="2945349"/>
            <a:ext cx="6007029" cy="3112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sellaDiTesto 1">
            <a:extLst>
              <a:ext uri="{FF2B5EF4-FFF2-40B4-BE49-F238E27FC236}">
                <a16:creationId xmlns:a16="http://schemas.microsoft.com/office/drawing/2014/main" id="{4F40740F-F0E6-5346-FF99-E06DAE630F29}"/>
              </a:ext>
            </a:extLst>
          </p:cNvPr>
          <p:cNvSpPr txBox="1"/>
          <p:nvPr/>
        </p:nvSpPr>
        <p:spPr>
          <a:xfrm>
            <a:off x="377630" y="881729"/>
            <a:ext cx="974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dirty="0"/>
              <a:t>Mathematical model definition (sets, variables, symbolic problem)</a:t>
            </a:r>
          </a:p>
        </p:txBody>
      </p:sp>
    </p:spTree>
    <p:extLst>
      <p:ext uri="{BB962C8B-B14F-4D97-AF65-F5344CB8AC3E}">
        <p14:creationId xmlns:p14="http://schemas.microsoft.com/office/powerpoint/2010/main" val="5988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573374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ECF0A-AA16-3AB4-5D62-B4BE620CA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52" b="29661"/>
          <a:stretch/>
        </p:blipFill>
        <p:spPr>
          <a:xfrm>
            <a:off x="3610143" y="2336964"/>
            <a:ext cx="3598300" cy="3651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6D27C-EDF4-E679-08C0-40B17DB4E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74" y="2371871"/>
            <a:ext cx="2895210" cy="3264288"/>
          </a:xfrm>
          <a:prstGeom prst="rect">
            <a:avLst/>
          </a:prstGeom>
        </p:spPr>
      </p:pic>
      <p:sp>
        <p:nvSpPr>
          <p:cNvPr id="13" name="CasellaDiTesto 1">
            <a:extLst>
              <a:ext uri="{FF2B5EF4-FFF2-40B4-BE49-F238E27FC236}">
                <a16:creationId xmlns:a16="http://schemas.microsoft.com/office/drawing/2014/main" id="{0C82E1AE-6DB2-A830-60C2-6A364DAD2ED9}"/>
              </a:ext>
            </a:extLst>
          </p:cNvPr>
          <p:cNvSpPr txBox="1"/>
          <p:nvPr/>
        </p:nvSpPr>
        <p:spPr>
          <a:xfrm>
            <a:off x="356375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sets.yml</a:t>
            </a:r>
            <a:endParaRPr lang="en-US" sz="1200" b="1" dirty="0"/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004C97CE-0635-F1F1-9296-C2EAEF5C5360}"/>
              </a:ext>
            </a:extLst>
          </p:cNvPr>
          <p:cNvSpPr txBox="1"/>
          <p:nvPr/>
        </p:nvSpPr>
        <p:spPr>
          <a:xfrm>
            <a:off x="3610143" y="2059965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variables.yml</a:t>
            </a:r>
            <a:endParaRPr lang="en-US" sz="12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5A339E-5C47-5ED2-4A61-6CCFE2A92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087" y="1645920"/>
            <a:ext cx="3779037" cy="4507816"/>
          </a:xfrm>
          <a:prstGeom prst="rect">
            <a:avLst/>
          </a:prstGeom>
        </p:spPr>
      </p:pic>
      <p:sp>
        <p:nvSpPr>
          <p:cNvPr id="17" name="CasellaDiTesto 1">
            <a:extLst>
              <a:ext uri="{FF2B5EF4-FFF2-40B4-BE49-F238E27FC236}">
                <a16:creationId xmlns:a16="http://schemas.microsoft.com/office/drawing/2014/main" id="{EA9A4FAE-CDF5-98D5-0649-0E157ABF7444}"/>
              </a:ext>
            </a:extLst>
          </p:cNvPr>
          <p:cNvSpPr txBox="1"/>
          <p:nvPr/>
        </p:nvSpPr>
        <p:spPr>
          <a:xfrm>
            <a:off x="7856527" y="1323744"/>
            <a:ext cx="1500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 err="1"/>
              <a:t>problem.yml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13020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Comparing modelling frameworks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1113186"/>
            <a:ext cx="588488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Energy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Several packages already available (Calliope, OSeMOSYS, </a:t>
            </a:r>
            <a:r>
              <a:rPr lang="en-US" sz="1200" dirty="0" err="1"/>
              <a:t>pyPSA</a:t>
            </a:r>
            <a:r>
              <a:rPr lang="en-US" sz="1200" dirty="0"/>
              <a:t>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high modelling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Low flexibility (difficulties in developing modelling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end users (difficult to access and to customize model behavior)</a:t>
            </a:r>
          </a:p>
        </p:txBody>
      </p:sp>
      <p:sp>
        <p:nvSpPr>
          <p:cNvPr id="27" name="CasellaDiTesto 1">
            <a:extLst>
              <a:ext uri="{FF2B5EF4-FFF2-40B4-BE49-F238E27FC236}">
                <a16:creationId xmlns:a16="http://schemas.microsoft.com/office/drawing/2014/main" id="{ECD67216-1F10-82A7-F274-49DD34648595}"/>
              </a:ext>
            </a:extLst>
          </p:cNvPr>
          <p:cNvSpPr txBox="1"/>
          <p:nvPr/>
        </p:nvSpPr>
        <p:spPr>
          <a:xfrm>
            <a:off x="381589" y="2931114"/>
            <a:ext cx="58749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General purpose modelling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Shareware software available (mainly GAMS available)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Platform to design models from scratch as LP problems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High flexibility, time intensive (for experienced users)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Designed for model developers</a:t>
            </a:r>
          </a:p>
        </p:txBody>
      </p:sp>
      <p:sp>
        <p:nvSpPr>
          <p:cNvPr id="29" name="CasellaDiTesto 1">
            <a:extLst>
              <a:ext uri="{FF2B5EF4-FFF2-40B4-BE49-F238E27FC236}">
                <a16:creationId xmlns:a16="http://schemas.microsoft.com/office/drawing/2014/main" id="{50DF1513-DEF2-A849-61CD-300538FC35A5}"/>
              </a:ext>
            </a:extLst>
          </p:cNvPr>
          <p:cNvSpPr txBox="1"/>
          <p:nvPr/>
        </p:nvSpPr>
        <p:spPr>
          <a:xfrm>
            <a:off x="381589" y="4749042"/>
            <a:ext cx="587495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Databases handlers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Few packages available (MARIO, </a:t>
            </a:r>
            <a:r>
              <a:rPr lang="en-US" sz="1200" dirty="0" err="1"/>
              <a:t>pyMRIO</a:t>
            </a:r>
            <a:r>
              <a:rPr lang="en-US" sz="1200" dirty="0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Open-source packages with nearly zero modelling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5927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111E3-D021-9892-D134-CF3660A0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8" y="3104311"/>
            <a:ext cx="5033821" cy="2883915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15FF9C5A-1F38-99D7-29B7-DDB66F102E37}"/>
              </a:ext>
            </a:extLst>
          </p:cNvPr>
          <p:cNvSpPr txBox="1"/>
          <p:nvPr/>
        </p:nvSpPr>
        <p:spPr>
          <a:xfrm>
            <a:off x="811253" y="2690510"/>
            <a:ext cx="3375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dirty="0"/>
              <a:t>excel data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4D1CB-E93D-FCF3-ED92-24A554E1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577" y="2639227"/>
            <a:ext cx="3383972" cy="3975551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6885CA65-9CE1-354B-9AF3-87EC0FD848B2}"/>
              </a:ext>
            </a:extLst>
          </p:cNvPr>
          <p:cNvSpPr/>
          <p:nvPr/>
        </p:nvSpPr>
        <p:spPr>
          <a:xfrm>
            <a:off x="6082746" y="4057115"/>
            <a:ext cx="1249773" cy="1234440"/>
          </a:xfrm>
          <a:prstGeom prst="chevron">
            <a:avLst>
              <a:gd name="adj" fmla="val 233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6A383-A9B7-05E8-F9B5-AB52DB7E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D2C2955-336D-D51C-42C5-B252939A11DA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Application example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486286D-006E-80AC-D463-9287C176F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6D5E19-B64B-6A63-9C96-03B6F46EBEEC}"/>
              </a:ext>
            </a:extLst>
          </p:cNvPr>
          <p:cNvSpPr txBox="1"/>
          <p:nvPr/>
        </p:nvSpPr>
        <p:spPr>
          <a:xfrm>
            <a:off x="247774" y="869774"/>
            <a:ext cx="115085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Solving the example via pyESM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1</a:t>
            </a:r>
            <a:r>
              <a:rPr lang="en-US" sz="1200" dirty="0"/>
              <a:t> - pyESM generates directory with default setup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2</a:t>
            </a:r>
            <a:r>
              <a:rPr lang="en-US" sz="1200" dirty="0"/>
              <a:t> - User fills setup files, defining model sets, variables, equations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3</a:t>
            </a:r>
            <a:r>
              <a:rPr lang="en-US" sz="1200" dirty="0"/>
              <a:t> - pyESM imports setup files and generates Model as Python object. Outputs: Blank SQLite database, Excel raw data files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4</a:t>
            </a:r>
            <a:r>
              <a:rPr lang="en-US" sz="1200" dirty="0"/>
              <a:t> - User fills excel files with exogenous model data.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Step 5</a:t>
            </a:r>
            <a:r>
              <a:rPr lang="en-US" sz="1200" dirty="0"/>
              <a:t> - pyESM imports exogenous data, generates and solves numerical problems, updates SQLite database, generates </a:t>
            </a:r>
            <a:r>
              <a:rPr lang="en-US" sz="1200" dirty="0" err="1"/>
              <a:t>PowerBI</a:t>
            </a:r>
            <a:r>
              <a:rPr lang="en-US" sz="1200" dirty="0"/>
              <a:t> report</a:t>
            </a:r>
          </a:p>
        </p:txBody>
      </p:sp>
      <p:pic>
        <p:nvPicPr>
          <p:cNvPr id="8" name="Picture 16" descr="Power BI Official Logo">
            <a:extLst>
              <a:ext uri="{FF2B5EF4-FFF2-40B4-BE49-F238E27FC236}">
                <a16:creationId xmlns:a16="http://schemas.microsoft.com/office/drawing/2014/main" id="{F3416237-6ED8-0B72-E1E3-E7366F39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10174196" y="2827086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33FB9-3E2C-58A3-7664-692F71CB8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67" y="2827086"/>
            <a:ext cx="7221708" cy="38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32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2215272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pyESM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1" dirty="0">
                <a:effectLst/>
              </a:rPr>
              <a:t>Code structure and APIs</a:t>
            </a:r>
          </a:p>
        </p:txBody>
      </p:sp>
    </p:spTree>
    <p:extLst>
      <p:ext uri="{BB962C8B-B14F-4D97-AF65-F5344CB8AC3E}">
        <p14:creationId xmlns:p14="http://schemas.microsoft.com/office/powerpoint/2010/main" val="784871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74D55-711B-B662-C5D0-16B0E5FD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7" y="851091"/>
            <a:ext cx="2000292" cy="500073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E74A12A-B498-1DC1-3ACB-24D728BD2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549229" y="973109"/>
            <a:ext cx="832889" cy="17333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548937" y="857250"/>
            <a:ext cx="2000292" cy="231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004084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default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templates of model settings files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template of </a:t>
            </a:r>
            <a:r>
              <a:rPr lang="en-US" sz="1200" dirty="0" err="1"/>
              <a:t>Jupyter</a:t>
            </a:r>
            <a:r>
              <a:rPr lang="en-US" sz="1200" dirty="0"/>
              <a:t> Notebook tutorial with APIs applications examples</a:t>
            </a:r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549229" y="1412082"/>
            <a:ext cx="822870" cy="919588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72099" y="2092270"/>
            <a:ext cx="522662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doc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Sphinx files to setup online documentation 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other illustrative materials (presentations, examples, …)</a:t>
            </a:r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549229" y="2425073"/>
            <a:ext cx="832890" cy="95305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 err="1"/>
              <a:t>esm</a:t>
            </a:r>
            <a:r>
              <a:rPr lang="en-US" sz="120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base: directory including basic pyESM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 err="1"/>
              <a:t>log_exc</a:t>
            </a:r>
            <a:r>
              <a:rPr lang="en-US" sz="1200" dirty="0"/>
              <a:t>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dirty="0"/>
              <a:t>support: includes util methods and ancillary classes necessary to handle files and SQLite database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549229" y="3431967"/>
            <a:ext cx="832888" cy="10627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8" y="4359315"/>
            <a:ext cx="68314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“</a:t>
            </a:r>
            <a:r>
              <a:rPr lang="en-US" sz="1200" b="1" dirty="0"/>
              <a:t>tests</a:t>
            </a:r>
            <a:r>
              <a:rPr lang="en-US" sz="1200" dirty="0"/>
              <a:t>” directory:</a:t>
            </a:r>
          </a:p>
          <a:p>
            <a:pPr marL="285750" indent="-1968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pytest</a:t>
            </a:r>
            <a:r>
              <a:rPr lang="en-US" sz="1200" dirty="0"/>
              <a:t> infrastructure for testing default models (models </a:t>
            </a:r>
            <a:r>
              <a:rPr lang="en-US" sz="1200" dirty="0" err="1"/>
              <a:t>dir</a:t>
            </a:r>
            <a:r>
              <a:rPr lang="en-US" sz="1200" dirty="0"/>
              <a:t>) and classes/methods (units </a:t>
            </a:r>
            <a:r>
              <a:rPr lang="en-US" sz="1200" dirty="0" err="1"/>
              <a:t>dir</a:t>
            </a:r>
            <a:r>
              <a:rPr lang="en-US" sz="1200" dirty="0"/>
              <a:t>)</a:t>
            </a:r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  <a:stCxn id="82" idx="1"/>
            <a:endCxn id="16" idx="3"/>
          </p:cNvCxnSpPr>
          <p:nvPr/>
        </p:nvCxnSpPr>
        <p:spPr>
          <a:xfrm flipH="1" flipV="1">
            <a:off x="2549229" y="5146338"/>
            <a:ext cx="832889" cy="14895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8" y="5156791"/>
            <a:ext cx="49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Other files with essential settings of the package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8CBD71BE-B546-9C4E-4643-5AE806D2C9A9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39DDD-0CCB-4536-B455-55EF7F63A4A1}"/>
              </a:ext>
            </a:extLst>
          </p:cNvPr>
          <p:cNvSpPr/>
          <p:nvPr/>
        </p:nvSpPr>
        <p:spPr>
          <a:xfrm>
            <a:off x="548937" y="1280590"/>
            <a:ext cx="2000292" cy="262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8CB9-CB0D-A8B6-5499-1EC897F5B13A}"/>
              </a:ext>
            </a:extLst>
          </p:cNvPr>
          <p:cNvSpPr/>
          <p:nvPr/>
        </p:nvSpPr>
        <p:spPr>
          <a:xfrm>
            <a:off x="548937" y="1543573"/>
            <a:ext cx="2000292" cy="1762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00BEE-96D8-3015-3459-C83ED261E679}"/>
              </a:ext>
            </a:extLst>
          </p:cNvPr>
          <p:cNvSpPr/>
          <p:nvPr/>
        </p:nvSpPr>
        <p:spPr>
          <a:xfrm>
            <a:off x="548937" y="3590487"/>
            <a:ext cx="2000292" cy="8556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6F1CF-A5E5-8EBB-3C32-BC6F3AB737B8}"/>
              </a:ext>
            </a:extLst>
          </p:cNvPr>
          <p:cNvSpPr/>
          <p:nvPr/>
        </p:nvSpPr>
        <p:spPr>
          <a:xfrm>
            <a:off x="548937" y="4707057"/>
            <a:ext cx="2000292" cy="878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871366-B471-FA61-73CA-3638672C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1" y="827164"/>
            <a:ext cx="1435320" cy="52036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AD63C27-5B93-71D0-8F84-7F984CBC0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184991" y="827163"/>
            <a:ext cx="816917" cy="659272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928668" y="1160345"/>
            <a:ext cx="1256323" cy="1853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778967"/>
            <a:ext cx="9149947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esm.backend</a:t>
            </a:r>
            <a:endParaRPr lang="en-US" sz="1050" dirty="0">
              <a:highlight>
                <a:srgbClr val="FFFF00"/>
              </a:highlight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data_table.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information about SQLite data tables (set coordinates, variables information, …)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all fundamental information of the conceptual model (data tables, set tables, variables)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class in charge of manipulating conceptual and numerical problem</a:t>
            </a:r>
            <a:endParaRPr lang="en-US" sz="1050" b="1" dirty="0"/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set_table.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information about SQLite set tables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each instance is a model mathematical variable (use matrix, …)</a:t>
            </a:r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375204"/>
            <a:ext cx="713678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</a:t>
            </a:r>
            <a:r>
              <a:rPr lang="en-US" sz="105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050" b="1" dirty="0"/>
              <a:t> </a:t>
            </a:r>
            <a:r>
              <a:rPr lang="en-US" sz="1050" dirty="0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199419"/>
            <a:ext cx="861612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</a:t>
            </a:r>
            <a:r>
              <a:rPr lang="en-US" sz="105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all methods necessary to create and handle </a:t>
            </a:r>
            <a:r>
              <a:rPr lang="en-US" sz="1050" dirty="0" err="1"/>
              <a:t>PowerBI</a:t>
            </a:r>
            <a:r>
              <a:rPr lang="en-US" sz="1050" dirty="0"/>
              <a:t> report</a:t>
            </a:r>
          </a:p>
          <a:p>
            <a:pPr marL="268288">
              <a:spcAft>
                <a:spcPts val="600"/>
              </a:spcAft>
            </a:pP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05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dirty="0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050" dirty="0">
                <a:latin typeface="Fira Code" pitchFamily="1" charset="0"/>
                <a:ea typeface="Fira Code" pitchFamily="1" charset="0"/>
                <a:cs typeface="Fira Code" pitchFamily="1" charset="0"/>
              </a:rPr>
              <a:t>util, </a:t>
            </a:r>
            <a:r>
              <a:rPr lang="en-US" sz="105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util_functions</a:t>
            </a:r>
            <a:r>
              <a:rPr lang="en-US" sz="1050" dirty="0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699378"/>
            <a:ext cx="81047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</a:t>
            </a:r>
            <a:r>
              <a:rPr lang="en-US" sz="105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 </a:t>
            </a:r>
            <a:r>
              <a:rPr lang="en-US" sz="1050" dirty="0"/>
              <a:t>– essential constants required by all other modules</a:t>
            </a:r>
          </a:p>
          <a:p>
            <a:pPr marL="266700">
              <a:spcAft>
                <a:spcPts val="600"/>
              </a:spcAft>
            </a:pPr>
            <a:r>
              <a:rPr lang="en-US" sz="105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Constants </a:t>
            </a:r>
            <a:r>
              <a:rPr lang="en-US" sz="1050" dirty="0"/>
              <a:t>– class with getter method for getting constant values</a:t>
            </a:r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184991" y="3164287"/>
            <a:ext cx="781233" cy="5288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184991" y="3533943"/>
            <a:ext cx="816917" cy="2739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872168"/>
            <a:ext cx="569145" cy="150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9E9EC704-5350-2580-9525-1017A9561D5F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B3BBC-8BC6-5D2D-C626-7340C3C751B1}"/>
              </a:ext>
            </a:extLst>
          </p:cNvPr>
          <p:cNvSpPr/>
          <p:nvPr/>
        </p:nvSpPr>
        <p:spPr>
          <a:xfrm>
            <a:off x="920749" y="3014313"/>
            <a:ext cx="1264242" cy="369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0E859-E9A9-A4DE-90FF-95B255A366DD}"/>
              </a:ext>
            </a:extLst>
          </p:cNvPr>
          <p:cNvSpPr/>
          <p:nvPr/>
        </p:nvSpPr>
        <p:spPr>
          <a:xfrm>
            <a:off x="922916" y="4225042"/>
            <a:ext cx="1262075" cy="1472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5AF5A-6E03-4191-631B-14D43FEAFACC}"/>
              </a:ext>
            </a:extLst>
          </p:cNvPr>
          <p:cNvSpPr/>
          <p:nvPr/>
        </p:nvSpPr>
        <p:spPr>
          <a:xfrm>
            <a:off x="928668" y="5856839"/>
            <a:ext cx="1244819" cy="163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33EC5-71C8-D0AC-0CFF-CFD9CB07663D}"/>
              </a:ext>
            </a:extLst>
          </p:cNvPr>
          <p:cNvSpPr/>
          <p:nvPr/>
        </p:nvSpPr>
        <p:spPr>
          <a:xfrm>
            <a:off x="920749" y="3383968"/>
            <a:ext cx="1264242" cy="8371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3">
            <a:extLst>
              <a:ext uri="{FF2B5EF4-FFF2-40B4-BE49-F238E27FC236}">
                <a16:creationId xmlns:a16="http://schemas.microsoft.com/office/drawing/2014/main" id="{B81FD7AE-CA9B-B1BE-22C6-9EFB9419176E}"/>
              </a:ext>
            </a:extLst>
          </p:cNvPr>
          <p:cNvSpPr txBox="1"/>
          <p:nvPr/>
        </p:nvSpPr>
        <p:spPr>
          <a:xfrm>
            <a:off x="3042053" y="3033589"/>
            <a:ext cx="7136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esm.frontend</a:t>
            </a:r>
            <a:r>
              <a:rPr lang="en-US" sz="105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 </a:t>
            </a:r>
            <a:r>
              <a:rPr lang="en-US" sz="1050" dirty="0"/>
              <a:t>…work in progress for GUI</a:t>
            </a:r>
          </a:p>
        </p:txBody>
      </p:sp>
      <p:cxnSp>
        <p:nvCxnSpPr>
          <p:cNvPr id="24" name="Connettore diritto 4">
            <a:extLst>
              <a:ext uri="{FF2B5EF4-FFF2-40B4-BE49-F238E27FC236}">
                <a16:creationId xmlns:a16="http://schemas.microsoft.com/office/drawing/2014/main" id="{00803CA1-403A-CFFE-8E6D-EB01D4B75364}"/>
              </a:ext>
            </a:extLst>
          </p:cNvPr>
          <p:cNvCxnSpPr>
            <a:cxnSpLocks/>
          </p:cNvCxnSpPr>
          <p:nvPr/>
        </p:nvCxnSpPr>
        <p:spPr>
          <a:xfrm flipH="1">
            <a:off x="2184991" y="4321871"/>
            <a:ext cx="816917" cy="17354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6980209-9E63-3099-7199-23DF90754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413276" y="2976613"/>
            <a:ext cx="209644" cy="3890464"/>
          </a:xfrm>
          <a:prstGeom prst="rightBrace">
            <a:avLst>
              <a:gd name="adj1" fmla="val 8333"/>
              <a:gd name="adj2" fmla="val 42592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4026794" y="5149262"/>
            <a:ext cx="120520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5577641" y="5149262"/>
            <a:ext cx="133801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399308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561525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075582" y="751296"/>
            <a:ext cx="26302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esm.backend.model.</a:t>
            </a:r>
            <a:r>
              <a:rPr lang="en-US" sz="12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dirty="0"/>
          </a:p>
        </p:txBody>
      </p:sp>
      <p:sp>
        <p:nvSpPr>
          <p:cNvPr id="4" name="Rettangolo 19">
            <a:extLst>
              <a:ext uri="{FF2B5EF4-FFF2-40B4-BE49-F238E27FC236}">
                <a16:creationId xmlns:a16="http://schemas.microsoft.com/office/drawing/2014/main" id="{D65CDF78-5650-9CAC-8998-13F2D3C12DD9}"/>
              </a:ext>
            </a:extLst>
          </p:cNvPr>
          <p:cNvSpPr/>
          <p:nvPr/>
        </p:nvSpPr>
        <p:spPr>
          <a:xfrm>
            <a:off x="726130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0DD26EBB-0ED0-A208-0BBD-D966770A6FAD}"/>
              </a:ext>
            </a:extLst>
          </p:cNvPr>
          <p:cNvSpPr/>
          <p:nvPr/>
        </p:nvSpPr>
        <p:spPr>
          <a:xfrm>
            <a:off x="7215060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3E4B5-6D3E-13AA-D308-4F9C91F0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76" y="897894"/>
            <a:ext cx="1662411" cy="5168056"/>
          </a:xfrm>
          <a:prstGeom prst="rect">
            <a:avLst/>
          </a:prstGeom>
        </p:spPr>
      </p:pic>
      <p:sp>
        <p:nvSpPr>
          <p:cNvPr id="9" name="Rettangolo 19">
            <a:extLst>
              <a:ext uri="{FF2B5EF4-FFF2-40B4-BE49-F238E27FC236}">
                <a16:creationId xmlns:a16="http://schemas.microsoft.com/office/drawing/2014/main" id="{7A66CAE3-DE67-0632-407E-F223F01C906F}"/>
              </a:ext>
            </a:extLst>
          </p:cNvPr>
          <p:cNvSpPr/>
          <p:nvPr/>
        </p:nvSpPr>
        <p:spPr>
          <a:xfrm>
            <a:off x="8361498" y="1080396"/>
            <a:ext cx="153377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Constants()</a:t>
            </a:r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9A3B156-34E6-0D46-6D54-A876E28F7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esm.support.util.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If no </a:t>
            </a:r>
            <a:r>
              <a:rPr lang="en-US" sz="1200" b="0" dirty="0" err="1">
                <a:effectLst/>
                <a:latin typeface="Fira Code" pitchFamily="1" charset="0"/>
              </a:rPr>
              <a:t>default_model</a:t>
            </a:r>
            <a:r>
              <a:rPr lang="en-US" sz="1200" b="0" dirty="0">
                <a:effectLst/>
                <a:latin typeface="Fira Code" pitchFamily="1" charset="0"/>
              </a:rPr>
              <a:t> is indicated, only basic setup files are generated.</a:t>
            </a:r>
          </a:p>
          <a:p>
            <a:br>
              <a:rPr lang="en-US" sz="1200" b="0" dirty="0">
                <a:effectLst/>
                <a:latin typeface="Fira Code" pitchFamily="1" charset="0"/>
              </a:rPr>
            </a:br>
            <a:r>
              <a:rPr lang="en-US" sz="1200" b="0" dirty="0" err="1">
                <a:effectLst/>
                <a:latin typeface="Fira Code" pitchFamily="1" charset="0"/>
              </a:rPr>
              <a:t>Args</a:t>
            </a:r>
            <a:r>
              <a:rPr lang="en-US" sz="1200" b="0" dirty="0">
                <a:effectLst/>
                <a:latin typeface="Fira Code" pitchFamily="1" charset="0"/>
              </a:rPr>
              <a:t>: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model_dir_name</a:t>
            </a:r>
            <a:r>
              <a:rPr lang="en-US" sz="1200" b="0" dirty="0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main_dir_path</a:t>
            </a:r>
            <a:r>
              <a:rPr lang="en-US" sz="1200" b="0" dirty="0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default_model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(str, optional): Name of the default </a:t>
            </a:r>
            <a:r>
              <a:rPr lang="en-US" sz="1200" b="0" dirty="0" err="1">
                <a:effectLst/>
                <a:latin typeface="Fira Code" pitchFamily="1" charset="0"/>
              </a:rPr>
              <a:t>modle</a:t>
            </a:r>
            <a:r>
              <a:rPr lang="en-US" sz="1200" b="0" dirty="0">
                <a:effectLst/>
                <a:latin typeface="Fira Code" pitchFamily="1" charset="0"/>
              </a:rPr>
              <a:t> to use as a template. </a:t>
            </a:r>
          </a:p>
          <a:p>
            <a:pPr marL="357188"/>
            <a:r>
              <a:rPr lang="en-US" sz="1200" dirty="0">
                <a:latin typeface="Fira Code" pitchFamily="1" charset="0"/>
              </a:rPr>
              <a:t>	</a:t>
            </a:r>
            <a:r>
              <a:rPr lang="en-US" sz="1200" b="0" dirty="0">
                <a:effectLst/>
                <a:latin typeface="Fira Code" pitchFamily="1" charset="0"/>
              </a:rPr>
              <a:t>List of available templates in /tests/</a:t>
            </a:r>
            <a:r>
              <a:rPr lang="en-US" sz="1200" b="0" dirty="0" err="1">
                <a:effectLst/>
                <a:latin typeface="Fira Code" pitchFamily="1" charset="0"/>
              </a:rPr>
              <a:t>tests_settings.yml</a:t>
            </a:r>
            <a:r>
              <a:rPr lang="en-US" sz="1200" b="0" dirty="0">
                <a:effectLst/>
                <a:latin typeface="Fira Code" pitchFamily="1" charset="0"/>
              </a:rPr>
              <a:t> (fixtures). Defaults to None. </a:t>
            </a:r>
          </a:p>
          <a:p>
            <a:pPr marL="357188"/>
            <a:r>
              <a:rPr lang="en-US" sz="1200" b="1" dirty="0" err="1">
                <a:effectLst/>
                <a:latin typeface="Fira Code" pitchFamily="1" charset="0"/>
              </a:rPr>
              <a:t>force_overwrite</a:t>
            </a:r>
            <a:r>
              <a:rPr lang="en-US" sz="1200" b="1" dirty="0">
                <a:effectLst/>
                <a:latin typeface="Fira Code" pitchFamily="1" charset="0"/>
              </a:rPr>
              <a:t> </a:t>
            </a:r>
            <a:r>
              <a:rPr lang="en-US" sz="1200" b="0" dirty="0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pPr marL="357188"/>
            <a:r>
              <a:rPr lang="en-US" sz="1200" b="1" dirty="0" err="1">
                <a:latin typeface="Fira Code" pitchFamily="1" charset="0"/>
              </a:rPr>
              <a:t>export_tutorial</a:t>
            </a:r>
            <a:r>
              <a:rPr lang="en-US" sz="1200" b="1" dirty="0">
                <a:latin typeface="Fira Code" pitchFamily="1" charset="0"/>
              </a:rPr>
              <a:t> </a:t>
            </a:r>
            <a:r>
              <a:rPr lang="en-US" sz="1200" dirty="0">
                <a:latin typeface="Fira Code" pitchFamily="1" charset="0"/>
              </a:rPr>
              <a:t>(bool): If True, includes a </a:t>
            </a:r>
            <a:r>
              <a:rPr lang="en-US" sz="1200" dirty="0" err="1">
                <a:latin typeface="Fira Code" pitchFamily="1" charset="0"/>
              </a:rPr>
              <a:t>Jupyter</a:t>
            </a:r>
            <a:r>
              <a:rPr lang="en-US" sz="1200" dirty="0">
                <a:latin typeface="Fira Code" pitchFamily="1" charset="0"/>
              </a:rPr>
              <a:t> notebook tutorial in the model directory.</a:t>
            </a:r>
          </a:p>
          <a:p>
            <a:pPr marL="357188"/>
            <a:r>
              <a:rPr lang="en-US" sz="1200" b="1" dirty="0" err="1">
                <a:latin typeface="Fira Code" pitchFamily="1" charset="0"/>
              </a:rPr>
              <a:t>default_files_prefix</a:t>
            </a:r>
            <a:r>
              <a:rPr lang="en-US" sz="1200" b="1" dirty="0">
                <a:latin typeface="Fira Code" pitchFamily="1" charset="0"/>
              </a:rPr>
              <a:t> </a:t>
            </a:r>
            <a:r>
              <a:rPr lang="en-US" sz="1200" dirty="0">
                <a:latin typeface="Fira Code" pitchFamily="1" charset="0"/>
              </a:rPr>
              <a:t>(str): Prefix for files to be copied from the template, defaults to 'template_’.</a:t>
            </a:r>
          </a:p>
          <a:p>
            <a:r>
              <a:rPr lang="en-US" sz="1200" b="0" dirty="0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D58AE37-EA9B-E268-D4FC-7F7B888ED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33" b="12415"/>
          <a:stretch/>
        </p:blipFill>
        <p:spPr>
          <a:xfrm>
            <a:off x="10772655" y="203200"/>
            <a:ext cx="1126392" cy="829556"/>
          </a:xfrm>
          <a:prstGeom prst="rect">
            <a:avLst/>
          </a:prstGeom>
        </p:spPr>
      </p:pic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400" b="1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400" b="1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9966"/>
              </p:ext>
            </p:extLst>
          </p:nvPr>
        </p:nvGraphicFramePr>
        <p:xfrm>
          <a:off x="549499" y="1378601"/>
          <a:ext cx="9809408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740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6145668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validate_model_dir</a:t>
                      </a:r>
                      <a:endParaRPr lang="en-US" sz="105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Checks if the model directory and all the required setup files exist.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8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load_model_coordinates</a:t>
                      </a:r>
                      <a:endParaRPr lang="en-US" sz="105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Load information defined by user to the Index object inside the model (definition of sets and variables of the problem).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initialize_blank_database</a:t>
                      </a:r>
                      <a:endParaRPr lang="en-US" sz="105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Gerates</a:t>
                      </a:r>
                      <a:r>
                        <a:rPr lang="en-US" sz="1050" dirty="0"/>
                        <a:t> SQLite database tables for sets and variables. Generates exogenous parameters input xlsx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load_exogenous_data_to_sqlite_database</a:t>
                      </a:r>
                      <a:endParaRPr lang="en-US" sz="105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Load user data (exogenous variables)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initialize_problems</a:t>
                      </a:r>
                      <a:endParaRPr lang="en-US" sz="1050" b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Define numerical problem as a series of </a:t>
                      </a:r>
                      <a:r>
                        <a:rPr lang="en-US" sz="1050" dirty="0" err="1"/>
                        <a:t>cvxpy</a:t>
                      </a:r>
                      <a:r>
                        <a:rPr lang="en-US" sz="1050" dirty="0"/>
                        <a:t> objects based on numerical data and user defined symbolic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 case of modification of exogenous data in xlsx files or symbolic problem, update SQLite database and numerical problem without re-casting Model instance.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Fira Code" pitchFamily="1" charset="0"/>
                          <a:ea typeface="+mn-ea"/>
                          <a:cs typeface="+mn-cs"/>
                        </a:rPr>
                        <a:t>check_model_results</a:t>
                      </a:r>
                      <a:endParaRPr lang="en-US" sz="1050" b="0" kern="1200" dirty="0">
                        <a:solidFill>
                          <a:schemeClr val="dk1"/>
                        </a:solidFill>
                        <a:effectLst/>
                        <a:latin typeface="Fira Code" pitchFamily="1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Checks validity of the results of the model's computations against one database with expected values. This is mainly called for testing purpose.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1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050" dirty="0" err="1">
                          <a:latin typeface="Fira Code" pitchFamily="1" charset="0"/>
                        </a:rPr>
                        <a:t>_pbi_report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444D5FC-5E5F-7163-3A9D-20EDA9265311}"/>
              </a:ext>
            </a:extLst>
          </p:cNvPr>
          <p:cNvSpPr txBox="1">
            <a:spLocks/>
          </p:cNvSpPr>
          <p:nvPr/>
        </p:nvSpPr>
        <p:spPr>
          <a:xfrm>
            <a:off x="586651" y="2926168"/>
            <a:ext cx="2215272" cy="627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effectLst/>
              </a:rPr>
              <a:t>pyESM</a:t>
            </a:r>
            <a:endParaRPr lang="en-GB" sz="3200" dirty="0"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/>
              <a:t>Prof. Matteo V. Rocco</a:t>
            </a:r>
          </a:p>
          <a:p>
            <a:r>
              <a:rPr lang="en-GB" sz="2000" b="0" dirty="0"/>
              <a:t>SESAM group</a:t>
            </a:r>
          </a:p>
          <a:p>
            <a:r>
              <a:rPr lang="en-GB" sz="2000" b="0" dirty="0"/>
              <a:t>Department of Energy, Politecnico di Milano</a:t>
            </a:r>
            <a:endParaRPr lang="en-GB" b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86651" y="3617955"/>
            <a:ext cx="10518124" cy="3844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1" dirty="0">
                <a:effectLst/>
              </a:rPr>
              <a:t>Tests structure</a:t>
            </a:r>
          </a:p>
        </p:txBody>
      </p:sp>
    </p:spTree>
    <p:extLst>
      <p:ext uri="{BB962C8B-B14F-4D97-AF65-F5344CB8AC3E}">
        <p14:creationId xmlns:p14="http://schemas.microsoft.com/office/powerpoint/2010/main" val="256302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Test logic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Testing model features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Testing simple linear models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Testing integrated models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9467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309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pyESM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4413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Drawbacks of existing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oriented to end-users (low flexibility in designing new features or controlling models’ rationale)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Unprofessional data management systems (no SQL-based databases)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Difficulties in handling and inspecting data (no Business Intelligence support)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AE961A-4F1A-76D4-EF7B-44CE2BA9727E}"/>
              </a:ext>
            </a:extLst>
          </p:cNvPr>
          <p:cNvGrpSpPr/>
          <p:nvPr/>
        </p:nvGrpSpPr>
        <p:grpSpPr>
          <a:xfrm>
            <a:off x="5773766" y="2899354"/>
            <a:ext cx="1637339" cy="1199231"/>
            <a:chOff x="2499571" y="3886757"/>
            <a:chExt cx="1637339" cy="1199231"/>
          </a:xfrm>
        </p:grpSpPr>
        <p:sp>
          <p:nvSpPr>
            <p:cNvPr id="7" name="CasellaDiTesto 3">
              <a:extLst>
                <a:ext uri="{FF2B5EF4-FFF2-40B4-BE49-F238E27FC236}">
                  <a16:creationId xmlns:a16="http://schemas.microsoft.com/office/drawing/2014/main" id="{D0989D2F-3290-204D-F302-BBEA5EDBE0D5}"/>
                </a:ext>
              </a:extLst>
            </p:cNvPr>
            <p:cNvSpPr txBox="1"/>
            <p:nvPr/>
          </p:nvSpPr>
          <p:spPr>
            <a:xfrm>
              <a:off x="3180014" y="450121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10" name="Rettangolo 19">
              <a:extLst>
                <a:ext uri="{FF2B5EF4-FFF2-40B4-BE49-F238E27FC236}">
                  <a16:creationId xmlns:a16="http://schemas.microsoft.com/office/drawing/2014/main" id="{F21D87B9-84A1-CC48-6A59-667FAC30592C}"/>
                </a:ext>
              </a:extLst>
            </p:cNvPr>
            <p:cNvSpPr/>
            <p:nvPr/>
          </p:nvSpPr>
          <p:spPr>
            <a:xfrm>
              <a:off x="3204358" y="3888144"/>
              <a:ext cx="919480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CasellaDiTesto 3">
              <a:extLst>
                <a:ext uri="{FF2B5EF4-FFF2-40B4-BE49-F238E27FC236}">
                  <a16:creationId xmlns:a16="http://schemas.microsoft.com/office/drawing/2014/main" id="{FEF3DF06-D34F-3F4F-4122-99E9F10F4B45}"/>
                </a:ext>
              </a:extLst>
            </p:cNvPr>
            <p:cNvSpPr txBox="1"/>
            <p:nvPr/>
          </p:nvSpPr>
          <p:spPr>
            <a:xfrm>
              <a:off x="2499571" y="3939764"/>
              <a:ext cx="766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14" name="Rettangolo 19">
              <a:extLst>
                <a:ext uri="{FF2B5EF4-FFF2-40B4-BE49-F238E27FC236}">
                  <a16:creationId xmlns:a16="http://schemas.microsoft.com/office/drawing/2014/main" id="{E43FC0C1-8A2A-671F-C97D-420F6AC77559}"/>
                </a:ext>
              </a:extLst>
            </p:cNvPr>
            <p:cNvSpPr/>
            <p:nvPr/>
          </p:nvSpPr>
          <p:spPr>
            <a:xfrm>
              <a:off x="2536205" y="4469462"/>
              <a:ext cx="673109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5" name="Connettore diritto 4">
              <a:extLst>
                <a:ext uri="{FF2B5EF4-FFF2-40B4-BE49-F238E27FC236}">
                  <a16:creationId xmlns:a16="http://schemas.microsoft.com/office/drawing/2014/main" id="{BAF23EC5-2826-5ECC-7977-39F7BA3AB89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358" y="3886757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4">
              <a:extLst>
                <a:ext uri="{FF2B5EF4-FFF2-40B4-BE49-F238E27FC236}">
                  <a16:creationId xmlns:a16="http://schemas.microsoft.com/office/drawing/2014/main" id="{97B9AFDC-4122-D0F1-C505-B081F19A2F66}"/>
                </a:ext>
              </a:extLst>
            </p:cNvPr>
            <p:cNvCxnSpPr>
              <a:cxnSpLocks/>
            </p:cNvCxnSpPr>
            <p:nvPr/>
          </p:nvCxnSpPr>
          <p:spPr>
            <a:xfrm>
              <a:off x="2536205" y="4469462"/>
              <a:ext cx="160070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asellaDiTesto 1">
            <a:extLst>
              <a:ext uri="{FF2B5EF4-FFF2-40B4-BE49-F238E27FC236}">
                <a16:creationId xmlns:a16="http://schemas.microsoft.com/office/drawing/2014/main" id="{A0CBF8A6-A880-974C-CBAF-228B79835C41}"/>
              </a:ext>
            </a:extLst>
          </p:cNvPr>
          <p:cNvSpPr txBox="1"/>
          <p:nvPr/>
        </p:nvSpPr>
        <p:spPr>
          <a:xfrm>
            <a:off x="7679273" y="2688598"/>
            <a:ext cx="3931501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SUT and IOT model generator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defined as LP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Mathematical model fully customizable by user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Data management system based on SQLite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Automatic generation of </a:t>
            </a:r>
            <a:r>
              <a:rPr lang="en-US" sz="1200" dirty="0" err="1"/>
              <a:t>PowerBI</a:t>
            </a:r>
            <a:r>
              <a:rPr lang="en-US" sz="1200" dirty="0"/>
              <a:t> reports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Ideal for model end users and developers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85B3B650-E2F8-A745-F836-E744B715195C}"/>
              </a:ext>
            </a:extLst>
          </p:cNvPr>
          <p:cNvSpPr/>
          <p:nvPr/>
        </p:nvSpPr>
        <p:spPr>
          <a:xfrm>
            <a:off x="5505598" y="2501550"/>
            <a:ext cx="6129515" cy="187743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5740870" y="4728639"/>
            <a:ext cx="5231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https://github.com/pyESM-project</a:t>
            </a:r>
            <a:r>
              <a:rPr lang="en-US" sz="1600" dirty="0"/>
              <a:t> </a:t>
            </a:r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302123" y="4549035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CasellaDiTesto 1">
            <a:extLst>
              <a:ext uri="{FF2B5EF4-FFF2-40B4-BE49-F238E27FC236}">
                <a16:creationId xmlns:a16="http://schemas.microsoft.com/office/drawing/2014/main" id="{5E858A4B-95D4-9DDF-FEC8-2161F83B838E}"/>
              </a:ext>
            </a:extLst>
          </p:cNvPr>
          <p:cNvSpPr txBox="1"/>
          <p:nvPr/>
        </p:nvSpPr>
        <p:spPr>
          <a:xfrm>
            <a:off x="381590" y="3503862"/>
            <a:ext cx="441364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Desired features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Flexibility (easy to implement model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Open source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Design either for end-users and for developers/research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Possibility to handle a variety of physical complexities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Solve linear problems and multiple linear problems iteratively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Handling data like a pro</a:t>
            </a:r>
          </a:p>
        </p:txBody>
      </p:sp>
      <p:pic>
        <p:nvPicPr>
          <p:cNvPr id="3" name="Immagine 32">
            <a:extLst>
              <a:ext uri="{FF2B5EF4-FFF2-40B4-BE49-F238E27FC236}">
                <a16:creationId xmlns:a16="http://schemas.microsoft.com/office/drawing/2014/main" id="{2C58554A-F953-A42C-DFA0-2FD6B9774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067" y="4595380"/>
            <a:ext cx="620292" cy="62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75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FC68A2-6CBA-4858-0AAD-ECF4ECA23526}"/>
              </a:ext>
            </a:extLst>
          </p:cNvPr>
          <p:cNvGrpSpPr/>
          <p:nvPr/>
        </p:nvGrpSpPr>
        <p:grpSpPr>
          <a:xfrm>
            <a:off x="3979741" y="1879601"/>
            <a:ext cx="1459538" cy="1455272"/>
            <a:chOff x="3979741" y="2092904"/>
            <a:chExt cx="1459538" cy="1235514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C591B7B2-AC1D-26D3-A334-05F11FA74940}"/>
                </a:ext>
              </a:extLst>
            </p:cNvPr>
            <p:cNvSpPr txBox="1"/>
            <p:nvPr/>
          </p:nvSpPr>
          <p:spPr>
            <a:xfrm>
              <a:off x="4482383" y="2743643"/>
              <a:ext cx="956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5" name="Rettangolo 19">
              <a:extLst>
                <a:ext uri="{FF2B5EF4-FFF2-40B4-BE49-F238E27FC236}">
                  <a16:creationId xmlns:a16="http://schemas.microsoft.com/office/drawing/2014/main" id="{68A4060D-7076-BFA6-5C53-79D6DA2E4F1E}"/>
                </a:ext>
              </a:extLst>
            </p:cNvPr>
            <p:cNvSpPr/>
            <p:nvPr/>
          </p:nvSpPr>
          <p:spPr>
            <a:xfrm>
              <a:off x="4542710" y="2094291"/>
              <a:ext cx="829388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6" name="CasellaDiTesto 3">
              <a:extLst>
                <a:ext uri="{FF2B5EF4-FFF2-40B4-BE49-F238E27FC236}">
                  <a16:creationId xmlns:a16="http://schemas.microsoft.com/office/drawing/2014/main" id="{B49A6019-EEA0-142B-1E37-E75EA7C33237}"/>
                </a:ext>
              </a:extLst>
            </p:cNvPr>
            <p:cNvSpPr txBox="1"/>
            <p:nvPr/>
          </p:nvSpPr>
          <p:spPr>
            <a:xfrm>
              <a:off x="3979741" y="2179927"/>
              <a:ext cx="579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8" name="Rettangolo 19">
              <a:extLst>
                <a:ext uri="{FF2B5EF4-FFF2-40B4-BE49-F238E27FC236}">
                  <a16:creationId xmlns:a16="http://schemas.microsoft.com/office/drawing/2014/main" id="{6384F037-F560-32EC-52C1-34757015DA72}"/>
                </a:ext>
              </a:extLst>
            </p:cNvPr>
            <p:cNvSpPr/>
            <p:nvPr/>
          </p:nvSpPr>
          <p:spPr>
            <a:xfrm>
              <a:off x="4048125" y="2675609"/>
              <a:ext cx="494586" cy="584775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Connettore diritto 4">
              <a:extLst>
                <a:ext uri="{FF2B5EF4-FFF2-40B4-BE49-F238E27FC236}">
                  <a16:creationId xmlns:a16="http://schemas.microsoft.com/office/drawing/2014/main" id="{F6368C5A-5202-EF17-B2F6-4C5BA482CDBC}"/>
                </a:ext>
              </a:extLst>
            </p:cNvPr>
            <p:cNvCxnSpPr>
              <a:cxnSpLocks/>
            </p:cNvCxnSpPr>
            <p:nvPr/>
          </p:nvCxnSpPr>
          <p:spPr>
            <a:xfrm>
              <a:off x="4542710" y="2092904"/>
              <a:ext cx="0" cy="116541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4">
              <a:extLst>
                <a:ext uri="{FF2B5EF4-FFF2-40B4-BE49-F238E27FC236}">
                  <a16:creationId xmlns:a16="http://schemas.microsoft.com/office/drawing/2014/main" id="{54BF7C3C-BCA3-4CAA-15A1-EE1A26BC4AAF}"/>
                </a:ext>
              </a:extLst>
            </p:cNvPr>
            <p:cNvCxnSpPr>
              <a:cxnSpLocks/>
            </p:cNvCxnSpPr>
            <p:nvPr/>
          </p:nvCxnSpPr>
          <p:spPr>
            <a:xfrm>
              <a:off x="4048124" y="2675609"/>
              <a:ext cx="132397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tangolo 19">
            <a:extLst>
              <a:ext uri="{FF2B5EF4-FFF2-40B4-BE49-F238E27FC236}">
                <a16:creationId xmlns:a16="http://schemas.microsoft.com/office/drawing/2014/main" id="{2D5BD0AF-B527-99C8-9628-959AF565DC5D}"/>
              </a:ext>
            </a:extLst>
          </p:cNvPr>
          <p:cNvSpPr/>
          <p:nvPr/>
        </p:nvSpPr>
        <p:spPr>
          <a:xfrm>
            <a:off x="7311954" y="2359062"/>
            <a:ext cx="829388" cy="688787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7D811-6315-99F1-6B15-19A019E1F9AA}"/>
              </a:ext>
            </a:extLst>
          </p:cNvPr>
          <p:cNvGrpSpPr/>
          <p:nvPr/>
        </p:nvGrpSpPr>
        <p:grpSpPr>
          <a:xfrm>
            <a:off x="2189632" y="3949708"/>
            <a:ext cx="1448040" cy="1332000"/>
            <a:chOff x="4963168" y="3941040"/>
            <a:chExt cx="1448040" cy="1332000"/>
          </a:xfrm>
        </p:grpSpPr>
        <p:sp>
          <p:nvSpPr>
            <p:cNvPr id="3" name="CasellaDiTesto 3">
              <a:extLst>
                <a:ext uri="{FF2B5EF4-FFF2-40B4-BE49-F238E27FC236}">
                  <a16:creationId xmlns:a16="http://schemas.microsoft.com/office/drawing/2014/main" id="{1A1FFC12-5ABC-E9D0-E590-32D89343FAD7}"/>
                </a:ext>
              </a:extLst>
            </p:cNvPr>
            <p:cNvSpPr txBox="1"/>
            <p:nvPr/>
          </p:nvSpPr>
          <p:spPr>
            <a:xfrm>
              <a:off x="5454312" y="4692069"/>
              <a:ext cx="956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ESM</a:t>
              </a:r>
            </a:p>
          </p:txBody>
        </p:sp>
        <p:sp>
          <p:nvSpPr>
            <p:cNvPr id="11" name="CasellaDiTesto 3">
              <a:extLst>
                <a:ext uri="{FF2B5EF4-FFF2-40B4-BE49-F238E27FC236}">
                  <a16:creationId xmlns:a16="http://schemas.microsoft.com/office/drawing/2014/main" id="{01148861-3612-0782-C46D-678FCFFB4CB7}"/>
                </a:ext>
              </a:extLst>
            </p:cNvPr>
            <p:cNvSpPr txBox="1"/>
            <p:nvPr/>
          </p:nvSpPr>
          <p:spPr>
            <a:xfrm>
              <a:off x="4993199" y="4059986"/>
              <a:ext cx="579560" cy="543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py</a:t>
              </a:r>
            </a:p>
          </p:txBody>
        </p:sp>
        <p:sp>
          <p:nvSpPr>
            <p:cNvPr id="12" name="Rettangolo 19">
              <a:extLst>
                <a:ext uri="{FF2B5EF4-FFF2-40B4-BE49-F238E27FC236}">
                  <a16:creationId xmlns:a16="http://schemas.microsoft.com/office/drawing/2014/main" id="{E30686DE-EDDF-CE5C-162C-0E3BBB82FC08}"/>
                </a:ext>
              </a:extLst>
            </p:cNvPr>
            <p:cNvSpPr/>
            <p:nvPr/>
          </p:nvSpPr>
          <p:spPr>
            <a:xfrm>
              <a:off x="5032760" y="4607040"/>
              <a:ext cx="540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7" name="Rettangolo 19">
              <a:extLst>
                <a:ext uri="{FF2B5EF4-FFF2-40B4-BE49-F238E27FC236}">
                  <a16:creationId xmlns:a16="http://schemas.microsoft.com/office/drawing/2014/main" id="{53855AEE-F1E8-0751-1207-7E64C88AEDCD}"/>
                </a:ext>
              </a:extLst>
            </p:cNvPr>
            <p:cNvSpPr/>
            <p:nvPr/>
          </p:nvSpPr>
          <p:spPr>
            <a:xfrm>
              <a:off x="5572760" y="4067040"/>
              <a:ext cx="720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13" name="Connettore diritto 4">
              <a:extLst>
                <a:ext uri="{FF2B5EF4-FFF2-40B4-BE49-F238E27FC236}">
                  <a16:creationId xmlns:a16="http://schemas.microsoft.com/office/drawing/2014/main" id="{358E4B50-C436-DB58-C83B-CEEAA2250565}"/>
                </a:ext>
              </a:extLst>
            </p:cNvPr>
            <p:cNvCxnSpPr>
              <a:cxnSpLocks/>
            </p:cNvCxnSpPr>
            <p:nvPr/>
          </p:nvCxnSpPr>
          <p:spPr>
            <a:xfrm>
              <a:off x="5572760" y="3941040"/>
              <a:ext cx="0" cy="13320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4">
              <a:extLst>
                <a:ext uri="{FF2B5EF4-FFF2-40B4-BE49-F238E27FC236}">
                  <a16:creationId xmlns:a16="http://schemas.microsoft.com/office/drawing/2014/main" id="{76B2A51E-FE2E-6883-9735-B894D5460F18}"/>
                </a:ext>
              </a:extLst>
            </p:cNvPr>
            <p:cNvCxnSpPr>
              <a:cxnSpLocks/>
            </p:cNvCxnSpPr>
            <p:nvPr/>
          </p:nvCxnSpPr>
          <p:spPr>
            <a:xfrm>
              <a:off x="4963168" y="4609807"/>
              <a:ext cx="1404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ttangolo 19">
            <a:extLst>
              <a:ext uri="{FF2B5EF4-FFF2-40B4-BE49-F238E27FC236}">
                <a16:creationId xmlns:a16="http://schemas.microsoft.com/office/drawing/2014/main" id="{07A16032-53BC-6B80-FBD3-E71585F65F53}"/>
              </a:ext>
            </a:extLst>
          </p:cNvPr>
          <p:cNvSpPr/>
          <p:nvPr/>
        </p:nvSpPr>
        <p:spPr>
          <a:xfrm>
            <a:off x="5851820" y="4498700"/>
            <a:ext cx="540000" cy="5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21" name="Rettangolo 19">
            <a:extLst>
              <a:ext uri="{FF2B5EF4-FFF2-40B4-BE49-F238E27FC236}">
                <a16:creationId xmlns:a16="http://schemas.microsoft.com/office/drawing/2014/main" id="{72D423F2-172F-EB52-68CE-4AEC470B948B}"/>
              </a:ext>
            </a:extLst>
          </p:cNvPr>
          <p:cNvSpPr/>
          <p:nvPr/>
        </p:nvSpPr>
        <p:spPr>
          <a:xfrm>
            <a:off x="6391820" y="3958700"/>
            <a:ext cx="720000" cy="5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accent2"/>
              </a:solidFill>
            </a:endParaRPr>
          </a:p>
        </p:txBody>
      </p:sp>
      <p:cxnSp>
        <p:nvCxnSpPr>
          <p:cNvPr id="22" name="Connettore diritto 4">
            <a:extLst>
              <a:ext uri="{FF2B5EF4-FFF2-40B4-BE49-F238E27FC236}">
                <a16:creationId xmlns:a16="http://schemas.microsoft.com/office/drawing/2014/main" id="{373AF5E4-8801-E8DD-E006-5716E7E28E5C}"/>
              </a:ext>
            </a:extLst>
          </p:cNvPr>
          <p:cNvCxnSpPr>
            <a:cxnSpLocks/>
          </p:cNvCxnSpPr>
          <p:nvPr/>
        </p:nvCxnSpPr>
        <p:spPr>
          <a:xfrm>
            <a:off x="6391820" y="3832700"/>
            <a:ext cx="0" cy="13320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4">
            <a:extLst>
              <a:ext uri="{FF2B5EF4-FFF2-40B4-BE49-F238E27FC236}">
                <a16:creationId xmlns:a16="http://schemas.microsoft.com/office/drawing/2014/main" id="{35631FA4-5F42-0E5A-9345-0F8516C546EF}"/>
              </a:ext>
            </a:extLst>
          </p:cNvPr>
          <p:cNvCxnSpPr>
            <a:cxnSpLocks/>
          </p:cNvCxnSpPr>
          <p:nvPr/>
        </p:nvCxnSpPr>
        <p:spPr>
          <a:xfrm>
            <a:off x="5782228" y="4501467"/>
            <a:ext cx="14040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3">
            <a:extLst>
              <a:ext uri="{FF2B5EF4-FFF2-40B4-BE49-F238E27FC236}">
                <a16:creationId xmlns:a16="http://schemas.microsoft.com/office/drawing/2014/main" id="{51837567-4B4C-ACCC-021C-FCE2426D3C08}"/>
              </a:ext>
            </a:extLst>
          </p:cNvPr>
          <p:cNvSpPr txBox="1"/>
          <p:nvPr/>
        </p:nvSpPr>
        <p:spPr>
          <a:xfrm>
            <a:off x="5599665" y="4207696"/>
            <a:ext cx="1712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CVX</a:t>
            </a:r>
            <a:r>
              <a:rPr lang="en-US" sz="3200" b="1" baseline="-25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lab</a:t>
            </a:r>
            <a:endParaRPr lang="en-US" sz="3200" b="1" baseline="-25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5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6145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Generating models from scratch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514326" y="985702"/>
            <a:ext cx="2273154" cy="157489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1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generates directory with default setup files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structure_sets.yml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structure_variables.yml</a:t>
            </a:r>
            <a:endParaRPr lang="en-US" sz="1200" i="1" dirty="0"/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dirty="0" err="1"/>
              <a:t>problem.yml</a:t>
            </a:r>
            <a:endParaRPr lang="en-US" sz="1200" i="1" dirty="0"/>
          </a:p>
        </p:txBody>
      </p:sp>
      <p:pic>
        <p:nvPicPr>
          <p:cNvPr id="4" name="Picture 2" descr="Risultato immagine per github">
            <a:extLst>
              <a:ext uri="{FF2B5EF4-FFF2-40B4-BE49-F238E27FC236}">
                <a16:creationId xmlns:a16="http://schemas.microsoft.com/office/drawing/2014/main" id="{11E07981-BB70-C181-221F-CE3662C4B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2736"/>
          <a:stretch/>
        </p:blipFill>
        <p:spPr bwMode="auto">
          <a:xfrm>
            <a:off x="6205010" y="1815844"/>
            <a:ext cx="600185" cy="4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6687238" y="4330268"/>
            <a:ext cx="1366520" cy="12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03" y="2943194"/>
            <a:ext cx="923481" cy="92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32">
            <a:extLst>
              <a:ext uri="{FF2B5EF4-FFF2-40B4-BE49-F238E27FC236}">
                <a16:creationId xmlns:a16="http://schemas.microsoft.com/office/drawing/2014/main" id="{DE658400-70DD-7AF7-2AFE-77633A1C0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451" y="1279488"/>
            <a:ext cx="471813" cy="471813"/>
          </a:xfrm>
          <a:prstGeom prst="rect">
            <a:avLst/>
          </a:prstGeom>
        </p:spPr>
      </p:pic>
      <p:pic>
        <p:nvPicPr>
          <p:cNvPr id="18" name="Picture 4" descr="SESAM – Sustainable Energy System Analysis and Modelling">
            <a:extLst>
              <a:ext uri="{FF2B5EF4-FFF2-40B4-BE49-F238E27FC236}">
                <a16:creationId xmlns:a16="http://schemas.microsoft.com/office/drawing/2014/main" id="{4C175C37-7313-E64D-6A8A-11D0471E0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7" y="203200"/>
            <a:ext cx="1310483" cy="5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61" y="2931268"/>
            <a:ext cx="1763570" cy="78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7BA0B73-E077-A1F8-C12E-4A6C0118D9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169" b="10884"/>
          <a:stretch/>
        </p:blipFill>
        <p:spPr>
          <a:xfrm>
            <a:off x="4477964" y="1199632"/>
            <a:ext cx="1618036" cy="1258844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546340-28F9-444E-579E-F45F2F2B8419}"/>
              </a:ext>
            </a:extLst>
          </p:cNvPr>
          <p:cNvCxnSpPr>
            <a:cxnSpLocks/>
          </p:cNvCxnSpPr>
          <p:nvPr/>
        </p:nvCxnSpPr>
        <p:spPr>
          <a:xfrm>
            <a:off x="2574384" y="4024279"/>
            <a:ext cx="626016" cy="839821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499198" y="4707087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problem equations</a:t>
            </a:r>
            <a:endParaRPr lang="en-US" sz="1200" i="1" dirty="0"/>
          </a:p>
        </p:txBody>
      </p:sp>
      <p:pic>
        <p:nvPicPr>
          <p:cNvPr id="1074" name="Picture 50" descr="users icon">
            <a:hlinkClick r:id="rId9" tooltip="users icon"/>
            <a:extLst>
              <a:ext uri="{FF2B5EF4-FFF2-40B4-BE49-F238E27FC236}">
                <a16:creationId xmlns:a16="http://schemas.microsoft.com/office/drawing/2014/main" id="{9C139E67-EECB-8B9F-3D7F-E8585DB8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04" y="4703912"/>
            <a:ext cx="1331140" cy="13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11"/>
            <a:extLst>
              <a:ext uri="{FF2B5EF4-FFF2-40B4-BE49-F238E27FC236}">
                <a16:creationId xmlns:a16="http://schemas.microsoft.com/office/drawing/2014/main" id="{3DF1CD20-F281-A641-6AEA-2E0D4315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68" y="4109392"/>
            <a:ext cx="919420" cy="9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632514C-A221-070C-9B25-8F69F401F339}"/>
              </a:ext>
            </a:extLst>
          </p:cNvPr>
          <p:cNvSpPr txBox="1"/>
          <p:nvPr/>
        </p:nvSpPr>
        <p:spPr>
          <a:xfrm>
            <a:off x="4485736" y="5443239"/>
            <a:ext cx="2001555" cy="750183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4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User fills excel files with exogenous model data.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D9B7B7-19D1-2C7D-75D2-8A7C65FBD342}"/>
              </a:ext>
            </a:extLst>
          </p:cNvPr>
          <p:cNvSpPr txBox="1"/>
          <p:nvPr/>
        </p:nvSpPr>
        <p:spPr>
          <a:xfrm>
            <a:off x="8207198" y="1039553"/>
            <a:ext cx="2740976" cy="1451967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3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imports setup files and generates Model as Python object. Outputs: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Blank SQLite database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Excel raw data files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4DB4C4-6639-275C-F141-E74928859EA9}"/>
              </a:ext>
            </a:extLst>
          </p:cNvPr>
          <p:cNvSpPr txBox="1"/>
          <p:nvPr/>
        </p:nvSpPr>
        <p:spPr>
          <a:xfrm>
            <a:off x="8519207" y="4247137"/>
            <a:ext cx="3367499" cy="1653629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Step 5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pyESM performs the following actions: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Imports exogenosu data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and solves numerical problems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Updates SQLite database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a-DK" sz="1200" i="1" dirty="0"/>
              <a:t>Generates PowerBI visual report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CFEF0E-F002-FBF2-448F-782CE48D9C52}"/>
              </a:ext>
            </a:extLst>
          </p:cNvPr>
          <p:cNvCxnSpPr>
            <a:cxnSpLocks/>
          </p:cNvCxnSpPr>
          <p:nvPr/>
        </p:nvCxnSpPr>
        <p:spPr>
          <a:xfrm flipV="1">
            <a:off x="2632558" y="2190098"/>
            <a:ext cx="1385750" cy="77830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11BE0EF-14EF-80EE-68FD-211726C8B863}"/>
              </a:ext>
            </a:extLst>
          </p:cNvPr>
          <p:cNvCxnSpPr>
            <a:cxnSpLocks/>
          </p:cNvCxnSpPr>
          <p:nvPr/>
        </p:nvCxnSpPr>
        <p:spPr>
          <a:xfrm flipH="1">
            <a:off x="2844509" y="2477815"/>
            <a:ext cx="1365768" cy="737450"/>
          </a:xfrm>
          <a:prstGeom prst="straightConnector1">
            <a:avLst/>
          </a:prstGeom>
          <a:ln w="254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ECAF4C-1F4D-2A4A-C789-95A592F3007D}"/>
              </a:ext>
            </a:extLst>
          </p:cNvPr>
          <p:cNvCxnSpPr>
            <a:cxnSpLocks/>
          </p:cNvCxnSpPr>
          <p:nvPr/>
        </p:nvCxnSpPr>
        <p:spPr>
          <a:xfrm>
            <a:off x="5522644" y="2619635"/>
            <a:ext cx="0" cy="1101465"/>
          </a:xfrm>
          <a:prstGeom prst="straightConnector1">
            <a:avLst/>
          </a:prstGeom>
          <a:ln w="254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AF5E73F-2462-FF33-FA27-06744762C393}"/>
              </a:ext>
            </a:extLst>
          </p:cNvPr>
          <p:cNvCxnSpPr>
            <a:cxnSpLocks/>
          </p:cNvCxnSpPr>
          <p:nvPr/>
        </p:nvCxnSpPr>
        <p:spPr>
          <a:xfrm flipH="1" flipV="1">
            <a:off x="6819176" y="2575947"/>
            <a:ext cx="2012893" cy="806430"/>
          </a:xfrm>
          <a:prstGeom prst="straightConnector1">
            <a:avLst/>
          </a:prstGeom>
          <a:ln w="254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44E4F2-930E-9674-162B-0577CABD0D72}"/>
              </a:ext>
            </a:extLst>
          </p:cNvPr>
          <p:cNvCxnSpPr>
            <a:cxnSpLocks/>
          </p:cNvCxnSpPr>
          <p:nvPr/>
        </p:nvCxnSpPr>
        <p:spPr>
          <a:xfrm flipH="1">
            <a:off x="3787238" y="4476750"/>
            <a:ext cx="867312" cy="38735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2AB1BE8-F900-54F6-4468-E8EAA29F559B}"/>
              </a:ext>
            </a:extLst>
          </p:cNvPr>
          <p:cNvCxnSpPr>
            <a:cxnSpLocks/>
          </p:cNvCxnSpPr>
          <p:nvPr/>
        </p:nvCxnSpPr>
        <p:spPr>
          <a:xfrm flipV="1">
            <a:off x="5126944" y="2656621"/>
            <a:ext cx="0" cy="1118187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7169474-5F8F-8301-2670-2DA130E34E9E}"/>
              </a:ext>
            </a:extLst>
          </p:cNvPr>
          <p:cNvCxnSpPr>
            <a:cxnSpLocks/>
          </p:cNvCxnSpPr>
          <p:nvPr/>
        </p:nvCxnSpPr>
        <p:spPr>
          <a:xfrm flipH="1" flipV="1">
            <a:off x="6982768" y="2312386"/>
            <a:ext cx="1849301" cy="732495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9F22D9-B2AB-182D-EE7E-A393D62106AA}"/>
              </a:ext>
            </a:extLst>
          </p:cNvPr>
          <p:cNvCxnSpPr>
            <a:cxnSpLocks/>
          </p:cNvCxnSpPr>
          <p:nvPr/>
        </p:nvCxnSpPr>
        <p:spPr>
          <a:xfrm flipV="1">
            <a:off x="8148034" y="3795463"/>
            <a:ext cx="694991" cy="613405"/>
          </a:xfrm>
          <a:prstGeom prst="straightConnector1">
            <a:avLst/>
          </a:prstGeom>
          <a:ln w="254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D07839-5676-58B6-DFBC-266000EBA05E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</p:spTree>
    <p:extLst>
      <p:ext uri="{BB962C8B-B14F-4D97-AF65-F5344CB8AC3E}">
        <p14:creationId xmlns:p14="http://schemas.microsoft.com/office/powerpoint/2010/main" val="39757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556982" y="983025"/>
            <a:ext cx="41407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Sets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Are the dimensions that define the scope of model and the analysis to be performed.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Python objects corresponding to SQLite tables with information on model sets. Example: </a:t>
            </a:r>
            <a:r>
              <a:rPr lang="en-US" sz="1400" i="1" dirty="0"/>
              <a:t>list of scenarios, technologies, products, …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Sets.xlsx file defined based on info provided in file “</a:t>
            </a:r>
            <a:r>
              <a:rPr lang="en-US" sz="1400" b="1" dirty="0" err="1">
                <a:solidFill>
                  <a:schemeClr val="accent2"/>
                </a:solidFill>
              </a:rPr>
              <a:t>structure_sets.yml</a:t>
            </a:r>
            <a:r>
              <a:rPr lang="en-US" sz="1400" dirty="0"/>
              <a:t>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6189855" y="1321579"/>
            <a:ext cx="480802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Examples: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Technologies</a:t>
            </a:r>
            <a:r>
              <a:rPr lang="en-US" sz="1200" dirty="0"/>
              <a:t>: processes that compose the system;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Products</a:t>
            </a:r>
            <a:r>
              <a:rPr lang="en-US" sz="1200" dirty="0"/>
              <a:t>: flows supplied/demanded by every technology;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Years</a:t>
            </a:r>
            <a:r>
              <a:rPr lang="en-US" sz="1200" dirty="0"/>
              <a:t>: defining the time scope to be analyzed;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Scenarios</a:t>
            </a:r>
            <a:r>
              <a:rPr lang="en-US" sz="1200" dirty="0"/>
              <a:t>: collecting sets of assumptions to be analyzed;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…</a:t>
            </a:r>
            <a:endParaRPr lang="en-US" sz="1400" b="1" dirty="0"/>
          </a:p>
        </p:txBody>
      </p:sp>
      <p:cxnSp>
        <p:nvCxnSpPr>
          <p:cNvPr id="8" name="Connettore diritto 4">
            <a:extLst>
              <a:ext uri="{FF2B5EF4-FFF2-40B4-BE49-F238E27FC236}">
                <a16:creationId xmlns:a16="http://schemas.microsoft.com/office/drawing/2014/main" id="{EED1AF5A-7834-F59E-5985-48ACD875F23A}"/>
              </a:ext>
            </a:extLst>
          </p:cNvPr>
          <p:cNvCxnSpPr>
            <a:cxnSpLocks/>
          </p:cNvCxnSpPr>
          <p:nvPr/>
        </p:nvCxnSpPr>
        <p:spPr>
          <a:xfrm>
            <a:off x="4853827" y="2167964"/>
            <a:ext cx="88968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8EC1BFA-5C3C-52D2-1424-0DFAE74D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609510"/>
            <a:ext cx="10287765" cy="2547631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7F44133C-EBE9-FF10-0BA7-B9BD3D119884}"/>
              </a:ext>
            </a:extLst>
          </p:cNvPr>
          <p:cNvSpPr/>
          <p:nvPr/>
        </p:nvSpPr>
        <p:spPr>
          <a:xfrm rot="10800000">
            <a:off x="5791364" y="1444835"/>
            <a:ext cx="242409" cy="14462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5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1052101"/>
            <a:ext cx="4140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</a:rPr>
              <a:t>Data tables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Python objects corresponding to SQLite tables with model data.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Each table is identified by a list of sets (coordinates). Example: products unit prices may be defined by products and by scenarios.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Defined in the file “</a:t>
            </a:r>
            <a:r>
              <a:rPr lang="en-US" sz="1200" b="1" dirty="0" err="1">
                <a:solidFill>
                  <a:schemeClr val="accent2"/>
                </a:solidFill>
              </a:rPr>
              <a:t>structure_variables.yml</a:t>
            </a:r>
            <a:r>
              <a:rPr lang="en-US" sz="1200" dirty="0"/>
              <a:t>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5537324" y="1159250"/>
            <a:ext cx="5948381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Types of variables: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Exogenous: </a:t>
            </a:r>
            <a:r>
              <a:rPr lang="en-US" sz="1200" dirty="0"/>
              <a:t>input data of the problem (defined by user in excel files)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Endogenous: </a:t>
            </a:r>
            <a:r>
              <a:rPr lang="en-US" sz="1200" dirty="0"/>
              <a:t>results of the problem (returned as output in </a:t>
            </a:r>
            <a:r>
              <a:rPr lang="en-US" sz="1200" dirty="0" err="1"/>
              <a:t>sqlite</a:t>
            </a:r>
            <a:r>
              <a:rPr lang="en-US" sz="1200" dirty="0"/>
              <a:t> database)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Constant: </a:t>
            </a:r>
            <a:r>
              <a:rPr lang="en-US" sz="1200" dirty="0"/>
              <a:t>predefined value not defined by user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Mixed: </a:t>
            </a:r>
            <a:r>
              <a:rPr lang="en-US" sz="1200" dirty="0"/>
              <a:t>variables can be endogenous/exogenous, depending on the type of problems for which are defined. This category is relevant for integrated numerical models.</a:t>
            </a:r>
            <a:endParaRPr lang="en-US" sz="1200" b="1" dirty="0"/>
          </a:p>
        </p:txBody>
      </p:sp>
      <p:cxnSp>
        <p:nvCxnSpPr>
          <p:cNvPr id="8" name="Connettore diritto 4">
            <a:extLst>
              <a:ext uri="{FF2B5EF4-FFF2-40B4-BE49-F238E27FC236}">
                <a16:creationId xmlns:a16="http://schemas.microsoft.com/office/drawing/2014/main" id="{EED1AF5A-7834-F59E-5985-48ACD875F23A}"/>
              </a:ext>
            </a:extLst>
          </p:cNvPr>
          <p:cNvCxnSpPr>
            <a:cxnSpLocks/>
          </p:cNvCxnSpPr>
          <p:nvPr/>
        </p:nvCxnSpPr>
        <p:spPr>
          <a:xfrm>
            <a:off x="4201297" y="1898486"/>
            <a:ext cx="88968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F44133C-EBE9-FF10-0BA7-B9BD3D119884}"/>
              </a:ext>
            </a:extLst>
          </p:cNvPr>
          <p:cNvSpPr/>
          <p:nvPr/>
        </p:nvSpPr>
        <p:spPr>
          <a:xfrm rot="10800000">
            <a:off x="5138834" y="1175357"/>
            <a:ext cx="242409" cy="14462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DC697-49D4-5267-FC90-49769385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678" y="3335658"/>
            <a:ext cx="6870441" cy="2642918"/>
          </a:xfrm>
          <a:prstGeom prst="rect">
            <a:avLst/>
          </a:prstGeom>
        </p:spPr>
      </p:pic>
      <p:sp>
        <p:nvSpPr>
          <p:cNvPr id="3" name="CasellaDiTesto 1">
            <a:extLst>
              <a:ext uri="{FF2B5EF4-FFF2-40B4-BE49-F238E27FC236}">
                <a16:creationId xmlns:a16="http://schemas.microsoft.com/office/drawing/2014/main" id="{4470604B-5EE2-D33F-C063-B84694D73AA3}"/>
              </a:ext>
            </a:extLst>
          </p:cNvPr>
          <p:cNvSpPr txBox="1"/>
          <p:nvPr/>
        </p:nvSpPr>
        <p:spPr>
          <a:xfrm>
            <a:off x="350918" y="3518343"/>
            <a:ext cx="414076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</a:rPr>
              <a:t>Variables</a:t>
            </a:r>
            <a:endParaRPr lang="en-US" sz="1600" b="1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Python objects corresponding to problem variables, representing the whole or a part of data tables.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Multiple variables of different shapes may be sliced from a same data table.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A same variable can be endogenous or exogenous or exogenous depending on the symbolic problem.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Defined in the file “</a:t>
            </a:r>
            <a:r>
              <a:rPr lang="en-US" sz="1200" b="1" dirty="0" err="1">
                <a:solidFill>
                  <a:schemeClr val="accent2"/>
                </a:solidFill>
              </a:rPr>
              <a:t>structure_variables.yml</a:t>
            </a:r>
            <a:r>
              <a:rPr lang="en-US" sz="1200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28372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1052101"/>
            <a:ext cx="414076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Variables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symbolic items that compose the mathematical problem, corresponding to scalars or vectors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Defined in the file “</a:t>
            </a:r>
            <a:r>
              <a:rPr lang="en-US" sz="1400" b="1" dirty="0" err="1">
                <a:solidFill>
                  <a:schemeClr val="accent2"/>
                </a:solidFill>
              </a:rPr>
              <a:t>structure_variables.yml</a:t>
            </a:r>
            <a:r>
              <a:rPr lang="en-US" sz="1400" dirty="0"/>
              <a:t>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5537324" y="1159250"/>
            <a:ext cx="5948381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Types of variables: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Exogenous: </a:t>
            </a:r>
            <a:r>
              <a:rPr lang="en-US" sz="1200" dirty="0"/>
              <a:t>input data of the problem (defined by user in excel files)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Endogenous: </a:t>
            </a:r>
            <a:r>
              <a:rPr lang="en-US" sz="1200" dirty="0"/>
              <a:t>results of the problem (returned as output in </a:t>
            </a:r>
            <a:r>
              <a:rPr lang="en-US" sz="1200" dirty="0" err="1"/>
              <a:t>sqlite</a:t>
            </a:r>
            <a:r>
              <a:rPr lang="en-US" sz="1200" dirty="0"/>
              <a:t> database)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Constant: </a:t>
            </a:r>
            <a:r>
              <a:rPr lang="en-US" sz="1200" dirty="0"/>
              <a:t>predefined value not defined by user</a:t>
            </a:r>
            <a:endParaRPr lang="en-US" sz="1400" b="1" dirty="0"/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Mixed: </a:t>
            </a:r>
            <a:r>
              <a:rPr lang="en-US" sz="1200" dirty="0"/>
              <a:t>variables can be endogenous/exogenous, depending on the type of problems for which are defined. This category is relevant for integrated numerical models.</a:t>
            </a:r>
            <a:endParaRPr lang="en-US" sz="1200" b="1" dirty="0"/>
          </a:p>
        </p:txBody>
      </p:sp>
      <p:cxnSp>
        <p:nvCxnSpPr>
          <p:cNvPr id="8" name="Connettore diritto 4">
            <a:extLst>
              <a:ext uri="{FF2B5EF4-FFF2-40B4-BE49-F238E27FC236}">
                <a16:creationId xmlns:a16="http://schemas.microsoft.com/office/drawing/2014/main" id="{EED1AF5A-7834-F59E-5985-48ACD875F23A}"/>
              </a:ext>
            </a:extLst>
          </p:cNvPr>
          <p:cNvCxnSpPr>
            <a:cxnSpLocks/>
          </p:cNvCxnSpPr>
          <p:nvPr/>
        </p:nvCxnSpPr>
        <p:spPr>
          <a:xfrm>
            <a:off x="4201297" y="1898486"/>
            <a:ext cx="88968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F44133C-EBE9-FF10-0BA7-B9BD3D119884}"/>
              </a:ext>
            </a:extLst>
          </p:cNvPr>
          <p:cNvSpPr/>
          <p:nvPr/>
        </p:nvSpPr>
        <p:spPr>
          <a:xfrm rot="10800000">
            <a:off x="5138834" y="1175357"/>
            <a:ext cx="242409" cy="14462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DC697-49D4-5267-FC90-49769385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14" y="3252703"/>
            <a:ext cx="8015806" cy="30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4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1255301"/>
            <a:ext cx="40728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2"/>
                </a:solidFill>
              </a:rPr>
              <a:t>Problems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Python objects corresponding to numerical problems, all referring to the same set of variables, data and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One or more symbolic problems can be defined, each composed by equations/inequalities with variables previously defined.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Multiple problems can be solved independently, or as integrated models (i.e. exchanging values of endogenous/exogenous variables iteratively)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Defined in the file “</a:t>
            </a:r>
            <a:r>
              <a:rPr lang="en-US" sz="1400" b="1" dirty="0" err="1">
                <a:solidFill>
                  <a:schemeClr val="accent2"/>
                </a:solidFill>
              </a:rPr>
              <a:t>problem.yml</a:t>
            </a:r>
            <a:r>
              <a:rPr lang="en-US" sz="1400" dirty="0"/>
              <a:t>”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5537324" y="1603406"/>
            <a:ext cx="5948381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Types of problems: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Optimization problems: </a:t>
            </a:r>
            <a:r>
              <a:rPr lang="en-US" sz="1200" dirty="0"/>
              <a:t>defined by an objective function and a set of expressions (constraints)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Systems of equations: </a:t>
            </a:r>
            <a:r>
              <a:rPr lang="en-US" sz="1200" dirty="0"/>
              <a:t>defined by a set of expressions (equations)</a:t>
            </a:r>
          </a:p>
        </p:txBody>
      </p:sp>
      <p:cxnSp>
        <p:nvCxnSpPr>
          <p:cNvPr id="8" name="Connettore diritto 4">
            <a:extLst>
              <a:ext uri="{FF2B5EF4-FFF2-40B4-BE49-F238E27FC236}">
                <a16:creationId xmlns:a16="http://schemas.microsoft.com/office/drawing/2014/main" id="{EED1AF5A-7834-F59E-5985-48ACD875F23A}"/>
              </a:ext>
            </a:extLst>
          </p:cNvPr>
          <p:cNvCxnSpPr>
            <a:cxnSpLocks/>
          </p:cNvCxnSpPr>
          <p:nvPr/>
        </p:nvCxnSpPr>
        <p:spPr>
          <a:xfrm>
            <a:off x="4423719" y="2101686"/>
            <a:ext cx="66726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F44133C-EBE9-FF10-0BA7-B9BD3D119884}"/>
              </a:ext>
            </a:extLst>
          </p:cNvPr>
          <p:cNvSpPr/>
          <p:nvPr/>
        </p:nvSpPr>
        <p:spPr>
          <a:xfrm rot="10800000">
            <a:off x="5138834" y="1378557"/>
            <a:ext cx="242409" cy="144625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406A53-15B0-E9B5-78FD-E79D259E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29" y="4419713"/>
            <a:ext cx="8272907" cy="16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1682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customXml/itemProps3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</TotalTime>
  <Words>3967</Words>
  <Application>Microsoft Office PowerPoint</Application>
  <PresentationFormat>Widescreen</PresentationFormat>
  <Paragraphs>533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Rocco</cp:lastModifiedBy>
  <cp:revision>58</cp:revision>
  <dcterms:created xsi:type="dcterms:W3CDTF">2022-03-16T08:35:39Z</dcterms:created>
  <dcterms:modified xsi:type="dcterms:W3CDTF">2025-05-21T12:55:39Z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