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125" d="100"/>
          <a:sy n="125" d="100"/>
        </p:scale>
        <p:origin x="896" y="-5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A104D-BBF9-4279-8CEB-A5CF88D2DFA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9">
            <a:extLst>
              <a:ext uri="{FF2B5EF4-FFF2-40B4-BE49-F238E27FC236}">
                <a16:creationId xmlns:a16="http://schemas.microsoft.com/office/drawing/2014/main" id="{40E92EB0-E01D-C898-97A2-37E639B128DB}"/>
              </a:ext>
            </a:extLst>
          </p:cNvPr>
          <p:cNvSpPr/>
          <p:nvPr/>
        </p:nvSpPr>
        <p:spPr>
          <a:xfrm>
            <a:off x="6105428" y="156323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DE0907-9A18-6272-9AC4-1D0C1B13AC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843813" y="1930457"/>
            <a:ext cx="0" cy="2324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19">
            <a:extLst>
              <a:ext uri="{FF2B5EF4-FFF2-40B4-BE49-F238E27FC236}">
                <a16:creationId xmlns:a16="http://schemas.microsoft.com/office/drawing/2014/main" id="{7ACC15AE-C89D-0FBE-C21A-37883CD597E4}"/>
              </a:ext>
            </a:extLst>
          </p:cNvPr>
          <p:cNvSpPr/>
          <p:nvPr/>
        </p:nvSpPr>
        <p:spPr>
          <a:xfrm>
            <a:off x="6105428" y="2162932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8" name="Rettangolo 19">
            <a:extLst>
              <a:ext uri="{FF2B5EF4-FFF2-40B4-BE49-F238E27FC236}">
                <a16:creationId xmlns:a16="http://schemas.microsoft.com/office/drawing/2014/main" id="{3C70D2F7-3804-AB7C-3396-6921952F8CD8}"/>
              </a:ext>
            </a:extLst>
          </p:cNvPr>
          <p:cNvSpPr/>
          <p:nvPr/>
        </p:nvSpPr>
        <p:spPr>
          <a:xfrm>
            <a:off x="6105425" y="2780035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9" name="Rettangolo 19">
            <a:extLst>
              <a:ext uri="{FF2B5EF4-FFF2-40B4-BE49-F238E27FC236}">
                <a16:creationId xmlns:a16="http://schemas.microsoft.com/office/drawing/2014/main" id="{E15C85C0-2898-F51E-F4D0-0931A0C62980}"/>
              </a:ext>
            </a:extLst>
          </p:cNvPr>
          <p:cNvSpPr/>
          <p:nvPr/>
        </p:nvSpPr>
        <p:spPr>
          <a:xfrm>
            <a:off x="6105426" y="3641821"/>
            <a:ext cx="3829351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10" name="Rettangolo 19">
            <a:extLst>
              <a:ext uri="{FF2B5EF4-FFF2-40B4-BE49-F238E27FC236}">
                <a16:creationId xmlns:a16="http://schemas.microsoft.com/office/drawing/2014/main" id="{E9479779-D0AB-4A41-AAD5-4377A7F22073}"/>
              </a:ext>
            </a:extLst>
          </p:cNvPr>
          <p:cNvSpPr/>
          <p:nvPr/>
        </p:nvSpPr>
        <p:spPr>
          <a:xfrm>
            <a:off x="6105426" y="4577658"/>
            <a:ext cx="2007332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(model coordinates)</a:t>
            </a: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75130FBB-1087-6EDA-36D0-E1011B856646}"/>
              </a:ext>
            </a:extLst>
          </p:cNvPr>
          <p:cNvSpPr/>
          <p:nvPr/>
        </p:nvSpPr>
        <p:spPr>
          <a:xfrm>
            <a:off x="6105425" y="5186953"/>
            <a:ext cx="2007332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13" name="Rettangolo 19">
            <a:extLst>
              <a:ext uri="{FF2B5EF4-FFF2-40B4-BE49-F238E27FC236}">
                <a16:creationId xmlns:a16="http://schemas.microsoft.com/office/drawing/2014/main" id="{8304904E-8984-2C24-6523-5903E4F256A1}"/>
              </a:ext>
            </a:extLst>
          </p:cNvPr>
          <p:cNvSpPr/>
          <p:nvPr/>
        </p:nvSpPr>
        <p:spPr>
          <a:xfrm>
            <a:off x="6105421" y="6404259"/>
            <a:ext cx="315710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19561315-8EB0-1048-4033-DBD844300CF9}"/>
              </a:ext>
            </a:extLst>
          </p:cNvPr>
          <p:cNvSpPr/>
          <p:nvPr/>
        </p:nvSpPr>
        <p:spPr>
          <a:xfrm>
            <a:off x="6105423" y="5795606"/>
            <a:ext cx="315710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0E740B30-C1B5-D68E-7F1E-C9DC7F086F93}"/>
              </a:ext>
            </a:extLst>
          </p:cNvPr>
          <p:cNvSpPr/>
          <p:nvPr/>
        </p:nvSpPr>
        <p:spPr>
          <a:xfrm>
            <a:off x="6105421" y="7236425"/>
            <a:ext cx="382934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16" name="Rettangolo 19">
            <a:extLst>
              <a:ext uri="{FF2B5EF4-FFF2-40B4-BE49-F238E27FC236}">
                <a16:creationId xmlns:a16="http://schemas.microsoft.com/office/drawing/2014/main" id="{BC271BDD-1E00-A02B-7366-7DB85E187A83}"/>
              </a:ext>
            </a:extLst>
          </p:cNvPr>
          <p:cNvSpPr/>
          <p:nvPr/>
        </p:nvSpPr>
        <p:spPr>
          <a:xfrm>
            <a:off x="6105422" y="7845720"/>
            <a:ext cx="3829348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9F9E7-704E-D310-1EDC-9494441780DA}"/>
              </a:ext>
            </a:extLst>
          </p:cNvPr>
          <p:cNvSpPr txBox="1"/>
          <p:nvPr/>
        </p:nvSpPr>
        <p:spPr>
          <a:xfrm>
            <a:off x="1185295" y="1403051"/>
            <a:ext cx="188229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Preliminary activities</a:t>
            </a:r>
            <a:endParaRPr lang="en-US" sz="1299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C3B3-7A00-1884-BE4E-E4158ACE6182}"/>
              </a:ext>
            </a:extLst>
          </p:cNvPr>
          <p:cNvSpPr txBox="1"/>
          <p:nvPr/>
        </p:nvSpPr>
        <p:spPr>
          <a:xfrm>
            <a:off x="1185295" y="3467660"/>
            <a:ext cx="279426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CVXlab model generation</a:t>
            </a:r>
            <a:endParaRPr lang="en-US" sz="1299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56BD5-C5B6-6F85-BEDA-5F3632BAAD87}"/>
              </a:ext>
            </a:extLst>
          </p:cNvPr>
          <p:cNvSpPr txBox="1"/>
          <p:nvPr/>
        </p:nvSpPr>
        <p:spPr>
          <a:xfrm>
            <a:off x="1185295" y="7089293"/>
            <a:ext cx="279426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Model solution and results export</a:t>
            </a:r>
            <a:endParaRPr lang="en-US" sz="1299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42582-5E4D-31B0-1584-589904375C97}"/>
              </a:ext>
            </a:extLst>
          </p:cNvPr>
          <p:cNvSpPr txBox="1"/>
          <p:nvPr/>
        </p:nvSpPr>
        <p:spPr>
          <a:xfrm>
            <a:off x="6173468" y="787751"/>
            <a:ext cx="1340686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i="1" noProof="1">
                <a:latin typeface="+mj-lt"/>
                <a:ea typeface="Fira Code" pitchFamily="1" charset="0"/>
                <a:cs typeface="Fira Code" pitchFamily="1" charset="0"/>
              </a:rPr>
              <a:t>Model generation from scratch</a:t>
            </a:r>
            <a:endParaRPr lang="en-US" sz="1100" i="1" dirty="0"/>
          </a:p>
        </p:txBody>
      </p:sp>
      <p:sp>
        <p:nvSpPr>
          <p:cNvPr id="32" name="Rettangolo 19">
            <a:extLst>
              <a:ext uri="{FF2B5EF4-FFF2-40B4-BE49-F238E27FC236}">
                <a16:creationId xmlns:a16="http://schemas.microsoft.com/office/drawing/2014/main" id="{F8C94B93-A71A-EC93-B3BE-DC3F5EBE173E}"/>
              </a:ext>
            </a:extLst>
          </p:cNvPr>
          <p:cNvSpPr/>
          <p:nvPr/>
        </p:nvSpPr>
        <p:spPr>
          <a:xfrm>
            <a:off x="3913234" y="2162928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create_model_dir()</a:t>
            </a:r>
          </a:p>
        </p:txBody>
      </p:sp>
      <p:cxnSp>
        <p:nvCxnSpPr>
          <p:cNvPr id="33" name="Connettore diritto 4">
            <a:extLst>
              <a:ext uri="{FF2B5EF4-FFF2-40B4-BE49-F238E27FC236}">
                <a16:creationId xmlns:a16="http://schemas.microsoft.com/office/drawing/2014/main" id="{CA278E7E-A4FF-2102-BED1-77F065D75F3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43813" y="2530161"/>
            <a:ext cx="3" cy="2498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4">
            <a:extLst>
              <a:ext uri="{FF2B5EF4-FFF2-40B4-BE49-F238E27FC236}">
                <a16:creationId xmlns:a16="http://schemas.microsoft.com/office/drawing/2014/main" id="{2BF68274-335F-A8F3-75F8-ABC40BE22829}"/>
              </a:ext>
            </a:extLst>
          </p:cNvPr>
          <p:cNvCxnSpPr>
            <a:cxnSpLocks/>
          </p:cNvCxnSpPr>
          <p:nvPr/>
        </p:nvCxnSpPr>
        <p:spPr>
          <a:xfrm>
            <a:off x="1185295" y="3385647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4">
            <a:extLst>
              <a:ext uri="{FF2B5EF4-FFF2-40B4-BE49-F238E27FC236}">
                <a16:creationId xmlns:a16="http://schemas.microsoft.com/office/drawing/2014/main" id="{05FA5B67-2124-3529-4CE2-173E7ADB4475}"/>
              </a:ext>
            </a:extLst>
          </p:cNvPr>
          <p:cNvCxnSpPr>
            <a:cxnSpLocks/>
          </p:cNvCxnSpPr>
          <p:nvPr/>
        </p:nvCxnSpPr>
        <p:spPr>
          <a:xfrm>
            <a:off x="1185295" y="1349640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4">
            <a:extLst>
              <a:ext uri="{FF2B5EF4-FFF2-40B4-BE49-F238E27FC236}">
                <a16:creationId xmlns:a16="http://schemas.microsoft.com/office/drawing/2014/main" id="{8409A91C-409C-803F-F588-9E66D492CBD6}"/>
              </a:ext>
            </a:extLst>
          </p:cNvPr>
          <p:cNvCxnSpPr>
            <a:cxnSpLocks/>
          </p:cNvCxnSpPr>
          <p:nvPr/>
        </p:nvCxnSpPr>
        <p:spPr>
          <a:xfrm>
            <a:off x="1185295" y="7007281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4">
            <a:extLst>
              <a:ext uri="{FF2B5EF4-FFF2-40B4-BE49-F238E27FC236}">
                <a16:creationId xmlns:a16="http://schemas.microsoft.com/office/drawing/2014/main" id="{B3F10FD0-257C-8871-E185-17F30DDE61F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843811" y="1218638"/>
            <a:ext cx="2" cy="3356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4">
            <a:extLst>
              <a:ext uri="{FF2B5EF4-FFF2-40B4-BE49-F238E27FC236}">
                <a16:creationId xmlns:a16="http://schemas.microsoft.com/office/drawing/2014/main" id="{07E9CB37-267D-92A6-3D47-C320ADF7B1E6}"/>
              </a:ext>
            </a:extLst>
          </p:cNvPr>
          <p:cNvCxnSpPr>
            <a:cxnSpLocks/>
          </p:cNvCxnSpPr>
          <p:nvPr/>
        </p:nvCxnSpPr>
        <p:spPr>
          <a:xfrm>
            <a:off x="6843813" y="5554182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4">
            <a:extLst>
              <a:ext uri="{FF2B5EF4-FFF2-40B4-BE49-F238E27FC236}">
                <a16:creationId xmlns:a16="http://schemas.microsoft.com/office/drawing/2014/main" id="{14D332A2-8723-447D-4512-5CEDA3FBC8E1}"/>
              </a:ext>
            </a:extLst>
          </p:cNvPr>
          <p:cNvCxnSpPr>
            <a:cxnSpLocks/>
          </p:cNvCxnSpPr>
          <p:nvPr/>
        </p:nvCxnSpPr>
        <p:spPr>
          <a:xfrm>
            <a:off x="6843811" y="6162835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ECA1F66D-423F-D813-7A90-0F37C9F96373}"/>
              </a:ext>
            </a:extLst>
          </p:cNvPr>
          <p:cNvCxnSpPr>
            <a:cxnSpLocks/>
          </p:cNvCxnSpPr>
          <p:nvPr/>
        </p:nvCxnSpPr>
        <p:spPr>
          <a:xfrm>
            <a:off x="6827261" y="6771487"/>
            <a:ext cx="0" cy="4649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5BD57C-42A0-FE41-A673-2DF5956A42E2}"/>
              </a:ext>
            </a:extLst>
          </p:cNvPr>
          <p:cNvSpPr txBox="1"/>
          <p:nvPr/>
        </p:nvSpPr>
        <p:spPr>
          <a:xfrm>
            <a:off x="8005651" y="787751"/>
            <a:ext cx="192913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i="1" noProof="1">
                <a:latin typeface="+mj-lt"/>
                <a:ea typeface="Fira Code" pitchFamily="1" charset="0"/>
                <a:cs typeface="Fira Code" pitchFamily="1" charset="0"/>
              </a:rPr>
              <a:t>Model generation from existing settings/data structures</a:t>
            </a:r>
            <a:endParaRPr lang="en-US" sz="1100" i="1" dirty="0"/>
          </a:p>
        </p:txBody>
      </p:sp>
      <p:cxnSp>
        <p:nvCxnSpPr>
          <p:cNvPr id="84" name="Connettore diritto 4">
            <a:extLst>
              <a:ext uri="{FF2B5EF4-FFF2-40B4-BE49-F238E27FC236}">
                <a16:creationId xmlns:a16="http://schemas.microsoft.com/office/drawing/2014/main" id="{3F63738A-801C-DE62-3757-9BFBF0023C2D}"/>
              </a:ext>
            </a:extLst>
          </p:cNvPr>
          <p:cNvCxnSpPr>
            <a:cxnSpLocks/>
          </p:cNvCxnSpPr>
          <p:nvPr/>
        </p:nvCxnSpPr>
        <p:spPr>
          <a:xfrm>
            <a:off x="8970217" y="1214683"/>
            <a:ext cx="0" cy="2423183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19">
            <a:extLst>
              <a:ext uri="{FF2B5EF4-FFF2-40B4-BE49-F238E27FC236}">
                <a16:creationId xmlns:a16="http://schemas.microsoft.com/office/drawing/2014/main" id="{6EEEEADD-5C04-5E12-379B-DB76D7A392FD}"/>
              </a:ext>
            </a:extLst>
          </p:cNvPr>
          <p:cNvSpPr/>
          <p:nvPr/>
        </p:nvSpPr>
        <p:spPr>
          <a:xfrm>
            <a:off x="3069515" y="5202045"/>
            <a:ext cx="2754572" cy="3309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load_model_coordinates()</a:t>
            </a:r>
          </a:p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initialize_blank_data_structure()</a:t>
            </a:r>
          </a:p>
        </p:txBody>
      </p:sp>
      <p:sp>
        <p:nvSpPr>
          <p:cNvPr id="104" name="Rettangolo 19">
            <a:extLst>
              <a:ext uri="{FF2B5EF4-FFF2-40B4-BE49-F238E27FC236}">
                <a16:creationId xmlns:a16="http://schemas.microsoft.com/office/drawing/2014/main" id="{5442149C-5F35-FB8E-9489-B0AB38E04517}"/>
              </a:ext>
            </a:extLst>
          </p:cNvPr>
          <p:cNvSpPr/>
          <p:nvPr/>
        </p:nvSpPr>
        <p:spPr>
          <a:xfrm>
            <a:off x="2626360" y="6341887"/>
            <a:ext cx="3197728" cy="505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load_exogenous_data_to_sqlite_database()</a:t>
            </a:r>
            <a:endParaRPr lang="en-US" sz="800" noProof="1">
              <a:solidFill>
                <a:schemeClr val="tx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initialize_problems()</a:t>
            </a:r>
          </a:p>
        </p:txBody>
      </p:sp>
      <p:sp>
        <p:nvSpPr>
          <p:cNvPr id="105" name="Rettangolo 19">
            <a:extLst>
              <a:ext uri="{FF2B5EF4-FFF2-40B4-BE49-F238E27FC236}">
                <a16:creationId xmlns:a16="http://schemas.microsoft.com/office/drawing/2014/main" id="{4ABFF538-EC47-6380-EE6E-53DD52DD1DF1}"/>
              </a:ext>
            </a:extLst>
          </p:cNvPr>
          <p:cNvSpPr/>
          <p:nvPr/>
        </p:nvSpPr>
        <p:spPr>
          <a:xfrm>
            <a:off x="3632368" y="3637866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08" name="Rettangolo 19">
            <a:extLst>
              <a:ext uri="{FF2B5EF4-FFF2-40B4-BE49-F238E27FC236}">
                <a16:creationId xmlns:a16="http://schemas.microsoft.com/office/drawing/2014/main" id="{5A917C93-29CD-7F30-0DE1-9C4025CCD593}"/>
              </a:ext>
            </a:extLst>
          </p:cNvPr>
          <p:cNvSpPr/>
          <p:nvPr/>
        </p:nvSpPr>
        <p:spPr>
          <a:xfrm>
            <a:off x="3913234" y="7236424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109" name="Rettangolo 19">
            <a:extLst>
              <a:ext uri="{FF2B5EF4-FFF2-40B4-BE49-F238E27FC236}">
                <a16:creationId xmlns:a16="http://schemas.microsoft.com/office/drawing/2014/main" id="{436D5005-8807-1894-B4E7-57127B6E4E04}"/>
              </a:ext>
            </a:extLst>
          </p:cNvPr>
          <p:cNvSpPr/>
          <p:nvPr/>
        </p:nvSpPr>
        <p:spPr>
          <a:xfrm>
            <a:off x="3589868" y="7845720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load_results_to_database()</a:t>
            </a:r>
          </a:p>
        </p:txBody>
      </p:sp>
      <p:cxnSp>
        <p:nvCxnSpPr>
          <p:cNvPr id="116" name="Connettore diritto 4">
            <a:extLst>
              <a:ext uri="{FF2B5EF4-FFF2-40B4-BE49-F238E27FC236}">
                <a16:creationId xmlns:a16="http://schemas.microsoft.com/office/drawing/2014/main" id="{D5BBB357-DC00-431B-65D0-D5753F1490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43813" y="3147264"/>
            <a:ext cx="0" cy="49455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4">
            <a:extLst>
              <a:ext uri="{FF2B5EF4-FFF2-40B4-BE49-F238E27FC236}">
                <a16:creationId xmlns:a16="http://schemas.microsoft.com/office/drawing/2014/main" id="{6E113B52-92FE-C747-E010-515E90DE724F}"/>
              </a:ext>
            </a:extLst>
          </p:cNvPr>
          <p:cNvCxnSpPr>
            <a:cxnSpLocks/>
          </p:cNvCxnSpPr>
          <p:nvPr/>
        </p:nvCxnSpPr>
        <p:spPr>
          <a:xfrm>
            <a:off x="6843813" y="4009050"/>
            <a:ext cx="0" cy="5686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diritto 4">
            <a:extLst>
              <a:ext uri="{FF2B5EF4-FFF2-40B4-BE49-F238E27FC236}">
                <a16:creationId xmlns:a16="http://schemas.microsoft.com/office/drawing/2014/main" id="{65B5C31F-2F1C-5522-7656-668BBA9F105E}"/>
              </a:ext>
            </a:extLst>
          </p:cNvPr>
          <p:cNvCxnSpPr>
            <a:cxnSpLocks/>
          </p:cNvCxnSpPr>
          <p:nvPr/>
        </p:nvCxnSpPr>
        <p:spPr>
          <a:xfrm>
            <a:off x="6843813" y="4944887"/>
            <a:ext cx="0" cy="239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diritto 4">
            <a:extLst>
              <a:ext uri="{FF2B5EF4-FFF2-40B4-BE49-F238E27FC236}">
                <a16:creationId xmlns:a16="http://schemas.microsoft.com/office/drawing/2014/main" id="{CF19FA50-33B1-66E4-FF8E-5FF6B5BC33B9}"/>
              </a:ext>
            </a:extLst>
          </p:cNvPr>
          <p:cNvCxnSpPr>
            <a:cxnSpLocks/>
          </p:cNvCxnSpPr>
          <p:nvPr/>
        </p:nvCxnSpPr>
        <p:spPr>
          <a:xfrm>
            <a:off x="6827261" y="7603654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4">
            <a:extLst>
              <a:ext uri="{FF2B5EF4-FFF2-40B4-BE49-F238E27FC236}">
                <a16:creationId xmlns:a16="http://schemas.microsoft.com/office/drawing/2014/main" id="{6A357D92-86C3-5E55-9CDC-E73B8113A705}"/>
              </a:ext>
            </a:extLst>
          </p:cNvPr>
          <p:cNvCxnSpPr>
            <a:cxnSpLocks/>
          </p:cNvCxnSpPr>
          <p:nvPr/>
        </p:nvCxnSpPr>
        <p:spPr>
          <a:xfrm>
            <a:off x="5729285" y="2978066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981812D-AA5C-EECC-1F66-A4F17925D66F}"/>
              </a:ext>
            </a:extLst>
          </p:cNvPr>
          <p:cNvSpPr txBox="1"/>
          <p:nvPr/>
        </p:nvSpPr>
        <p:spPr>
          <a:xfrm>
            <a:off x="4415626" y="2839566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51" name="Connettore diritto 4">
            <a:extLst>
              <a:ext uri="{FF2B5EF4-FFF2-40B4-BE49-F238E27FC236}">
                <a16:creationId xmlns:a16="http://schemas.microsoft.com/office/drawing/2014/main" id="{2872E23A-BBD5-96BE-84CD-2D4AA10BA433}"/>
              </a:ext>
            </a:extLst>
          </p:cNvPr>
          <p:cNvCxnSpPr>
            <a:cxnSpLocks/>
          </p:cNvCxnSpPr>
          <p:nvPr/>
        </p:nvCxnSpPr>
        <p:spPr>
          <a:xfrm>
            <a:off x="5729285" y="4760769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50E368A-6C5E-AB11-41C4-629B494C4F3E}"/>
              </a:ext>
            </a:extLst>
          </p:cNvPr>
          <p:cNvSpPr txBox="1"/>
          <p:nvPr/>
        </p:nvSpPr>
        <p:spPr>
          <a:xfrm>
            <a:off x="4415626" y="4622269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56" name="Connettore diritto 4">
            <a:extLst>
              <a:ext uri="{FF2B5EF4-FFF2-40B4-BE49-F238E27FC236}">
                <a16:creationId xmlns:a16="http://schemas.microsoft.com/office/drawing/2014/main" id="{C8AB521B-030B-D3FD-35E3-85B5B2B638C2}"/>
              </a:ext>
            </a:extLst>
          </p:cNvPr>
          <p:cNvCxnSpPr>
            <a:cxnSpLocks/>
          </p:cNvCxnSpPr>
          <p:nvPr/>
        </p:nvCxnSpPr>
        <p:spPr>
          <a:xfrm>
            <a:off x="5729285" y="5974246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4F2F2EF-5515-BE65-56C7-9784A53CAD43}"/>
              </a:ext>
            </a:extLst>
          </p:cNvPr>
          <p:cNvSpPr txBox="1"/>
          <p:nvPr/>
        </p:nvSpPr>
        <p:spPr>
          <a:xfrm>
            <a:off x="4415626" y="5835746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201" name="Connettore diritto 4">
            <a:extLst>
              <a:ext uri="{FF2B5EF4-FFF2-40B4-BE49-F238E27FC236}">
                <a16:creationId xmlns:a16="http://schemas.microsoft.com/office/drawing/2014/main" id="{5BEC445A-0643-51B4-6404-050FD35C7A9F}"/>
              </a:ext>
            </a:extLst>
          </p:cNvPr>
          <p:cNvCxnSpPr>
            <a:cxnSpLocks/>
          </p:cNvCxnSpPr>
          <p:nvPr/>
        </p:nvCxnSpPr>
        <p:spPr>
          <a:xfrm>
            <a:off x="7791657" y="4944887"/>
            <a:ext cx="0" cy="23900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ttore diritto 4">
            <a:extLst>
              <a:ext uri="{FF2B5EF4-FFF2-40B4-BE49-F238E27FC236}">
                <a16:creationId xmlns:a16="http://schemas.microsoft.com/office/drawing/2014/main" id="{636D8950-6900-8D02-583B-3502713808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970208" y="4043195"/>
            <a:ext cx="0" cy="175876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diritto 4">
            <a:extLst>
              <a:ext uri="{FF2B5EF4-FFF2-40B4-BE49-F238E27FC236}">
                <a16:creationId xmlns:a16="http://schemas.microsoft.com/office/drawing/2014/main" id="{83C8E96F-9959-60E2-5A8A-686459013F82}"/>
              </a:ext>
            </a:extLst>
          </p:cNvPr>
          <p:cNvCxnSpPr>
            <a:cxnSpLocks/>
          </p:cNvCxnSpPr>
          <p:nvPr/>
        </p:nvCxnSpPr>
        <p:spPr>
          <a:xfrm>
            <a:off x="7791657" y="5554182"/>
            <a:ext cx="0" cy="24142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diritto 4">
            <a:extLst>
              <a:ext uri="{FF2B5EF4-FFF2-40B4-BE49-F238E27FC236}">
                <a16:creationId xmlns:a16="http://schemas.microsoft.com/office/drawing/2014/main" id="{91CE803A-149C-A904-E78A-479427BD02CD}"/>
              </a:ext>
            </a:extLst>
          </p:cNvPr>
          <p:cNvCxnSpPr>
            <a:cxnSpLocks/>
          </p:cNvCxnSpPr>
          <p:nvPr/>
        </p:nvCxnSpPr>
        <p:spPr>
          <a:xfrm>
            <a:off x="8415854" y="6162835"/>
            <a:ext cx="0" cy="24142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C8EDD5F-3D92-6913-DB43-44D51FD89C6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8113702" y="3721151"/>
            <a:ext cx="534463" cy="11785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40A37-6856-B1C0-997D-583426787355}"/>
              </a:ext>
            </a:extLst>
          </p:cNvPr>
          <p:cNvSpPr/>
          <p:nvPr/>
        </p:nvSpPr>
        <p:spPr>
          <a:xfrm>
            <a:off x="8943221" y="3986046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872846-ABA7-693A-06E2-4440D50A6DCA}"/>
              </a:ext>
            </a:extLst>
          </p:cNvPr>
          <p:cNvSpPr/>
          <p:nvPr/>
        </p:nvSpPr>
        <p:spPr>
          <a:xfrm>
            <a:off x="7764670" y="4577658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78DC6E3-E738-077F-E37B-31C135416F63}"/>
              </a:ext>
            </a:extLst>
          </p:cNvPr>
          <p:cNvCxnSpPr>
            <a:cxnSpLocks/>
            <a:stCxn id="12" idx="3"/>
            <a:endCxn id="39" idx="0"/>
          </p:cNvCxnSpPr>
          <p:nvPr/>
        </p:nvCxnSpPr>
        <p:spPr>
          <a:xfrm>
            <a:off x="8997195" y="4014621"/>
            <a:ext cx="613232" cy="3220801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DA0468-3578-FA8B-95FF-44A489178909}"/>
              </a:ext>
            </a:extLst>
          </p:cNvPr>
          <p:cNvSpPr/>
          <p:nvPr/>
        </p:nvSpPr>
        <p:spPr>
          <a:xfrm>
            <a:off x="9583440" y="7235422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ttore diritto 4">
            <a:extLst>
              <a:ext uri="{FF2B5EF4-FFF2-40B4-BE49-F238E27FC236}">
                <a16:creationId xmlns:a16="http://schemas.microsoft.com/office/drawing/2014/main" id="{240DD1D3-2600-7D49-1045-559B6DA58EEB}"/>
              </a:ext>
            </a:extLst>
          </p:cNvPr>
          <p:cNvCxnSpPr>
            <a:cxnSpLocks/>
          </p:cNvCxnSpPr>
          <p:nvPr/>
        </p:nvCxnSpPr>
        <p:spPr>
          <a:xfrm>
            <a:off x="8415854" y="6765857"/>
            <a:ext cx="0" cy="46956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4">
            <a:extLst>
              <a:ext uri="{FF2B5EF4-FFF2-40B4-BE49-F238E27FC236}">
                <a16:creationId xmlns:a16="http://schemas.microsoft.com/office/drawing/2014/main" id="{6D48DDEF-C879-4397-101E-F193CA6B01CB}"/>
              </a:ext>
            </a:extLst>
          </p:cNvPr>
          <p:cNvCxnSpPr>
            <a:cxnSpLocks/>
          </p:cNvCxnSpPr>
          <p:nvPr/>
        </p:nvCxnSpPr>
        <p:spPr>
          <a:xfrm>
            <a:off x="9099022" y="7603653"/>
            <a:ext cx="0" cy="2420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9">
            <a:extLst>
              <a:ext uri="{FF2B5EF4-FFF2-40B4-BE49-F238E27FC236}">
                <a16:creationId xmlns:a16="http://schemas.microsoft.com/office/drawing/2014/main" id="{9F527026-4D7E-2545-0007-719664A53598}"/>
              </a:ext>
            </a:extLst>
          </p:cNvPr>
          <p:cNvSpPr/>
          <p:nvPr/>
        </p:nvSpPr>
        <p:spPr>
          <a:xfrm>
            <a:off x="10086083" y="5286975"/>
            <a:ext cx="2754572" cy="1610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generate_input_data_files()</a:t>
            </a:r>
          </a:p>
        </p:txBody>
      </p:sp>
      <p:sp>
        <p:nvSpPr>
          <p:cNvPr id="162" name="Rettangolo 19">
            <a:extLst>
              <a:ext uri="{FF2B5EF4-FFF2-40B4-BE49-F238E27FC236}">
                <a16:creationId xmlns:a16="http://schemas.microsoft.com/office/drawing/2014/main" id="{FDD35C32-A627-9E3D-04C1-BF997A020B5C}"/>
              </a:ext>
            </a:extLst>
          </p:cNvPr>
          <p:cNvSpPr/>
          <p:nvPr/>
        </p:nvSpPr>
        <p:spPr>
          <a:xfrm>
            <a:off x="10103557" y="6493233"/>
            <a:ext cx="2754572" cy="18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</p:spTree>
    <p:extLst>
      <p:ext uri="{BB962C8B-B14F-4D97-AF65-F5344CB8AC3E}">
        <p14:creationId xmlns:p14="http://schemas.microsoft.com/office/powerpoint/2010/main" val="7373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19">
            <a:extLst>
              <a:ext uri="{FF2B5EF4-FFF2-40B4-BE49-F238E27FC236}">
                <a16:creationId xmlns:a16="http://schemas.microsoft.com/office/drawing/2014/main" id="{BD194A8E-31B0-4828-D8AE-3026F9BA30C3}"/>
              </a:ext>
            </a:extLst>
          </p:cNvPr>
          <p:cNvSpPr/>
          <p:nvPr/>
        </p:nvSpPr>
        <p:spPr>
          <a:xfrm>
            <a:off x="507019" y="2491740"/>
            <a:ext cx="6318305" cy="635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3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A54EDB88-1A72-E30F-591E-9BD888D750C7}"/>
              </a:ext>
            </a:extLst>
          </p:cNvPr>
          <p:cNvSpPr/>
          <p:nvPr/>
        </p:nvSpPr>
        <p:spPr>
          <a:xfrm>
            <a:off x="2137152" y="2732038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87D235D-E327-9EA5-59A1-F7C38FAE8D6A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2875537" y="3099265"/>
            <a:ext cx="0" cy="2324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19">
            <a:extLst>
              <a:ext uri="{FF2B5EF4-FFF2-40B4-BE49-F238E27FC236}">
                <a16:creationId xmlns:a16="http://schemas.microsoft.com/office/drawing/2014/main" id="{6115B734-48B7-4AF0-EBFD-3F5B89F1C7EE}"/>
              </a:ext>
            </a:extLst>
          </p:cNvPr>
          <p:cNvSpPr/>
          <p:nvPr/>
        </p:nvSpPr>
        <p:spPr>
          <a:xfrm>
            <a:off x="2137152" y="333174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B6935E0A-C8D1-973E-0BAF-E413881B0EE0}"/>
              </a:ext>
            </a:extLst>
          </p:cNvPr>
          <p:cNvSpPr/>
          <p:nvPr/>
        </p:nvSpPr>
        <p:spPr>
          <a:xfrm>
            <a:off x="2137149" y="3948843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A6DA005C-7BC1-CF40-F0C9-32EBF80FC179}"/>
              </a:ext>
            </a:extLst>
          </p:cNvPr>
          <p:cNvSpPr/>
          <p:nvPr/>
        </p:nvSpPr>
        <p:spPr>
          <a:xfrm>
            <a:off x="2137151" y="4571367"/>
            <a:ext cx="147676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65" name="Rettangolo 19">
            <a:extLst>
              <a:ext uri="{FF2B5EF4-FFF2-40B4-BE49-F238E27FC236}">
                <a16:creationId xmlns:a16="http://schemas.microsoft.com/office/drawing/2014/main" id="{E352CC46-7F7D-54F3-3798-C33F8359AE4E}"/>
              </a:ext>
            </a:extLst>
          </p:cNvPr>
          <p:cNvSpPr/>
          <p:nvPr/>
        </p:nvSpPr>
        <p:spPr>
          <a:xfrm>
            <a:off x="2137150" y="5201742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(model coordinates)</a:t>
            </a:r>
          </a:p>
        </p:txBody>
      </p:sp>
      <p:sp>
        <p:nvSpPr>
          <p:cNvPr id="66" name="Rettangolo 19">
            <a:extLst>
              <a:ext uri="{FF2B5EF4-FFF2-40B4-BE49-F238E27FC236}">
                <a16:creationId xmlns:a16="http://schemas.microsoft.com/office/drawing/2014/main" id="{E9195897-49E8-7E67-4C5E-E452CB748271}"/>
              </a:ext>
            </a:extLst>
          </p:cNvPr>
          <p:cNvSpPr/>
          <p:nvPr/>
        </p:nvSpPr>
        <p:spPr>
          <a:xfrm>
            <a:off x="2137149" y="5811037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67" name="Rettangolo 19">
            <a:extLst>
              <a:ext uri="{FF2B5EF4-FFF2-40B4-BE49-F238E27FC236}">
                <a16:creationId xmlns:a16="http://schemas.microsoft.com/office/drawing/2014/main" id="{BB243347-CE32-B16A-F3E1-48D73EA21774}"/>
              </a:ext>
            </a:extLst>
          </p:cNvPr>
          <p:cNvSpPr/>
          <p:nvPr/>
        </p:nvSpPr>
        <p:spPr>
          <a:xfrm>
            <a:off x="2137146" y="702834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68" name="Rettangolo 19">
            <a:extLst>
              <a:ext uri="{FF2B5EF4-FFF2-40B4-BE49-F238E27FC236}">
                <a16:creationId xmlns:a16="http://schemas.microsoft.com/office/drawing/2014/main" id="{0779B5C7-C077-50E3-3305-6DAB5402A017}"/>
              </a:ext>
            </a:extLst>
          </p:cNvPr>
          <p:cNvSpPr/>
          <p:nvPr/>
        </p:nvSpPr>
        <p:spPr>
          <a:xfrm>
            <a:off x="2137148" y="6419690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69" name="Rettangolo 19">
            <a:extLst>
              <a:ext uri="{FF2B5EF4-FFF2-40B4-BE49-F238E27FC236}">
                <a16:creationId xmlns:a16="http://schemas.microsoft.com/office/drawing/2014/main" id="{6B7958C8-93DB-D00E-8E9E-F9B4010DFFB1}"/>
              </a:ext>
            </a:extLst>
          </p:cNvPr>
          <p:cNvSpPr/>
          <p:nvPr/>
        </p:nvSpPr>
        <p:spPr>
          <a:xfrm>
            <a:off x="2137145" y="7636338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70" name="Rettangolo 19">
            <a:extLst>
              <a:ext uri="{FF2B5EF4-FFF2-40B4-BE49-F238E27FC236}">
                <a16:creationId xmlns:a16="http://schemas.microsoft.com/office/drawing/2014/main" id="{E4C603EE-96DE-7802-4AFF-26E7AFA47D69}"/>
              </a:ext>
            </a:extLst>
          </p:cNvPr>
          <p:cNvSpPr/>
          <p:nvPr/>
        </p:nvSpPr>
        <p:spPr>
          <a:xfrm>
            <a:off x="2137146" y="824563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8328F9D0-C7E9-FE1F-7193-00CE96DBF08C}"/>
              </a:ext>
            </a:extLst>
          </p:cNvPr>
          <p:cNvSpPr/>
          <p:nvPr/>
        </p:nvSpPr>
        <p:spPr>
          <a:xfrm>
            <a:off x="3717468" y="3331736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create_model_dir()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2378A6E9-BABC-7FE0-3575-C7BD6D7F452D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2875537" y="3698969"/>
            <a:ext cx="3" cy="2498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4">
            <a:extLst>
              <a:ext uri="{FF2B5EF4-FFF2-40B4-BE49-F238E27FC236}">
                <a16:creationId xmlns:a16="http://schemas.microsoft.com/office/drawing/2014/main" id="{D3EB00D3-772F-166C-2603-CF7EE1CB611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flipH="1">
            <a:off x="2875535" y="6178266"/>
            <a:ext cx="1" cy="2414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4">
            <a:extLst>
              <a:ext uri="{FF2B5EF4-FFF2-40B4-BE49-F238E27FC236}">
                <a16:creationId xmlns:a16="http://schemas.microsoft.com/office/drawing/2014/main" id="{4BB92513-90F5-7D9B-F3B7-3114C8B8563C}"/>
              </a:ext>
            </a:extLst>
          </p:cNvPr>
          <p:cNvCxnSpPr>
            <a:cxnSpLocks/>
            <a:stCxn id="68" idx="2"/>
            <a:endCxn id="67" idx="0"/>
          </p:cNvCxnSpPr>
          <p:nvPr/>
        </p:nvCxnSpPr>
        <p:spPr>
          <a:xfrm flipH="1">
            <a:off x="2875533" y="6786919"/>
            <a:ext cx="2" cy="2414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4">
            <a:extLst>
              <a:ext uri="{FF2B5EF4-FFF2-40B4-BE49-F238E27FC236}">
                <a16:creationId xmlns:a16="http://schemas.microsoft.com/office/drawing/2014/main" id="{F004C06D-C574-4771-BF3C-D424CCB28D0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2875533" y="7395572"/>
            <a:ext cx="0" cy="2407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19">
            <a:extLst>
              <a:ext uri="{FF2B5EF4-FFF2-40B4-BE49-F238E27FC236}">
                <a16:creationId xmlns:a16="http://schemas.microsoft.com/office/drawing/2014/main" id="{89C5F5CE-846E-6AB9-6C48-8A30E71D7684}"/>
              </a:ext>
            </a:extLst>
          </p:cNvPr>
          <p:cNvSpPr/>
          <p:nvPr/>
        </p:nvSpPr>
        <p:spPr>
          <a:xfrm>
            <a:off x="3717468" y="5785595"/>
            <a:ext cx="2754572" cy="4119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load_model_coordinates()</a:t>
            </a:r>
          </a:p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initialize_blank_data_structure()</a:t>
            </a:r>
          </a:p>
        </p:txBody>
      </p:sp>
      <p:sp>
        <p:nvSpPr>
          <p:cNvPr id="93" name="Rettangolo 19">
            <a:extLst>
              <a:ext uri="{FF2B5EF4-FFF2-40B4-BE49-F238E27FC236}">
                <a16:creationId xmlns:a16="http://schemas.microsoft.com/office/drawing/2014/main" id="{A84934A9-0E51-5C2E-1287-8A85654265C2}"/>
              </a:ext>
            </a:extLst>
          </p:cNvPr>
          <p:cNvSpPr/>
          <p:nvPr/>
        </p:nvSpPr>
        <p:spPr>
          <a:xfrm>
            <a:off x="3717468" y="4567412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94" name="Rettangolo 19">
            <a:extLst>
              <a:ext uri="{FF2B5EF4-FFF2-40B4-BE49-F238E27FC236}">
                <a16:creationId xmlns:a16="http://schemas.microsoft.com/office/drawing/2014/main" id="{D6015398-F6A3-E410-E9B3-A208ECCD4767}"/>
              </a:ext>
            </a:extLst>
          </p:cNvPr>
          <p:cNvSpPr/>
          <p:nvPr/>
        </p:nvSpPr>
        <p:spPr>
          <a:xfrm>
            <a:off x="3717468" y="7636337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95" name="Rettangolo 19">
            <a:extLst>
              <a:ext uri="{FF2B5EF4-FFF2-40B4-BE49-F238E27FC236}">
                <a16:creationId xmlns:a16="http://schemas.microsoft.com/office/drawing/2014/main" id="{2CB4907E-872D-23E6-2867-9059587A3DE5}"/>
              </a:ext>
            </a:extLst>
          </p:cNvPr>
          <p:cNvSpPr/>
          <p:nvPr/>
        </p:nvSpPr>
        <p:spPr>
          <a:xfrm>
            <a:off x="3717468" y="8245633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96" name="Connettore diritto 4">
            <a:extLst>
              <a:ext uri="{FF2B5EF4-FFF2-40B4-BE49-F238E27FC236}">
                <a16:creationId xmlns:a16="http://schemas.microsoft.com/office/drawing/2014/main" id="{B053F864-A331-49EF-19BC-0D3ECD8F3B54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2875536" y="4316072"/>
            <a:ext cx="1" cy="2552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diritto 4">
            <a:extLst>
              <a:ext uri="{FF2B5EF4-FFF2-40B4-BE49-F238E27FC236}">
                <a16:creationId xmlns:a16="http://schemas.microsoft.com/office/drawing/2014/main" id="{935421F4-93E3-3229-C210-00CBA4087A24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2875536" y="4938596"/>
            <a:ext cx="1" cy="2631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4">
            <a:extLst>
              <a:ext uri="{FF2B5EF4-FFF2-40B4-BE49-F238E27FC236}">
                <a16:creationId xmlns:a16="http://schemas.microsoft.com/office/drawing/2014/main" id="{74D54621-9031-F6A9-1A72-D220E6A529D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2875536" y="5568971"/>
            <a:ext cx="1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4">
            <a:extLst>
              <a:ext uri="{FF2B5EF4-FFF2-40B4-BE49-F238E27FC236}">
                <a16:creationId xmlns:a16="http://schemas.microsoft.com/office/drawing/2014/main" id="{ED33CF2E-57D4-8EBA-0E24-58A048C5783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2875533" y="8003567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4">
            <a:extLst>
              <a:ext uri="{FF2B5EF4-FFF2-40B4-BE49-F238E27FC236}">
                <a16:creationId xmlns:a16="http://schemas.microsoft.com/office/drawing/2014/main" id="{FB564ABE-FD97-DB6B-7FD3-8E3009DF7504}"/>
              </a:ext>
            </a:extLst>
          </p:cNvPr>
          <p:cNvCxnSpPr>
            <a:cxnSpLocks/>
          </p:cNvCxnSpPr>
          <p:nvPr/>
        </p:nvCxnSpPr>
        <p:spPr>
          <a:xfrm>
            <a:off x="1761009" y="4146874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318EE-814C-58A9-C486-0A0C4D5B8F6A}"/>
              </a:ext>
            </a:extLst>
          </p:cNvPr>
          <p:cNvSpPr txBox="1"/>
          <p:nvPr/>
        </p:nvSpPr>
        <p:spPr>
          <a:xfrm>
            <a:off x="577850" y="4008374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</p:txBody>
      </p:sp>
      <p:cxnSp>
        <p:nvCxnSpPr>
          <p:cNvPr id="103" name="Connettore diritto 4">
            <a:extLst>
              <a:ext uri="{FF2B5EF4-FFF2-40B4-BE49-F238E27FC236}">
                <a16:creationId xmlns:a16="http://schemas.microsoft.com/office/drawing/2014/main" id="{9C798015-8741-D3D9-387C-85E11B763F1F}"/>
              </a:ext>
            </a:extLst>
          </p:cNvPr>
          <p:cNvCxnSpPr>
            <a:cxnSpLocks/>
          </p:cNvCxnSpPr>
          <p:nvPr/>
        </p:nvCxnSpPr>
        <p:spPr>
          <a:xfrm>
            <a:off x="1761009" y="5384853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CE58FAA-1A64-0147-7293-6564EE895E37}"/>
              </a:ext>
            </a:extLst>
          </p:cNvPr>
          <p:cNvSpPr txBox="1"/>
          <p:nvPr/>
        </p:nvSpPr>
        <p:spPr>
          <a:xfrm>
            <a:off x="577850" y="5246353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07" name="Connettore diritto 4">
            <a:extLst>
              <a:ext uri="{FF2B5EF4-FFF2-40B4-BE49-F238E27FC236}">
                <a16:creationId xmlns:a16="http://schemas.microsoft.com/office/drawing/2014/main" id="{7C8DFC16-5519-8494-6275-394879C3135A}"/>
              </a:ext>
            </a:extLst>
          </p:cNvPr>
          <p:cNvCxnSpPr>
            <a:cxnSpLocks/>
          </p:cNvCxnSpPr>
          <p:nvPr/>
        </p:nvCxnSpPr>
        <p:spPr>
          <a:xfrm>
            <a:off x="1761009" y="6598330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AA9C861-069A-929D-07AB-48E0651DC5D8}"/>
              </a:ext>
            </a:extLst>
          </p:cNvPr>
          <p:cNvSpPr txBox="1"/>
          <p:nvPr/>
        </p:nvSpPr>
        <p:spPr>
          <a:xfrm>
            <a:off x="577850" y="6459830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sp>
        <p:nvSpPr>
          <p:cNvPr id="154" name="Rettangolo 19">
            <a:extLst>
              <a:ext uri="{FF2B5EF4-FFF2-40B4-BE49-F238E27FC236}">
                <a16:creationId xmlns:a16="http://schemas.microsoft.com/office/drawing/2014/main" id="{2EF92509-6427-B73C-6E5D-1BF695771B7B}"/>
              </a:ext>
            </a:extLst>
          </p:cNvPr>
          <p:cNvSpPr/>
          <p:nvPr/>
        </p:nvSpPr>
        <p:spPr>
          <a:xfrm>
            <a:off x="3717468" y="7034994"/>
            <a:ext cx="3045281" cy="3672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load_exogenous_data_to_sqlite_database()</a:t>
            </a:r>
            <a:endParaRPr lang="en-US" sz="800" noProof="1">
              <a:solidFill>
                <a:schemeClr val="tx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initialize_problems()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08030DB-F1E7-150B-F62E-C531D8CD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777" y="2530182"/>
            <a:ext cx="6322100" cy="6346486"/>
          </a:xfrm>
          <a:prstGeom prst="rect">
            <a:avLst/>
          </a:prstGeom>
        </p:spPr>
      </p:pic>
      <p:sp>
        <p:nvSpPr>
          <p:cNvPr id="78" name="Rettangolo 19">
            <a:extLst>
              <a:ext uri="{FF2B5EF4-FFF2-40B4-BE49-F238E27FC236}">
                <a16:creationId xmlns:a16="http://schemas.microsoft.com/office/drawing/2014/main" id="{6BB39E0A-A136-E62C-1CF7-2373DE205B88}"/>
              </a:ext>
            </a:extLst>
          </p:cNvPr>
          <p:cNvSpPr/>
          <p:nvPr/>
        </p:nvSpPr>
        <p:spPr>
          <a:xfrm>
            <a:off x="507019" y="10097394"/>
            <a:ext cx="6318305" cy="32157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3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79" name="Rettangolo 19">
            <a:extLst>
              <a:ext uri="{FF2B5EF4-FFF2-40B4-BE49-F238E27FC236}">
                <a16:creationId xmlns:a16="http://schemas.microsoft.com/office/drawing/2014/main" id="{9BF11AAC-EFEF-F723-2991-9A85AFC1C9B3}"/>
              </a:ext>
            </a:extLst>
          </p:cNvPr>
          <p:cNvSpPr/>
          <p:nvPr/>
        </p:nvSpPr>
        <p:spPr>
          <a:xfrm>
            <a:off x="2586673" y="10290352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Generation of model class instance</a:t>
            </a:r>
          </a:p>
        </p:txBody>
      </p:sp>
      <p:sp>
        <p:nvSpPr>
          <p:cNvPr id="80" name="Rettangolo 19">
            <a:extLst>
              <a:ext uri="{FF2B5EF4-FFF2-40B4-BE49-F238E27FC236}">
                <a16:creationId xmlns:a16="http://schemas.microsoft.com/office/drawing/2014/main" id="{38E8199E-109F-8565-D18D-8B90037131F4}"/>
              </a:ext>
            </a:extLst>
          </p:cNvPr>
          <p:cNvSpPr/>
          <p:nvPr/>
        </p:nvSpPr>
        <p:spPr>
          <a:xfrm>
            <a:off x="2586673" y="11523523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81" name="Rettangolo 19">
            <a:extLst>
              <a:ext uri="{FF2B5EF4-FFF2-40B4-BE49-F238E27FC236}">
                <a16:creationId xmlns:a16="http://schemas.microsoft.com/office/drawing/2014/main" id="{F9494711-7565-ED2E-A885-D3C0CE1A56E9}"/>
              </a:ext>
            </a:extLst>
          </p:cNvPr>
          <p:cNvSpPr/>
          <p:nvPr/>
        </p:nvSpPr>
        <p:spPr>
          <a:xfrm>
            <a:off x="2586673" y="10913726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Fill/update exogenous model data</a:t>
            </a:r>
          </a:p>
        </p:txBody>
      </p:sp>
      <p:sp>
        <p:nvSpPr>
          <p:cNvPr id="83" name="Rettangolo 19">
            <a:extLst>
              <a:ext uri="{FF2B5EF4-FFF2-40B4-BE49-F238E27FC236}">
                <a16:creationId xmlns:a16="http://schemas.microsoft.com/office/drawing/2014/main" id="{B14DCB49-3065-B211-9815-CCDCFFFFD393}"/>
              </a:ext>
            </a:extLst>
          </p:cNvPr>
          <p:cNvSpPr/>
          <p:nvPr/>
        </p:nvSpPr>
        <p:spPr>
          <a:xfrm>
            <a:off x="2586673" y="12133320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Solution of numerical problem/s</a:t>
            </a:r>
          </a:p>
        </p:txBody>
      </p:sp>
      <p:sp>
        <p:nvSpPr>
          <p:cNvPr id="84" name="Rettangolo 19">
            <a:extLst>
              <a:ext uri="{FF2B5EF4-FFF2-40B4-BE49-F238E27FC236}">
                <a16:creationId xmlns:a16="http://schemas.microsoft.com/office/drawing/2014/main" id="{D3CBAAB7-8C75-8CD6-62BD-1EBE24762972}"/>
              </a:ext>
            </a:extLst>
          </p:cNvPr>
          <p:cNvSpPr/>
          <p:nvPr/>
        </p:nvSpPr>
        <p:spPr>
          <a:xfrm>
            <a:off x="2586673" y="12742615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Export endogenous model data</a:t>
            </a:r>
          </a:p>
        </p:txBody>
      </p:sp>
      <p:cxnSp>
        <p:nvCxnSpPr>
          <p:cNvPr id="89" name="Connettore diritto 4">
            <a:extLst>
              <a:ext uri="{FF2B5EF4-FFF2-40B4-BE49-F238E27FC236}">
                <a16:creationId xmlns:a16="http://schemas.microsoft.com/office/drawing/2014/main" id="{320A796F-0147-7439-040C-1E810FCB1FC2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324673" y="11890752"/>
            <a:ext cx="0" cy="2425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tangolo 19">
            <a:extLst>
              <a:ext uri="{FF2B5EF4-FFF2-40B4-BE49-F238E27FC236}">
                <a16:creationId xmlns:a16="http://schemas.microsoft.com/office/drawing/2014/main" id="{9E28A231-C334-7B60-6A9F-C1FDE3C1A0C5}"/>
              </a:ext>
            </a:extLst>
          </p:cNvPr>
          <p:cNvSpPr/>
          <p:nvPr/>
        </p:nvSpPr>
        <p:spPr>
          <a:xfrm>
            <a:off x="4410086" y="10357530"/>
            <a:ext cx="2191719" cy="2328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92" name="Rettangolo 19">
            <a:extLst>
              <a:ext uri="{FF2B5EF4-FFF2-40B4-BE49-F238E27FC236}">
                <a16:creationId xmlns:a16="http://schemas.microsoft.com/office/drawing/2014/main" id="{6BFF40C6-765B-E308-2597-E5002B21C213}"/>
              </a:ext>
            </a:extLst>
          </p:cNvPr>
          <p:cNvSpPr/>
          <p:nvPr/>
        </p:nvSpPr>
        <p:spPr>
          <a:xfrm>
            <a:off x="4410086" y="12210277"/>
            <a:ext cx="1910853" cy="2296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99" name="Rettangolo 19">
            <a:extLst>
              <a:ext uri="{FF2B5EF4-FFF2-40B4-BE49-F238E27FC236}">
                <a16:creationId xmlns:a16="http://schemas.microsoft.com/office/drawing/2014/main" id="{FD9B156A-C348-49EE-BBFC-9557CF0FCA7A}"/>
              </a:ext>
            </a:extLst>
          </p:cNvPr>
          <p:cNvSpPr/>
          <p:nvPr/>
        </p:nvSpPr>
        <p:spPr>
          <a:xfrm>
            <a:off x="4410086" y="12791337"/>
            <a:ext cx="2234220" cy="286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104" name="Connettore diritto 4">
            <a:extLst>
              <a:ext uri="{FF2B5EF4-FFF2-40B4-BE49-F238E27FC236}">
                <a16:creationId xmlns:a16="http://schemas.microsoft.com/office/drawing/2014/main" id="{4DC1D1A2-D72D-3E5E-5046-FDEE64E2CD2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3324673" y="12500549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4">
            <a:extLst>
              <a:ext uri="{FF2B5EF4-FFF2-40B4-BE49-F238E27FC236}">
                <a16:creationId xmlns:a16="http://schemas.microsoft.com/office/drawing/2014/main" id="{19A9A148-CE46-9077-BE6D-C746C0272250}"/>
              </a:ext>
            </a:extLst>
          </p:cNvPr>
          <p:cNvCxnSpPr>
            <a:cxnSpLocks/>
          </p:cNvCxnSpPr>
          <p:nvPr/>
        </p:nvCxnSpPr>
        <p:spPr>
          <a:xfrm>
            <a:off x="2204943" y="11079810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AE9B3-CC19-94E7-52A1-8CDB536B57BD}"/>
              </a:ext>
            </a:extLst>
          </p:cNvPr>
          <p:cNvSpPr txBox="1"/>
          <p:nvPr/>
        </p:nvSpPr>
        <p:spPr>
          <a:xfrm>
            <a:off x="591416" y="10848977"/>
            <a:ext cx="1602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  <a:p>
            <a:pPr algn="r"/>
            <a:r>
              <a:rPr lang="en-US" sz="1200" i="1" noProof="1">
                <a:latin typeface="+mj-lt"/>
                <a:ea typeface="Fira Code" pitchFamily="1" charset="0"/>
                <a:cs typeface="Fira Code" pitchFamily="1" charset="0"/>
              </a:rPr>
              <a:t>(updating existing data)</a:t>
            </a:r>
            <a:endParaRPr lang="en-US" sz="1200" i="1" dirty="0"/>
          </a:p>
        </p:txBody>
      </p:sp>
      <p:sp>
        <p:nvSpPr>
          <p:cNvPr id="111" name="Rettangolo 19">
            <a:extLst>
              <a:ext uri="{FF2B5EF4-FFF2-40B4-BE49-F238E27FC236}">
                <a16:creationId xmlns:a16="http://schemas.microsoft.com/office/drawing/2014/main" id="{B40C8D22-3384-F593-4979-8F8011F2CFD2}"/>
              </a:ext>
            </a:extLst>
          </p:cNvPr>
          <p:cNvSpPr/>
          <p:nvPr/>
        </p:nvSpPr>
        <p:spPr>
          <a:xfrm>
            <a:off x="4410086" y="11620687"/>
            <a:ext cx="2415238" cy="1890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8FF7700-8A94-06A6-E60C-28F682485EB1}"/>
              </a:ext>
            </a:extLst>
          </p:cNvPr>
          <p:cNvCxnSpPr>
            <a:cxnSpLocks/>
            <a:stCxn id="79" idx="3"/>
            <a:endCxn id="83" idx="3"/>
          </p:cNvCxnSpPr>
          <p:nvPr/>
        </p:nvCxnSpPr>
        <p:spPr>
          <a:xfrm>
            <a:off x="4062673" y="10473967"/>
            <a:ext cx="12700" cy="184296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4">
            <a:extLst>
              <a:ext uri="{FF2B5EF4-FFF2-40B4-BE49-F238E27FC236}">
                <a16:creationId xmlns:a16="http://schemas.microsoft.com/office/drawing/2014/main" id="{4A2003E5-7D1F-4BEE-493B-18865BF87924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3324673" y="10657581"/>
            <a:ext cx="0" cy="2561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4">
            <a:extLst>
              <a:ext uri="{FF2B5EF4-FFF2-40B4-BE49-F238E27FC236}">
                <a16:creationId xmlns:a16="http://schemas.microsoft.com/office/drawing/2014/main" id="{84615B64-3E23-74E8-D9FC-D7E9CDDA647B}"/>
              </a:ext>
            </a:extLst>
          </p:cNvPr>
          <p:cNvCxnSpPr>
            <a:cxnSpLocks/>
            <a:stCxn id="81" idx="2"/>
            <a:endCxn id="80" idx="0"/>
          </p:cNvCxnSpPr>
          <p:nvPr/>
        </p:nvCxnSpPr>
        <p:spPr>
          <a:xfrm>
            <a:off x="3324673" y="11280955"/>
            <a:ext cx="0" cy="2425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19">
            <a:extLst>
              <a:ext uri="{FF2B5EF4-FFF2-40B4-BE49-F238E27FC236}">
                <a16:creationId xmlns:a16="http://schemas.microsoft.com/office/drawing/2014/main" id="{2B7267A3-029F-8630-570A-62DB4419710D}"/>
              </a:ext>
            </a:extLst>
          </p:cNvPr>
          <p:cNvSpPr/>
          <p:nvPr/>
        </p:nvSpPr>
        <p:spPr>
          <a:xfrm>
            <a:off x="4410086" y="11026243"/>
            <a:ext cx="2270114" cy="1890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86A3B0-3042-8087-4E96-650B93057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736" y="10097394"/>
            <a:ext cx="6322100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430</Words>
  <Application>Microsoft Office PowerPoint</Application>
  <PresentationFormat>Custom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Fira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Rocco</dc:creator>
  <cp:lastModifiedBy>Matteo Rocco</cp:lastModifiedBy>
  <cp:revision>13</cp:revision>
  <dcterms:created xsi:type="dcterms:W3CDTF">2025-10-01T14:23:47Z</dcterms:created>
  <dcterms:modified xsi:type="dcterms:W3CDTF">2025-10-03T16:02:00Z</dcterms:modified>
</cp:coreProperties>
</file>