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8" r:id="rId6"/>
    <p:sldId id="1752" r:id="rId7"/>
    <p:sldId id="1792" r:id="rId8"/>
    <p:sldId id="1754" r:id="rId9"/>
    <p:sldId id="1800" r:id="rId10"/>
    <p:sldId id="1793" r:id="rId11"/>
    <p:sldId id="1795" r:id="rId12"/>
    <p:sldId id="1801" r:id="rId13"/>
    <p:sldId id="1771" r:id="rId14"/>
    <p:sldId id="1794" r:id="rId15"/>
    <p:sldId id="1772" r:id="rId16"/>
    <p:sldId id="1773" r:id="rId17"/>
    <p:sldId id="1797" r:id="rId18"/>
    <p:sldId id="1774" r:id="rId19"/>
    <p:sldId id="1775" r:id="rId20"/>
    <p:sldId id="1787" r:id="rId21"/>
    <p:sldId id="1808" r:id="rId22"/>
    <p:sldId id="1809" r:id="rId23"/>
    <p:sldId id="1779" r:id="rId24"/>
    <p:sldId id="1784" r:id="rId25"/>
    <p:sldId id="1804" r:id="rId26"/>
    <p:sldId id="1805" r:id="rId27"/>
    <p:sldId id="1810" r:id="rId28"/>
    <p:sldId id="1811" r:id="rId29"/>
    <p:sldId id="1798" r:id="rId30"/>
    <p:sldId id="1753" r:id="rId31"/>
    <p:sldId id="1755" r:id="rId32"/>
    <p:sldId id="1756" r:id="rId33"/>
    <p:sldId id="1757" r:id="rId34"/>
    <p:sldId id="17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947"/>
    <a:srgbClr val="FFFFFF"/>
    <a:srgbClr val="1B2441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4" autoAdjust="0"/>
    <p:restoredTop sz="94225" autoAdjust="0"/>
  </p:normalViewPr>
  <p:slideViewPr>
    <p:cSldViewPr snapToGrid="0">
      <p:cViewPr varScale="1">
        <p:scale>
          <a:sx n="152" d="100"/>
          <a:sy n="152" d="100"/>
        </p:scale>
        <p:origin x="928" y="3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3B82-A23F-42D3-822C-6E95CC81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icon/pie-equations-7621787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vxpy.org/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thenounproject.com/icon/database-2231958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hyperlink" Target="https://thenounproject.com/icon/excel-file-5441173/" TargetMode="External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20.jpe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icon/excel-file-5441173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4.png"/><Relationship Id="rId7" Type="http://schemas.openxmlformats.org/officeDocument/2006/relationships/image" Target="../media/image2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enounproject.com/icon/users-1302558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thenounproject.com/icon/database-2231958/" TargetMode="External"/><Relationship Id="rId4" Type="http://schemas.openxmlformats.org/officeDocument/2006/relationships/hyperlink" Target="https://thenounproject.com/icon/excel-file-5441173/" TargetMode="External"/><Relationship Id="rId9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henounproject.com/icon/excel-file-544117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thenounproject.com/icon/users-1302558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s://thenounproject.com/icon/excel-file-5441173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thenounproject.com/icon/database-2231958/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cvxlab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cvxpy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hyperlink" Target="https://github.com/cvxla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thenounproject.com/icon/database-2231958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hyperlink" Target="https://thenounproject.com/icon/excel-file-5441173/" TargetMode="External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20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hyperlink" Target="https://thenounproject.com/icon/variable-x-7971550/" TargetMode="External"/><Relationship Id="rId12" Type="http://schemas.openxmlformats.org/officeDocument/2006/relationships/hyperlink" Target="https://thenounproject.com/icon/database-2231958/" TargetMode="External"/><Relationship Id="rId2" Type="http://schemas.openxmlformats.org/officeDocument/2006/relationships/hyperlink" Target="https://thenounproject.com/icon/indexing-6814312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20.jpe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hyperlink" Target="https://thenounproject.com/icon/3d-cube-4504026/" TargetMode="External"/><Relationship Id="rId9" Type="http://schemas.openxmlformats.org/officeDocument/2006/relationships/hyperlink" Target="https://thenounproject.com/icon/pie-equations-7621787/" TargetMode="External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hyperlink" Target="https://thenounproject.com/icon/indexing-6814312/" TargetMode="External"/><Relationship Id="rId2" Type="http://schemas.openxmlformats.org/officeDocument/2006/relationships/hyperlink" Target="https://thenounproject.com/icon/pie-equations-762178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hyperlink" Target="https://thenounproject.com/icon/database-223195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0" dirty="0"/>
              <a:t>Prof. Matteo V. Rocco</a:t>
            </a:r>
          </a:p>
          <a:p>
            <a:r>
              <a:rPr lang="en-US" sz="2000" b="0" noProof="0" dirty="0"/>
              <a:t>SESAM group</a:t>
            </a:r>
          </a:p>
          <a:p>
            <a:r>
              <a:rPr lang="en-US" sz="2000" b="0" noProof="0" dirty="0"/>
              <a:t>Department of Energy, </a:t>
            </a:r>
            <a:r>
              <a:rPr lang="en-US" sz="2000" b="0" noProof="0" dirty="0" err="1"/>
              <a:t>Politecnico</a:t>
            </a:r>
            <a:r>
              <a:rPr lang="en-US" sz="2000" b="0" noProof="0" dirty="0"/>
              <a:t> di Milano</a:t>
            </a:r>
            <a:endParaRPr lang="en-US" b="0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6043922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effectLst/>
              </a:rPr>
              <a:t>Open-source Python laboratory</a:t>
            </a:r>
          </a:p>
          <a:p>
            <a:r>
              <a:rPr lang="en-US" sz="2800" noProof="0" dirty="0">
                <a:effectLst/>
              </a:rPr>
              <a:t>for convex algebraic modeling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2748B19A-0C8A-143B-B357-59D9AFCD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">
            <a:extLst>
              <a:ext uri="{FF2B5EF4-FFF2-40B4-BE49-F238E27FC236}">
                <a16:creationId xmlns:a16="http://schemas.microsoft.com/office/drawing/2014/main" id="{4831DF50-1B83-BE5F-32C0-E53D496FDF27}"/>
              </a:ext>
            </a:extLst>
          </p:cNvPr>
          <p:cNvSpPr txBox="1"/>
          <p:nvPr/>
        </p:nvSpPr>
        <p:spPr>
          <a:xfrm>
            <a:off x="2712051" y="3902848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0" dirty="0"/>
              <a:t>Convex objective function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20DCF6AB-E411-8043-95D5-2D66C3D1B073}"/>
              </a:ext>
            </a:extLst>
          </p:cNvPr>
          <p:cNvSpPr txBox="1"/>
          <p:nvPr/>
        </p:nvSpPr>
        <p:spPr>
          <a:xfrm>
            <a:off x="352684" y="861149"/>
            <a:ext cx="9981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Numerical problems must be convex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Class of optimization problems with convex objective function and convex feasible set (points satisfying </a:t>
            </a:r>
            <a:r>
              <a:rPr lang="en-US" sz="1400" noProof="0" dirty="0" err="1"/>
              <a:t>contraints</a:t>
            </a:r>
            <a:r>
              <a:rPr lang="en-US" sz="1400" noProof="0" dirty="0"/>
              <a:t>)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Problems where any local optimum is a global optimum.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There are efficient and reliable algorithms that can solve them even at large scale. 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They're well-studied and widely applicable across engineering, economics, machine learning, energy systems, etc.</a:t>
            </a:r>
            <a:endParaRPr lang="en-US" sz="12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9BF32C-FB9C-B0F7-2F14-B41AA8D6A772}"/>
                  </a:ext>
                </a:extLst>
              </p:cNvPr>
              <p:cNvSpPr txBox="1"/>
              <p:nvPr/>
            </p:nvSpPr>
            <p:spPr>
              <a:xfrm>
                <a:off x="647205" y="3902848"/>
                <a:ext cx="1134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9BF32C-FB9C-B0F7-2F14-B41AA8D6A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5" y="3902848"/>
                <a:ext cx="1134221" cy="276999"/>
              </a:xfrm>
              <a:prstGeom prst="rect">
                <a:avLst/>
              </a:prstGeom>
              <a:blipFill>
                <a:blip r:embed="rId2"/>
                <a:stretch>
                  <a:fillRect l="-430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71BDB-34D4-7DED-67C4-44DE61434EFB}"/>
                  </a:ext>
                </a:extLst>
              </p:cNvPr>
              <p:cNvSpPr txBox="1"/>
              <p:nvPr/>
            </p:nvSpPr>
            <p:spPr>
              <a:xfrm>
                <a:off x="655614" y="4278769"/>
                <a:ext cx="46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i="1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71BDB-34D4-7DED-67C4-44DE614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4" y="4278769"/>
                <a:ext cx="464038" cy="276999"/>
              </a:xfrm>
              <a:prstGeom prst="rect">
                <a:avLst/>
              </a:prstGeom>
              <a:blipFill>
                <a:blip r:embed="rId3"/>
                <a:stretch>
                  <a:fillRect l="-52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B424F1-F582-988A-BE59-2AC48CB40E2D}"/>
                  </a:ext>
                </a:extLst>
              </p:cNvPr>
              <p:cNvSpPr txBox="1"/>
              <p:nvPr/>
            </p:nvSpPr>
            <p:spPr>
              <a:xfrm>
                <a:off x="1206250" y="4278769"/>
                <a:ext cx="1028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b="0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B424F1-F582-988A-BE59-2AC48CB4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0" y="4278769"/>
                <a:ext cx="1028358" cy="276999"/>
              </a:xfrm>
              <a:prstGeom prst="rect">
                <a:avLst/>
              </a:prstGeom>
              <a:blipFill>
                <a:blip r:embed="rId4"/>
                <a:stretch>
                  <a:fillRect l="-4734" r="-355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C4345-623E-F6D8-AE31-9C8C0EE512A6}"/>
                  </a:ext>
                </a:extLst>
              </p:cNvPr>
              <p:cNvSpPr txBox="1"/>
              <p:nvPr/>
            </p:nvSpPr>
            <p:spPr>
              <a:xfrm>
                <a:off x="1206250" y="4679717"/>
                <a:ext cx="102213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noProof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C4345-623E-F6D8-AE31-9C8C0EE5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0" y="4679717"/>
                <a:ext cx="1022139" cy="299313"/>
              </a:xfrm>
              <a:prstGeom prst="rect">
                <a:avLst/>
              </a:prstGeom>
              <a:blipFill>
                <a:blip r:embed="rId5"/>
                <a:stretch>
                  <a:fillRect l="-4762" r="-357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">
            <a:extLst>
              <a:ext uri="{FF2B5EF4-FFF2-40B4-BE49-F238E27FC236}">
                <a16:creationId xmlns:a16="http://schemas.microsoft.com/office/drawing/2014/main" id="{6946CEDB-6DEE-6951-9430-E73497BA59F8}"/>
              </a:ext>
            </a:extLst>
          </p:cNvPr>
          <p:cNvSpPr txBox="1"/>
          <p:nvPr/>
        </p:nvSpPr>
        <p:spPr>
          <a:xfrm>
            <a:off x="2712051" y="4278768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0" dirty="0"/>
              <a:t>Convex inequality constraints</a:t>
            </a:r>
          </a:p>
        </p:txBody>
      </p:sp>
      <p:sp>
        <p:nvSpPr>
          <p:cNvPr id="20" name="CasellaDiTesto 1">
            <a:extLst>
              <a:ext uri="{FF2B5EF4-FFF2-40B4-BE49-F238E27FC236}">
                <a16:creationId xmlns:a16="http://schemas.microsoft.com/office/drawing/2014/main" id="{FF3B0D7D-1C1F-9944-692C-A95E5CCD5E1E}"/>
              </a:ext>
            </a:extLst>
          </p:cNvPr>
          <p:cNvSpPr txBox="1"/>
          <p:nvPr/>
        </p:nvSpPr>
        <p:spPr>
          <a:xfrm>
            <a:off x="2712051" y="4686626"/>
            <a:ext cx="273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0" dirty="0"/>
              <a:t>Linear (affine) equality constraints</a:t>
            </a:r>
          </a:p>
        </p:txBody>
      </p:sp>
      <p:sp>
        <p:nvSpPr>
          <p:cNvPr id="21" name="CasellaDiTesto 1">
            <a:extLst>
              <a:ext uri="{FF2B5EF4-FFF2-40B4-BE49-F238E27FC236}">
                <a16:creationId xmlns:a16="http://schemas.microsoft.com/office/drawing/2014/main" id="{4BE5CF08-87E7-00B0-5B13-63293C6E10DA}"/>
              </a:ext>
            </a:extLst>
          </p:cNvPr>
          <p:cNvSpPr txBox="1"/>
          <p:nvPr/>
        </p:nvSpPr>
        <p:spPr>
          <a:xfrm>
            <a:off x="352685" y="2771343"/>
            <a:ext cx="4718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Typical form</a:t>
            </a:r>
            <a:endParaRPr lang="en-US" sz="1200" noProof="0" dirty="0"/>
          </a:p>
        </p:txBody>
      </p:sp>
      <p:sp>
        <p:nvSpPr>
          <p:cNvPr id="22" name="CasellaDiTesto 1">
            <a:extLst>
              <a:ext uri="{FF2B5EF4-FFF2-40B4-BE49-F238E27FC236}">
                <a16:creationId xmlns:a16="http://schemas.microsoft.com/office/drawing/2014/main" id="{359A09D2-28F9-2942-66A9-5FA2B10AD7B2}"/>
              </a:ext>
            </a:extLst>
          </p:cNvPr>
          <p:cNvSpPr txBox="1"/>
          <p:nvPr/>
        </p:nvSpPr>
        <p:spPr>
          <a:xfrm>
            <a:off x="6181864" y="3287515"/>
            <a:ext cx="574191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0" dirty="0"/>
              <a:t>Examples: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Linear Programs (LPs)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Quadratic Programs (QPs)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Second-Order Cone Programs (SOCPs)</a:t>
            </a:r>
          </a:p>
          <a:p>
            <a:pPr marL="457200" lvl="2">
              <a:spcBef>
                <a:spcPts val="600"/>
              </a:spcBef>
            </a:pPr>
            <a:endParaRPr lang="en-US" sz="1400" noProof="0" dirty="0"/>
          </a:p>
          <a:p>
            <a:pPr marL="457200" lvl="2">
              <a:spcBef>
                <a:spcPts val="600"/>
              </a:spcBef>
            </a:pPr>
            <a:r>
              <a:rPr lang="en-US" sz="1400" noProof="0" dirty="0"/>
              <a:t>...Visit </a:t>
            </a:r>
            <a:r>
              <a:rPr lang="en-US" sz="1400" noProof="0" dirty="0">
                <a:hlinkClick r:id="rId6"/>
              </a:rPr>
              <a:t>cvxpy.org</a:t>
            </a:r>
            <a:r>
              <a:rPr lang="en-US" sz="1400" noProof="0" dirty="0"/>
              <a:t> for detailed description of allowed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89DA35-1CC8-87ED-3A75-898F23ED62A5}"/>
                  </a:ext>
                </a:extLst>
              </p:cNvPr>
              <p:cNvSpPr txBox="1"/>
              <p:nvPr/>
            </p:nvSpPr>
            <p:spPr>
              <a:xfrm>
                <a:off x="611613" y="3287515"/>
                <a:ext cx="1917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89DA35-1CC8-87ED-3A75-898F23ED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3" y="3287515"/>
                <a:ext cx="1917896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1">
            <a:extLst>
              <a:ext uri="{FF2B5EF4-FFF2-40B4-BE49-F238E27FC236}">
                <a16:creationId xmlns:a16="http://schemas.microsoft.com/office/drawing/2014/main" id="{99F84AEA-085D-83B9-9EB8-C050DC34AE33}"/>
              </a:ext>
            </a:extLst>
          </p:cNvPr>
          <p:cNvSpPr txBox="1"/>
          <p:nvPr/>
        </p:nvSpPr>
        <p:spPr>
          <a:xfrm>
            <a:off x="2712051" y="3325889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0" dirty="0"/>
              <a:t>Set of endogenous variables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D392CD96-B2A9-64AA-3BAC-AD6902AE73E8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</a:rPr>
              <a:t> fundamental objects</a:t>
            </a:r>
          </a:p>
        </p:txBody>
      </p:sp>
      <p:pic>
        <p:nvPicPr>
          <p:cNvPr id="3" name="Picture 22" descr="Pie equations icon">
            <a:hlinkClick r:id="rId8" tooltip="Pie equations icon"/>
            <a:extLst>
              <a:ext uri="{FF2B5EF4-FFF2-40B4-BE49-F238E27FC236}">
                <a16:creationId xmlns:a16="http://schemas.microsoft.com/office/drawing/2014/main" id="{CA87534D-2E9F-1323-2C33-FB6E67FB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749" y="119533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3E6C8-C641-3DEA-AEEE-05DEF6E476DB}"/>
              </a:ext>
            </a:extLst>
          </p:cNvPr>
          <p:cNvSpPr txBox="1"/>
          <p:nvPr/>
        </p:nvSpPr>
        <p:spPr>
          <a:xfrm>
            <a:off x="9294432" y="287741"/>
            <a:ext cx="1591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0" dirty="0"/>
              <a:t>Model numerical problem</a:t>
            </a:r>
          </a:p>
        </p:txBody>
      </p:sp>
    </p:spTree>
    <p:extLst>
      <p:ext uri="{BB962C8B-B14F-4D97-AF65-F5344CB8AC3E}">
        <p14:creationId xmlns:p14="http://schemas.microsoft.com/office/powerpoint/2010/main" val="100155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556982" y="983025"/>
            <a:ext cx="41407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0" dirty="0">
                <a:solidFill>
                  <a:schemeClr val="accent2"/>
                </a:solidFill>
              </a:rPr>
              <a:t>Sets</a:t>
            </a:r>
            <a:r>
              <a:rPr lang="en-US" b="1" noProof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Are the dimensions that define the scope of model and the analysis to be performed.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Python objects corresponding to SQLite tables with information on model sets. Example: </a:t>
            </a:r>
            <a:r>
              <a:rPr lang="en-US" sz="1400" i="1" noProof="0" dirty="0"/>
              <a:t>list of scenarios, technologies, products, …</a:t>
            </a:r>
            <a:endParaRPr lang="en-US" sz="1400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6982" y="3024734"/>
            <a:ext cx="48080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Examples: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0" dirty="0"/>
              <a:t>Technology</a:t>
            </a:r>
            <a:r>
              <a:rPr lang="en-US" sz="1200" noProof="0" dirty="0"/>
              <a:t>: processes that compose the system;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0" dirty="0"/>
              <a:t>Product</a:t>
            </a:r>
            <a:r>
              <a:rPr lang="en-US" sz="1200" noProof="0" dirty="0"/>
              <a:t>: flows supplied/demanded by every technology;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0" dirty="0"/>
              <a:t>Year</a:t>
            </a:r>
            <a:r>
              <a:rPr lang="en-US" sz="1200" noProof="0" dirty="0"/>
              <a:t>: defining the time scope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0" dirty="0"/>
              <a:t>Scenario</a:t>
            </a:r>
            <a:r>
              <a:rPr lang="en-US" sz="1200" noProof="0" dirty="0"/>
              <a:t>: collecting sets of assumptions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…</a:t>
            </a:r>
            <a:endParaRPr lang="en-US" sz="1400" b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5EF54-FF47-8F99-EE6B-A8D2E71F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83" y="1212923"/>
            <a:ext cx="6121715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56993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0" dirty="0">
                <a:solidFill>
                  <a:schemeClr val="accent2"/>
                </a:solidFill>
              </a:rPr>
              <a:t>Data tables</a:t>
            </a:r>
            <a:r>
              <a:rPr lang="en-US" sz="1600" b="1" noProof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/>
              <a:t>Python objects corresponding to SQLite tables with model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/>
              <a:t>Each table is identified by a list of sets (coordinates). Example: products unit prices may be defined by products and by scenarios.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Data tables are classified as: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dirty="0"/>
              <a:t>Exogenous: </a:t>
            </a:r>
            <a:r>
              <a:rPr lang="en-US" sz="1050" dirty="0"/>
              <a:t>input data of the problem (defined by user in excel files)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dirty="0"/>
              <a:t>Endogenous: </a:t>
            </a:r>
            <a:r>
              <a:rPr lang="en-US" sz="1050" dirty="0"/>
              <a:t>results of the problem (returned as output in </a:t>
            </a:r>
            <a:r>
              <a:rPr lang="en-US" sz="1050" dirty="0" err="1"/>
              <a:t>sqlite</a:t>
            </a:r>
            <a:r>
              <a:rPr lang="en-US" sz="1050" dirty="0"/>
              <a:t> database)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dirty="0"/>
              <a:t>Constant: </a:t>
            </a:r>
            <a:r>
              <a:rPr lang="en-US" sz="1050" dirty="0"/>
              <a:t>predefined value not defined by user</a:t>
            </a:r>
            <a:endParaRPr lang="en-US" sz="1100" b="1" dirty="0"/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dirty="0"/>
              <a:t>Sub-problem specific: </a:t>
            </a:r>
            <a:r>
              <a:rPr lang="en-US" sz="1050" dirty="0"/>
              <a:t>variables can be endogenous/exogenous, depending on the type of problems for which are defined. This category is relevant for integrated numerical models.</a:t>
            </a:r>
            <a:endParaRPr lang="en-US" sz="1050" b="1" dirty="0"/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4470604B-5EE2-D33F-C063-B84694D73AA3}"/>
              </a:ext>
            </a:extLst>
          </p:cNvPr>
          <p:cNvSpPr txBox="1"/>
          <p:nvPr/>
        </p:nvSpPr>
        <p:spPr>
          <a:xfrm>
            <a:off x="350918" y="3866907"/>
            <a:ext cx="5628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0" dirty="0">
                <a:solidFill>
                  <a:schemeClr val="accent2"/>
                </a:solidFill>
              </a:rPr>
              <a:t>Variables</a:t>
            </a:r>
            <a:endParaRPr lang="en-US" sz="1600" b="1" noProof="0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/>
              <a:t>Python objects corresponding to problem variables, representing the whole or a part of data tables.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/>
              <a:t>Multiple variables of different shapes may be sliced from a same data table.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/>
              <a:t>A same variable can be endogenous or exogenous or exogenous depending on the symbolic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A28CD-F57B-5E11-10DD-96129DBB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26" y="877165"/>
            <a:ext cx="4820930" cy="51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5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988017"/>
            <a:ext cx="5099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0" dirty="0">
                <a:solidFill>
                  <a:schemeClr val="accent2"/>
                </a:solidFill>
              </a:rPr>
              <a:t>Problems</a:t>
            </a:r>
            <a:r>
              <a:rPr lang="en-US" b="1" noProof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Python objects corresponding to numerical problems, all referring to the same set of variables, data and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One or more symbolic problems can be defined, each composed by equations/inequalities with variables previously defined.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Multiple problems can be solved independently, or as integrated models (i.e. exchanging values of endogenous/exogenous variables iteratively)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C5AF-2A71-A966-C63B-D5E4A6BF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4286"/>
            <a:ext cx="5692945" cy="20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6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E875-D40A-9797-8F91-0E9995E1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4B4B65-80C1-25EF-B6AD-6BC9DADBDF52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0" dirty="0"/>
              <a:t>Prof. Matteo V. Rocco</a:t>
            </a:r>
          </a:p>
          <a:p>
            <a:r>
              <a:rPr lang="en-US" sz="2000" b="0" noProof="0" dirty="0"/>
              <a:t>SESAM group</a:t>
            </a:r>
          </a:p>
          <a:p>
            <a:r>
              <a:rPr lang="en-US" sz="2000" b="0" noProof="0" dirty="0"/>
              <a:t>Department of Energy, </a:t>
            </a:r>
            <a:r>
              <a:rPr lang="en-US" sz="2000" b="0" noProof="0" dirty="0" err="1"/>
              <a:t>Politecnico</a:t>
            </a:r>
            <a:r>
              <a:rPr lang="en-US" sz="2000" b="0" noProof="0" dirty="0"/>
              <a:t> di Milano</a:t>
            </a:r>
            <a:endParaRPr lang="en-US" b="0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FA336C-2A64-9E42-1A8E-76E5B4E951C1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6043922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effectLst/>
              </a:rPr>
              <a:t>Example of application 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AFD68749-E18A-F7D6-02EC-C98F641A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9396062" y="203200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noProof="0" dirty="0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noProof="0" dirty="0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0" dirty="0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0" dirty="0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0" dirty="0"/>
              <a:t>problem equations</a:t>
            </a:r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81" y="988983"/>
            <a:ext cx="672752" cy="6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/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0" dirty="0"/>
                  <a:t>Simple model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0" dirty="0"/>
                  <a:t>A system produces two distinguished goods. The two process are independent.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0" dirty="0"/>
                  <a:t>Production of each good generates 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1.00 €/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i="1" noProof="0">
                        <a:latin typeface="Cambria Math" panose="02040503050406030204" pitchFamily="18" charset="0"/>
                      </a:rPr>
                      <m:t>.00 €/</m:t>
                    </m:r>
                    <m:r>
                      <a:rPr lang="en-US" sz="1200" i="1" noProof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0" dirty="0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0" dirty="0"/>
                  <a:t>Production of each good requires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i="1" noProof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noProof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noProof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noProof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0" dirty="0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0" dirty="0"/>
                  <a:t>Unit profits are constant. Unit energy consumption are depending on production volumes </a:t>
                </a:r>
                <a:br>
                  <a:rPr lang="en-US" sz="1200" noProof="0" dirty="0"/>
                </a:br>
                <a:r>
                  <a:rPr lang="en-US" sz="1200" noProof="0" dirty="0"/>
                  <a:t>(linear decrease with given coefficients).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0" dirty="0"/>
                  <a:t>There is a limit in the overall availability of energy </a:t>
                </a:r>
                <a:br>
                  <a:rPr lang="en-US" sz="1200" noProof="0" dirty="0"/>
                </a:br>
                <a:r>
                  <a:rPr lang="en-US" sz="1200" noProof="0" dirty="0"/>
                  <a:t>(different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0" dirty="0"/>
                  <a:t>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0" dirty="0"/>
                  <a:t>The producer wants to maximize its profit.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blipFill>
                <a:blip r:embed="rId3"/>
                <a:stretch>
                  <a:fillRect l="-269" t="-522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2345470" y="386582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3589205" y="419395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4029220" y="405545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Product 1</a:t>
            </a:r>
            <a:endParaRPr lang="en-US" sz="1200" i="1" noProof="0" dirty="0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1838896" y="403481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605648" y="3896313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Energy use 1</a:t>
            </a:r>
            <a:endParaRPr lang="en-US" sz="1200" i="1" noProof="0" dirty="0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1838896" y="438749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605648" y="4219698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Profit 1</a:t>
            </a:r>
            <a:endParaRPr lang="en-US" sz="1200" i="1" noProof="0" dirty="0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2345470" y="46800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3589205" y="500818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4029220" y="486968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Product 1</a:t>
            </a:r>
            <a:endParaRPr lang="en-US" sz="1200" i="1" noProof="0" dirty="0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1838896" y="484904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605648" y="4710541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Energy use 2</a:t>
            </a:r>
            <a:endParaRPr lang="en-US" sz="1200" i="1" noProof="0" dirty="0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1838896" y="520172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605648" y="5033926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Profit 2</a:t>
            </a:r>
            <a:endParaRPr lang="en-US" sz="1200" i="1" noProof="0" dirty="0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2050995" y="372128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67E43-B2F8-A49E-C407-C8601DB29E10}"/>
              </a:ext>
            </a:extLst>
          </p:cNvPr>
          <p:cNvSpPr txBox="1"/>
          <p:nvPr/>
        </p:nvSpPr>
        <p:spPr>
          <a:xfrm>
            <a:off x="5778499" y="4952580"/>
            <a:ext cx="6049434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Case study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Quantify the production yields for the two products that lead to the </a:t>
            </a:r>
            <a:r>
              <a:rPr lang="en-US" sz="1200" b="1" noProof="0" dirty="0">
                <a:solidFill>
                  <a:schemeClr val="accent2"/>
                </a:solidFill>
              </a:rPr>
              <a:t>maximization of producer’s profit</a:t>
            </a:r>
            <a:r>
              <a:rPr lang="en-US" sz="1200" noProof="0" dirty="0"/>
              <a:t>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Define different scenarios corresponding to </a:t>
            </a:r>
            <a:r>
              <a:rPr lang="en-US" sz="1200" b="1" noProof="0" dirty="0">
                <a:solidFill>
                  <a:schemeClr val="accent2"/>
                </a:solidFill>
              </a:rPr>
              <a:t>different energy availabilities</a:t>
            </a:r>
            <a:r>
              <a:rPr lang="en-US" sz="1200" noProof="0" dirty="0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1B2E76-9510-55E4-A737-D42A39C6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881" y="1975037"/>
            <a:ext cx="3733471" cy="2474318"/>
          </a:xfrm>
          <a:prstGeom prst="rect">
            <a:avLst/>
          </a:prstGeom>
        </p:spPr>
      </p:pic>
      <p:cxnSp>
        <p:nvCxnSpPr>
          <p:cNvPr id="28" name="Connettore diritto 50">
            <a:extLst>
              <a:ext uri="{FF2B5EF4-FFF2-40B4-BE49-F238E27FC236}">
                <a16:creationId xmlns:a16="http://schemas.microsoft.com/office/drawing/2014/main" id="{9134FC33-435E-E082-FB1E-B5421596C739}"/>
              </a:ext>
            </a:extLst>
          </p:cNvPr>
          <p:cNvCxnSpPr>
            <a:cxnSpLocks/>
          </p:cNvCxnSpPr>
          <p:nvPr/>
        </p:nvCxnSpPr>
        <p:spPr>
          <a:xfrm>
            <a:off x="6658372" y="2360925"/>
            <a:ext cx="965861" cy="4923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9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82421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Definition of the conceptual optimization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Same problem defined for each energy availability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0" dirty="0"/>
              <a:t>Objective function</a:t>
            </a:r>
            <a:r>
              <a:rPr lang="en-US" sz="1200" noProof="0" dirty="0"/>
              <a:t>: maximization of producer’s profit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0" dirty="0"/>
              <a:t>Constraints</a:t>
            </a:r>
            <a:r>
              <a:rPr lang="en-US" sz="1200" noProof="0" dirty="0"/>
              <a:t>: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Total use of energy less than or equal to limit energy availability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Unit energy consumption by product defined by the product’s production yield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Positive products production</a:t>
            </a:r>
          </a:p>
        </p:txBody>
      </p:sp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9228870" y="107386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10472605" y="140199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10912620" y="12634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Product 1</a:t>
            </a:r>
            <a:endParaRPr lang="en-US" sz="1200" i="1" noProof="0" dirty="0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8722296" y="124285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7586132" y="1104353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Energy use 1</a:t>
            </a:r>
            <a:endParaRPr lang="en-US" sz="1200" i="1" noProof="0" dirty="0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8722296" y="159553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7586132" y="1427738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Profit 1</a:t>
            </a:r>
            <a:endParaRPr lang="en-US" sz="1200" i="1" noProof="0" dirty="0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9228870" y="188809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0" dirty="0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10472605" y="221622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10912620" y="207772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Product 1</a:t>
            </a:r>
            <a:endParaRPr lang="en-US" sz="1200" i="1" noProof="0" dirty="0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8722296" y="205708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7586132" y="1918581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Energy use 2</a:t>
            </a:r>
            <a:endParaRPr lang="en-US" sz="1200" i="1" noProof="0" dirty="0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8722296" y="240976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7586132" y="2241966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Profit 2</a:t>
            </a:r>
            <a:endParaRPr lang="en-US" sz="1200" i="1" noProof="0" dirty="0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8934395" y="92932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0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0"/>
                      <m:t>: </m:t>
                    </m:r>
                    <m:r>
                      <m:rPr>
                        <m:nor/>
                      </m:rPr>
                      <a:rPr lang="en-US" sz="1200" noProof="0"/>
                      <m:t>unit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profit</m:t>
                    </m:r>
                  </m:oMath>
                </a14:m>
                <a:endParaRPr lang="en-US" sz="1200" noProof="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noProof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i="0" noProof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0"/>
                      <m:t>: </m:t>
                    </m:r>
                    <m:r>
                      <m:rPr>
                        <m:nor/>
                      </m:rPr>
                      <a:rPr lang="en-US" sz="1200" noProof="0"/>
                      <m:t>learning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rates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for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energy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use</m:t>
                    </m:r>
                    <m:r>
                      <m:rPr>
                        <m:nor/>
                      </m:rPr>
                      <a:rPr lang="en-US" sz="1200" noProof="0"/>
                      <m:t> (</m:t>
                    </m:r>
                    <m:r>
                      <m:rPr>
                        <m:nor/>
                      </m:rPr>
                      <a:rPr lang="en-US" sz="1200" noProof="0"/>
                      <m:t>slope</m:t>
                    </m:r>
                    <m:r>
                      <m:rPr>
                        <m:nor/>
                      </m:rPr>
                      <a:rPr lang="en-US" sz="1200" noProof="0"/>
                      <m:t>)</m:t>
                    </m:r>
                  </m:oMath>
                </a14:m>
                <a:endParaRPr lang="en-US" sz="1200" noProof="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noProof="0" dirty="0"/>
                  <a:t>: energy availability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blipFill>
                <a:blip r:embed="rId2"/>
                <a:stretch>
                  <a:fillRect l="-478"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noProof="0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sz="1600" b="0" i="1" noProof="0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en-US" sz="1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noProof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600" b="1" i="0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600" b="1" i="0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noProof="0" dirty="0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/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noProof="0" dirty="0"/>
                  <a:t>For each value of energy availability (</a:t>
                </a:r>
                <a14:m>
                  <m:oMath xmlns:m="http://schemas.openxmlformats.org/officeDocument/2006/math"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noProof="0" dirty="0"/>
                  <a:t>):</a:t>
                </a:r>
              </a:p>
            </p:txBody>
          </p:sp>
        </mc:Choice>
        <mc:Fallback xmlns="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0" noProof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0" noProof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blipFill>
                <a:blip r:embed="rId5"/>
                <a:stretch>
                  <a:fillRect l="-75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1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0" dirty="0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noProof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noProof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noProof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noProof="0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en-US" sz="1600" b="1" noProof="0" dirty="0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7321579" y="3684120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0" dirty="0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7321579" y="4531065"/>
            <a:ext cx="279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0" dirty="0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5033648" y="3545287"/>
            <a:ext cx="5231952" cy="23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/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0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0" dirty="0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0" dirty="0"/>
                  <a:t>: unit energy use </a:t>
                </a:r>
              </a:p>
            </p:txBody>
          </p:sp>
        </mc:Choice>
        <mc:Fallback xmlns="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blipFill>
                <a:blip r:embed="rId8"/>
                <a:stretch>
                  <a:fillRect l="-478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noProof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1" noProof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0" dirty="0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7321579" y="4872599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0" dirty="0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7321579" y="5253226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0" dirty="0"/>
              <a:t>Positive production yields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C3FF4591-E6E1-A1E5-72CF-C616F6144554}"/>
              </a:ext>
            </a:extLst>
          </p:cNvPr>
          <p:cNvSpPr/>
          <p:nvPr/>
        </p:nvSpPr>
        <p:spPr>
          <a:xfrm>
            <a:off x="4432941" y="3418502"/>
            <a:ext cx="246286" cy="243169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481D9D-507C-6738-1796-03A08A1B2B86}"/>
              </a:ext>
            </a:extLst>
          </p:cNvPr>
          <p:cNvCxnSpPr>
            <a:cxnSpLocks/>
          </p:cNvCxnSpPr>
          <p:nvPr/>
        </p:nvCxnSpPr>
        <p:spPr>
          <a:xfrm>
            <a:off x="10063174" y="4681936"/>
            <a:ext cx="409431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1">
            <a:extLst>
              <a:ext uri="{FF2B5EF4-FFF2-40B4-BE49-F238E27FC236}">
                <a16:creationId xmlns:a16="http://schemas.microsoft.com/office/drawing/2014/main" id="{879CC11C-B34D-627A-91C0-3CDE251D80B2}"/>
              </a:ext>
            </a:extLst>
          </p:cNvPr>
          <p:cNvSpPr txBox="1"/>
          <p:nvPr/>
        </p:nvSpPr>
        <p:spPr>
          <a:xfrm>
            <a:off x="10502848" y="4531065"/>
            <a:ext cx="93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noProof="0" dirty="0">
                <a:solidFill>
                  <a:srgbClr val="FF0000"/>
                </a:solidFill>
              </a:rPr>
              <a:t>Non-linear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5895C3CC-4D9B-9CFE-6DC6-5DA52579CB8D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44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FE51962-C583-42AC-E2A2-C63CBC861FA1}"/>
              </a:ext>
            </a:extLst>
          </p:cNvPr>
          <p:cNvSpPr/>
          <p:nvPr/>
        </p:nvSpPr>
        <p:spPr>
          <a:xfrm>
            <a:off x="9165859" y="4272610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3703FA-ED50-07B8-9610-09990DECE850}"/>
              </a:ext>
            </a:extLst>
          </p:cNvPr>
          <p:cNvSpPr/>
          <p:nvPr/>
        </p:nvSpPr>
        <p:spPr>
          <a:xfrm>
            <a:off x="823081" y="5121016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DF1B65-8982-599E-98FC-C6353A3CC6AB}"/>
              </a:ext>
            </a:extLst>
          </p:cNvPr>
          <p:cNvSpPr/>
          <p:nvPr/>
        </p:nvSpPr>
        <p:spPr>
          <a:xfrm>
            <a:off x="823081" y="4591522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2B8DD-E07F-5371-6B04-C0F8F04D43FA}"/>
              </a:ext>
            </a:extLst>
          </p:cNvPr>
          <p:cNvSpPr/>
          <p:nvPr/>
        </p:nvSpPr>
        <p:spPr>
          <a:xfrm>
            <a:off x="9165859" y="3719214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32228-ED8B-8788-BE06-496874FD759D}"/>
              </a:ext>
            </a:extLst>
          </p:cNvPr>
          <p:cNvSpPr/>
          <p:nvPr/>
        </p:nvSpPr>
        <p:spPr>
          <a:xfrm>
            <a:off x="823081" y="3347515"/>
            <a:ext cx="2718382" cy="1116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3" y="892716"/>
            <a:ext cx="108211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Solve both problems with exogenous variables (including first guesses for variables that are both exogenous/endogenous)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Update values of exogenous variables derived as endogenous from both problems (x and a in the example)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Repeat the process until convergence is met under a defined criteria.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0" dirty="0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0"/>
                      <m:t>: </m:t>
                    </m:r>
                    <m:r>
                      <m:rPr>
                        <m:nor/>
                      </m:rPr>
                      <a:rPr lang="en-US" sz="1200" noProof="0"/>
                      <m:t>unit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profit</m:t>
                    </m:r>
                  </m:oMath>
                </a14:m>
                <a:endParaRPr lang="en-US" sz="1200" noProof="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noProof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i="0" noProof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0" dirty="0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0"/>
                      <m:t>: </m:t>
                    </m:r>
                    <m:r>
                      <m:rPr>
                        <m:nor/>
                      </m:rPr>
                      <a:rPr lang="en-US" sz="1200" noProof="0"/>
                      <m:t>learning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rates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for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energy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  <m:r>
                      <m:rPr>
                        <m:nor/>
                      </m:rPr>
                      <a:rPr lang="en-US" sz="1200" noProof="0"/>
                      <m:t>use</m:t>
                    </m:r>
                    <m:r>
                      <m:rPr>
                        <m:nor/>
                      </m:rPr>
                      <a:rPr lang="en-US" sz="1200" noProof="0"/>
                      <m:t> </m:t>
                    </m:r>
                  </m:oMath>
                </a14:m>
                <a:endParaRPr lang="en-US" sz="1200" noProof="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noProof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noProof="0" dirty="0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0" dirty="0"/>
                  <a:t>: unit energy use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b="1" i="0" noProof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0" dirty="0"/>
                  <a:t>: production yields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blipFill>
                <a:blip r:embed="rId2"/>
                <a:stretch>
                  <a:fillRect l="-558" t="-73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noProof="0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sz="1600" b="0" i="1" noProof="0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en-US" sz="1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noProof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noProof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600" b="1" i="0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0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600" b="1" i="0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noProof="0" dirty="0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0" noProof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0" noProof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0" dirty="0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blipFill>
                <a:blip r:embed="rId4"/>
                <a:stretch>
                  <a:fillRect l="-672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1" i="1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0" dirty="0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noProof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noProof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noProof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noProof="0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en-US" sz="1600" b="1" noProof="0" dirty="0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6691027" y="2806646"/>
            <a:ext cx="132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0" dirty="0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5964014" y="3452253"/>
            <a:ext cx="179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0" dirty="0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4403096" y="2700501"/>
            <a:ext cx="3761453" cy="160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noProof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1" noProof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en-US" sz="1600" b="1" i="0" noProof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0" dirty="0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6470893" y="5121016"/>
            <a:ext cx="176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0" dirty="0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5477166" y="3892360"/>
            <a:ext cx="194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0" dirty="0"/>
              <a:t>Positive production 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0" dirty="0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0" dirty="0"/>
                  <a:t>: production yields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noProof="0" dirty="0"/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0" dirty="0"/>
                  <a:t>: unit energy use 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noProof="0" dirty="0"/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blipFill>
                <a:blip r:embed="rId8"/>
                <a:stretch>
                  <a:fillRect l="-728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4437755" y="2365824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noProof="0" dirty="0"/>
              <a:t>Problem 1 (LP problem)</a:t>
            </a:r>
          </a:p>
        </p:txBody>
      </p:sp>
      <p:sp>
        <p:nvSpPr>
          <p:cNvPr id="10" name="Rettangolo 34">
            <a:extLst>
              <a:ext uri="{FF2B5EF4-FFF2-40B4-BE49-F238E27FC236}">
                <a16:creationId xmlns:a16="http://schemas.microsoft.com/office/drawing/2014/main" id="{845AE9B2-2FB7-1C03-2921-61DA09EAD73F}"/>
              </a:ext>
            </a:extLst>
          </p:cNvPr>
          <p:cNvSpPr/>
          <p:nvPr/>
        </p:nvSpPr>
        <p:spPr>
          <a:xfrm>
            <a:off x="4403096" y="5052423"/>
            <a:ext cx="3761453" cy="5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4437755" y="4757486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noProof="0" dirty="0"/>
              <a:t>Problem 2 (Linear expression)</a:t>
            </a:r>
          </a:p>
        </p:txBody>
      </p:sp>
      <p:cxnSp>
        <p:nvCxnSpPr>
          <p:cNvPr id="40" name="Connettore diritto 50">
            <a:extLst>
              <a:ext uri="{FF2B5EF4-FFF2-40B4-BE49-F238E27FC236}">
                <a16:creationId xmlns:a16="http://schemas.microsoft.com/office/drawing/2014/main" id="{C170F7A3-B683-503E-9FAF-9D3B360FB609}"/>
              </a:ext>
            </a:extLst>
          </p:cNvPr>
          <p:cNvCxnSpPr>
            <a:cxnSpLocks/>
          </p:cNvCxnSpPr>
          <p:nvPr/>
        </p:nvCxnSpPr>
        <p:spPr>
          <a:xfrm flipV="1">
            <a:off x="3541463" y="3104340"/>
            <a:ext cx="861633" cy="5820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50">
            <a:extLst>
              <a:ext uri="{FF2B5EF4-FFF2-40B4-BE49-F238E27FC236}">
                <a16:creationId xmlns:a16="http://schemas.microsoft.com/office/drawing/2014/main" id="{370FB91D-969A-9157-B6AA-51A97B3358A1}"/>
              </a:ext>
            </a:extLst>
          </p:cNvPr>
          <p:cNvCxnSpPr>
            <a:cxnSpLocks/>
          </p:cNvCxnSpPr>
          <p:nvPr/>
        </p:nvCxnSpPr>
        <p:spPr>
          <a:xfrm>
            <a:off x="8150752" y="3246692"/>
            <a:ext cx="932288" cy="72248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50">
            <a:extLst>
              <a:ext uri="{FF2B5EF4-FFF2-40B4-BE49-F238E27FC236}">
                <a16:creationId xmlns:a16="http://schemas.microsoft.com/office/drawing/2014/main" id="{59D09895-54E3-56DC-8827-40CDE2427EED}"/>
              </a:ext>
            </a:extLst>
          </p:cNvPr>
          <p:cNvCxnSpPr>
            <a:cxnSpLocks/>
          </p:cNvCxnSpPr>
          <p:nvPr/>
        </p:nvCxnSpPr>
        <p:spPr>
          <a:xfrm flipV="1">
            <a:off x="3535680" y="3981323"/>
            <a:ext cx="867416" cy="8548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0">
            <a:extLst>
              <a:ext uri="{FF2B5EF4-FFF2-40B4-BE49-F238E27FC236}">
                <a16:creationId xmlns:a16="http://schemas.microsoft.com/office/drawing/2014/main" id="{AF137B99-44F2-290D-489E-E351D093CC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680" y="5338782"/>
            <a:ext cx="867416" cy="130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50">
            <a:extLst>
              <a:ext uri="{FF2B5EF4-FFF2-40B4-BE49-F238E27FC236}">
                <a16:creationId xmlns:a16="http://schemas.microsoft.com/office/drawing/2014/main" id="{271BE2D8-1152-9CC9-91F0-AA617E2F67C5}"/>
              </a:ext>
            </a:extLst>
          </p:cNvPr>
          <p:cNvCxnSpPr>
            <a:cxnSpLocks/>
          </p:cNvCxnSpPr>
          <p:nvPr/>
        </p:nvCxnSpPr>
        <p:spPr>
          <a:xfrm flipV="1">
            <a:off x="8150752" y="4484340"/>
            <a:ext cx="932288" cy="84181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9B038F-8D28-5B65-0B78-4C5F04CC74FB}"/>
              </a:ext>
            </a:extLst>
          </p:cNvPr>
          <p:cNvCxnSpPr>
            <a:cxnSpLocks/>
            <a:stCxn id="96" idx="2"/>
            <a:endCxn id="91" idx="2"/>
          </p:cNvCxnSpPr>
          <p:nvPr/>
        </p:nvCxnSpPr>
        <p:spPr>
          <a:xfrm rot="5400000">
            <a:off x="5745781" y="1240955"/>
            <a:ext cx="830283" cy="7990357"/>
          </a:xfrm>
          <a:prstGeom prst="bentConnector3">
            <a:avLst>
              <a:gd name="adj1" fmla="val 13650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78591-C7D1-FCBC-FD11-A02C0721D1B0}"/>
              </a:ext>
            </a:extLst>
          </p:cNvPr>
          <p:cNvSpPr/>
          <p:nvPr/>
        </p:nvSpPr>
        <p:spPr>
          <a:xfrm>
            <a:off x="779076" y="4513368"/>
            <a:ext cx="2773334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219C77-F315-AC8A-E89B-FE82AC87D619}"/>
              </a:ext>
            </a:extLst>
          </p:cNvPr>
          <p:cNvSpPr/>
          <p:nvPr/>
        </p:nvSpPr>
        <p:spPr>
          <a:xfrm>
            <a:off x="9122654" y="3683085"/>
            <a:ext cx="2066892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3ACF8AB3-9068-4894-8679-936C87A00A81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41307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18552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0" dirty="0" err="1"/>
              <a:t>CVXlab</a:t>
            </a:r>
            <a:r>
              <a:rPr lang="en-US" sz="1400" noProof="0" dirty="0"/>
              <a:t> generates directory with </a:t>
            </a:r>
            <a:r>
              <a:rPr lang="en-US" sz="1400" b="1" noProof="0" dirty="0"/>
              <a:t>default setup files </a:t>
            </a:r>
            <a:r>
              <a:rPr lang="en-US" sz="1400" noProof="0" dirty="0"/>
              <a:t>(xlsx or </a:t>
            </a:r>
            <a:r>
              <a:rPr lang="en-US" sz="1400" noProof="0" dirty="0" err="1"/>
              <a:t>yml</a:t>
            </a:r>
            <a:r>
              <a:rPr lang="en-US" sz="1400" noProof="0" dirty="0"/>
              <a:t>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/>
              <a:t>Analyst fills setup files, defining models features (sets, data tables, variables, expressions).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 err="1"/>
              <a:t>CVXlab</a:t>
            </a:r>
            <a:r>
              <a:rPr lang="en-US" sz="1400" noProof="0" dirty="0"/>
              <a:t> imports setup files, producing an e</a:t>
            </a:r>
            <a:r>
              <a:rPr lang="en-US" sz="1400" b="1" noProof="0" dirty="0"/>
              <a:t>mpty SQLite database </a:t>
            </a:r>
            <a:r>
              <a:rPr lang="en-US" sz="1400" noProof="0" dirty="0"/>
              <a:t>and </a:t>
            </a:r>
            <a:r>
              <a:rPr lang="en-US" sz="1400" b="1" noProof="0" dirty="0"/>
              <a:t>raw excel data files</a:t>
            </a:r>
            <a:r>
              <a:rPr lang="en-US" sz="1400" noProof="0" dirty="0"/>
              <a:t>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/>
              <a:t>Analyst fills excel files with exogenous model data.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 err="1"/>
              <a:t>CVXlab</a:t>
            </a:r>
            <a:r>
              <a:rPr lang="en-US" sz="1400" noProof="0" dirty="0"/>
              <a:t> imports exogenous data from database, generates/solves numerical problem/s, export endogenous data to database.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/>
              <a:t>Database ready for data exploration and visualization. </a:t>
            </a:r>
          </a:p>
        </p:txBody>
      </p:sp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925AF765-1065-74EE-7DD7-73540F4A1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8868728" y="5093831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9FC76830-1F88-88E1-C621-2AD68C31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14" y="2569449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1C8CC11E-1F1D-275C-8AB4-B30ED2E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2" y="5258154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1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BEBE7489-2BB7-606E-F109-FFE8050E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54" y="2574312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CD538CB4-E463-F049-3919-677D503B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49" y="5212994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A4524-593A-0820-8F82-1EDEECD98504}"/>
              </a:ext>
            </a:extLst>
          </p:cNvPr>
          <p:cNvSpPr txBox="1"/>
          <p:nvPr/>
        </p:nvSpPr>
        <p:spPr>
          <a:xfrm>
            <a:off x="4623604" y="3229935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setup information</a:t>
            </a:r>
          </a:p>
        </p:txBody>
      </p:sp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7BBB9D30-590B-BFA7-4C46-0EE719026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4" y="357102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D9D9-710F-5F2D-63D3-338819496CD9}"/>
              </a:ext>
            </a:extLst>
          </p:cNvPr>
          <p:cNvSpPr txBox="1"/>
          <p:nvPr/>
        </p:nvSpPr>
        <p:spPr>
          <a:xfrm>
            <a:off x="4906272" y="5880025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SQL database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9F129-4602-1230-B89E-9018C8BB1CF1}"/>
              </a:ext>
            </a:extLst>
          </p:cNvPr>
          <p:cNvGrpSpPr/>
          <p:nvPr/>
        </p:nvGrpSpPr>
        <p:grpSpPr>
          <a:xfrm>
            <a:off x="8843916" y="2541135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10" tooltip="users icon"/>
              <a:extLst>
                <a:ext uri="{FF2B5EF4-FFF2-40B4-BE49-F238E27FC236}">
                  <a16:creationId xmlns:a16="http://schemas.microsoft.com/office/drawing/2014/main" id="{55626457-36BE-E030-38DB-C8D96855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57623-F2DD-2350-4150-067B872B6263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0" dirty="0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28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6353758" y="3998976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4643730" y="4574718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exogenous data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B84EA9-55A4-C602-0EEA-BB5E33889525}"/>
              </a:ext>
            </a:extLst>
          </p:cNvPr>
          <p:cNvCxnSpPr>
            <a:cxnSpLocks/>
          </p:cNvCxnSpPr>
          <p:nvPr/>
        </p:nvCxnSpPr>
        <p:spPr>
          <a:xfrm flipH="1">
            <a:off x="2533618" y="2978443"/>
            <a:ext cx="2009859" cy="73778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833D3B-E16C-8350-9697-8D576CBEFE6B}"/>
              </a:ext>
            </a:extLst>
          </p:cNvPr>
          <p:cNvSpPr txBox="1"/>
          <p:nvPr/>
        </p:nvSpPr>
        <p:spPr>
          <a:xfrm>
            <a:off x="3317293" y="2925870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DFF659-1F64-6678-8CBC-425964A280FB}"/>
              </a:ext>
            </a:extLst>
          </p:cNvPr>
          <p:cNvCxnSpPr>
            <a:cxnSpLocks/>
          </p:cNvCxnSpPr>
          <p:nvPr/>
        </p:nvCxnSpPr>
        <p:spPr>
          <a:xfrm flipH="1">
            <a:off x="7196765" y="5637021"/>
            <a:ext cx="133577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99BB93-2949-2FB6-802D-5F9C7019AB8C}"/>
              </a:ext>
            </a:extLst>
          </p:cNvPr>
          <p:cNvCxnSpPr>
            <a:cxnSpLocks/>
          </p:cNvCxnSpPr>
          <p:nvPr/>
        </p:nvCxnSpPr>
        <p:spPr>
          <a:xfrm>
            <a:off x="7025427" y="3147255"/>
            <a:ext cx="150710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FE1D12-C5B0-E49B-B674-6D1F72B3CADF}"/>
              </a:ext>
            </a:extLst>
          </p:cNvPr>
          <p:cNvSpPr txBox="1"/>
          <p:nvPr/>
        </p:nvSpPr>
        <p:spPr>
          <a:xfrm>
            <a:off x="7508999" y="357999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B4B492-4A70-D117-A47F-FEA1DAEF2691}"/>
              </a:ext>
            </a:extLst>
          </p:cNvPr>
          <p:cNvCxnSpPr>
            <a:cxnSpLocks/>
          </p:cNvCxnSpPr>
          <p:nvPr/>
        </p:nvCxnSpPr>
        <p:spPr>
          <a:xfrm flipV="1">
            <a:off x="2590511" y="3506757"/>
            <a:ext cx="1939874" cy="72844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313BD47-1D98-7BA7-3DEC-0D7DAE3BE06E}"/>
              </a:ext>
            </a:extLst>
          </p:cNvPr>
          <p:cNvSpPr txBox="1"/>
          <p:nvPr/>
        </p:nvSpPr>
        <p:spPr>
          <a:xfrm>
            <a:off x="2853263" y="4132413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04D902-D2BB-AE28-5203-E6495930BB0A}"/>
              </a:ext>
            </a:extLst>
          </p:cNvPr>
          <p:cNvCxnSpPr>
            <a:cxnSpLocks/>
          </p:cNvCxnSpPr>
          <p:nvPr/>
        </p:nvCxnSpPr>
        <p:spPr>
          <a:xfrm flipH="1">
            <a:off x="2613398" y="4562001"/>
            <a:ext cx="1859899" cy="934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ECF05E-D860-84C2-0632-8CFC899D8D10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571349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84168C-5240-B75A-968F-26A834EC9CE7}"/>
              </a:ext>
            </a:extLst>
          </p:cNvPr>
          <p:cNvSpPr txBox="1"/>
          <p:nvPr/>
        </p:nvSpPr>
        <p:spPr>
          <a:xfrm>
            <a:off x="7523533" y="274547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6D7E5D-4847-8D70-2708-0B862E2FAD06}"/>
              </a:ext>
            </a:extLst>
          </p:cNvPr>
          <p:cNvCxnSpPr>
            <a:cxnSpLocks/>
          </p:cNvCxnSpPr>
          <p:nvPr/>
        </p:nvCxnSpPr>
        <p:spPr>
          <a:xfrm flipV="1">
            <a:off x="7041208" y="3606595"/>
            <a:ext cx="1491328" cy="79249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E9692C-5079-6550-C5A8-A69C3E02FF20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882495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BF13B1-17D7-256F-A1B9-2E1E9D44A848}"/>
              </a:ext>
            </a:extLst>
          </p:cNvPr>
          <p:cNvSpPr txBox="1"/>
          <p:nvPr/>
        </p:nvSpPr>
        <p:spPr>
          <a:xfrm>
            <a:off x="3114413" y="5452355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B89F24-99D6-6E06-A7E3-D807B3811074}"/>
              </a:ext>
            </a:extLst>
          </p:cNvPr>
          <p:cNvCxnSpPr>
            <a:cxnSpLocks/>
          </p:cNvCxnSpPr>
          <p:nvPr/>
        </p:nvCxnSpPr>
        <p:spPr>
          <a:xfrm flipV="1">
            <a:off x="9431279" y="3922152"/>
            <a:ext cx="0" cy="960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FFB63FB-446B-C815-F1DF-088EB742C45C}"/>
              </a:ext>
            </a:extLst>
          </p:cNvPr>
          <p:cNvSpPr txBox="1"/>
          <p:nvPr/>
        </p:nvSpPr>
        <p:spPr>
          <a:xfrm>
            <a:off x="9867584" y="5212994"/>
            <a:ext cx="170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0" dirty="0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2350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292C-11D1-9073-8BB1-645D792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F16FE-C46B-F0C8-942D-74D1E8BE92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4B34-4604-F370-474B-35C28B54F20F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0" dirty="0" err="1"/>
              <a:t>CVXlab</a:t>
            </a:r>
            <a:r>
              <a:rPr lang="en-US" sz="1400" noProof="0" dirty="0"/>
              <a:t> generates directory with </a:t>
            </a:r>
            <a:r>
              <a:rPr lang="en-US" sz="1400" b="1" noProof="0" dirty="0"/>
              <a:t>default setup files </a:t>
            </a:r>
            <a:r>
              <a:rPr lang="en-US" sz="1400" noProof="0" dirty="0"/>
              <a:t>(xlsx or </a:t>
            </a:r>
            <a:r>
              <a:rPr lang="en-US" sz="1400" noProof="0" dirty="0" err="1"/>
              <a:t>yml</a:t>
            </a:r>
            <a:r>
              <a:rPr lang="en-US" sz="1400" noProof="0" dirty="0"/>
              <a:t>).</a:t>
            </a:r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D1503F70-F7A5-6F24-92DE-8B07B9DF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25" y="3596824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F0CCD032-76B3-4720-4421-ECA66845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665" y="3601687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F393B-89FF-1B4F-69CC-AA90B5DF1F9E}"/>
              </a:ext>
            </a:extLst>
          </p:cNvPr>
          <p:cNvSpPr txBox="1"/>
          <p:nvPr/>
        </p:nvSpPr>
        <p:spPr>
          <a:xfrm>
            <a:off x="7736315" y="4257310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setup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C227B-B33B-9E9D-9F87-0A06BEE31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687" y="1507259"/>
            <a:ext cx="5943905" cy="1505027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71AC639-E3F0-C685-74E0-A820A677ED9D}"/>
              </a:ext>
            </a:extLst>
          </p:cNvPr>
          <p:cNvSpPr txBox="1"/>
          <p:nvPr/>
        </p:nvSpPr>
        <p:spPr>
          <a:xfrm>
            <a:off x="1174537" y="3974980"/>
            <a:ext cx="40858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/>
              <a:t>Create a new python script (or </a:t>
            </a:r>
            <a:r>
              <a:rPr lang="en-US" sz="1200" noProof="0" dirty="0" err="1"/>
              <a:t>jupyter</a:t>
            </a:r>
            <a:r>
              <a:rPr lang="en-US" sz="1200" noProof="0" dirty="0"/>
              <a:t> notebook), import </a:t>
            </a:r>
            <a:r>
              <a:rPr lang="en-US" sz="1200" noProof="0" dirty="0" err="1"/>
              <a:t>pyesm</a:t>
            </a:r>
            <a:r>
              <a:rPr lang="en-US" sz="1200" noProof="0" dirty="0"/>
              <a:t> package, run </a:t>
            </a:r>
            <a:r>
              <a:rPr lang="en-US" sz="1200" noProof="0" dirty="0" err="1"/>
              <a:t>the.create_model_dir</a:t>
            </a:r>
            <a:r>
              <a:rPr lang="en-US" sz="1200" noProof="0" dirty="0"/>
              <a:t>() method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Path of the root directory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Type of template file to be generated (</a:t>
            </a:r>
            <a:r>
              <a:rPr lang="en-US" sz="1200" dirty="0" err="1"/>
              <a:t>yml</a:t>
            </a:r>
            <a:r>
              <a:rPr lang="en-US" sz="1200" dirty="0"/>
              <a:t> or xlsx)</a:t>
            </a:r>
            <a:endParaRPr lang="en-US" sz="1200" noProof="0" dirty="0"/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2CB23996-552F-079F-E238-4D888895D432}"/>
              </a:ext>
            </a:extLst>
          </p:cNvPr>
          <p:cNvSpPr txBox="1"/>
          <p:nvPr/>
        </p:nvSpPr>
        <p:spPr>
          <a:xfrm>
            <a:off x="7029155" y="4746692"/>
            <a:ext cx="40858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noProof="0" dirty="0"/>
              <a:t>Setup files will be generated in the defined directory: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case of .</a:t>
            </a:r>
            <a:r>
              <a:rPr lang="en-US" sz="1200" noProof="0" dirty="0" err="1"/>
              <a:t>yml</a:t>
            </a:r>
            <a:r>
              <a:rPr lang="en-US" sz="1200" noProof="0" dirty="0"/>
              <a:t> format: </a:t>
            </a:r>
            <a:r>
              <a:rPr lang="en-US" sz="1200" i="1" noProof="0" dirty="0" err="1"/>
              <a:t>structure_sets.yml</a:t>
            </a:r>
            <a:r>
              <a:rPr lang="en-US" sz="1200" i="1" noProof="0" dirty="0"/>
              <a:t>, </a:t>
            </a:r>
            <a:r>
              <a:rPr lang="en-US" sz="1200" i="1" noProof="0" dirty="0" err="1"/>
              <a:t>structure_variables.yml</a:t>
            </a:r>
            <a:r>
              <a:rPr lang="en-US" sz="1200" i="1" noProof="0" dirty="0"/>
              <a:t>, </a:t>
            </a:r>
            <a:r>
              <a:rPr lang="en-US" sz="1200" i="1" noProof="0" dirty="0" err="1"/>
              <a:t>problem.yml</a:t>
            </a:r>
            <a:endParaRPr lang="en-US" sz="1200" i="1" noProof="0" dirty="0"/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case of .xlsx format: </a:t>
            </a:r>
            <a:r>
              <a:rPr lang="en-US" sz="1200" i="1" dirty="0"/>
              <a:t>model_settings.xlsx</a:t>
            </a:r>
            <a:endParaRPr lang="en-US" sz="1200" i="1" noProof="0" dirty="0"/>
          </a:p>
        </p:txBody>
      </p: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C842AC6B-5D66-7751-344F-BD5CC6E62F0E}"/>
              </a:ext>
            </a:extLst>
          </p:cNvPr>
          <p:cNvCxnSpPr>
            <a:cxnSpLocks/>
          </p:cNvCxnSpPr>
          <p:nvPr/>
        </p:nvCxnSpPr>
        <p:spPr>
          <a:xfrm>
            <a:off x="5488524" y="459822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Background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0" dirty="0" err="1"/>
              <a:t>CVXlab</a:t>
            </a:r>
            <a:r>
              <a:rPr lang="en-US" sz="2000" noProof="0" dirty="0"/>
              <a:t> concept and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Modeling algebraic systems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/>
              <p:nvPr/>
            </p:nvSpPr>
            <p:spPr>
              <a:xfrm>
                <a:off x="456422" y="1378320"/>
                <a:ext cx="5790224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0" dirty="0"/>
                  <a:t>Sets definition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0" dirty="0">
                    <a:solidFill>
                      <a:schemeClr val="accent2"/>
                    </a:solidFill>
                  </a:rPr>
                  <a:t>resources (r)</a:t>
                </a:r>
                <a:br>
                  <a:rPr lang="en-US" sz="1200" b="1" noProof="0" dirty="0">
                    <a:solidFill>
                      <a:schemeClr val="accent2"/>
                    </a:solidFill>
                  </a:rPr>
                </a:br>
                <a:r>
                  <a:rPr lang="en-US" sz="1200" noProof="0" dirty="0"/>
                  <a:t>corresponding to different energy availabilities (“low”, “avg”, “high”)</a:t>
                </a:r>
                <a:br>
                  <a:rPr lang="en-US" sz="1200" noProof="0" dirty="0"/>
                </a:br>
                <a:r>
                  <a:rPr lang="en-US" sz="1200" noProof="0" dirty="0"/>
                  <a:t>“</a:t>
                </a:r>
                <a:r>
                  <a:rPr lang="en-US" sz="1200" i="1" noProof="0" dirty="0" err="1"/>
                  <a:t>split_problem</a:t>
                </a:r>
                <a:r>
                  <a:rPr lang="en-US" sz="1200" i="1" noProof="0" dirty="0"/>
                  <a:t>: True</a:t>
                </a:r>
                <a:r>
                  <a:rPr lang="en-US" sz="1200" noProof="0" dirty="0"/>
                  <a:t>” </a:t>
                </a:r>
                <a14:m>
                  <m:oMath xmlns:m="http://schemas.openxmlformats.org/officeDocument/2006/math">
                    <m:r>
                      <a:rPr lang="en-US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noProof="0" dirty="0"/>
                  <a:t> each value of this set defines a separate numerical problem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0" dirty="0">
                    <a:solidFill>
                      <a:schemeClr val="accent2"/>
                    </a:solidFill>
                  </a:rPr>
                  <a:t>products (p)</a:t>
                </a:r>
                <a:r>
                  <a:rPr lang="en-US" sz="1200" noProof="0" dirty="0"/>
                  <a:t>: </a:t>
                </a:r>
                <a:br>
                  <a:rPr lang="en-US" sz="1200" noProof="0" dirty="0"/>
                </a:br>
                <a:r>
                  <a:rPr lang="en-US" sz="1200" noProof="0" dirty="0"/>
                  <a:t>this set collects the type of products (“product 1”, “product 2”)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0" dirty="0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0" dirty="0">
                    <a:solidFill>
                      <a:schemeClr val="accent2"/>
                    </a:solidFill>
                  </a:rPr>
                  <a:t>product data (pd)</a:t>
                </a:r>
                <a:br>
                  <a:rPr lang="en-US" sz="1200" b="1" noProof="0" dirty="0">
                    <a:solidFill>
                      <a:schemeClr val="accent2"/>
                    </a:solidFill>
                  </a:rPr>
                </a:br>
                <a:r>
                  <a:rPr lang="en-US" sz="1200" noProof="0" dirty="0"/>
                  <a:t>this set collects different type of data related to products production. Each category is defined by one specific filter: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0" dirty="0"/>
                  <a:t>profit</a:t>
                </a:r>
                <a:r>
                  <a:rPr lang="en-US" sz="1200" noProof="0" dirty="0"/>
                  <a:t>: coefficients for unit profit (€/u);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0" dirty="0"/>
                  <a:t>energy_use_0</a:t>
                </a:r>
                <a:r>
                  <a:rPr lang="en-US" sz="1200" noProof="0" dirty="0"/>
                  <a:t>: unit energy consumption corresponding to zero products output (intercept)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0" dirty="0" err="1"/>
                  <a:t>learning_rate</a:t>
                </a:r>
                <a:r>
                  <a:rPr lang="en-US" sz="1200" noProof="0" dirty="0"/>
                  <a:t>: energy learning rate (slope)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2" y="1378320"/>
                <a:ext cx="5790224" cy="3770263"/>
              </a:xfrm>
              <a:prstGeom prst="rect">
                <a:avLst/>
              </a:prstGeom>
              <a:blipFill>
                <a:blip r:embed="rId2"/>
                <a:stretch>
                  <a:fillRect l="-316" t="-485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AFFC25-1006-129C-0F25-133EF928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68" y="1887670"/>
            <a:ext cx="4921503" cy="2419474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BF5FCFF0-29CC-5B26-1153-6F7CC70B0405}"/>
              </a:ext>
            </a:extLst>
          </p:cNvPr>
          <p:cNvSpPr txBox="1"/>
          <p:nvPr/>
        </p:nvSpPr>
        <p:spPr>
          <a:xfrm>
            <a:off x="6791182" y="1496510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.</a:t>
            </a:r>
            <a:r>
              <a:rPr lang="en-US" sz="1400" noProof="0" dirty="0" err="1"/>
              <a:t>ym</a:t>
            </a:r>
            <a:r>
              <a:rPr lang="en-US" sz="1400" dirty="0"/>
              <a:t>l file:</a:t>
            </a:r>
            <a:endParaRPr lang="en-US" sz="1400" noProof="0" dirty="0"/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FBC99E22-E1E1-2490-50D6-5AEBF58CCBD6}"/>
              </a:ext>
            </a:extLst>
          </p:cNvPr>
          <p:cNvSpPr txBox="1"/>
          <p:nvPr/>
        </p:nvSpPr>
        <p:spPr>
          <a:xfrm>
            <a:off x="5831062" y="499469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.xlsx</a:t>
            </a:r>
            <a:r>
              <a:rPr lang="en-US" sz="1400" dirty="0"/>
              <a:t> file:</a:t>
            </a:r>
            <a:endParaRPr lang="en-US" sz="1400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08CF1-1153-1D01-D6BD-781A763E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28" y="5378441"/>
            <a:ext cx="6148992" cy="653702"/>
          </a:xfrm>
          <a:prstGeom prst="rect">
            <a:avLst/>
          </a:prstGeom>
        </p:spPr>
      </p:pic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3C6A1130-34F1-1A76-C241-8CFBD5D6536C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AB927-DA29-C8B4-AA75-5881C525EEC8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dirty="0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259704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2BB-8F2A-3853-A506-C6B8045B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72"/>
          <a:stretch>
            <a:fillRect/>
          </a:stretch>
        </p:blipFill>
        <p:spPr>
          <a:xfrm>
            <a:off x="8867987" y="1102142"/>
            <a:ext cx="2902372" cy="3635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B9E59-19F3-4855-F267-877646AC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611"/>
          <a:stretch>
            <a:fillRect/>
          </a:stretch>
        </p:blipFill>
        <p:spPr>
          <a:xfrm>
            <a:off x="5762153" y="2135507"/>
            <a:ext cx="2902372" cy="258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AD756-7F65-1918-3281-EB3FCD06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4930427"/>
            <a:ext cx="11567160" cy="1155042"/>
          </a:xfrm>
          <a:prstGeom prst="rect">
            <a:avLst/>
          </a:prstGeom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07B990BC-3658-F2B0-E7FF-909D442BA546}"/>
              </a:ext>
            </a:extLst>
          </p:cNvPr>
          <p:cNvSpPr txBox="1"/>
          <p:nvPr/>
        </p:nvSpPr>
        <p:spPr>
          <a:xfrm>
            <a:off x="5762153" y="177585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.</a:t>
            </a:r>
            <a:r>
              <a:rPr lang="en-US" sz="1400" noProof="0" dirty="0" err="1"/>
              <a:t>ym</a:t>
            </a:r>
            <a:r>
              <a:rPr lang="en-US" sz="1400" dirty="0"/>
              <a:t>l file:</a:t>
            </a:r>
            <a:endParaRPr lang="en-US" sz="1400" noProof="0" dirty="0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C791539-6272-1E38-02C0-279762C2549A}"/>
              </a:ext>
            </a:extLst>
          </p:cNvPr>
          <p:cNvSpPr txBox="1"/>
          <p:nvPr/>
        </p:nvSpPr>
        <p:spPr>
          <a:xfrm>
            <a:off x="244817" y="4583279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.xlsx</a:t>
            </a:r>
            <a:r>
              <a:rPr lang="en-US" sz="1400" dirty="0"/>
              <a:t> file:</a:t>
            </a:r>
            <a:endParaRPr lang="en-US" sz="1400" noProof="0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1D94E384-7736-40A4-B916-F83FBE84A9CC}"/>
              </a:ext>
            </a:extLst>
          </p:cNvPr>
          <p:cNvSpPr txBox="1"/>
          <p:nvPr/>
        </p:nvSpPr>
        <p:spPr>
          <a:xfrm>
            <a:off x="456422" y="1261428"/>
            <a:ext cx="539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Data tables and Variables definition</a:t>
            </a: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DEBC1A3E-DC75-7C7C-F73B-3C9F35040D4D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29688-5AA6-090A-4208-C61027D182D2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dirty="0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403170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07B990BC-3658-F2B0-E7FF-909D442BA546}"/>
              </a:ext>
            </a:extLst>
          </p:cNvPr>
          <p:cNvSpPr txBox="1"/>
          <p:nvPr/>
        </p:nvSpPr>
        <p:spPr>
          <a:xfrm>
            <a:off x="550671" y="184530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.</a:t>
            </a:r>
            <a:r>
              <a:rPr lang="en-US" sz="1400" noProof="0" dirty="0" err="1"/>
              <a:t>ym</a:t>
            </a:r>
            <a:r>
              <a:rPr lang="en-US" sz="1400" dirty="0"/>
              <a:t>l file:</a:t>
            </a:r>
            <a:endParaRPr lang="en-US" sz="1400" noProof="0" dirty="0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C791539-6272-1E38-02C0-279762C2549A}"/>
              </a:ext>
            </a:extLst>
          </p:cNvPr>
          <p:cNvSpPr txBox="1"/>
          <p:nvPr/>
        </p:nvSpPr>
        <p:spPr>
          <a:xfrm>
            <a:off x="4554801" y="184530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0" dirty="0"/>
              <a:t>.xlsx</a:t>
            </a:r>
            <a:r>
              <a:rPr lang="en-US" sz="1400" dirty="0"/>
              <a:t> file:</a:t>
            </a:r>
            <a:endParaRPr lang="en-US" sz="1400" noProof="0" dirty="0"/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1D94E384-7736-40A4-B916-F83FBE84A9CC}"/>
              </a:ext>
            </a:extLst>
          </p:cNvPr>
          <p:cNvSpPr txBox="1"/>
          <p:nvPr/>
        </p:nvSpPr>
        <p:spPr>
          <a:xfrm>
            <a:off x="456422" y="1279813"/>
            <a:ext cx="539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Symbolic problem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69C10-9409-E8A8-025B-D4B21DC2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1" y="2206018"/>
            <a:ext cx="3505380" cy="2311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16ACC-0312-9E27-AE3B-296B4FAC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10" y="2206018"/>
            <a:ext cx="7152282" cy="1123990"/>
          </a:xfrm>
          <a:prstGeom prst="rect">
            <a:avLst/>
          </a:prstGeom>
        </p:spPr>
      </p:pic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B73340B9-9C64-4F0F-D7A0-B9FBF618228E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4B5F8-CABD-2A5D-192E-0D194E5FB1EE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dirty="0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101332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292C-11D1-9073-8BB1-645D792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F16FE-C46B-F0C8-942D-74D1E8BE92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4B34-4604-F370-474B-35C28B54F20F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3"/>
            </a:pPr>
            <a:r>
              <a:rPr lang="en-US" sz="1400" noProof="0" dirty="0" err="1"/>
              <a:t>CVXlab</a:t>
            </a:r>
            <a:r>
              <a:rPr lang="en-US" sz="1400" noProof="0" dirty="0"/>
              <a:t> imports setup files, producing an </a:t>
            </a:r>
            <a:r>
              <a:rPr lang="en-US" sz="1400" b="1" noProof="0" dirty="0"/>
              <a:t>empty SQLite database </a:t>
            </a:r>
            <a:r>
              <a:rPr lang="en-US" sz="1400" noProof="0" dirty="0"/>
              <a:t>and </a:t>
            </a:r>
            <a:r>
              <a:rPr lang="en-US" sz="1400" b="1" noProof="0" dirty="0"/>
              <a:t>raw excel data files</a:t>
            </a:r>
            <a:r>
              <a:rPr lang="en-US" sz="1400" noProof="0" dirty="0"/>
              <a:t>.</a:t>
            </a:r>
          </a:p>
        </p:txBody>
      </p:sp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17C4B746-3A4D-9938-5797-5797CF70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7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C69B5-C95F-58FE-6D28-8B865F4D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8" y="1481422"/>
            <a:ext cx="6102664" cy="1263715"/>
          </a:xfrm>
          <a:prstGeom prst="rect">
            <a:avLst/>
          </a:prstGeom>
        </p:spPr>
      </p:pic>
      <p:pic>
        <p:nvPicPr>
          <p:cNvPr id="5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5C55E4DE-A833-D03B-C657-35FA637B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937" y="3269469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9F58B-240A-F0CC-AAA0-3249C73AFC93}"/>
              </a:ext>
            </a:extLst>
          </p:cNvPr>
          <p:cNvSpPr txBox="1"/>
          <p:nvPr/>
        </p:nvSpPr>
        <p:spPr>
          <a:xfrm>
            <a:off x="1178747" y="3340006"/>
            <a:ext cx="1066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set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97B01-477B-B1E6-6923-6735CEF3545C}"/>
              </a:ext>
            </a:extLst>
          </p:cNvPr>
          <p:cNvGrpSpPr/>
          <p:nvPr/>
        </p:nvGrpSpPr>
        <p:grpSpPr>
          <a:xfrm>
            <a:off x="4008855" y="2857261"/>
            <a:ext cx="1118089" cy="1194277"/>
            <a:chOff x="1137074" y="4713475"/>
            <a:chExt cx="1118089" cy="1194277"/>
          </a:xfrm>
        </p:grpSpPr>
        <p:pic>
          <p:nvPicPr>
            <p:cNvPr id="8" name="Picture 50" descr="users icon">
              <a:hlinkClick r:id="rId6" tooltip="users icon"/>
              <a:extLst>
                <a:ext uri="{FF2B5EF4-FFF2-40B4-BE49-F238E27FC236}">
                  <a16:creationId xmlns:a16="http://schemas.microsoft.com/office/drawing/2014/main" id="{12578437-C681-74AD-DAA9-399E9A021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1A8DF0-4931-9BFD-25BA-3AB8D20CA7B1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0" dirty="0"/>
                <a:t>Analysts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18FFCD-3B87-A0C5-2F1D-4F427406A131}"/>
              </a:ext>
            </a:extLst>
          </p:cNvPr>
          <p:cNvCxnSpPr>
            <a:cxnSpLocks/>
          </p:cNvCxnSpPr>
          <p:nvPr/>
        </p:nvCxnSpPr>
        <p:spPr>
          <a:xfrm>
            <a:off x="3034270" y="3543319"/>
            <a:ext cx="6551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7E6DB78-E66A-64E6-4F9A-CF6765DE1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052" y="4369799"/>
            <a:ext cx="5092962" cy="6540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861BB6-BA8B-D6BF-6E26-D0F44BB2BFD6}"/>
              </a:ext>
            </a:extLst>
          </p:cNvPr>
          <p:cNvSpPr txBox="1"/>
          <p:nvPr/>
        </p:nvSpPr>
        <p:spPr>
          <a:xfrm>
            <a:off x="7357464" y="1737408"/>
            <a:ext cx="369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0" dirty="0"/>
              <a:t>This will generate Model object and provide xlsx file for set information to be filled by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7FF056-417C-153B-ED0B-35B56A19CFF0}"/>
              </a:ext>
            </a:extLst>
          </p:cNvPr>
          <p:cNvSpPr txBox="1"/>
          <p:nvPr/>
        </p:nvSpPr>
        <p:spPr>
          <a:xfrm>
            <a:off x="1434252" y="5171216"/>
            <a:ext cx="369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0" dirty="0"/>
              <a:t>This will generate empty SQLite database file and raw excel data tables files based on sets information provided by users.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7651AA-4550-C53C-BA94-B44A9F3FDB25}"/>
              </a:ext>
            </a:extLst>
          </p:cNvPr>
          <p:cNvCxnSpPr>
            <a:cxnSpLocks/>
          </p:cNvCxnSpPr>
          <p:nvPr/>
        </p:nvCxnSpPr>
        <p:spPr>
          <a:xfrm flipV="1">
            <a:off x="2536814" y="2857261"/>
            <a:ext cx="0" cy="3329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1ECF6C-40C3-B6E2-F608-A53449C865E7}"/>
              </a:ext>
            </a:extLst>
          </p:cNvPr>
          <p:cNvCxnSpPr>
            <a:cxnSpLocks/>
          </p:cNvCxnSpPr>
          <p:nvPr/>
        </p:nvCxnSpPr>
        <p:spPr>
          <a:xfrm flipV="1">
            <a:off x="2546974" y="3952239"/>
            <a:ext cx="0" cy="3329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964BC7-1B30-1406-76AF-CC0FF0E8BF09}"/>
              </a:ext>
            </a:extLst>
          </p:cNvPr>
          <p:cNvCxnSpPr>
            <a:cxnSpLocks/>
          </p:cNvCxnSpPr>
          <p:nvPr/>
        </p:nvCxnSpPr>
        <p:spPr>
          <a:xfrm flipH="1">
            <a:off x="6096000" y="4734559"/>
            <a:ext cx="41974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8" descr="SQLite Logo transparent PNG - StickPNG">
            <a:extLst>
              <a:ext uri="{FF2B5EF4-FFF2-40B4-BE49-F238E27FC236}">
                <a16:creationId xmlns:a16="http://schemas.microsoft.com/office/drawing/2014/main" id="{9E09BEAC-3F11-2A95-148D-0742F851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54" y="4911476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A265C9AA-9FBF-37E5-9462-DCDC060C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73" y="3602653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tabase icon">
            <a:hlinkClick r:id="rId10" tooltip="database icon"/>
            <a:extLst>
              <a:ext uri="{FF2B5EF4-FFF2-40B4-BE49-F238E27FC236}">
                <a16:creationId xmlns:a16="http://schemas.microsoft.com/office/drawing/2014/main" id="{3F461F69-3DB0-8AF9-C0F1-0F68C82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11" y="486631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47431DD-EA69-7C38-59AF-16911563D439}"/>
              </a:ext>
            </a:extLst>
          </p:cNvPr>
          <p:cNvSpPr txBox="1"/>
          <p:nvPr/>
        </p:nvSpPr>
        <p:spPr>
          <a:xfrm>
            <a:off x="7134034" y="5533347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SQL database</a:t>
            </a:r>
          </a:p>
        </p:txBody>
      </p:sp>
      <p:pic>
        <p:nvPicPr>
          <p:cNvPr id="44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CEEECB21-C9E0-227E-4E13-92C1E9B7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90" y="3602653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EED7053-5289-4919-3E20-7CA1F652ADD4}"/>
              </a:ext>
            </a:extLst>
          </p:cNvPr>
          <p:cNvSpPr txBox="1"/>
          <p:nvPr/>
        </p:nvSpPr>
        <p:spPr>
          <a:xfrm>
            <a:off x="8581520" y="3652298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3045DB-1C6D-6C0C-9F5C-BB966FEB599D}"/>
              </a:ext>
            </a:extLst>
          </p:cNvPr>
          <p:cNvSpPr txBox="1"/>
          <p:nvPr/>
        </p:nvSpPr>
        <p:spPr>
          <a:xfrm>
            <a:off x="6871492" y="4228040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exogenous data files</a:t>
            </a:r>
          </a:p>
        </p:txBody>
      </p:sp>
    </p:spTree>
    <p:extLst>
      <p:ext uri="{BB962C8B-B14F-4D97-AF65-F5344CB8AC3E}">
        <p14:creationId xmlns:p14="http://schemas.microsoft.com/office/powerpoint/2010/main" val="485638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en-US" sz="1400" noProof="0" dirty="0"/>
              <a:t>Analyst fills excel files with exogenous model data.</a:t>
            </a:r>
          </a:p>
        </p:txBody>
      </p:sp>
      <p:pic>
        <p:nvPicPr>
          <p:cNvPr id="1076" name="Picture 52" descr="Excel File Icon 5441173">
            <a:hlinkClick r:id="rId2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55" y="1621188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9F129-4602-1230-B89E-9018C8BB1CF1}"/>
              </a:ext>
            </a:extLst>
          </p:cNvPr>
          <p:cNvGrpSpPr/>
          <p:nvPr/>
        </p:nvGrpSpPr>
        <p:grpSpPr>
          <a:xfrm>
            <a:off x="957632" y="1298311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4" tooltip="users icon"/>
              <a:extLst>
                <a:ext uri="{FF2B5EF4-FFF2-40B4-BE49-F238E27FC236}">
                  <a16:creationId xmlns:a16="http://schemas.microsoft.com/office/drawing/2014/main" id="{55626457-36BE-E030-38DB-C8D96855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57623-F2DD-2350-4150-067B872B6263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0" dirty="0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2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72" y="1621188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4571602" y="1670833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2861574" y="2246575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exogenous data files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99BB93-2949-2FB6-802D-5F9C7019AB8C}"/>
              </a:ext>
            </a:extLst>
          </p:cNvPr>
          <p:cNvCxnSpPr>
            <a:cxnSpLocks/>
          </p:cNvCxnSpPr>
          <p:nvPr/>
        </p:nvCxnSpPr>
        <p:spPr>
          <a:xfrm flipH="1">
            <a:off x="2401714" y="1918067"/>
            <a:ext cx="62088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400EC9-A16F-FA80-BF98-E133F737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17327"/>
              </p:ext>
            </p:extLst>
          </p:nvPr>
        </p:nvGraphicFramePr>
        <p:xfrm>
          <a:off x="9146592" y="748449"/>
          <a:ext cx="2641600" cy="166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">
                  <a:extLst>
                    <a:ext uri="{9D8B030D-6E8A-4147-A177-3AD203B41FA5}">
                      <a16:colId xmlns:a16="http://schemas.microsoft.com/office/drawing/2014/main" val="421976792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30083239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3692792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59388951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id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resources_Name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products_Name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values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13745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low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61281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low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4588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avg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60735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avg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097107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high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873273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high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6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82743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269AA5-F37A-7BA4-428D-DFB5DCAD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86694"/>
              </p:ext>
            </p:extLst>
          </p:nvPr>
        </p:nvGraphicFramePr>
        <p:xfrm>
          <a:off x="6164792" y="748449"/>
          <a:ext cx="27686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97633135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44940487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88770152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23886211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id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resources_Name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products_Name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values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3129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low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0.90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901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low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1.20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56676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avg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1.30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6747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avg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1.60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8203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high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1.80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56192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high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2.20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56457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6041D0-0FB2-F67A-BBE0-E5BD544A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79972"/>
              </p:ext>
            </p:extLst>
          </p:nvPr>
        </p:nvGraphicFramePr>
        <p:xfrm>
          <a:off x="6164792" y="2911328"/>
          <a:ext cx="390022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394682605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287478368"/>
                    </a:ext>
                  </a:extLst>
                </a:gridCol>
                <a:gridCol w="1687880">
                  <a:extLst>
                    <a:ext uri="{9D8B030D-6E8A-4147-A177-3AD203B41FA5}">
                      <a16:colId xmlns:a16="http://schemas.microsoft.com/office/drawing/2014/main" val="388972240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55770653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id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products_Name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product_data_Name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values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96481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unit energy use, initial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0.90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879965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unit profit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806277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learning rate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-0.008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02771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unit energy use, initial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1.20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5862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unit profit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23374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product 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learning rate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-0.002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52467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88FC4-1BDB-4D17-3D2A-51E0F6FE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00139"/>
              </p:ext>
            </p:extLst>
          </p:nvPr>
        </p:nvGraphicFramePr>
        <p:xfrm>
          <a:off x="6164791" y="5020403"/>
          <a:ext cx="18415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19748116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68022588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25289673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id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 err="1">
                          <a:effectLst/>
                        </a:rPr>
                        <a:t>resources_Name</a:t>
                      </a:r>
                      <a:endParaRPr lang="it-IT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values</a:t>
                      </a:r>
                      <a:endParaRPr lang="it-IT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23213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low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10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39480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avg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70114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u="none" strike="noStrike">
                          <a:effectLst/>
                        </a:rPr>
                        <a:t>high energy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100" u="none" strike="noStrike" dirty="0">
                          <a:effectLst/>
                        </a:rPr>
                        <a:t>50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33333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BE123F-A95A-B727-378D-D3F9996BED0B}"/>
              </a:ext>
            </a:extLst>
          </p:cNvPr>
          <p:cNvSpPr txBox="1"/>
          <p:nvPr/>
        </p:nvSpPr>
        <p:spPr>
          <a:xfrm>
            <a:off x="9200052" y="309963"/>
            <a:ext cx="162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0" dirty="0"/>
              <a:t>x (first guess)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4C4-206A-CA96-0375-A095D9D6944F}"/>
              </a:ext>
            </a:extLst>
          </p:cNvPr>
          <p:cNvSpPr txBox="1"/>
          <p:nvPr/>
        </p:nvSpPr>
        <p:spPr>
          <a:xfrm>
            <a:off x="6164791" y="2472842"/>
            <a:ext cx="1985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0" dirty="0" err="1"/>
              <a:t>products_data</a:t>
            </a:r>
            <a:endParaRPr lang="en-US" sz="1400" b="1" i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92240-3835-A2F4-1708-44A5D26EA26E}"/>
              </a:ext>
            </a:extLst>
          </p:cNvPr>
          <p:cNvSpPr txBox="1"/>
          <p:nvPr/>
        </p:nvSpPr>
        <p:spPr>
          <a:xfrm>
            <a:off x="6218251" y="4651179"/>
            <a:ext cx="467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0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2385C7-84A2-F101-AD13-708D8A518591}"/>
              </a:ext>
            </a:extLst>
          </p:cNvPr>
          <p:cNvSpPr txBox="1"/>
          <p:nvPr/>
        </p:nvSpPr>
        <p:spPr>
          <a:xfrm>
            <a:off x="6164792" y="309963"/>
            <a:ext cx="162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0" dirty="0"/>
              <a:t>a (first guess)</a:t>
            </a:r>
          </a:p>
        </p:txBody>
      </p:sp>
    </p:spTree>
    <p:extLst>
      <p:ext uri="{BB962C8B-B14F-4D97-AF65-F5344CB8AC3E}">
        <p14:creationId xmlns:p14="http://schemas.microsoft.com/office/powerpoint/2010/main" val="1482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629186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400" noProof="0" dirty="0" err="1"/>
              <a:t>CVXlab</a:t>
            </a:r>
            <a:r>
              <a:rPr lang="en-US" sz="1400" noProof="0" dirty="0"/>
              <a:t> imports exogenous data from database, generates/solves numerical problem/s, export endogenous data to database.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400" dirty="0"/>
              <a:t>Database ready for data exploration and visualization. </a:t>
            </a:r>
          </a:p>
        </p:txBody>
      </p:sp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1C8CC11E-1F1D-275C-8AB4-B30ED2E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04" y="1956231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5" y="2006900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5" tooltip="database icon"/>
            <a:extLst>
              <a:ext uri="{FF2B5EF4-FFF2-40B4-BE49-F238E27FC236}">
                <a16:creationId xmlns:a16="http://schemas.microsoft.com/office/drawing/2014/main" id="{CD538CB4-E463-F049-3919-677D503B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61" y="1911071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7BBB9D30-590B-BFA7-4C46-0EE719026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88" y="183278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D9D9-710F-5F2D-63D3-338819496CD9}"/>
              </a:ext>
            </a:extLst>
          </p:cNvPr>
          <p:cNvSpPr txBox="1"/>
          <p:nvPr/>
        </p:nvSpPr>
        <p:spPr>
          <a:xfrm>
            <a:off x="6304984" y="2578102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SQL database</a:t>
            </a:r>
          </a:p>
        </p:txBody>
      </p:sp>
      <p:pic>
        <p:nvPicPr>
          <p:cNvPr id="1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42" y="2006900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2851872" y="2056545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1141844" y="2632287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exogenous data files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04D902-D2BB-AE28-5203-E6495930BB0A}"/>
              </a:ext>
            </a:extLst>
          </p:cNvPr>
          <p:cNvCxnSpPr>
            <a:cxnSpLocks/>
          </p:cNvCxnSpPr>
          <p:nvPr/>
        </p:nvCxnSpPr>
        <p:spPr>
          <a:xfrm flipH="1">
            <a:off x="5433509" y="2512219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9DCCB8-FF09-102E-31A7-2DB9A9379A1B}"/>
              </a:ext>
            </a:extLst>
          </p:cNvPr>
          <p:cNvCxnSpPr>
            <a:cxnSpLocks/>
          </p:cNvCxnSpPr>
          <p:nvPr/>
        </p:nvCxnSpPr>
        <p:spPr>
          <a:xfrm flipH="1">
            <a:off x="3650488" y="2346698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784985-E7C1-D5D1-1F9E-91EB7852D686}"/>
              </a:ext>
            </a:extLst>
          </p:cNvPr>
          <p:cNvCxnSpPr>
            <a:cxnSpLocks/>
          </p:cNvCxnSpPr>
          <p:nvPr/>
        </p:nvCxnSpPr>
        <p:spPr>
          <a:xfrm>
            <a:off x="5433509" y="2239425"/>
            <a:ext cx="52395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616B539-6889-A20E-5CE8-EE7DD371A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312" y="3599775"/>
            <a:ext cx="6753201" cy="97984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532CA1-5173-E278-227B-59ED94F01E76}"/>
              </a:ext>
            </a:extLst>
          </p:cNvPr>
          <p:cNvCxnSpPr>
            <a:cxnSpLocks/>
          </p:cNvCxnSpPr>
          <p:nvPr/>
        </p:nvCxnSpPr>
        <p:spPr>
          <a:xfrm flipH="1">
            <a:off x="8654288" y="2346698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6" descr="Power BI Official Logo">
            <a:extLst>
              <a:ext uri="{FF2B5EF4-FFF2-40B4-BE49-F238E27FC236}">
                <a16:creationId xmlns:a16="http://schemas.microsoft.com/office/drawing/2014/main" id="{F4B6BFDE-6D00-2875-B6A4-7AF5564A0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9447513" y="1929633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09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E313-0102-080C-8234-C52898CF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26C96E-D87C-71EB-2C3F-2C31F262FB97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0" dirty="0"/>
              <a:t>Prof. Matteo V. Rocco</a:t>
            </a:r>
          </a:p>
          <a:p>
            <a:r>
              <a:rPr lang="en-US" sz="2000" b="0" noProof="0" dirty="0"/>
              <a:t>SESAM group</a:t>
            </a:r>
          </a:p>
          <a:p>
            <a:r>
              <a:rPr lang="en-US" sz="2000" b="0" noProof="0" dirty="0"/>
              <a:t>Department of Energy, </a:t>
            </a:r>
            <a:r>
              <a:rPr lang="en-US" sz="2000" b="0" noProof="0" dirty="0" err="1"/>
              <a:t>Politecnico</a:t>
            </a:r>
            <a:r>
              <a:rPr lang="en-US" sz="2000" b="0" noProof="0" dirty="0"/>
              <a:t> di Milano</a:t>
            </a:r>
            <a:endParaRPr lang="en-US" b="0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D42AE1-1AA0-5674-A35E-68EEFDE531E6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8275888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effectLst/>
              </a:rPr>
              <a:t>Package structure, documentation and APIs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5505DC1C-B34E-0BF1-318B-85B5AE5E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74D55-711B-B662-C5D0-16B0E5F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7" y="851091"/>
            <a:ext cx="2000292" cy="5000731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73109"/>
            <a:ext cx="832889" cy="1733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31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0" dirty="0"/>
              <a:t>“</a:t>
            </a:r>
            <a:r>
              <a:rPr lang="en-US" sz="1200" b="1" noProof="0" dirty="0"/>
              <a:t>default</a:t>
            </a:r>
            <a:r>
              <a:rPr lang="en-US" sz="1200" noProof="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0" dirty="0"/>
              <a:t>templates of model settings files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0" dirty="0"/>
              <a:t>template of </a:t>
            </a:r>
            <a:r>
              <a:rPr lang="en-US" sz="1200" noProof="0" dirty="0" err="1"/>
              <a:t>Jupyter</a:t>
            </a:r>
            <a:r>
              <a:rPr lang="en-US" sz="1200" noProof="0" dirty="0"/>
              <a:t> Notebook tutorial with APIs applications examples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412082"/>
            <a:ext cx="822870" cy="91958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0" dirty="0"/>
              <a:t>“</a:t>
            </a:r>
            <a:r>
              <a:rPr lang="en-US" sz="1200" b="1" noProof="0" dirty="0"/>
              <a:t>doc</a:t>
            </a:r>
            <a:r>
              <a:rPr lang="en-US" sz="1200" noProof="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0" dirty="0"/>
              <a:t>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0" dirty="0"/>
              <a:t>Sphinx files to setup online documentation 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0" dirty="0"/>
              <a:t>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425073"/>
            <a:ext cx="832890" cy="9530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0" dirty="0"/>
              <a:t>“</a:t>
            </a:r>
            <a:r>
              <a:rPr lang="en-US" sz="1200" b="1" noProof="0" dirty="0" err="1"/>
              <a:t>esm</a:t>
            </a:r>
            <a:r>
              <a:rPr lang="en-US" sz="1200" noProof="0" dirty="0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0" dirty="0"/>
              <a:t>base: directory including basic </a:t>
            </a:r>
            <a:r>
              <a:rPr lang="en-US" sz="1200" noProof="0" dirty="0" err="1"/>
              <a:t>pyESM</a:t>
            </a:r>
            <a:r>
              <a:rPr lang="en-US" sz="1200" noProof="0" dirty="0"/>
              <a:t>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0" dirty="0" err="1"/>
              <a:t>log_exc</a:t>
            </a:r>
            <a:r>
              <a:rPr lang="en-US" sz="1200" noProof="0" dirty="0"/>
              <a:t>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0" dirty="0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8" y="4359315"/>
            <a:ext cx="68314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0" dirty="0"/>
              <a:t>“</a:t>
            </a:r>
            <a:r>
              <a:rPr lang="en-US" sz="1200" b="1" noProof="0" dirty="0"/>
              <a:t>tests</a:t>
            </a:r>
            <a:r>
              <a:rPr lang="en-US" sz="1200" noProof="0" dirty="0"/>
              <a:t>” directory:</a:t>
            </a:r>
          </a:p>
          <a:p>
            <a:pPr marL="285750" indent="-1968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0" dirty="0" err="1"/>
              <a:t>pytest</a:t>
            </a:r>
            <a:r>
              <a:rPr lang="en-US" sz="1200" noProof="0" dirty="0"/>
              <a:t> infrastructure for testing default models (models </a:t>
            </a:r>
            <a:r>
              <a:rPr lang="en-US" sz="1200" noProof="0" dirty="0" err="1"/>
              <a:t>dir</a:t>
            </a:r>
            <a:r>
              <a:rPr lang="en-US" sz="1200" noProof="0" dirty="0"/>
              <a:t>) and classes/methods (units </a:t>
            </a:r>
            <a:r>
              <a:rPr lang="en-US" sz="1200" noProof="0" dirty="0" err="1"/>
              <a:t>dir</a:t>
            </a:r>
            <a:r>
              <a:rPr lang="en-US" sz="1200" noProof="0" dirty="0"/>
              <a:t>)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stCxn id="82" idx="1"/>
            <a:endCxn id="16" idx="3"/>
          </p:cNvCxnSpPr>
          <p:nvPr/>
        </p:nvCxnSpPr>
        <p:spPr>
          <a:xfrm flipH="1" flipV="1">
            <a:off x="2549229" y="5146338"/>
            <a:ext cx="832889" cy="1489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156791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0" dirty="0"/>
              <a:t>Other files with essential settings of the package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280590"/>
            <a:ext cx="2000292" cy="262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543573"/>
            <a:ext cx="2000292" cy="1762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3590487"/>
            <a:ext cx="2000292" cy="855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4707057"/>
            <a:ext cx="2000292" cy="878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1366-B471-FA61-73CA-3638672C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1" y="827164"/>
            <a:ext cx="1435320" cy="5203671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184991" y="827163"/>
            <a:ext cx="816917" cy="65927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928668" y="1160345"/>
            <a:ext cx="1256323" cy="1853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778967"/>
            <a:ext cx="914994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esm.backend</a:t>
            </a:r>
            <a:endParaRPr lang="en-US" sz="1050" noProof="0" dirty="0">
              <a:highlight>
                <a:srgbClr val="FFFF00"/>
              </a:highlight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Core</a:t>
            </a:r>
            <a:r>
              <a:rPr lang="en-US" sz="1050" b="1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data_table.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Database</a:t>
            </a:r>
            <a:r>
              <a:rPr lang="en-US" sz="1050" b="1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Index</a:t>
            </a:r>
            <a:r>
              <a:rPr lang="en-US" sz="1050" b="1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r>
              <a:rPr lang="en-US" sz="1050" b="1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Problem</a:t>
            </a:r>
            <a:r>
              <a:rPr lang="en-US" sz="1050" b="1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class in charge of manipulating conceptual and numerical problem</a:t>
            </a:r>
            <a:endParaRPr lang="en-US" sz="1050" b="1" noProof="0" dirty="0"/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set_table.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each instance is a model mathematical variable (use matrix, …)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75204"/>
            <a:ext cx="7136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</a:t>
            </a:r>
            <a:r>
              <a:rPr lang="en-US" sz="1050" noProof="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050" b="1" noProof="0" dirty="0"/>
              <a:t> </a:t>
            </a:r>
            <a:r>
              <a:rPr lang="en-US" sz="1050" noProof="0" dirty="0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199419"/>
            <a:ext cx="861612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</a:t>
            </a:r>
            <a:r>
              <a:rPr lang="en-US" sz="1050" noProof="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Dotdict</a:t>
            </a:r>
            <a:r>
              <a:rPr lang="en-US" sz="1050" b="1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50" b="1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includes all methods necessary to create and handle </a:t>
            </a:r>
            <a:r>
              <a:rPr lang="en-US" sz="1050" noProof="0" dirty="0" err="1"/>
              <a:t>PowerBI</a:t>
            </a:r>
            <a:r>
              <a:rPr lang="en-US" sz="1050" noProof="0" dirty="0"/>
              <a:t> report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050" b="1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0" dirty="0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050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util, </a:t>
            </a:r>
            <a:r>
              <a:rPr lang="en-US" sz="1050" noProof="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util_functions</a:t>
            </a:r>
            <a:r>
              <a:rPr lang="en-US" sz="1050" noProof="0" dirty="0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699378"/>
            <a:ext cx="8104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</a:t>
            </a:r>
            <a:r>
              <a:rPr lang="en-US" sz="1050" noProof="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 </a:t>
            </a:r>
            <a:r>
              <a:rPr lang="en-US" sz="1050" noProof="0" dirty="0"/>
              <a:t>– essential constants required by all other modules</a:t>
            </a:r>
          </a:p>
          <a:p>
            <a:pPr marL="266700">
              <a:spcAft>
                <a:spcPts val="600"/>
              </a:spcAft>
            </a:pPr>
            <a:r>
              <a:rPr lang="en-US" sz="1050" b="1" noProof="0" dirty="0">
                <a:latin typeface="Fira Code" pitchFamily="1" charset="0"/>
                <a:ea typeface="Fira Code" pitchFamily="1" charset="0"/>
                <a:cs typeface="Fira Code" pitchFamily="1" charset="0"/>
              </a:rPr>
              <a:t>Constants </a:t>
            </a:r>
            <a:r>
              <a:rPr lang="en-US" sz="1050" noProof="0" dirty="0"/>
              <a:t>– class with getter method for getting constant values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184991" y="3164287"/>
            <a:ext cx="781233" cy="528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184991" y="3533943"/>
            <a:ext cx="816917" cy="2739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7216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920749" y="3014313"/>
            <a:ext cx="1264242" cy="36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922916" y="4225042"/>
            <a:ext cx="1262075" cy="1472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928668" y="5856839"/>
            <a:ext cx="1244819" cy="163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33EC5-71C8-D0AC-0CFF-CFD9CB07663D}"/>
              </a:ext>
            </a:extLst>
          </p:cNvPr>
          <p:cNvSpPr/>
          <p:nvPr/>
        </p:nvSpPr>
        <p:spPr>
          <a:xfrm>
            <a:off x="920749" y="3383968"/>
            <a:ext cx="1264242" cy="83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asellaDiTesto 3">
            <a:extLst>
              <a:ext uri="{FF2B5EF4-FFF2-40B4-BE49-F238E27FC236}">
                <a16:creationId xmlns:a16="http://schemas.microsoft.com/office/drawing/2014/main" id="{B81FD7AE-CA9B-B1BE-22C6-9EFB9419176E}"/>
              </a:ext>
            </a:extLst>
          </p:cNvPr>
          <p:cNvSpPr txBox="1"/>
          <p:nvPr/>
        </p:nvSpPr>
        <p:spPr>
          <a:xfrm>
            <a:off x="3042053" y="3033589"/>
            <a:ext cx="7136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0" dirty="0" err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esm.frontend</a:t>
            </a:r>
            <a:r>
              <a:rPr lang="en-US" sz="1050" noProof="0" dirty="0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. </a:t>
            </a:r>
            <a:r>
              <a:rPr lang="en-US" sz="1050" noProof="0" dirty="0"/>
              <a:t>…work in progress for GUI</a:t>
            </a:r>
          </a:p>
        </p:txBody>
      </p:sp>
      <p:cxnSp>
        <p:nvCxnSpPr>
          <p:cNvPr id="24" name="Connettore diritto 4">
            <a:extLst>
              <a:ext uri="{FF2B5EF4-FFF2-40B4-BE49-F238E27FC236}">
                <a16:creationId xmlns:a16="http://schemas.microsoft.com/office/drawing/2014/main" id="{00803CA1-403A-CFFE-8E6D-EB01D4B75364}"/>
              </a:ext>
            </a:extLst>
          </p:cNvPr>
          <p:cNvCxnSpPr>
            <a:cxnSpLocks/>
          </p:cNvCxnSpPr>
          <p:nvPr/>
        </p:nvCxnSpPr>
        <p:spPr>
          <a:xfrm flipH="1">
            <a:off x="2184991" y="4321871"/>
            <a:ext cx="816917" cy="1735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</a:t>
            </a:r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026794" y="5149262"/>
            <a:ext cx="120520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399308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075582" y="751296"/>
            <a:ext cx="2630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esm.backend.model.</a:t>
            </a:r>
            <a:r>
              <a:rPr lang="en-US" sz="1200" b="1" noProof="0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noProof="0" dirty="0"/>
          </a:p>
        </p:txBody>
      </p:sp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B5-6D3E-13AA-D308-4F9C91F0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6" y="897894"/>
            <a:ext cx="1662411" cy="5168056"/>
          </a:xfrm>
          <a:prstGeom prst="rect">
            <a:avLst/>
          </a:prstGeom>
        </p:spPr>
      </p:pic>
      <p:sp>
        <p:nvSpPr>
          <p:cNvPr id="9" name="Rettangolo 19">
            <a:extLst>
              <a:ext uri="{FF2B5EF4-FFF2-40B4-BE49-F238E27FC236}">
                <a16:creationId xmlns:a16="http://schemas.microsoft.com/office/drawing/2014/main" id="{7A66CAE3-DE67-0632-407E-F223F01C906F}"/>
              </a:ext>
            </a:extLst>
          </p:cNvPr>
          <p:cNvSpPr/>
          <p:nvPr/>
        </p:nvSpPr>
        <p:spPr>
          <a:xfrm>
            <a:off x="8361498" y="1080396"/>
            <a:ext cx="153377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Constants()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939684"/>
            <a:ext cx="111117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0" dirty="0"/>
              <a:t>Needs to support activities @SESAM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0" dirty="0"/>
              <a:t>One group, one (modeling) way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0" dirty="0"/>
              <a:t>Focus on what matters → </a:t>
            </a:r>
            <a:r>
              <a:rPr lang="en-US" sz="1600" b="1" noProof="0" dirty="0">
                <a:solidFill>
                  <a:schemeClr val="accent2"/>
                </a:solidFill>
              </a:rPr>
              <a:t>more</a:t>
            </a:r>
            <a:r>
              <a:rPr lang="en-US" sz="1600" noProof="0" dirty="0"/>
              <a:t> time spent on conceptualization/data analysis, </a:t>
            </a:r>
            <a:r>
              <a:rPr lang="en-US" sz="1600" b="1" noProof="0" dirty="0">
                <a:solidFill>
                  <a:schemeClr val="accent2"/>
                </a:solidFill>
              </a:rPr>
              <a:t>less</a:t>
            </a:r>
            <a:r>
              <a:rPr lang="en-US" sz="1600" noProof="0" dirty="0"/>
              <a:t> on coding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0" dirty="0"/>
              <a:t>Reduce data management efforts → </a:t>
            </a:r>
            <a:r>
              <a:rPr lang="en-US" sz="1600" b="1" noProof="0" dirty="0">
                <a:solidFill>
                  <a:schemeClr val="accent2"/>
                </a:solidFill>
              </a:rPr>
              <a:t>data engineering </a:t>
            </a:r>
            <a:r>
              <a:rPr lang="en-US" sz="1600" noProof="0" dirty="0"/>
              <a:t>(</a:t>
            </a:r>
            <a:r>
              <a:rPr lang="en-US" sz="1600" noProof="0" dirty="0" err="1"/>
              <a:t>sql</a:t>
            </a:r>
            <a:r>
              <a:rPr lang="en-US" sz="1600" noProof="0" dirty="0"/>
              <a:t>, </a:t>
            </a:r>
            <a:r>
              <a:rPr lang="en-US" sz="1600" noProof="0" dirty="0" err="1"/>
              <a:t>sdmx</a:t>
            </a:r>
            <a:r>
              <a:rPr lang="en-US" sz="1600" noProof="0" dirty="0"/>
              <a:t>, </a:t>
            </a:r>
            <a:r>
              <a:rPr lang="en-US" sz="1600" noProof="0" dirty="0" err="1"/>
              <a:t>api</a:t>
            </a:r>
            <a:r>
              <a:rPr lang="en-US" sz="1600" noProof="0" dirty="0"/>
              <a:t>)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0" dirty="0"/>
              <a:t>Make data inspection and visualization easy → </a:t>
            </a:r>
            <a:r>
              <a:rPr lang="en-US" sz="1600" b="1" noProof="0" dirty="0">
                <a:solidFill>
                  <a:schemeClr val="accent2"/>
                </a:solidFill>
              </a:rPr>
              <a:t>business intelligence </a:t>
            </a:r>
            <a:r>
              <a:rPr lang="en-US" sz="1600" noProof="0" dirty="0"/>
              <a:t>(</a:t>
            </a:r>
            <a:r>
              <a:rPr lang="en-US" sz="1600" noProof="0" dirty="0" err="1"/>
              <a:t>pbi</a:t>
            </a:r>
            <a:r>
              <a:rPr lang="en-US" sz="1600" noProof="0" dirty="0"/>
              <a:t>)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0" dirty="0"/>
              <a:t>Modeling efforts must be scalable and reproducible → </a:t>
            </a:r>
            <a:r>
              <a:rPr lang="en-US" sz="1600" b="1" noProof="0" dirty="0">
                <a:solidFill>
                  <a:schemeClr val="accent2"/>
                </a:solidFill>
              </a:rPr>
              <a:t>collaborative protocols</a:t>
            </a:r>
            <a:r>
              <a:rPr lang="en-US" sz="1600" noProof="0" dirty="0"/>
              <a:t> (control versions, git repos, …)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esm.support.util.</a:t>
            </a:r>
            <a:r>
              <a:rPr lang="en-US" sz="1400" b="1" noProof="0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  <a:endParaRPr lang="en-US" sz="1400" b="1" noProof="0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noProof="0" dirty="0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noProof="0" dirty="0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noProof="0" dirty="0">
                <a:effectLst/>
                <a:latin typeface="Fira Code" pitchFamily="1" charset="0"/>
              </a:rPr>
              <a:t>If no </a:t>
            </a:r>
            <a:r>
              <a:rPr lang="en-US" sz="1200" b="0" noProof="0" dirty="0" err="1">
                <a:effectLst/>
                <a:latin typeface="Fira Code" pitchFamily="1" charset="0"/>
              </a:rPr>
              <a:t>default_model</a:t>
            </a:r>
            <a:r>
              <a:rPr lang="en-US" sz="1200" b="0" noProof="0" dirty="0">
                <a:effectLst/>
                <a:latin typeface="Fira Code" pitchFamily="1" charset="0"/>
              </a:rPr>
              <a:t> is indicated, only basic setup files are generated.</a:t>
            </a:r>
          </a:p>
          <a:p>
            <a:br>
              <a:rPr lang="en-US" sz="1200" b="0" noProof="0" dirty="0">
                <a:effectLst/>
                <a:latin typeface="Fira Code" pitchFamily="1" charset="0"/>
              </a:rPr>
            </a:br>
            <a:r>
              <a:rPr lang="en-US" sz="1200" b="0" noProof="0" dirty="0" err="1">
                <a:effectLst/>
                <a:latin typeface="Fira Code" pitchFamily="1" charset="0"/>
              </a:rPr>
              <a:t>Args</a:t>
            </a:r>
            <a:r>
              <a:rPr lang="en-US" sz="1200" b="0" noProof="0" dirty="0">
                <a:effectLst/>
                <a:latin typeface="Fira Code" pitchFamily="1" charset="0"/>
              </a:rPr>
              <a:t>:</a:t>
            </a:r>
          </a:p>
          <a:p>
            <a:pPr marL="357188"/>
            <a:r>
              <a:rPr lang="en-US" sz="1200" b="1" noProof="0" dirty="0" err="1">
                <a:effectLst/>
                <a:latin typeface="Fira Code" pitchFamily="1" charset="0"/>
              </a:rPr>
              <a:t>model_dir_name</a:t>
            </a:r>
            <a:r>
              <a:rPr lang="en-US" sz="1200" b="0" noProof="0" dirty="0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noProof="0" dirty="0" err="1">
                <a:effectLst/>
                <a:latin typeface="Fira Code" pitchFamily="1" charset="0"/>
              </a:rPr>
              <a:t>main_dir_path</a:t>
            </a:r>
            <a:r>
              <a:rPr lang="en-US" sz="1200" b="0" noProof="0" dirty="0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noProof="0" dirty="0" err="1">
                <a:effectLst/>
                <a:latin typeface="Fira Code" pitchFamily="1" charset="0"/>
              </a:rPr>
              <a:t>default_model</a:t>
            </a:r>
            <a:r>
              <a:rPr lang="en-US" sz="1200" b="1" noProof="0" dirty="0">
                <a:effectLst/>
                <a:latin typeface="Fira Code" pitchFamily="1" charset="0"/>
              </a:rPr>
              <a:t> </a:t>
            </a:r>
            <a:r>
              <a:rPr lang="en-US" sz="1200" b="0" noProof="0" dirty="0">
                <a:effectLst/>
                <a:latin typeface="Fira Code" pitchFamily="1" charset="0"/>
              </a:rPr>
              <a:t>(str, optional): Name of the default </a:t>
            </a:r>
            <a:r>
              <a:rPr lang="en-US" sz="1200" b="0" noProof="0" dirty="0" err="1">
                <a:effectLst/>
                <a:latin typeface="Fira Code" pitchFamily="1" charset="0"/>
              </a:rPr>
              <a:t>modle</a:t>
            </a:r>
            <a:r>
              <a:rPr lang="en-US" sz="1200" b="0" noProof="0" dirty="0">
                <a:effectLst/>
                <a:latin typeface="Fira Code" pitchFamily="1" charset="0"/>
              </a:rPr>
              <a:t> to use as a template. </a:t>
            </a:r>
          </a:p>
          <a:p>
            <a:pPr marL="357188"/>
            <a:r>
              <a:rPr lang="en-US" sz="1200" noProof="0" dirty="0">
                <a:latin typeface="Fira Code" pitchFamily="1" charset="0"/>
              </a:rPr>
              <a:t>	</a:t>
            </a:r>
            <a:r>
              <a:rPr lang="en-US" sz="1200" b="0" noProof="0" dirty="0">
                <a:effectLst/>
                <a:latin typeface="Fira Code" pitchFamily="1" charset="0"/>
              </a:rPr>
              <a:t>List of available templates in /tests/</a:t>
            </a:r>
            <a:r>
              <a:rPr lang="en-US" sz="1200" b="0" noProof="0" dirty="0" err="1">
                <a:effectLst/>
                <a:latin typeface="Fira Code" pitchFamily="1" charset="0"/>
              </a:rPr>
              <a:t>tests_settings.yml</a:t>
            </a:r>
            <a:r>
              <a:rPr lang="en-US" sz="1200" b="0" noProof="0" dirty="0">
                <a:effectLst/>
                <a:latin typeface="Fira Code" pitchFamily="1" charset="0"/>
              </a:rPr>
              <a:t> (fixtures). Defaults to None. </a:t>
            </a:r>
          </a:p>
          <a:p>
            <a:pPr marL="357188"/>
            <a:r>
              <a:rPr lang="en-US" sz="1200" b="1" noProof="0" dirty="0" err="1">
                <a:effectLst/>
                <a:latin typeface="Fira Code" pitchFamily="1" charset="0"/>
              </a:rPr>
              <a:t>force_overwrite</a:t>
            </a:r>
            <a:r>
              <a:rPr lang="en-US" sz="1200" b="1" noProof="0" dirty="0">
                <a:effectLst/>
                <a:latin typeface="Fira Code" pitchFamily="1" charset="0"/>
              </a:rPr>
              <a:t> </a:t>
            </a:r>
            <a:r>
              <a:rPr lang="en-US" sz="1200" b="0" noProof="0" dirty="0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pPr marL="357188"/>
            <a:r>
              <a:rPr lang="en-US" sz="1200" b="1" noProof="0" dirty="0" err="1">
                <a:latin typeface="Fira Code" pitchFamily="1" charset="0"/>
              </a:rPr>
              <a:t>export_tutorial</a:t>
            </a:r>
            <a:r>
              <a:rPr lang="en-US" sz="1200" b="1" noProof="0" dirty="0">
                <a:latin typeface="Fira Code" pitchFamily="1" charset="0"/>
              </a:rPr>
              <a:t> </a:t>
            </a:r>
            <a:r>
              <a:rPr lang="en-US" sz="1200" noProof="0" dirty="0">
                <a:latin typeface="Fira Code" pitchFamily="1" charset="0"/>
              </a:rPr>
              <a:t>(bool): If True, includes a </a:t>
            </a:r>
            <a:r>
              <a:rPr lang="en-US" sz="1200" noProof="0" dirty="0" err="1">
                <a:latin typeface="Fira Code" pitchFamily="1" charset="0"/>
              </a:rPr>
              <a:t>Jupyter</a:t>
            </a:r>
            <a:r>
              <a:rPr lang="en-US" sz="1200" noProof="0" dirty="0">
                <a:latin typeface="Fira Code" pitchFamily="1" charset="0"/>
              </a:rPr>
              <a:t> notebook tutorial in the model directory.</a:t>
            </a:r>
          </a:p>
          <a:p>
            <a:pPr marL="357188"/>
            <a:r>
              <a:rPr lang="en-US" sz="1200" b="1" noProof="0" dirty="0" err="1">
                <a:latin typeface="Fira Code" pitchFamily="1" charset="0"/>
              </a:rPr>
              <a:t>default_files_prefix</a:t>
            </a:r>
            <a:r>
              <a:rPr lang="en-US" sz="1200" b="1" noProof="0" dirty="0">
                <a:latin typeface="Fira Code" pitchFamily="1" charset="0"/>
              </a:rPr>
              <a:t> </a:t>
            </a:r>
            <a:r>
              <a:rPr lang="en-US" sz="1200" noProof="0" dirty="0">
                <a:latin typeface="Fira Code" pitchFamily="1" charset="0"/>
              </a:rPr>
              <a:t>(str): Prefix for files to be copied from the template, defaults to 'template_’.</a:t>
            </a:r>
          </a:p>
          <a:p>
            <a:r>
              <a:rPr lang="en-US" sz="1200" b="0" noProof="0" dirty="0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noProof="0" dirty="0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400" b="1" noProof="0" dirty="0" err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esm.base.model.</a:t>
            </a:r>
            <a:r>
              <a:rPr lang="en-US" sz="1400" b="1" noProof="0" dirty="0" err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400" b="1" noProof="0" dirty="0">
              <a:solidFill>
                <a:schemeClr val="accent2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85692"/>
              </p:ext>
            </p:extLst>
          </p:nvPr>
        </p:nvGraphicFramePr>
        <p:xfrm>
          <a:off x="549499" y="1378601"/>
          <a:ext cx="9809408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740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6145668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validate_model_dir</a:t>
                      </a:r>
                      <a:endParaRPr lang="en-US" sz="1050" b="0" noProof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Checks if the model directory and all the required setup files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load_model_coordinates</a:t>
                      </a:r>
                      <a:endParaRPr lang="en-US" sz="1050" b="0" noProof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Load information defined by user to the Index object inside the model (definition of sets and variables of the problem).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initialize_blank_database</a:t>
                      </a:r>
                      <a:endParaRPr lang="en-US" sz="1050" b="0" noProof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 err="1"/>
                        <a:t>Gerates</a:t>
                      </a:r>
                      <a:r>
                        <a:rPr lang="en-US" sz="1050" noProof="0" dirty="0"/>
                        <a:t> SQLite database tables for sets and variables. Generates exogenous parameters input xlsx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load_exogenous_data_to_sqlite_database</a:t>
                      </a:r>
                      <a:endParaRPr lang="en-US" sz="1050" b="0" noProof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Load user data (exogenous variables)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initialize_problems</a:t>
                      </a:r>
                      <a:endParaRPr lang="en-US" sz="1050" b="0" noProof="0" dirty="0">
                        <a:effectLst/>
                        <a:latin typeface="Fira Code" pitchFamily="1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Define numerical problem as a series of </a:t>
                      </a:r>
                      <a:r>
                        <a:rPr lang="en-US" sz="1050" noProof="0" dirty="0" err="1"/>
                        <a:t>cvxpy</a:t>
                      </a:r>
                      <a:r>
                        <a:rPr lang="en-US" sz="1050" noProof="0" dirty="0"/>
                        <a:t> objects based on numerical data and user defined symbolic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05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In case of modification of exogenous data in xlsx files or symbolic problem, update SQLite database and numerical problem without re-casting Model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05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noProof="0" dirty="0" err="1">
                          <a:solidFill>
                            <a:schemeClr val="dk1"/>
                          </a:solidFill>
                          <a:effectLst/>
                          <a:latin typeface="Fira Code" pitchFamily="1" charset="0"/>
                          <a:ea typeface="+mn-ea"/>
                          <a:cs typeface="+mn-cs"/>
                        </a:rPr>
                        <a:t>check_model_results</a:t>
                      </a:r>
                      <a:endParaRPr lang="en-US" sz="1050" b="0" kern="1200" noProof="0" dirty="0">
                        <a:solidFill>
                          <a:schemeClr val="dk1"/>
                        </a:solidFill>
                        <a:effectLst/>
                        <a:latin typeface="Fira Code" pitchFamily="1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Checks validity of the results of the model's computations against one database with expected values. This is mainly called for testing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05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0" dirty="0" err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050" noProof="0" dirty="0" err="1">
                          <a:latin typeface="Fira Code" pitchFamily="1" charset="0"/>
                        </a:rPr>
                        <a:t>_pbi_report</a:t>
                      </a:r>
                      <a:endParaRPr lang="en-US" sz="105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0" dirty="0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038158"/>
            <a:ext cx="63146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Systems models/modeling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Several packages already available (Calliope, </a:t>
            </a:r>
            <a:r>
              <a:rPr lang="en-US" sz="1200" noProof="0" dirty="0" err="1"/>
              <a:t>pyPSA</a:t>
            </a:r>
            <a:r>
              <a:rPr lang="en-US" sz="1200" noProof="0" dirty="0"/>
              <a:t>, </a:t>
            </a:r>
            <a:r>
              <a:rPr lang="en-US" sz="1200" noProof="0" dirty="0" err="1"/>
              <a:t>OSEMoSYS</a:t>
            </a:r>
            <a:r>
              <a:rPr lang="en-US" sz="1200" noProof="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Shareware/Open-source packages with high modeling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Focused on model definition </a:t>
            </a:r>
            <a:r>
              <a:rPr lang="en-US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0" dirty="0"/>
              <a:t> no tools for data handling/visualization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Low flexibility </a:t>
            </a:r>
            <a:r>
              <a:rPr lang="en-US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0" dirty="0"/>
              <a:t> hard to develop new modeling features)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Designed for end users </a:t>
            </a:r>
            <a:r>
              <a:rPr lang="en-US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1200" noProof="0" dirty="0"/>
              <a:t>difficult to access and customize model behavior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3042667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General purpose modeling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Shareware/Open-source packages available (GAMS, CVXPY, </a:t>
            </a:r>
            <a:r>
              <a:rPr lang="en-US" sz="1200" noProof="0" dirty="0" err="1"/>
              <a:t>pyOMO</a:t>
            </a:r>
            <a:r>
              <a:rPr lang="en-US" sz="1200" noProof="0" dirty="0"/>
              <a:t>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High flexibility </a:t>
            </a:r>
            <a:r>
              <a:rPr lang="en-US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200" noProof="0" dirty="0"/>
              <a:t>useful to model a wide range of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Focused on mathematical model </a:t>
            </a:r>
            <a:r>
              <a:rPr lang="en-US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0" dirty="0"/>
              <a:t> no tools for data handling/visualization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Designed for model developers </a:t>
            </a:r>
            <a:r>
              <a:rPr lang="en-US" sz="1200" noProof="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200" noProof="0" dirty="0"/>
              <a:t>high experience and modeling knowledge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85566"/>
            <a:ext cx="5874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Few packages available (MARIO, </a:t>
            </a:r>
            <a:r>
              <a:rPr lang="en-US" sz="1200" noProof="0" dirty="0" err="1"/>
              <a:t>pyMRIO</a:t>
            </a:r>
            <a:r>
              <a:rPr lang="en-US" sz="1200" noProof="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Open-source packages with nearly zero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Designed to handle multi-sectoral databases (limited scope)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7DDB2-FADD-9EF0-E300-6F233DF9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88" y="3221133"/>
            <a:ext cx="1138604" cy="662668"/>
          </a:xfrm>
          <a:prstGeom prst="rect">
            <a:avLst/>
          </a:prstGeom>
        </p:spPr>
      </p:pic>
      <p:pic>
        <p:nvPicPr>
          <p:cNvPr id="1038" name="Picture 14" descr="Introduction to pyomo — Data Science for Energy System Modelling">
            <a:extLst>
              <a:ext uri="{FF2B5EF4-FFF2-40B4-BE49-F238E27FC236}">
                <a16:creationId xmlns:a16="http://schemas.microsoft.com/office/drawing/2014/main" id="{EDF3669F-C2B5-B667-66AC-73EBD382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83" y="4156831"/>
            <a:ext cx="1570892" cy="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AMS - Cutting Edge Modeling">
            <a:extLst>
              <a:ext uri="{FF2B5EF4-FFF2-40B4-BE49-F238E27FC236}">
                <a16:creationId xmlns:a16="http://schemas.microsoft.com/office/drawing/2014/main" id="{65D8C67A-0940-75B6-076A-8D60F3009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 r="23362" b="12084"/>
          <a:stretch>
            <a:fillRect/>
          </a:stretch>
        </p:blipFill>
        <p:spPr bwMode="auto">
          <a:xfrm>
            <a:off x="7019559" y="3743976"/>
            <a:ext cx="2195965" cy="6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calliope-project/calliope: A multi-scale energy systems ...">
            <a:extLst>
              <a:ext uri="{FF2B5EF4-FFF2-40B4-BE49-F238E27FC236}">
                <a16:creationId xmlns:a16="http://schemas.microsoft.com/office/drawing/2014/main" id="{A4EB770A-9401-A688-C889-9EF8E588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20" y="1196967"/>
            <a:ext cx="2660552" cy="5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PSA Website">
            <a:extLst>
              <a:ext uri="{FF2B5EF4-FFF2-40B4-BE49-F238E27FC236}">
                <a16:creationId xmlns:a16="http://schemas.microsoft.com/office/drawing/2014/main" id="{7B5D0D94-CC03-6F8E-5C82-48AE517BB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47" y="2056335"/>
            <a:ext cx="2100775" cy="55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et started - OSeMOSYS">
            <a:extLst>
              <a:ext uri="{FF2B5EF4-FFF2-40B4-BE49-F238E27FC236}">
                <a16:creationId xmlns:a16="http://schemas.microsoft.com/office/drawing/2014/main" id="{ACAAF1A2-E98A-0E08-CEBE-286E59AA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809" y="1580085"/>
            <a:ext cx="2647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B8AE2DF-9E92-9F5E-851A-75E5B821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93" y="5157527"/>
            <a:ext cx="70104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ymrio logo">
            <a:extLst>
              <a:ext uri="{FF2B5EF4-FFF2-40B4-BE49-F238E27FC236}">
                <a16:creationId xmlns:a16="http://schemas.microsoft.com/office/drawing/2014/main" id="{77597168-E891-D9DC-3087-65105ABDB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9" t="19670" r="5368" b="29010"/>
          <a:stretch>
            <a:fillRect/>
          </a:stretch>
        </p:blipFill>
        <p:spPr bwMode="auto">
          <a:xfrm>
            <a:off x="9043769" y="5095870"/>
            <a:ext cx="1975923" cy="8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516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concept and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Difficulties in handling and inspecting data (no Business Intelligence support)</a:t>
            </a:r>
          </a:p>
        </p:txBody>
      </p: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5718563" y="2199010"/>
            <a:ext cx="5686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Open-source, python-based modeling framework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General purpose model generator 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Embedding </a:t>
            </a:r>
            <a:r>
              <a:rPr lang="en-US" sz="1400" noProof="0" dirty="0" err="1"/>
              <a:t>cvxpy</a:t>
            </a:r>
            <a:r>
              <a:rPr lang="en-US" sz="1400" noProof="0" dirty="0"/>
              <a:t> modeling language (</a:t>
            </a:r>
            <a:r>
              <a:rPr lang="en-US" sz="1400" noProof="0" dirty="0">
                <a:hlinkClick r:id="rId2"/>
              </a:rPr>
              <a:t>cvxpy.org</a:t>
            </a:r>
            <a:r>
              <a:rPr lang="en-US" sz="1400" noProof="0" dirty="0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Solves one or more (integrated) convex numerical problems 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Mathematical model defined by user (symbolic definition)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Very low coding skills required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Centralized data management based on SQLite databases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Easy data collection for end-users (Excel-based)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0" dirty="0"/>
              <a:t>Easy data inspection based on </a:t>
            </a:r>
            <a:r>
              <a:rPr lang="en-US" sz="1400" noProof="0" dirty="0" err="1"/>
              <a:t>PowerBI</a:t>
            </a:r>
            <a:r>
              <a:rPr lang="en-US" sz="1400" noProof="0" dirty="0"/>
              <a:t> reports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13940" y="819776"/>
            <a:ext cx="6129515" cy="51027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noProof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7545278" y="5174619"/>
            <a:ext cx="2700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noProof="0" dirty="0">
                <a:hlinkClick r:id="rId3"/>
              </a:rPr>
              <a:t>https://github.com/cvxlab</a:t>
            </a:r>
            <a:r>
              <a:rPr lang="en-US" sz="1600" noProof="0" dirty="0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746492" y="5008892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Solve linear problems and integrated linear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0" dirty="0"/>
              <a:t>Handling data like a pro</a:t>
            </a:r>
          </a:p>
        </p:txBody>
      </p:sp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4BCC7C91-B702-40D6-CBF8-0E064BCA8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5674188" y="1064134"/>
            <a:ext cx="3367821" cy="1053374"/>
          </a:xfrm>
          <a:prstGeom prst="rect">
            <a:avLst/>
          </a:prstGeom>
        </p:spPr>
      </p:pic>
      <p:pic>
        <p:nvPicPr>
          <p:cNvPr id="3" name="Picture 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9FA6A2B5-6817-2040-F136-BCD247F04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45" y="1019479"/>
            <a:ext cx="613816" cy="6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D2EC7B-8345-D961-44C5-758567527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9" r="3735" b="37775"/>
          <a:stretch>
            <a:fillRect/>
          </a:stretch>
        </p:blipFill>
        <p:spPr>
          <a:xfrm>
            <a:off x="9859161" y="1713073"/>
            <a:ext cx="1309104" cy="34040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79E57D-42D7-83A9-BCFC-E4DBCCEF5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r="12978"/>
          <a:stretch>
            <a:fillRect/>
          </a:stretch>
        </p:blipFill>
        <p:spPr>
          <a:xfrm>
            <a:off x="10683996" y="1016746"/>
            <a:ext cx="463316" cy="6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516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concept and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53491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0" dirty="0"/>
              <a:t>Long journey so far…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0" dirty="0"/>
              <a:t>First commit </a:t>
            </a:r>
            <a:r>
              <a:rPr lang="en-US" sz="1400" b="1" noProof="0" dirty="0"/>
              <a:t>24 Jul 2022 (3 years)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0" dirty="0"/>
              <a:t>471 commits, several branches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0" dirty="0"/>
              <a:t>GitHub organization page: </a:t>
            </a:r>
            <a:r>
              <a:rPr lang="en-US" sz="1400" noProof="0" dirty="0">
                <a:hlinkClick r:id="rId2"/>
              </a:rPr>
              <a:t>https://github.com/cvxlab</a:t>
            </a:r>
            <a:r>
              <a:rPr lang="en-US" sz="1400" noProof="0" dirty="0"/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noProof="0" dirty="0"/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730705" y="193868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4BCC7C91-B702-40D6-CBF8-0E064BCA8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6774725" y="618877"/>
            <a:ext cx="3367821" cy="1053374"/>
          </a:xfrm>
          <a:prstGeom prst="rect">
            <a:avLst/>
          </a:prstGeom>
        </p:spPr>
      </p:pic>
      <p:pic>
        <p:nvPicPr>
          <p:cNvPr id="3" name="Picture 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9FA6A2B5-6817-2040-F136-BCD247F0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6" y="621610"/>
            <a:ext cx="613816" cy="6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D2EC7B-8345-D961-44C5-758567527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9" r="3735" b="37775"/>
          <a:stretch>
            <a:fillRect/>
          </a:stretch>
        </p:blipFill>
        <p:spPr>
          <a:xfrm>
            <a:off x="10361732" y="1315204"/>
            <a:ext cx="1309104" cy="34040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79E57D-42D7-83A9-BCFC-E4DBCCEF5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r="12978"/>
          <a:stretch>
            <a:fillRect/>
          </a:stretch>
        </p:blipFill>
        <p:spPr>
          <a:xfrm>
            <a:off x="11186567" y="618877"/>
            <a:ext cx="463316" cy="61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2977C-1939-AF44-DA98-A3DBF719553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22" t="6161" r="2279" b="22651"/>
          <a:stretch>
            <a:fillRect/>
          </a:stretch>
        </p:blipFill>
        <p:spPr>
          <a:xfrm>
            <a:off x="1013838" y="2902880"/>
            <a:ext cx="10172729" cy="30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  <a:latin typeface="+mj-lt"/>
                <a:ea typeface="+mj-ea"/>
                <a:cs typeface="+mj-cs"/>
              </a:rPr>
              <a:t>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344619" y="718109"/>
            <a:ext cx="10705537" cy="18552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0" dirty="0" err="1"/>
              <a:t>CVXlab</a:t>
            </a:r>
            <a:r>
              <a:rPr lang="en-US" sz="1400" noProof="0" dirty="0"/>
              <a:t> generates directory with </a:t>
            </a:r>
            <a:r>
              <a:rPr lang="en-US" sz="1400" b="1" noProof="0" dirty="0"/>
              <a:t>default setup files </a:t>
            </a:r>
            <a:r>
              <a:rPr lang="en-US" sz="1400" noProof="0" dirty="0"/>
              <a:t>(xlsx or </a:t>
            </a:r>
            <a:r>
              <a:rPr lang="en-US" sz="1400" noProof="0" dirty="0" err="1"/>
              <a:t>yml</a:t>
            </a:r>
            <a:r>
              <a:rPr lang="en-US" sz="1400" noProof="0" dirty="0"/>
              <a:t>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/>
              <a:t>Analyst fills setup files, defining models features (sets, data tables, variables, expressions).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 err="1"/>
              <a:t>CVXlab</a:t>
            </a:r>
            <a:r>
              <a:rPr lang="en-US" sz="1400" noProof="0" dirty="0"/>
              <a:t> imports setup files, producing an e</a:t>
            </a:r>
            <a:r>
              <a:rPr lang="en-US" sz="1400" b="1" noProof="0" dirty="0"/>
              <a:t>mpty SQLite database </a:t>
            </a:r>
            <a:r>
              <a:rPr lang="en-US" sz="1400" noProof="0" dirty="0"/>
              <a:t>and </a:t>
            </a:r>
            <a:r>
              <a:rPr lang="en-US" sz="1400" b="1" noProof="0" dirty="0"/>
              <a:t>raw excel data files</a:t>
            </a:r>
            <a:r>
              <a:rPr lang="en-US" sz="1400" noProof="0" dirty="0"/>
              <a:t>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/>
              <a:t>Analyst fills excel files with exogenous model data.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 err="1"/>
              <a:t>CVXlab</a:t>
            </a:r>
            <a:r>
              <a:rPr lang="en-US" sz="1400" noProof="0" dirty="0"/>
              <a:t> imports exogenous data from database, generates/solves numerical problem/s, export endogenous data to database.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0" dirty="0"/>
              <a:t>Database ready for data exploration and visualization. </a:t>
            </a:r>
          </a:p>
        </p:txBody>
      </p:sp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8868728" y="5093831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14" y="2569449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2" y="5258154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1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3CBF9B0-B66D-CD25-BC01-1DD4BCB6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54" y="2574312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77770367-0CEE-2AC6-48B7-5364C5A0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49" y="5212994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4A758-C96A-8231-27D2-518AE21B02FE}"/>
              </a:ext>
            </a:extLst>
          </p:cNvPr>
          <p:cNvSpPr txBox="1"/>
          <p:nvPr/>
        </p:nvSpPr>
        <p:spPr>
          <a:xfrm>
            <a:off x="4623604" y="3229935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setup information</a:t>
            </a:r>
          </a:p>
        </p:txBody>
      </p:sp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01AE3B5E-77D0-CD73-3624-459F15395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4" y="357102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B29EAA-4081-B986-83B9-B27997AE6E51}"/>
              </a:ext>
            </a:extLst>
          </p:cNvPr>
          <p:cNvSpPr txBox="1"/>
          <p:nvPr/>
        </p:nvSpPr>
        <p:spPr>
          <a:xfrm>
            <a:off x="4906272" y="5880025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SQL database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40B748-D5B0-C6E5-3FAC-FFADC202B058}"/>
              </a:ext>
            </a:extLst>
          </p:cNvPr>
          <p:cNvGrpSpPr/>
          <p:nvPr/>
        </p:nvGrpSpPr>
        <p:grpSpPr>
          <a:xfrm>
            <a:off x="8843916" y="2541135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10" tooltip="users icon"/>
              <a:extLst>
                <a:ext uri="{FF2B5EF4-FFF2-40B4-BE49-F238E27FC236}">
                  <a16:creationId xmlns:a16="http://schemas.microsoft.com/office/drawing/2014/main" id="{9C139E67-EECB-8B9F-3D7F-E8585DB81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1477C-EC80-087D-E503-E4D3B2DDAAC0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0" dirty="0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D26F080-2386-378E-D971-E17A6722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28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E48778-17FD-E709-751B-D488FB4827C7}"/>
              </a:ext>
            </a:extLst>
          </p:cNvPr>
          <p:cNvSpPr txBox="1"/>
          <p:nvPr/>
        </p:nvSpPr>
        <p:spPr>
          <a:xfrm>
            <a:off x="6353758" y="3998976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DEFA4-1371-7B33-B206-732D403BA72C}"/>
              </a:ext>
            </a:extLst>
          </p:cNvPr>
          <p:cNvSpPr txBox="1"/>
          <p:nvPr/>
        </p:nvSpPr>
        <p:spPr>
          <a:xfrm>
            <a:off x="4643730" y="4574718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0" dirty="0"/>
              <a:t>Model exogenous data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51B98D-0A06-A37C-1C3A-A6CC737E346E}"/>
              </a:ext>
            </a:extLst>
          </p:cNvPr>
          <p:cNvCxnSpPr>
            <a:cxnSpLocks/>
          </p:cNvCxnSpPr>
          <p:nvPr/>
        </p:nvCxnSpPr>
        <p:spPr>
          <a:xfrm flipH="1">
            <a:off x="2533618" y="2978443"/>
            <a:ext cx="2009859" cy="73778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4FEA88-EB9D-D188-6BB2-99A20AE509FD}"/>
              </a:ext>
            </a:extLst>
          </p:cNvPr>
          <p:cNvSpPr txBox="1"/>
          <p:nvPr/>
        </p:nvSpPr>
        <p:spPr>
          <a:xfrm>
            <a:off x="3317293" y="2925870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B0FC17-D47A-9DFC-CCC8-CA4BC1FB8C50}"/>
              </a:ext>
            </a:extLst>
          </p:cNvPr>
          <p:cNvCxnSpPr>
            <a:cxnSpLocks/>
          </p:cNvCxnSpPr>
          <p:nvPr/>
        </p:nvCxnSpPr>
        <p:spPr>
          <a:xfrm flipH="1">
            <a:off x="7196765" y="5637021"/>
            <a:ext cx="133577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96CA89-A1D6-DA5E-F8C7-22C6A7905333}"/>
              </a:ext>
            </a:extLst>
          </p:cNvPr>
          <p:cNvCxnSpPr>
            <a:cxnSpLocks/>
          </p:cNvCxnSpPr>
          <p:nvPr/>
        </p:nvCxnSpPr>
        <p:spPr>
          <a:xfrm>
            <a:off x="7025427" y="3147255"/>
            <a:ext cx="150710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B70386-B73A-16EE-A29F-7D3D19C2E915}"/>
              </a:ext>
            </a:extLst>
          </p:cNvPr>
          <p:cNvSpPr txBox="1"/>
          <p:nvPr/>
        </p:nvSpPr>
        <p:spPr>
          <a:xfrm>
            <a:off x="7508999" y="357999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E19CBC-94E5-3F1A-85AF-514E8DA17DE7}"/>
              </a:ext>
            </a:extLst>
          </p:cNvPr>
          <p:cNvCxnSpPr>
            <a:cxnSpLocks/>
          </p:cNvCxnSpPr>
          <p:nvPr/>
        </p:nvCxnSpPr>
        <p:spPr>
          <a:xfrm flipV="1">
            <a:off x="2590511" y="3506757"/>
            <a:ext cx="1939874" cy="72844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BDA036-87CF-7402-4D2B-D0E2EA884109}"/>
              </a:ext>
            </a:extLst>
          </p:cNvPr>
          <p:cNvSpPr txBox="1"/>
          <p:nvPr/>
        </p:nvSpPr>
        <p:spPr>
          <a:xfrm>
            <a:off x="2853263" y="4132413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22EAE1-CEE6-C527-BEBA-B3CBB73826C3}"/>
              </a:ext>
            </a:extLst>
          </p:cNvPr>
          <p:cNvCxnSpPr>
            <a:cxnSpLocks/>
          </p:cNvCxnSpPr>
          <p:nvPr/>
        </p:nvCxnSpPr>
        <p:spPr>
          <a:xfrm flipH="1">
            <a:off x="2613398" y="4562001"/>
            <a:ext cx="1859899" cy="934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F1871F-BE90-40BB-AAD3-66431758D81F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571349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7452F-37A3-08D6-88BD-A0C70941D40E}"/>
              </a:ext>
            </a:extLst>
          </p:cNvPr>
          <p:cNvSpPr txBox="1"/>
          <p:nvPr/>
        </p:nvSpPr>
        <p:spPr>
          <a:xfrm>
            <a:off x="7523533" y="274547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D600C8-192B-0804-7097-2D9EB7124287}"/>
              </a:ext>
            </a:extLst>
          </p:cNvPr>
          <p:cNvCxnSpPr>
            <a:cxnSpLocks/>
          </p:cNvCxnSpPr>
          <p:nvPr/>
        </p:nvCxnSpPr>
        <p:spPr>
          <a:xfrm flipV="1">
            <a:off x="7041208" y="3606595"/>
            <a:ext cx="1491328" cy="79249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893FAD-A824-A32E-0C4A-D73CB9A16DAF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882495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D09FB2F-67B2-325F-DEF7-285E2F799581}"/>
              </a:ext>
            </a:extLst>
          </p:cNvPr>
          <p:cNvSpPr txBox="1"/>
          <p:nvPr/>
        </p:nvSpPr>
        <p:spPr>
          <a:xfrm>
            <a:off x="3114413" y="5452355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0" dirty="0"/>
              <a:t>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69D6E0-1516-74AB-DDEC-A17DFFB25D58}"/>
              </a:ext>
            </a:extLst>
          </p:cNvPr>
          <p:cNvCxnSpPr>
            <a:cxnSpLocks/>
          </p:cNvCxnSpPr>
          <p:nvPr/>
        </p:nvCxnSpPr>
        <p:spPr>
          <a:xfrm flipV="1">
            <a:off x="9431279" y="3922152"/>
            <a:ext cx="0" cy="960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11C9259-8895-995E-91E9-1FCCC3D88586}"/>
              </a:ext>
            </a:extLst>
          </p:cNvPr>
          <p:cNvSpPr txBox="1"/>
          <p:nvPr/>
        </p:nvSpPr>
        <p:spPr>
          <a:xfrm>
            <a:off x="9867584" y="5212994"/>
            <a:ext cx="170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0" dirty="0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08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  <p:bldP spid="21" grpId="0"/>
      <p:bldP spid="33" grpId="0"/>
      <p:bldP spid="47" grpId="0"/>
      <p:bldP spid="53" grpId="0"/>
      <p:bldP spid="61" grpId="0"/>
      <p:bldP spid="68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50FD28-B188-EFBD-1FE1-A799FC946E90}"/>
              </a:ext>
            </a:extLst>
          </p:cNvPr>
          <p:cNvSpPr/>
          <p:nvPr/>
        </p:nvSpPr>
        <p:spPr>
          <a:xfrm>
            <a:off x="910166" y="3908955"/>
            <a:ext cx="4309634" cy="2065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2205E-3F30-2828-5FBB-D1B95E014D99}"/>
              </a:ext>
            </a:extLst>
          </p:cNvPr>
          <p:cNvSpPr/>
          <p:nvPr/>
        </p:nvSpPr>
        <p:spPr>
          <a:xfrm>
            <a:off x="910166" y="1693428"/>
            <a:ext cx="4309634" cy="2065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</a:rPr>
              <a:t> fundamental objects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DAB428D6-7301-644A-0C72-2DFC2C5B02F6}"/>
              </a:ext>
            </a:extLst>
          </p:cNvPr>
          <p:cNvSpPr txBox="1"/>
          <p:nvPr/>
        </p:nvSpPr>
        <p:spPr>
          <a:xfrm>
            <a:off x="910168" y="1740397"/>
            <a:ext cx="430963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0" dirty="0">
                <a:solidFill>
                  <a:schemeClr val="accent2"/>
                </a:solidFill>
              </a:rPr>
              <a:t>Sets</a:t>
            </a:r>
            <a:r>
              <a:rPr lang="en-US" sz="1200" b="1" noProof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100" noProof="0" dirty="0"/>
              <a:t>Dimensions that define the scope of the model. Each set corresponds to a table in SQL database.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48AEE0E6-4F45-0444-CAB4-BA5C2B831E50}"/>
              </a:ext>
            </a:extLst>
          </p:cNvPr>
          <p:cNvSpPr txBox="1"/>
          <p:nvPr/>
        </p:nvSpPr>
        <p:spPr>
          <a:xfrm>
            <a:off x="910167" y="3898412"/>
            <a:ext cx="4140763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0" dirty="0">
                <a:solidFill>
                  <a:schemeClr val="accent2"/>
                </a:solidFill>
              </a:rPr>
              <a:t>Data tables</a:t>
            </a:r>
            <a:r>
              <a:rPr lang="en-US" sz="1200" b="1" noProof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050" noProof="0" dirty="0"/>
              <a:t>Collection of model endogenous/exogenous data identified by a list of sets (coordinates). Each data table corresponds to a table in SQL database, related to one or multiple sets.</a:t>
            </a:r>
          </a:p>
        </p:txBody>
      </p:sp>
      <p:pic>
        <p:nvPicPr>
          <p:cNvPr id="1030" name="Picture 6" descr="indexing icon">
            <a:hlinkClick r:id="rId2" tooltip="indexing icon"/>
            <a:extLst>
              <a:ext uri="{FF2B5EF4-FFF2-40B4-BE49-F238E27FC236}">
                <a16:creationId xmlns:a16="http://schemas.microsoft.com/office/drawing/2014/main" id="{6C11D34F-0927-0CF6-1DF1-4FC89EC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09" y="4954921"/>
            <a:ext cx="748290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660B73A6-244A-2585-3D86-640D01859E87}"/>
              </a:ext>
            </a:extLst>
          </p:cNvPr>
          <p:cNvSpPr txBox="1"/>
          <p:nvPr/>
        </p:nvSpPr>
        <p:spPr>
          <a:xfrm>
            <a:off x="2026941" y="2513077"/>
            <a:ext cx="319285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i="1" noProof="0" dirty="0"/>
              <a:t>Examples: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0" dirty="0"/>
              <a:t>Scenario: [Business As Usual, Net-Zero]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0" dirty="0"/>
              <a:t>Technology: [Gas Turbines, Solar PV]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0" dirty="0"/>
              <a:t>Product: [Natural Gas, Electricity]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0" dirty="0"/>
              <a:t>Year: [2000, 2010, …, 2050]</a:t>
            </a:r>
          </a:p>
        </p:txBody>
      </p:sp>
      <p:pic>
        <p:nvPicPr>
          <p:cNvPr id="1032" name="Picture 8" descr="3d cube icon">
            <a:hlinkClick r:id="rId4" tooltip="3d cube icon"/>
            <a:extLst>
              <a:ext uri="{FF2B5EF4-FFF2-40B4-BE49-F238E27FC236}">
                <a16:creationId xmlns:a16="http://schemas.microsoft.com/office/drawing/2014/main" id="{61ED6EBB-F0F2-85AB-E8FC-7B7AE651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4" y="2570952"/>
            <a:ext cx="787908" cy="78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ACF4663A-FEC7-3E68-D88C-65E9BF7F713B}"/>
              </a:ext>
            </a:extLst>
          </p:cNvPr>
          <p:cNvSpPr txBox="1"/>
          <p:nvPr/>
        </p:nvSpPr>
        <p:spPr>
          <a:xfrm>
            <a:off x="2026941" y="4852820"/>
            <a:ext cx="31501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i="1" noProof="0" dirty="0"/>
              <a:t>Examples: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0" dirty="0"/>
              <a:t>Energy Demand (Scenario, Product, Year)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0" dirty="0"/>
              <a:t>Efficiency (Technology)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0" dirty="0"/>
              <a:t>Capacity (Scenario, Technology)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0" dirty="0"/>
              <a:t>…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CAAE499-B70E-5AE7-338F-D9B1E3F2C6D9}"/>
              </a:ext>
            </a:extLst>
          </p:cNvPr>
          <p:cNvSpPr/>
          <p:nvPr/>
        </p:nvSpPr>
        <p:spPr>
          <a:xfrm>
            <a:off x="6398858" y="1693429"/>
            <a:ext cx="4309634" cy="206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/>
          </a:p>
        </p:txBody>
      </p:sp>
      <p:sp>
        <p:nvSpPr>
          <p:cNvPr id="1067" name="CasellaDiTesto 1">
            <a:extLst>
              <a:ext uri="{FF2B5EF4-FFF2-40B4-BE49-F238E27FC236}">
                <a16:creationId xmlns:a16="http://schemas.microsoft.com/office/drawing/2014/main" id="{C6AFA16D-2AC3-1B33-4FAC-C7F8E4FF31FE}"/>
              </a:ext>
            </a:extLst>
          </p:cNvPr>
          <p:cNvSpPr txBox="1"/>
          <p:nvPr/>
        </p:nvSpPr>
        <p:spPr>
          <a:xfrm>
            <a:off x="6398858" y="1740398"/>
            <a:ext cx="43096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0" dirty="0">
                <a:solidFill>
                  <a:schemeClr val="accent2"/>
                </a:solidFill>
              </a:rPr>
              <a:t>Variables</a:t>
            </a:r>
            <a:r>
              <a:rPr lang="en-US" sz="1200" b="1" noProof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noProof="0" dirty="0"/>
              <a:t>Symbolic items pointing to data in database. 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0" dirty="0"/>
              <a:t>Can be used to compose mathematical expressions.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0" dirty="0"/>
              <a:t>Multiple variables can be derived from each data table. 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0" dirty="0"/>
              <a:t>Can be defined as subset of data tables (filtering data based on related sets filters)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CasellaDiTesto 1">
                <a:extLst>
                  <a:ext uri="{FF2B5EF4-FFF2-40B4-BE49-F238E27FC236}">
                    <a16:creationId xmlns:a16="http://schemas.microsoft.com/office/drawing/2014/main" id="{844F8CAD-3E86-9F9D-660D-37523D037681}"/>
                  </a:ext>
                </a:extLst>
              </p:cNvPr>
              <p:cNvSpPr txBox="1"/>
              <p:nvPr/>
            </p:nvSpPr>
            <p:spPr>
              <a:xfrm>
                <a:off x="7619379" y="3077756"/>
                <a:ext cx="3047318" cy="69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100" b="0" i="1" noProof="0" dirty="0"/>
                  <a:t>Example from data table «Energy Demand» </a:t>
                </a:r>
              </a:p>
              <a:p>
                <a:pPr marL="446088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1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noProof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  <m:r>
                          <a:rPr lang="en-US" sz="11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noProof="0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</m:e>
                    </m:d>
                    <m:r>
                      <a:rPr lang="en-US" sz="11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1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𝑆𝑐𝑒𝑛𝑎𝑟𝑖𝑜</m:t>
                    </m:r>
                  </m:oMath>
                </a14:m>
                <a:endParaRPr lang="en-US" sz="1100" b="0" i="1" noProof="0" dirty="0">
                  <a:ea typeface="Cambria Math" panose="02040503050406030204" pitchFamily="18" charset="0"/>
                </a:endParaRPr>
              </a:p>
              <a:p>
                <a:pPr marL="446088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noProof="0" smtClean="0">
                            <a:latin typeface="Cambria Math" panose="02040503050406030204" pitchFamily="18" charset="0"/>
                          </a:rPr>
                          <m:t>𝑠𝑦</m:t>
                        </m:r>
                      </m:sub>
                    </m:sSub>
                    <m:d>
                      <m:dPr>
                        <m:ctrlPr>
                          <a:rPr lang="en-US" sz="11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noProof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  <m:r>
                          <a:rPr lang="en-US" sz="1100" i="1" noProof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110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1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𝑌𝑒𝑎𝑟</m:t>
                    </m:r>
                    <m:r>
                      <a:rPr lang="en-US" sz="11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sz="11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𝑆𝑐𝑒𝑛𝑎𝑟𝑖𝑜</m:t>
                    </m:r>
                  </m:oMath>
                </a14:m>
                <a:endParaRPr lang="en-US" sz="1100" i="1" noProof="0" dirty="0"/>
              </a:p>
            </p:txBody>
          </p:sp>
        </mc:Choice>
        <mc:Fallback xmlns="">
          <p:sp>
            <p:nvSpPr>
              <p:cNvPr id="1068" name="CasellaDiTesto 1">
                <a:extLst>
                  <a:ext uri="{FF2B5EF4-FFF2-40B4-BE49-F238E27FC236}">
                    <a16:creationId xmlns:a16="http://schemas.microsoft.com/office/drawing/2014/main" id="{844F8CAD-3E86-9F9D-660D-37523D03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79" y="3077756"/>
                <a:ext cx="3047318" cy="690445"/>
              </a:xfrm>
              <a:prstGeom prst="rect">
                <a:avLst/>
              </a:prstGeom>
              <a:blipFill>
                <a:blip r:embed="rId6"/>
                <a:stretch>
                  <a:fillRect t="-88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0" name="Picture 20" descr="variable x icon">
            <a:hlinkClick r:id="rId7" tooltip="variable x icon"/>
            <a:extLst>
              <a:ext uri="{FF2B5EF4-FFF2-40B4-BE49-F238E27FC236}">
                <a16:creationId xmlns:a16="http://schemas.microsoft.com/office/drawing/2014/main" id="{AEF761AF-F44A-F384-CCBF-E44F3C8D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5" y="311817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tangle 1071">
            <a:extLst>
              <a:ext uri="{FF2B5EF4-FFF2-40B4-BE49-F238E27FC236}">
                <a16:creationId xmlns:a16="http://schemas.microsoft.com/office/drawing/2014/main" id="{01465086-9B80-7CD8-7A71-CA371D8FF831}"/>
              </a:ext>
            </a:extLst>
          </p:cNvPr>
          <p:cNvSpPr/>
          <p:nvPr/>
        </p:nvSpPr>
        <p:spPr>
          <a:xfrm>
            <a:off x="6398858" y="3908955"/>
            <a:ext cx="4309634" cy="2065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/>
          </a:p>
        </p:txBody>
      </p:sp>
      <p:sp>
        <p:nvSpPr>
          <p:cNvPr id="1073" name="CasellaDiTesto 1">
            <a:extLst>
              <a:ext uri="{FF2B5EF4-FFF2-40B4-BE49-F238E27FC236}">
                <a16:creationId xmlns:a16="http://schemas.microsoft.com/office/drawing/2014/main" id="{59F0DB88-D729-023C-A78D-FE079AAEA438}"/>
              </a:ext>
            </a:extLst>
          </p:cNvPr>
          <p:cNvSpPr txBox="1"/>
          <p:nvPr/>
        </p:nvSpPr>
        <p:spPr>
          <a:xfrm>
            <a:off x="6398860" y="3955923"/>
            <a:ext cx="4267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0" dirty="0">
                <a:solidFill>
                  <a:schemeClr val="accent2"/>
                </a:solidFill>
              </a:rPr>
              <a:t>Expressions</a:t>
            </a:r>
            <a:r>
              <a:rPr lang="en-US" sz="1200" b="1" noProof="0" dirty="0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noProof="0" dirty="0"/>
              <a:t>Symbolic expressions (equations, inequalities, objective functions) that compose mathematical problems.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0" dirty="0"/>
              <a:t>Defined based on variables and math/custom operators.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0" dirty="0"/>
              <a:t>Must be dimensionally and structurally consistent.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0" dirty="0"/>
              <a:t>Can be grouped into separate independent or integrated problems solved in parallel.</a:t>
            </a:r>
          </a:p>
        </p:txBody>
      </p:sp>
      <p:pic>
        <p:nvPicPr>
          <p:cNvPr id="1071" name="Picture 22" descr="Pie equations icon">
            <a:hlinkClick r:id="rId9" tooltip="Pie equations icon"/>
            <a:extLst>
              <a:ext uri="{FF2B5EF4-FFF2-40B4-BE49-F238E27FC236}">
                <a16:creationId xmlns:a16="http://schemas.microsoft.com/office/drawing/2014/main" id="{94463575-2091-1B95-237E-C8D39607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03" y="790093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8" descr="SQLite Logo transparent PNG - StickPNG">
            <a:extLst>
              <a:ext uri="{FF2B5EF4-FFF2-40B4-BE49-F238E27FC236}">
                <a16:creationId xmlns:a16="http://schemas.microsoft.com/office/drawing/2014/main" id="{273DE294-D719-712C-4956-CE131D22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72" y="913776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base icon">
            <a:hlinkClick r:id="rId12" tooltip="database icon"/>
            <a:extLst>
              <a:ext uri="{FF2B5EF4-FFF2-40B4-BE49-F238E27FC236}">
                <a16:creationId xmlns:a16="http://schemas.microsoft.com/office/drawing/2014/main" id="{475216E9-886A-365F-2671-3293CB63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29" y="86861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7CF1D-7801-3F78-4972-66181BB37D93}"/>
              </a:ext>
            </a:extLst>
          </p:cNvPr>
          <p:cNvSpPr txBox="1"/>
          <p:nvPr/>
        </p:nvSpPr>
        <p:spPr>
          <a:xfrm>
            <a:off x="1094409" y="958301"/>
            <a:ext cx="1430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0" dirty="0"/>
              <a:t>Model SQL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0">
                <a:extLst>
                  <a:ext uri="{FF2B5EF4-FFF2-40B4-BE49-F238E27FC236}">
                    <a16:creationId xmlns:a16="http://schemas.microsoft.com/office/drawing/2014/main" id="{086BA051-44D9-FD4A-19DC-60C951A3F9BD}"/>
                  </a:ext>
                </a:extLst>
              </p:cNvPr>
              <p:cNvSpPr txBox="1"/>
              <p:nvPr/>
            </p:nvSpPr>
            <p:spPr>
              <a:xfrm>
                <a:off x="8866958" y="5299096"/>
                <a:ext cx="15778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2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200" b="1" i="0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0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200" b="1" i="0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b="0" noProof="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200" b="1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200" b="1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noProof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noProof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noProof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𝐥𝐫</m:t>
                    </m:r>
                    <m:r>
                      <a:rPr lang="en-US" sz="1200" b="1" noProof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200" b="1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noProof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120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noProof="0" dirty="0"/>
                  <a:t> </a:t>
                </a:r>
              </a:p>
            </p:txBody>
          </p:sp>
        </mc:Choice>
        <mc:Fallback xmlns="">
          <p:sp>
            <p:nvSpPr>
              <p:cNvPr id="14" name="CasellaDiTesto 10">
                <a:extLst>
                  <a:ext uri="{FF2B5EF4-FFF2-40B4-BE49-F238E27FC236}">
                    <a16:creationId xmlns:a16="http://schemas.microsoft.com/office/drawing/2014/main" id="{086BA051-44D9-FD4A-19DC-60C951A3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58" y="5299096"/>
                <a:ext cx="1577875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640BA7A-2CEC-1706-CE2A-22C263124281}"/>
              </a:ext>
            </a:extLst>
          </p:cNvPr>
          <p:cNvSpPr txBox="1"/>
          <p:nvPr/>
        </p:nvSpPr>
        <p:spPr>
          <a:xfrm>
            <a:off x="7174286" y="958301"/>
            <a:ext cx="1591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0" dirty="0"/>
              <a:t>Model numerical problem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FC62B5A-CC0D-A26C-CFAD-41582139F1F2}"/>
              </a:ext>
            </a:extLst>
          </p:cNvPr>
          <p:cNvCxnSpPr>
            <a:cxnSpLocks/>
            <a:stCxn id="16" idx="3"/>
            <a:endCxn id="1066" idx="1"/>
          </p:cNvCxnSpPr>
          <p:nvPr/>
        </p:nvCxnSpPr>
        <p:spPr>
          <a:xfrm flipV="1">
            <a:off x="5219800" y="2725931"/>
            <a:ext cx="1179058" cy="2215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7" grpId="0"/>
      <p:bldP spid="8" grpId="0"/>
      <p:bldP spid="10" grpId="0"/>
      <p:bldP spid="12" grpId="0"/>
      <p:bldP spid="1066" grpId="0" animBg="1"/>
      <p:bldP spid="1067" grpId="0"/>
      <p:bldP spid="1068" grpId="0"/>
      <p:bldP spid="1072" grpId="0" animBg="1"/>
      <p:bldP spid="107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E277A8A-6BA6-1AA9-DC7F-2BEFAF49BCF0}"/>
              </a:ext>
            </a:extLst>
          </p:cNvPr>
          <p:cNvSpPr/>
          <p:nvPr/>
        </p:nvSpPr>
        <p:spPr>
          <a:xfrm>
            <a:off x="1977002" y="3958716"/>
            <a:ext cx="1352387" cy="139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6654A-B101-F6DA-3C22-C8931532B499}"/>
              </a:ext>
            </a:extLst>
          </p:cNvPr>
          <p:cNvSpPr/>
          <p:nvPr/>
        </p:nvSpPr>
        <p:spPr>
          <a:xfrm>
            <a:off x="1977002" y="1378697"/>
            <a:ext cx="1352387" cy="139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DF0D34-C303-00DA-A09F-55894F5DE8DF}"/>
              </a:ext>
            </a:extLst>
          </p:cNvPr>
          <p:cNvSpPr/>
          <p:nvPr/>
        </p:nvSpPr>
        <p:spPr>
          <a:xfrm>
            <a:off x="5884279" y="4400746"/>
            <a:ext cx="1484739" cy="1576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D392CD96-B2A9-64AA-3BAC-AD6902AE73E8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 err="1">
                <a:solidFill>
                  <a:srgbClr val="728FA5"/>
                </a:solidFill>
              </a:rPr>
              <a:t>CVXlab</a:t>
            </a:r>
            <a:r>
              <a:rPr lang="en-US" sz="2800" b="1" noProof="0" dirty="0">
                <a:solidFill>
                  <a:srgbClr val="728FA5"/>
                </a:solidFill>
              </a:rPr>
              <a:t> fundamental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9E1DC-02D6-CA1C-B9BF-4D4EECF89FF7}"/>
              </a:ext>
            </a:extLst>
          </p:cNvPr>
          <p:cNvSpPr txBox="1"/>
          <p:nvPr/>
        </p:nvSpPr>
        <p:spPr>
          <a:xfrm>
            <a:off x="203199" y="2698184"/>
            <a:ext cx="1133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0" dirty="0"/>
              <a:t>Model object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CA48B5-CE68-8E3A-7DE8-8758CE352D62}"/>
              </a:ext>
            </a:extLst>
          </p:cNvPr>
          <p:cNvSpPr/>
          <p:nvPr/>
        </p:nvSpPr>
        <p:spPr>
          <a:xfrm>
            <a:off x="1503925" y="2079131"/>
            <a:ext cx="279400" cy="245749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1" name="Picture 22" descr="Pie equations icon">
            <a:hlinkClick r:id="rId2" tooltip="Pie equations icon"/>
            <a:extLst>
              <a:ext uri="{FF2B5EF4-FFF2-40B4-BE49-F238E27FC236}">
                <a16:creationId xmlns:a16="http://schemas.microsoft.com/office/drawing/2014/main" id="{73FE0012-FF99-5D40-94FA-9EC52110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03" y="4570238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atabase icon">
            <a:hlinkClick r:id="rId4" tooltip="database icon"/>
            <a:extLst>
              <a:ext uri="{FF2B5EF4-FFF2-40B4-BE49-F238E27FC236}">
                <a16:creationId xmlns:a16="http://schemas.microsoft.com/office/drawing/2014/main" id="{06761C71-274A-BA54-2CE5-55B54ACA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40" y="204576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06FB73-EF72-1807-4629-5050C422554B}"/>
              </a:ext>
            </a:extLst>
          </p:cNvPr>
          <p:cNvSpPr txBox="1"/>
          <p:nvPr/>
        </p:nvSpPr>
        <p:spPr>
          <a:xfrm>
            <a:off x="2009035" y="1438056"/>
            <a:ext cx="1288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noProof="0" dirty="0"/>
              <a:t>Model SQL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77112-239F-33E5-F2DB-E6A693CFAA96}"/>
              </a:ext>
            </a:extLst>
          </p:cNvPr>
          <p:cNvSpPr txBox="1"/>
          <p:nvPr/>
        </p:nvSpPr>
        <p:spPr>
          <a:xfrm>
            <a:off x="1959075" y="3958716"/>
            <a:ext cx="13523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noProof="0" dirty="0"/>
              <a:t>Model numerical problem</a:t>
            </a:r>
          </a:p>
        </p:txBody>
      </p:sp>
      <p:pic>
        <p:nvPicPr>
          <p:cNvPr id="29" name="Picture 28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39E84A0B-BDDC-38D2-DA55-8AB46E849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9" y="3268887"/>
            <a:ext cx="1045222" cy="1042286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4D39C959-4495-B517-1377-F0FEA830DE5E}"/>
              </a:ext>
            </a:extLst>
          </p:cNvPr>
          <p:cNvSpPr/>
          <p:nvPr/>
        </p:nvSpPr>
        <p:spPr>
          <a:xfrm>
            <a:off x="3601999" y="3983076"/>
            <a:ext cx="279400" cy="13592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31E13-4F26-59B8-FAEE-5BC8AF390AFE}"/>
              </a:ext>
            </a:extLst>
          </p:cNvPr>
          <p:cNvSpPr txBox="1"/>
          <p:nvPr/>
        </p:nvSpPr>
        <p:spPr>
          <a:xfrm>
            <a:off x="3925136" y="3997871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Sub-problem #1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557ACF-45DD-08F5-076E-7009DF01E4AD}"/>
              </a:ext>
            </a:extLst>
          </p:cNvPr>
          <p:cNvSpPr txBox="1"/>
          <p:nvPr/>
        </p:nvSpPr>
        <p:spPr>
          <a:xfrm>
            <a:off x="3925136" y="4347364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Sub-problem #2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C7223-BB34-4298-E0D2-80D636F66001}"/>
              </a:ext>
            </a:extLst>
          </p:cNvPr>
          <p:cNvSpPr txBox="1"/>
          <p:nvPr/>
        </p:nvSpPr>
        <p:spPr>
          <a:xfrm>
            <a:off x="3925137" y="5018644"/>
            <a:ext cx="145599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0" dirty="0"/>
              <a:t>Sub-problem #n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6461192-B455-B942-747A-6A354339576F}"/>
              </a:ext>
            </a:extLst>
          </p:cNvPr>
          <p:cNvSpPr/>
          <p:nvPr/>
        </p:nvSpPr>
        <p:spPr>
          <a:xfrm>
            <a:off x="5506728" y="4481241"/>
            <a:ext cx="279400" cy="14109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noProof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14C1B-5845-69BA-9DBE-9FFB3AF6BD93}"/>
              </a:ext>
            </a:extLst>
          </p:cNvPr>
          <p:cNvSpPr txBox="1"/>
          <p:nvPr/>
        </p:nvSpPr>
        <p:spPr>
          <a:xfrm>
            <a:off x="5884280" y="4784248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Expression #1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C54A3-44B0-8B34-E3F6-676B2BB8009E}"/>
              </a:ext>
            </a:extLst>
          </p:cNvPr>
          <p:cNvSpPr txBox="1"/>
          <p:nvPr/>
        </p:nvSpPr>
        <p:spPr>
          <a:xfrm>
            <a:off x="5884280" y="5056880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Expression #2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63F40A-7FCC-E5E1-1BD0-3E35C28B4C41}"/>
              </a:ext>
            </a:extLst>
          </p:cNvPr>
          <p:cNvSpPr txBox="1"/>
          <p:nvPr/>
        </p:nvSpPr>
        <p:spPr>
          <a:xfrm>
            <a:off x="5884280" y="5637289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Expression #m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153363-3068-E4E4-C03A-9BE35BCCA2EA}"/>
              </a:ext>
            </a:extLst>
          </p:cNvPr>
          <p:cNvSpPr txBox="1"/>
          <p:nvPr/>
        </p:nvSpPr>
        <p:spPr>
          <a:xfrm>
            <a:off x="3925136" y="4655141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B64CC-2FB3-8A28-CEE1-36A408A92CD4}"/>
              </a:ext>
            </a:extLst>
          </p:cNvPr>
          <p:cNvSpPr txBox="1"/>
          <p:nvPr/>
        </p:nvSpPr>
        <p:spPr>
          <a:xfrm>
            <a:off x="5884280" y="5331113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…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B9C9D0FD-DF58-C90C-95CA-0ACAA36F0B07}"/>
              </a:ext>
            </a:extLst>
          </p:cNvPr>
          <p:cNvSpPr/>
          <p:nvPr/>
        </p:nvSpPr>
        <p:spPr>
          <a:xfrm>
            <a:off x="5202304" y="992950"/>
            <a:ext cx="279400" cy="8876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43AC13-721B-432B-9BD5-5DF2EF6ED132}"/>
              </a:ext>
            </a:extLst>
          </p:cNvPr>
          <p:cNvSpPr txBox="1"/>
          <p:nvPr/>
        </p:nvSpPr>
        <p:spPr>
          <a:xfrm>
            <a:off x="5884280" y="4449297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Objective (opt.)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EFDF58-F1DF-D53E-1647-967D6D93D17D}"/>
              </a:ext>
            </a:extLst>
          </p:cNvPr>
          <p:cNvSpPr txBox="1"/>
          <p:nvPr/>
        </p:nvSpPr>
        <p:spPr>
          <a:xfrm>
            <a:off x="3985196" y="1277936"/>
            <a:ext cx="1111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0" dirty="0"/>
              <a:t>Sets tables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2F181-FDE5-54C8-8E35-816ED187C44F}"/>
              </a:ext>
            </a:extLst>
          </p:cNvPr>
          <p:cNvSpPr txBox="1"/>
          <p:nvPr/>
        </p:nvSpPr>
        <p:spPr>
          <a:xfrm>
            <a:off x="5587780" y="654475"/>
            <a:ext cx="459518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Inter-problem set</a:t>
            </a:r>
          </a:p>
          <a:p>
            <a:r>
              <a:rPr lang="en-US" sz="1000" i="1" dirty="0"/>
              <a:t>Define the number of times the problem (all sub-problems) is solved.</a:t>
            </a:r>
            <a:br>
              <a:rPr lang="en-US" sz="1000" i="1" dirty="0"/>
            </a:br>
            <a:r>
              <a:rPr lang="en-US" sz="1000" i="1" dirty="0"/>
              <a:t>(e.g. problem solved for all combinations of scenarios and sensitivities)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78EC552-F382-426F-1DE1-20D233BE13E9}"/>
              </a:ext>
            </a:extLst>
          </p:cNvPr>
          <p:cNvSpPr/>
          <p:nvPr/>
        </p:nvSpPr>
        <p:spPr>
          <a:xfrm>
            <a:off x="3638882" y="1438056"/>
            <a:ext cx="279400" cy="14727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988209-B191-30CF-C72F-B4019AC15E7D}"/>
              </a:ext>
            </a:extLst>
          </p:cNvPr>
          <p:cNvSpPr txBox="1"/>
          <p:nvPr/>
        </p:nvSpPr>
        <p:spPr>
          <a:xfrm>
            <a:off x="3975945" y="2734229"/>
            <a:ext cx="1111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0" dirty="0"/>
              <a:t>Data tables</a:t>
            </a:r>
          </a:p>
        </p:txBody>
      </p:sp>
      <p:pic>
        <p:nvPicPr>
          <p:cNvPr id="61" name="Picture 6" descr="indexing icon">
            <a:hlinkClick r:id="rId7" tooltip="indexing icon"/>
            <a:extLst>
              <a:ext uri="{FF2B5EF4-FFF2-40B4-BE49-F238E27FC236}">
                <a16:creationId xmlns:a16="http://schemas.microsoft.com/office/drawing/2014/main" id="{A64E6565-7615-8F36-20F8-95B6B8A4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70" y="1846988"/>
            <a:ext cx="748290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Left Brace 62">
            <a:extLst>
              <a:ext uri="{FF2B5EF4-FFF2-40B4-BE49-F238E27FC236}">
                <a16:creationId xmlns:a16="http://schemas.microsoft.com/office/drawing/2014/main" id="{EFE348A8-C8B8-6A57-41A5-A3BED6A7686D}"/>
              </a:ext>
            </a:extLst>
          </p:cNvPr>
          <p:cNvSpPr/>
          <p:nvPr/>
        </p:nvSpPr>
        <p:spPr>
          <a:xfrm>
            <a:off x="5202304" y="2456945"/>
            <a:ext cx="279400" cy="8876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0867E7-E9E1-11E0-40F5-21498146C4B6}"/>
              </a:ext>
            </a:extLst>
          </p:cNvPr>
          <p:cNvSpPr txBox="1"/>
          <p:nvPr/>
        </p:nvSpPr>
        <p:spPr>
          <a:xfrm>
            <a:off x="5521489" y="2388771"/>
            <a:ext cx="1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Exogenous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A49ED3-C676-1186-5D45-48306AB406AB}"/>
              </a:ext>
            </a:extLst>
          </p:cNvPr>
          <p:cNvSpPr txBox="1"/>
          <p:nvPr/>
        </p:nvSpPr>
        <p:spPr>
          <a:xfrm>
            <a:off x="5521489" y="2751623"/>
            <a:ext cx="1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Endogenous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5CB9A-E807-DBEC-B5B8-2D73816A1FA0}"/>
              </a:ext>
            </a:extLst>
          </p:cNvPr>
          <p:cNvSpPr txBox="1"/>
          <p:nvPr/>
        </p:nvSpPr>
        <p:spPr>
          <a:xfrm>
            <a:off x="5521489" y="3090306"/>
            <a:ext cx="209343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Sub-problem specific</a:t>
            </a:r>
            <a:br>
              <a:rPr lang="en-US" sz="1400" noProof="0" dirty="0"/>
            </a:br>
            <a:r>
              <a:rPr lang="en-US" sz="1000" noProof="0" dirty="0"/>
              <a:t>Exogenous or </a:t>
            </a:r>
            <a:r>
              <a:rPr lang="en-US" sz="1000" noProof="0" dirty="0" err="1"/>
              <a:t>en</a:t>
            </a:r>
            <a:r>
              <a:rPr lang="en-US" sz="1000" dirty="0" err="1"/>
              <a:t>dogenous</a:t>
            </a:r>
            <a:r>
              <a:rPr lang="en-US" sz="1000" dirty="0"/>
              <a:t> depending on the sub-problem</a:t>
            </a:r>
            <a:endParaRPr lang="en-US" sz="1400" noProof="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61C3-16A1-3DFB-C3BF-50903A703637}"/>
              </a:ext>
            </a:extLst>
          </p:cNvPr>
          <p:cNvSpPr txBox="1"/>
          <p:nvPr/>
        </p:nvSpPr>
        <p:spPr>
          <a:xfrm>
            <a:off x="5644265" y="1533708"/>
            <a:ext cx="263497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Other sets</a:t>
            </a:r>
          </a:p>
          <a:p>
            <a:r>
              <a:rPr lang="en-US" sz="1000" noProof="0" dirty="0"/>
              <a:t>Necessary to define each variable shapes (row, column, inter-problem set)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368FD70E-192B-7B6D-13B7-9AEC7908175B}"/>
              </a:ext>
            </a:extLst>
          </p:cNvPr>
          <p:cNvSpPr/>
          <p:nvPr/>
        </p:nvSpPr>
        <p:spPr>
          <a:xfrm>
            <a:off x="7567179" y="3935657"/>
            <a:ext cx="279400" cy="139439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noProof="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93D7EE-3A7D-628B-0731-065E7FED4A41}"/>
              </a:ext>
            </a:extLst>
          </p:cNvPr>
          <p:cNvSpPr txBox="1"/>
          <p:nvPr/>
        </p:nvSpPr>
        <p:spPr>
          <a:xfrm>
            <a:off x="7936993" y="4037127"/>
            <a:ext cx="11590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0" dirty="0"/>
              <a:t>Variable #1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69314-CDC3-16E0-C8B3-15DB61E29009}"/>
              </a:ext>
            </a:extLst>
          </p:cNvPr>
          <p:cNvSpPr txBox="1"/>
          <p:nvPr/>
        </p:nvSpPr>
        <p:spPr>
          <a:xfrm>
            <a:off x="7936993" y="4357570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Variable #2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7F23F0-D10B-0AED-E90F-BD4A4CBB6AD9}"/>
              </a:ext>
            </a:extLst>
          </p:cNvPr>
          <p:cNvSpPr txBox="1"/>
          <p:nvPr/>
        </p:nvSpPr>
        <p:spPr>
          <a:xfrm>
            <a:off x="7936993" y="4935726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Variable #k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FD4047-8B53-8F48-40B0-6AF059EF348E}"/>
              </a:ext>
            </a:extLst>
          </p:cNvPr>
          <p:cNvSpPr txBox="1"/>
          <p:nvPr/>
        </p:nvSpPr>
        <p:spPr>
          <a:xfrm>
            <a:off x="7936993" y="4615283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239247-9CF0-437B-F275-2391A000758A}"/>
              </a:ext>
            </a:extLst>
          </p:cNvPr>
          <p:cNvSpPr txBox="1"/>
          <p:nvPr/>
        </p:nvSpPr>
        <p:spPr>
          <a:xfrm>
            <a:off x="9186462" y="4010478"/>
            <a:ext cx="292719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dirty="0"/>
              <a:t>Point to numeric data in data tables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dirty="0"/>
              <a:t>Used to define sub-problems expressions</a:t>
            </a:r>
          </a:p>
          <a:p>
            <a:pPr marL="177800" indent="-177800" defTabSz="360363">
              <a:buFont typeface="Arial" panose="020B0604020202020204" pitchFamily="34" charset="0"/>
              <a:buChar char="•"/>
            </a:pPr>
            <a:r>
              <a:rPr lang="en-US" sz="1100" noProof="0" dirty="0"/>
              <a:t>Shapes defined by sets as </a:t>
            </a:r>
            <a:br>
              <a:rPr lang="en-US" sz="1100" noProof="0" dirty="0"/>
            </a:br>
            <a:r>
              <a:rPr lang="en-US" sz="1100" noProof="0" dirty="0"/>
              <a:t>rows, columns, inter-problem.</a:t>
            </a:r>
            <a:br>
              <a:rPr lang="en-US" sz="1100" noProof="0" dirty="0"/>
            </a:br>
            <a:br>
              <a:rPr lang="en-US" sz="1100" noProof="0" dirty="0"/>
            </a:br>
            <a:r>
              <a:rPr lang="en-US" sz="1100" i="1" noProof="0" dirty="0"/>
              <a:t>example:</a:t>
            </a:r>
            <a:br>
              <a:rPr lang="en-US" sz="1100" i="1" noProof="0" dirty="0"/>
            </a:br>
            <a:r>
              <a:rPr lang="en-US" sz="1100" i="1" noProof="0" dirty="0"/>
              <a:t>efficiency(</a:t>
            </a:r>
            <a:br>
              <a:rPr lang="en-US" sz="1100" i="1" noProof="0" dirty="0"/>
            </a:br>
            <a:r>
              <a:rPr lang="en-US" sz="1100" i="1" noProof="0" dirty="0"/>
              <a:t>	rows:			technology,</a:t>
            </a:r>
            <a:br>
              <a:rPr lang="en-US" sz="1100" i="1" noProof="0" dirty="0"/>
            </a:br>
            <a:r>
              <a:rPr lang="en-US" sz="1100" i="1" noProof="0" dirty="0"/>
              <a:t>	columns:		1,</a:t>
            </a:r>
            <a:br>
              <a:rPr lang="en-US" sz="1100" i="1" noProof="0" dirty="0"/>
            </a:br>
            <a:r>
              <a:rPr lang="en-US" sz="1100" i="1" noProof="0" dirty="0"/>
              <a:t>	intra-problem: 	year,</a:t>
            </a:r>
            <a:br>
              <a:rPr lang="en-US" sz="1100" i="1" noProof="0" dirty="0"/>
            </a:br>
            <a:r>
              <a:rPr lang="en-US" sz="1100" i="1" noProof="0" dirty="0"/>
              <a:t>	inter-problem: 	scenario, sensitivity</a:t>
            </a:r>
            <a:br>
              <a:rPr lang="en-US" sz="1100" i="1" noProof="0" dirty="0"/>
            </a:br>
            <a:r>
              <a:rPr lang="en-US" sz="1100" i="1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1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 animBg="1"/>
      <p:bldP spid="31" grpId="0"/>
      <p:bldP spid="35" grpId="0"/>
      <p:bldP spid="36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8" grpId="0"/>
      <p:bldP spid="50" grpId="0" animBg="1"/>
      <p:bldP spid="51" grpId="0"/>
      <p:bldP spid="54" grpId="0" animBg="1"/>
      <p:bldP spid="55" grpId="0" animBg="1"/>
      <p:bldP spid="63" grpId="0" animBg="1"/>
      <p:bldP spid="64" grpId="0"/>
      <p:bldP spid="66" grpId="0"/>
      <p:bldP spid="67" grpId="0"/>
      <p:bldP spid="75" grpId="0"/>
      <p:bldP spid="77" grpId="0" animBg="1"/>
      <p:bldP spid="78" grpId="0" animBg="1"/>
      <p:bldP spid="79" grpId="0"/>
      <p:bldP spid="80" grpId="0"/>
      <p:bldP spid="81" grpId="0"/>
      <p:bldP spid="85" grpId="0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6248</TotalTime>
  <Words>3696</Words>
  <Application>Microsoft Office PowerPoint</Application>
  <PresentationFormat>Widescreen</PresentationFormat>
  <Paragraphs>574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Rocco</cp:lastModifiedBy>
  <cp:revision>79</cp:revision>
  <dcterms:created xsi:type="dcterms:W3CDTF">2022-03-16T08:35:39Z</dcterms:created>
  <dcterms:modified xsi:type="dcterms:W3CDTF">2025-08-01T09:16:36Z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