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9" r:id="rId3"/>
    <p:sldId id="1814" r:id="rId4"/>
  </p:sldIdLst>
  <p:sldSz cx="14400213" cy="215995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80" autoAdjust="0"/>
    <p:restoredTop sz="94660"/>
  </p:normalViewPr>
  <p:slideViewPr>
    <p:cSldViewPr snapToGrid="0">
      <p:cViewPr>
        <p:scale>
          <a:sx n="150" d="100"/>
          <a:sy n="150" d="100"/>
        </p:scale>
        <p:origin x="-168" y="-7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0016" y="3534924"/>
            <a:ext cx="12240181" cy="7519835"/>
          </a:xfrm>
        </p:spPr>
        <p:txBody>
          <a:bodyPr anchor="b"/>
          <a:lstStyle>
            <a:lvl1pPr algn="ctr"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00027" y="11344752"/>
            <a:ext cx="10800160" cy="5214884"/>
          </a:xfrm>
        </p:spPr>
        <p:txBody>
          <a:bodyPr/>
          <a:lstStyle>
            <a:lvl1pPr marL="0" indent="0" algn="ctr">
              <a:buNone/>
              <a:defRPr sz="3780"/>
            </a:lvl1pPr>
            <a:lvl2pPr marL="719999" indent="0" algn="ctr">
              <a:buNone/>
              <a:defRPr sz="3150"/>
            </a:lvl2pPr>
            <a:lvl3pPr marL="1439997" indent="0" algn="ctr">
              <a:buNone/>
              <a:defRPr sz="2835"/>
            </a:lvl3pPr>
            <a:lvl4pPr marL="2159996" indent="0" algn="ctr">
              <a:buNone/>
              <a:defRPr sz="2520"/>
            </a:lvl4pPr>
            <a:lvl5pPr marL="2879994" indent="0" algn="ctr">
              <a:buNone/>
              <a:defRPr sz="2520"/>
            </a:lvl5pPr>
            <a:lvl6pPr marL="3599993" indent="0" algn="ctr">
              <a:buNone/>
              <a:defRPr sz="2520"/>
            </a:lvl6pPr>
            <a:lvl7pPr marL="4319991" indent="0" algn="ctr">
              <a:buNone/>
              <a:defRPr sz="2520"/>
            </a:lvl7pPr>
            <a:lvl8pPr marL="5039990" indent="0" algn="ctr">
              <a:buNone/>
              <a:defRPr sz="2520"/>
            </a:lvl8pPr>
            <a:lvl9pPr marL="5759988" indent="0" algn="ctr">
              <a:buNone/>
              <a:defRPr sz="25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104D-BBF9-4279-8CEB-A5CF88D2DFAC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6573-A16D-4E88-824B-3364A54D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093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104D-BBF9-4279-8CEB-A5CF88D2DFAC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6573-A16D-4E88-824B-3364A54D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884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5153" y="1149975"/>
            <a:ext cx="3105046" cy="1830459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015" y="1149975"/>
            <a:ext cx="9135135" cy="18304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104D-BBF9-4279-8CEB-A5CF88D2DFAC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6573-A16D-4E88-824B-3364A54D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30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F8C06533-D1E3-4DC7-B089-73214B102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1822" y="510003"/>
            <a:ext cx="13887477" cy="108996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9" name="Text Placeholder 2">
            <a:extLst>
              <a:ext uri="{FF2B5EF4-FFF2-40B4-BE49-F238E27FC236}">
                <a16:creationId xmlns:a16="http://schemas.microsoft.com/office/drawing/2014/main" id="{F3432F0C-18AF-4D0B-A854-38CA1B6120D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261822" y="2181783"/>
            <a:ext cx="13887477" cy="17840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algn="l" defTabSz="107999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35" b="1" kern="1200" dirty="0" smtClean="0">
                <a:solidFill>
                  <a:srgbClr val="728FA5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9066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104D-BBF9-4279-8CEB-A5CF88D2DFAC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6573-A16D-4E88-824B-3364A54D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894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515" y="5384888"/>
            <a:ext cx="12420184" cy="8984801"/>
          </a:xfrm>
        </p:spPr>
        <p:txBody>
          <a:bodyPr anchor="b"/>
          <a:lstStyle>
            <a:lvl1pPr>
              <a:defRPr sz="944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515" y="14454688"/>
            <a:ext cx="12420184" cy="4724895"/>
          </a:xfrm>
        </p:spPr>
        <p:txBody>
          <a:bodyPr/>
          <a:lstStyle>
            <a:lvl1pPr marL="0" indent="0">
              <a:buNone/>
              <a:defRPr sz="3780">
                <a:solidFill>
                  <a:schemeClr val="tx1">
                    <a:tint val="82000"/>
                  </a:schemeClr>
                </a:solidFill>
              </a:defRPr>
            </a:lvl1pPr>
            <a:lvl2pPr marL="719999" indent="0">
              <a:buNone/>
              <a:defRPr sz="3150">
                <a:solidFill>
                  <a:schemeClr val="tx1">
                    <a:tint val="82000"/>
                  </a:schemeClr>
                </a:solidFill>
              </a:defRPr>
            </a:lvl2pPr>
            <a:lvl3pPr marL="1439997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3pPr>
            <a:lvl4pPr marL="2159996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4pPr>
            <a:lvl5pPr marL="2879994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5pPr>
            <a:lvl6pPr marL="3599993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6pPr>
            <a:lvl7pPr marL="4319991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7pPr>
            <a:lvl8pPr marL="503999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8pPr>
            <a:lvl9pPr marL="5759988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104D-BBF9-4279-8CEB-A5CF88D2DFAC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6573-A16D-4E88-824B-3364A54D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4140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90014" y="5749874"/>
            <a:ext cx="6120091" cy="1370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90108" y="5749874"/>
            <a:ext cx="6120091" cy="137047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104D-BBF9-4279-8CEB-A5CF88D2DFAC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6573-A16D-4E88-824B-3364A54D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163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149979"/>
            <a:ext cx="12420184" cy="417491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892" y="5294885"/>
            <a:ext cx="6091964" cy="259494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892" y="7889827"/>
            <a:ext cx="6091964" cy="11604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90109" y="5294885"/>
            <a:ext cx="6121966" cy="2594941"/>
          </a:xfrm>
        </p:spPr>
        <p:txBody>
          <a:bodyPr anchor="b"/>
          <a:lstStyle>
            <a:lvl1pPr marL="0" indent="0">
              <a:buNone/>
              <a:defRPr sz="3780" b="1"/>
            </a:lvl1pPr>
            <a:lvl2pPr marL="719999" indent="0">
              <a:buNone/>
              <a:defRPr sz="3150" b="1"/>
            </a:lvl2pPr>
            <a:lvl3pPr marL="1439997" indent="0">
              <a:buNone/>
              <a:defRPr sz="2835" b="1"/>
            </a:lvl3pPr>
            <a:lvl4pPr marL="2159996" indent="0">
              <a:buNone/>
              <a:defRPr sz="2520" b="1"/>
            </a:lvl4pPr>
            <a:lvl5pPr marL="2879994" indent="0">
              <a:buNone/>
              <a:defRPr sz="2520" b="1"/>
            </a:lvl5pPr>
            <a:lvl6pPr marL="3599993" indent="0">
              <a:buNone/>
              <a:defRPr sz="2520" b="1"/>
            </a:lvl6pPr>
            <a:lvl7pPr marL="4319991" indent="0">
              <a:buNone/>
              <a:defRPr sz="2520" b="1"/>
            </a:lvl7pPr>
            <a:lvl8pPr marL="5039990" indent="0">
              <a:buNone/>
              <a:defRPr sz="2520" b="1"/>
            </a:lvl8pPr>
            <a:lvl9pPr marL="5759988" indent="0">
              <a:buNone/>
              <a:defRPr sz="25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90109" y="7889827"/>
            <a:ext cx="6121966" cy="116047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104D-BBF9-4279-8CEB-A5CF88D2DFAC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6573-A16D-4E88-824B-3364A54D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104D-BBF9-4279-8CEB-A5CF88D2DFAC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6573-A16D-4E88-824B-3364A54D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46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104D-BBF9-4279-8CEB-A5CF88D2DFAC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6573-A16D-4E88-824B-3364A54D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45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439968"/>
            <a:ext cx="4644444" cy="5039889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966" y="3109937"/>
            <a:ext cx="7290108" cy="15349662"/>
          </a:xfrm>
        </p:spPr>
        <p:txBody>
          <a:bodyPr/>
          <a:lstStyle>
            <a:lvl1pPr>
              <a:defRPr sz="5039"/>
            </a:lvl1pPr>
            <a:lvl2pPr>
              <a:defRPr sz="4409"/>
            </a:lvl2pPr>
            <a:lvl3pPr>
              <a:defRPr sz="3780"/>
            </a:lvl3pPr>
            <a:lvl4pPr>
              <a:defRPr sz="3150"/>
            </a:lvl4pPr>
            <a:lvl5pPr>
              <a:defRPr sz="3150"/>
            </a:lvl5pPr>
            <a:lvl6pPr>
              <a:defRPr sz="3150"/>
            </a:lvl6pPr>
            <a:lvl7pPr>
              <a:defRPr sz="3150"/>
            </a:lvl7pPr>
            <a:lvl8pPr>
              <a:defRPr sz="3150"/>
            </a:lvl8pPr>
            <a:lvl9pPr>
              <a:defRPr sz="31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6479857"/>
            <a:ext cx="4644444" cy="12004738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104D-BBF9-4279-8CEB-A5CF88D2DFAC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6573-A16D-4E88-824B-3364A54D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0824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890" y="1439968"/>
            <a:ext cx="4644444" cy="5039889"/>
          </a:xfrm>
        </p:spPr>
        <p:txBody>
          <a:bodyPr anchor="b"/>
          <a:lstStyle>
            <a:lvl1pPr>
              <a:defRPr sz="5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966" y="3109937"/>
            <a:ext cx="7290108" cy="15349662"/>
          </a:xfrm>
        </p:spPr>
        <p:txBody>
          <a:bodyPr anchor="t"/>
          <a:lstStyle>
            <a:lvl1pPr marL="0" indent="0">
              <a:buNone/>
              <a:defRPr sz="5039"/>
            </a:lvl1pPr>
            <a:lvl2pPr marL="719999" indent="0">
              <a:buNone/>
              <a:defRPr sz="4409"/>
            </a:lvl2pPr>
            <a:lvl3pPr marL="1439997" indent="0">
              <a:buNone/>
              <a:defRPr sz="3780"/>
            </a:lvl3pPr>
            <a:lvl4pPr marL="2159996" indent="0">
              <a:buNone/>
              <a:defRPr sz="3150"/>
            </a:lvl4pPr>
            <a:lvl5pPr marL="2879994" indent="0">
              <a:buNone/>
              <a:defRPr sz="3150"/>
            </a:lvl5pPr>
            <a:lvl6pPr marL="3599993" indent="0">
              <a:buNone/>
              <a:defRPr sz="3150"/>
            </a:lvl6pPr>
            <a:lvl7pPr marL="4319991" indent="0">
              <a:buNone/>
              <a:defRPr sz="3150"/>
            </a:lvl7pPr>
            <a:lvl8pPr marL="5039990" indent="0">
              <a:buNone/>
              <a:defRPr sz="3150"/>
            </a:lvl8pPr>
            <a:lvl9pPr marL="5759988" indent="0">
              <a:buNone/>
              <a:defRPr sz="31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890" y="6479857"/>
            <a:ext cx="4644444" cy="12004738"/>
          </a:xfrm>
        </p:spPr>
        <p:txBody>
          <a:bodyPr/>
          <a:lstStyle>
            <a:lvl1pPr marL="0" indent="0">
              <a:buNone/>
              <a:defRPr sz="2520"/>
            </a:lvl1pPr>
            <a:lvl2pPr marL="719999" indent="0">
              <a:buNone/>
              <a:defRPr sz="2205"/>
            </a:lvl2pPr>
            <a:lvl3pPr marL="1439997" indent="0">
              <a:buNone/>
              <a:defRPr sz="1890"/>
            </a:lvl3pPr>
            <a:lvl4pPr marL="2159996" indent="0">
              <a:buNone/>
              <a:defRPr sz="1575"/>
            </a:lvl4pPr>
            <a:lvl5pPr marL="2879994" indent="0">
              <a:buNone/>
              <a:defRPr sz="1575"/>
            </a:lvl5pPr>
            <a:lvl6pPr marL="3599993" indent="0">
              <a:buNone/>
              <a:defRPr sz="1575"/>
            </a:lvl6pPr>
            <a:lvl7pPr marL="4319991" indent="0">
              <a:buNone/>
              <a:defRPr sz="1575"/>
            </a:lvl7pPr>
            <a:lvl8pPr marL="5039990" indent="0">
              <a:buNone/>
              <a:defRPr sz="1575"/>
            </a:lvl8pPr>
            <a:lvl9pPr marL="5759988" indent="0">
              <a:buNone/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BA104D-BBF9-4279-8CEB-A5CF88D2DFAC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EE6573-A16D-4E88-824B-3364A54D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012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90015" y="1149979"/>
            <a:ext cx="12420184" cy="41749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0015" y="5749874"/>
            <a:ext cx="12420184" cy="137047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015" y="20019564"/>
            <a:ext cx="3240048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BA104D-BBF9-4279-8CEB-A5CF88D2DFAC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70071" y="20019564"/>
            <a:ext cx="4860072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70150" y="20019564"/>
            <a:ext cx="3240048" cy="11499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EE6573-A16D-4E88-824B-3364A54D84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1773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1439997" rtl="0" eaLnBrk="1" latinLnBrk="0" hangingPunct="1">
        <a:lnSpc>
          <a:spcPct val="90000"/>
        </a:lnSpc>
        <a:spcBef>
          <a:spcPct val="0"/>
        </a:spcBef>
        <a:buNone/>
        <a:defRPr sz="692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99" indent="-359999" algn="l" defTabSz="1439997" rtl="0" eaLnBrk="1" latinLnBrk="0" hangingPunct="1">
        <a:lnSpc>
          <a:spcPct val="90000"/>
        </a:lnSpc>
        <a:spcBef>
          <a:spcPts val="1575"/>
        </a:spcBef>
        <a:buFont typeface="Arial" panose="020B0604020202020204" pitchFamily="34" charset="0"/>
        <a:buChar char="•"/>
        <a:defRPr sz="4409" kern="1200">
          <a:solidFill>
            <a:schemeClr val="tx1"/>
          </a:solidFill>
          <a:latin typeface="+mn-lt"/>
          <a:ea typeface="+mn-ea"/>
          <a:cs typeface="+mn-cs"/>
        </a:defRPr>
      </a:lvl1pPr>
      <a:lvl2pPr marL="107999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780" kern="1200">
          <a:solidFill>
            <a:schemeClr val="tx1"/>
          </a:solidFill>
          <a:latin typeface="+mn-lt"/>
          <a:ea typeface="+mn-ea"/>
          <a:cs typeface="+mn-cs"/>
        </a:defRPr>
      </a:lvl2pPr>
      <a:lvl3pPr marL="1799996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3pPr>
      <a:lvl4pPr marL="2519995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3239994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959992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679991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399989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6119988" indent="-359999" algn="l" defTabSz="143999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1pPr>
      <a:lvl2pPr marL="719999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2pPr>
      <a:lvl3pPr marL="1439997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3pPr>
      <a:lvl4pPr marL="2159996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4pPr>
      <a:lvl5pPr marL="2879994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5pPr>
      <a:lvl6pPr marL="3599993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6pPr>
      <a:lvl7pPr marL="4319991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7pPr>
      <a:lvl8pPr marL="5039990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8pPr>
      <a:lvl9pPr marL="5759988" algn="l" defTabSz="1439997" rtl="0" eaLnBrk="1" latinLnBrk="0" hangingPunct="1">
        <a:defRPr sz="283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thenounproject.com/icon/math-8011952/" TargetMode="External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19">
            <a:extLst>
              <a:ext uri="{FF2B5EF4-FFF2-40B4-BE49-F238E27FC236}">
                <a16:creationId xmlns:a16="http://schemas.microsoft.com/office/drawing/2014/main" id="{40E92EB0-E01D-C898-97A2-37E639B128DB}"/>
              </a:ext>
            </a:extLst>
          </p:cNvPr>
          <p:cNvSpPr/>
          <p:nvPr/>
        </p:nvSpPr>
        <p:spPr>
          <a:xfrm>
            <a:off x="6105428" y="1563230"/>
            <a:ext cx="1476775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1. Conceptual model definition</a:t>
            </a:r>
          </a:p>
        </p:txBody>
      </p:sp>
      <p:cxnSp>
        <p:nvCxnSpPr>
          <p:cNvPr id="5" name="Connettore diritto 4">
            <a:extLst>
              <a:ext uri="{FF2B5EF4-FFF2-40B4-BE49-F238E27FC236}">
                <a16:creationId xmlns:a16="http://schemas.microsoft.com/office/drawing/2014/main" id="{E8DE0907-9A18-6272-9AC4-1D0C1B13AC82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>
            <a:off x="6843813" y="1930457"/>
            <a:ext cx="0" cy="23247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ttangolo 19">
            <a:extLst>
              <a:ext uri="{FF2B5EF4-FFF2-40B4-BE49-F238E27FC236}">
                <a16:creationId xmlns:a16="http://schemas.microsoft.com/office/drawing/2014/main" id="{7ACC15AE-C89D-0FBE-C21A-37883CD597E4}"/>
              </a:ext>
            </a:extLst>
          </p:cNvPr>
          <p:cNvSpPr/>
          <p:nvPr/>
        </p:nvSpPr>
        <p:spPr>
          <a:xfrm>
            <a:off x="6105428" y="2162932"/>
            <a:ext cx="1476775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2. Generation of model directory</a:t>
            </a:r>
          </a:p>
        </p:txBody>
      </p:sp>
      <p:sp>
        <p:nvSpPr>
          <p:cNvPr id="8" name="Rettangolo 19">
            <a:extLst>
              <a:ext uri="{FF2B5EF4-FFF2-40B4-BE49-F238E27FC236}">
                <a16:creationId xmlns:a16="http://schemas.microsoft.com/office/drawing/2014/main" id="{3C70D2F7-3804-AB7C-3396-6921952F8CD8}"/>
              </a:ext>
            </a:extLst>
          </p:cNvPr>
          <p:cNvSpPr/>
          <p:nvPr/>
        </p:nvSpPr>
        <p:spPr>
          <a:xfrm>
            <a:off x="6105425" y="2780035"/>
            <a:ext cx="1476775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3. Fill model setup file/s</a:t>
            </a:r>
          </a:p>
        </p:txBody>
      </p:sp>
      <p:sp>
        <p:nvSpPr>
          <p:cNvPr id="9" name="Rettangolo 19">
            <a:extLst>
              <a:ext uri="{FF2B5EF4-FFF2-40B4-BE49-F238E27FC236}">
                <a16:creationId xmlns:a16="http://schemas.microsoft.com/office/drawing/2014/main" id="{E15C85C0-2898-F51E-F4D0-0931A0C62980}"/>
              </a:ext>
            </a:extLst>
          </p:cNvPr>
          <p:cNvSpPr/>
          <p:nvPr/>
        </p:nvSpPr>
        <p:spPr>
          <a:xfrm>
            <a:off x="6105426" y="3641821"/>
            <a:ext cx="3829351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b="1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4. Generation of model class instance</a:t>
            </a:r>
          </a:p>
        </p:txBody>
      </p:sp>
      <p:sp>
        <p:nvSpPr>
          <p:cNvPr id="10" name="Rettangolo 19">
            <a:extLst>
              <a:ext uri="{FF2B5EF4-FFF2-40B4-BE49-F238E27FC236}">
                <a16:creationId xmlns:a16="http://schemas.microsoft.com/office/drawing/2014/main" id="{E9479779-D0AB-4A41-AAD5-4377A7F22073}"/>
              </a:ext>
            </a:extLst>
          </p:cNvPr>
          <p:cNvSpPr/>
          <p:nvPr/>
        </p:nvSpPr>
        <p:spPr>
          <a:xfrm>
            <a:off x="6105426" y="4577658"/>
            <a:ext cx="2007332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5. Fill sets data </a:t>
            </a:r>
            <a:b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</a:br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(model coordinates)</a:t>
            </a:r>
          </a:p>
        </p:txBody>
      </p:sp>
      <p:sp>
        <p:nvSpPr>
          <p:cNvPr id="11" name="Rettangolo 19">
            <a:extLst>
              <a:ext uri="{FF2B5EF4-FFF2-40B4-BE49-F238E27FC236}">
                <a16:creationId xmlns:a16="http://schemas.microsoft.com/office/drawing/2014/main" id="{75130FBB-1087-6EDA-36D0-E1011B856646}"/>
              </a:ext>
            </a:extLst>
          </p:cNvPr>
          <p:cNvSpPr/>
          <p:nvPr/>
        </p:nvSpPr>
        <p:spPr>
          <a:xfrm>
            <a:off x="6105425" y="5186953"/>
            <a:ext cx="2007332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6. Initialization of data structures</a:t>
            </a:r>
          </a:p>
        </p:txBody>
      </p:sp>
      <p:sp>
        <p:nvSpPr>
          <p:cNvPr id="13" name="Rettangolo 19">
            <a:extLst>
              <a:ext uri="{FF2B5EF4-FFF2-40B4-BE49-F238E27FC236}">
                <a16:creationId xmlns:a16="http://schemas.microsoft.com/office/drawing/2014/main" id="{8304904E-8984-2C24-6523-5903E4F256A1}"/>
              </a:ext>
            </a:extLst>
          </p:cNvPr>
          <p:cNvSpPr/>
          <p:nvPr/>
        </p:nvSpPr>
        <p:spPr>
          <a:xfrm>
            <a:off x="6105421" y="6404259"/>
            <a:ext cx="3157109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8. Initialization of </a:t>
            </a:r>
            <a:b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</a:br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numerical problem/s</a:t>
            </a:r>
          </a:p>
        </p:txBody>
      </p:sp>
      <p:sp>
        <p:nvSpPr>
          <p:cNvPr id="14" name="Rettangolo 19">
            <a:extLst>
              <a:ext uri="{FF2B5EF4-FFF2-40B4-BE49-F238E27FC236}">
                <a16:creationId xmlns:a16="http://schemas.microsoft.com/office/drawing/2014/main" id="{19561315-8EB0-1048-4033-DBD844300CF9}"/>
              </a:ext>
            </a:extLst>
          </p:cNvPr>
          <p:cNvSpPr/>
          <p:nvPr/>
        </p:nvSpPr>
        <p:spPr>
          <a:xfrm>
            <a:off x="6105423" y="5795606"/>
            <a:ext cx="3157109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7. Fill/update exogenous model data</a:t>
            </a:r>
          </a:p>
        </p:txBody>
      </p:sp>
      <p:sp>
        <p:nvSpPr>
          <p:cNvPr id="15" name="Rettangolo 19">
            <a:extLst>
              <a:ext uri="{FF2B5EF4-FFF2-40B4-BE49-F238E27FC236}">
                <a16:creationId xmlns:a16="http://schemas.microsoft.com/office/drawing/2014/main" id="{0E740B30-C1B5-D68E-7F1E-C9DC7F086F93}"/>
              </a:ext>
            </a:extLst>
          </p:cNvPr>
          <p:cNvSpPr/>
          <p:nvPr/>
        </p:nvSpPr>
        <p:spPr>
          <a:xfrm>
            <a:off x="6105421" y="7236425"/>
            <a:ext cx="3829349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9. Solution of numerical problem/s</a:t>
            </a:r>
          </a:p>
        </p:txBody>
      </p:sp>
      <p:sp>
        <p:nvSpPr>
          <p:cNvPr id="16" name="Rettangolo 19">
            <a:extLst>
              <a:ext uri="{FF2B5EF4-FFF2-40B4-BE49-F238E27FC236}">
                <a16:creationId xmlns:a16="http://schemas.microsoft.com/office/drawing/2014/main" id="{BC271BDD-1E00-A02B-7366-7DB85E187A83}"/>
              </a:ext>
            </a:extLst>
          </p:cNvPr>
          <p:cNvSpPr/>
          <p:nvPr/>
        </p:nvSpPr>
        <p:spPr>
          <a:xfrm>
            <a:off x="6105422" y="7845720"/>
            <a:ext cx="3829348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10. Export endogenous model data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A39F9E7-704E-D310-1EDC-9494441780DA}"/>
              </a:ext>
            </a:extLst>
          </p:cNvPr>
          <p:cNvSpPr txBox="1"/>
          <p:nvPr/>
        </p:nvSpPr>
        <p:spPr>
          <a:xfrm>
            <a:off x="1185295" y="1403051"/>
            <a:ext cx="1882292" cy="292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99" b="1" noProof="1">
                <a:latin typeface="+mj-lt"/>
                <a:ea typeface="Fira Code" pitchFamily="1" charset="0"/>
                <a:cs typeface="Fira Code" pitchFamily="1" charset="0"/>
              </a:rPr>
              <a:t>Preliminary activities</a:t>
            </a:r>
            <a:endParaRPr lang="en-US" sz="1299" b="1" dirty="0">
              <a:latin typeface="+mj-lt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76C3B3-7A00-1884-BE4E-E4158ACE6182}"/>
              </a:ext>
            </a:extLst>
          </p:cNvPr>
          <p:cNvSpPr txBox="1"/>
          <p:nvPr/>
        </p:nvSpPr>
        <p:spPr>
          <a:xfrm>
            <a:off x="1185295" y="3467660"/>
            <a:ext cx="2794262" cy="292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99" b="1" noProof="1">
                <a:latin typeface="+mj-lt"/>
                <a:ea typeface="Fira Code" pitchFamily="1" charset="0"/>
                <a:cs typeface="Fira Code" pitchFamily="1" charset="0"/>
              </a:rPr>
              <a:t>CVXlab model generation</a:t>
            </a:r>
            <a:endParaRPr lang="en-US" sz="1299" b="1" dirty="0">
              <a:latin typeface="+mj-lt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5056BD5-C5B6-6F85-BEDA-5F3632BAAD87}"/>
              </a:ext>
            </a:extLst>
          </p:cNvPr>
          <p:cNvSpPr txBox="1"/>
          <p:nvPr/>
        </p:nvSpPr>
        <p:spPr>
          <a:xfrm>
            <a:off x="1185295" y="7089293"/>
            <a:ext cx="2794262" cy="2922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99" b="1" noProof="1">
                <a:latin typeface="+mj-lt"/>
                <a:ea typeface="Fira Code" pitchFamily="1" charset="0"/>
                <a:cs typeface="Fira Code" pitchFamily="1" charset="0"/>
              </a:rPr>
              <a:t>Model solution and results export</a:t>
            </a:r>
            <a:endParaRPr lang="en-US" sz="1299" b="1" dirty="0">
              <a:latin typeface="+mj-lt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9F42582-5E4D-31B0-1584-589904375C97}"/>
              </a:ext>
            </a:extLst>
          </p:cNvPr>
          <p:cNvSpPr txBox="1"/>
          <p:nvPr/>
        </p:nvSpPr>
        <p:spPr>
          <a:xfrm>
            <a:off x="6173468" y="787751"/>
            <a:ext cx="1340686" cy="4308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100" i="1" noProof="1">
                <a:latin typeface="+mj-lt"/>
                <a:ea typeface="Fira Code" pitchFamily="1" charset="0"/>
                <a:cs typeface="Fira Code" pitchFamily="1" charset="0"/>
              </a:rPr>
              <a:t>Model generation from scratch</a:t>
            </a:r>
            <a:endParaRPr lang="en-US" sz="1100" i="1" dirty="0"/>
          </a:p>
        </p:txBody>
      </p:sp>
      <p:sp>
        <p:nvSpPr>
          <p:cNvPr id="32" name="Rettangolo 19">
            <a:extLst>
              <a:ext uri="{FF2B5EF4-FFF2-40B4-BE49-F238E27FC236}">
                <a16:creationId xmlns:a16="http://schemas.microsoft.com/office/drawing/2014/main" id="{F8C94B93-A71A-EC93-B3BE-DC3F5EBE173E}"/>
              </a:ext>
            </a:extLst>
          </p:cNvPr>
          <p:cNvSpPr/>
          <p:nvPr/>
        </p:nvSpPr>
        <p:spPr>
          <a:xfrm>
            <a:off x="3913234" y="2162928"/>
            <a:ext cx="1910853" cy="3672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cvxlab.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create_model_dir()</a:t>
            </a:r>
          </a:p>
        </p:txBody>
      </p:sp>
      <p:cxnSp>
        <p:nvCxnSpPr>
          <p:cNvPr id="33" name="Connettore diritto 4">
            <a:extLst>
              <a:ext uri="{FF2B5EF4-FFF2-40B4-BE49-F238E27FC236}">
                <a16:creationId xmlns:a16="http://schemas.microsoft.com/office/drawing/2014/main" id="{CA278E7E-A4FF-2102-BED1-77F065D75F3C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flipH="1">
            <a:off x="6843813" y="2530161"/>
            <a:ext cx="3" cy="24987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ttore diritto 4">
            <a:extLst>
              <a:ext uri="{FF2B5EF4-FFF2-40B4-BE49-F238E27FC236}">
                <a16:creationId xmlns:a16="http://schemas.microsoft.com/office/drawing/2014/main" id="{2BF68274-335F-A8F3-75F8-ABC40BE22829}"/>
              </a:ext>
            </a:extLst>
          </p:cNvPr>
          <p:cNvCxnSpPr>
            <a:cxnSpLocks/>
          </p:cNvCxnSpPr>
          <p:nvPr/>
        </p:nvCxnSpPr>
        <p:spPr>
          <a:xfrm>
            <a:off x="1185295" y="3385647"/>
            <a:ext cx="11362305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ttore diritto 4">
            <a:extLst>
              <a:ext uri="{FF2B5EF4-FFF2-40B4-BE49-F238E27FC236}">
                <a16:creationId xmlns:a16="http://schemas.microsoft.com/office/drawing/2014/main" id="{05FA5B67-2124-3529-4CE2-173E7ADB4475}"/>
              </a:ext>
            </a:extLst>
          </p:cNvPr>
          <p:cNvCxnSpPr>
            <a:cxnSpLocks/>
          </p:cNvCxnSpPr>
          <p:nvPr/>
        </p:nvCxnSpPr>
        <p:spPr>
          <a:xfrm>
            <a:off x="1185295" y="1349640"/>
            <a:ext cx="11362305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ttore diritto 4">
            <a:extLst>
              <a:ext uri="{FF2B5EF4-FFF2-40B4-BE49-F238E27FC236}">
                <a16:creationId xmlns:a16="http://schemas.microsoft.com/office/drawing/2014/main" id="{8409A91C-409C-803F-F588-9E66D492CBD6}"/>
              </a:ext>
            </a:extLst>
          </p:cNvPr>
          <p:cNvCxnSpPr>
            <a:cxnSpLocks/>
          </p:cNvCxnSpPr>
          <p:nvPr/>
        </p:nvCxnSpPr>
        <p:spPr>
          <a:xfrm>
            <a:off x="1185295" y="7007281"/>
            <a:ext cx="11362305" cy="0"/>
          </a:xfrm>
          <a:prstGeom prst="line">
            <a:avLst/>
          </a:prstGeom>
          <a:ln w="12700">
            <a:solidFill>
              <a:schemeClr val="tx1"/>
            </a:solidFill>
            <a:prstDash val="sysDot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ttore diritto 4">
            <a:extLst>
              <a:ext uri="{FF2B5EF4-FFF2-40B4-BE49-F238E27FC236}">
                <a16:creationId xmlns:a16="http://schemas.microsoft.com/office/drawing/2014/main" id="{B3F10FD0-257C-8871-E185-17F30DDE61F9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6843811" y="1218638"/>
            <a:ext cx="2" cy="33566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diritto 4">
            <a:extLst>
              <a:ext uri="{FF2B5EF4-FFF2-40B4-BE49-F238E27FC236}">
                <a16:creationId xmlns:a16="http://schemas.microsoft.com/office/drawing/2014/main" id="{07E9CB37-267D-92A6-3D47-C320ADF7B1E6}"/>
              </a:ext>
            </a:extLst>
          </p:cNvPr>
          <p:cNvCxnSpPr>
            <a:cxnSpLocks/>
          </p:cNvCxnSpPr>
          <p:nvPr/>
        </p:nvCxnSpPr>
        <p:spPr>
          <a:xfrm>
            <a:off x="6843813" y="5554182"/>
            <a:ext cx="0" cy="24206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diritto 4">
            <a:extLst>
              <a:ext uri="{FF2B5EF4-FFF2-40B4-BE49-F238E27FC236}">
                <a16:creationId xmlns:a16="http://schemas.microsoft.com/office/drawing/2014/main" id="{14D332A2-8723-447D-4512-5CEDA3FBC8E1}"/>
              </a:ext>
            </a:extLst>
          </p:cNvPr>
          <p:cNvCxnSpPr>
            <a:cxnSpLocks/>
          </p:cNvCxnSpPr>
          <p:nvPr/>
        </p:nvCxnSpPr>
        <p:spPr>
          <a:xfrm>
            <a:off x="6843811" y="6162835"/>
            <a:ext cx="0" cy="24206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diritto 4">
            <a:extLst>
              <a:ext uri="{FF2B5EF4-FFF2-40B4-BE49-F238E27FC236}">
                <a16:creationId xmlns:a16="http://schemas.microsoft.com/office/drawing/2014/main" id="{ECA1F66D-423F-D813-7A90-0F37C9F96373}"/>
              </a:ext>
            </a:extLst>
          </p:cNvPr>
          <p:cNvCxnSpPr>
            <a:cxnSpLocks/>
          </p:cNvCxnSpPr>
          <p:nvPr/>
        </p:nvCxnSpPr>
        <p:spPr>
          <a:xfrm>
            <a:off x="6827261" y="6771487"/>
            <a:ext cx="0" cy="46493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75BD57C-42A0-FE41-A673-2DF5956A42E2}"/>
              </a:ext>
            </a:extLst>
          </p:cNvPr>
          <p:cNvSpPr txBox="1"/>
          <p:nvPr/>
        </p:nvSpPr>
        <p:spPr>
          <a:xfrm>
            <a:off x="8005651" y="787751"/>
            <a:ext cx="1929132" cy="43088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100" i="1" noProof="1">
                <a:latin typeface="+mj-lt"/>
                <a:ea typeface="Fira Code" pitchFamily="1" charset="0"/>
                <a:cs typeface="Fira Code" pitchFamily="1" charset="0"/>
              </a:rPr>
              <a:t>Model generation from existing settings/data structures</a:t>
            </a:r>
            <a:endParaRPr lang="en-US" sz="1100" i="1" dirty="0"/>
          </a:p>
        </p:txBody>
      </p:sp>
      <p:cxnSp>
        <p:nvCxnSpPr>
          <p:cNvPr id="84" name="Connettore diritto 4">
            <a:extLst>
              <a:ext uri="{FF2B5EF4-FFF2-40B4-BE49-F238E27FC236}">
                <a16:creationId xmlns:a16="http://schemas.microsoft.com/office/drawing/2014/main" id="{3F63738A-801C-DE62-3757-9BFBF0023C2D}"/>
              </a:ext>
            </a:extLst>
          </p:cNvPr>
          <p:cNvCxnSpPr>
            <a:cxnSpLocks/>
          </p:cNvCxnSpPr>
          <p:nvPr/>
        </p:nvCxnSpPr>
        <p:spPr>
          <a:xfrm>
            <a:off x="8970217" y="1214683"/>
            <a:ext cx="0" cy="2423183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Rettangolo 19">
            <a:extLst>
              <a:ext uri="{FF2B5EF4-FFF2-40B4-BE49-F238E27FC236}">
                <a16:creationId xmlns:a16="http://schemas.microsoft.com/office/drawing/2014/main" id="{6EEEEADD-5C04-5E12-379B-DB76D7A392FD}"/>
              </a:ext>
            </a:extLst>
          </p:cNvPr>
          <p:cNvSpPr/>
          <p:nvPr/>
        </p:nvSpPr>
        <p:spPr>
          <a:xfrm>
            <a:off x="3069515" y="5202045"/>
            <a:ext cx="2754572" cy="33092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spcAft>
                <a:spcPts val="200"/>
              </a:spcAft>
            </a:pPr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load_model_coordinates()</a:t>
            </a:r>
          </a:p>
          <a:p>
            <a:pPr algn="r">
              <a:spcAft>
                <a:spcPts val="200"/>
              </a:spcAft>
            </a:pPr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initialize_blank_data_structure()</a:t>
            </a:r>
          </a:p>
        </p:txBody>
      </p:sp>
      <p:sp>
        <p:nvSpPr>
          <p:cNvPr id="104" name="Rettangolo 19">
            <a:extLst>
              <a:ext uri="{FF2B5EF4-FFF2-40B4-BE49-F238E27FC236}">
                <a16:creationId xmlns:a16="http://schemas.microsoft.com/office/drawing/2014/main" id="{5442149C-5F35-FB8E-9489-B0AB38E04517}"/>
              </a:ext>
            </a:extLst>
          </p:cNvPr>
          <p:cNvSpPr/>
          <p:nvPr/>
        </p:nvSpPr>
        <p:spPr>
          <a:xfrm>
            <a:off x="2626360" y="6341887"/>
            <a:ext cx="3197728" cy="5052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>
              <a:spcAft>
                <a:spcPts val="200"/>
              </a:spcAft>
            </a:pPr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load_exogenous_data_to_sqlite_database()</a:t>
            </a:r>
            <a:endParaRPr lang="en-US" sz="800" noProof="1">
              <a:solidFill>
                <a:schemeClr val="tx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 algn="r">
              <a:spcAft>
                <a:spcPts val="200"/>
              </a:spcAft>
            </a:pPr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initialize_problems()</a:t>
            </a:r>
          </a:p>
        </p:txBody>
      </p:sp>
      <p:sp>
        <p:nvSpPr>
          <p:cNvPr id="105" name="Rettangolo 19">
            <a:extLst>
              <a:ext uri="{FF2B5EF4-FFF2-40B4-BE49-F238E27FC236}">
                <a16:creationId xmlns:a16="http://schemas.microsoft.com/office/drawing/2014/main" id="{4ABFF538-EC47-6380-EE6E-53DD52DD1DF1}"/>
              </a:ext>
            </a:extLst>
          </p:cNvPr>
          <p:cNvSpPr/>
          <p:nvPr/>
        </p:nvSpPr>
        <p:spPr>
          <a:xfrm>
            <a:off x="3632368" y="3637866"/>
            <a:ext cx="2191719" cy="3672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 = cvxlab.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Model()</a:t>
            </a:r>
          </a:p>
        </p:txBody>
      </p:sp>
      <p:sp>
        <p:nvSpPr>
          <p:cNvPr id="108" name="Rettangolo 19">
            <a:extLst>
              <a:ext uri="{FF2B5EF4-FFF2-40B4-BE49-F238E27FC236}">
                <a16:creationId xmlns:a16="http://schemas.microsoft.com/office/drawing/2014/main" id="{5A917C93-29CD-7F30-0DE1-9C4025CCD593}"/>
              </a:ext>
            </a:extLst>
          </p:cNvPr>
          <p:cNvSpPr/>
          <p:nvPr/>
        </p:nvSpPr>
        <p:spPr>
          <a:xfrm>
            <a:off x="3913234" y="7236424"/>
            <a:ext cx="1910853" cy="3672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run_model()</a:t>
            </a:r>
          </a:p>
        </p:txBody>
      </p:sp>
      <p:sp>
        <p:nvSpPr>
          <p:cNvPr id="109" name="Rettangolo 19">
            <a:extLst>
              <a:ext uri="{FF2B5EF4-FFF2-40B4-BE49-F238E27FC236}">
                <a16:creationId xmlns:a16="http://schemas.microsoft.com/office/drawing/2014/main" id="{436D5005-8807-1894-B4E7-57127B6E4E04}"/>
              </a:ext>
            </a:extLst>
          </p:cNvPr>
          <p:cNvSpPr/>
          <p:nvPr/>
        </p:nvSpPr>
        <p:spPr>
          <a:xfrm>
            <a:off x="3589868" y="7845720"/>
            <a:ext cx="2234220" cy="3672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 load_results_to_database()</a:t>
            </a:r>
          </a:p>
        </p:txBody>
      </p:sp>
      <p:cxnSp>
        <p:nvCxnSpPr>
          <p:cNvPr id="116" name="Connettore diritto 4">
            <a:extLst>
              <a:ext uri="{FF2B5EF4-FFF2-40B4-BE49-F238E27FC236}">
                <a16:creationId xmlns:a16="http://schemas.microsoft.com/office/drawing/2014/main" id="{D5BBB357-DC00-431B-65D0-D5753F149090}"/>
              </a:ext>
            </a:extLst>
          </p:cNvPr>
          <p:cNvCxnSpPr>
            <a:cxnSpLocks/>
            <a:stCxn id="8" idx="2"/>
          </p:cNvCxnSpPr>
          <p:nvPr/>
        </p:nvCxnSpPr>
        <p:spPr>
          <a:xfrm>
            <a:off x="6843813" y="3147264"/>
            <a:ext cx="0" cy="49455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ttore diritto 4">
            <a:extLst>
              <a:ext uri="{FF2B5EF4-FFF2-40B4-BE49-F238E27FC236}">
                <a16:creationId xmlns:a16="http://schemas.microsoft.com/office/drawing/2014/main" id="{6E113B52-92FE-C747-E010-515E90DE724F}"/>
              </a:ext>
            </a:extLst>
          </p:cNvPr>
          <p:cNvCxnSpPr>
            <a:cxnSpLocks/>
          </p:cNvCxnSpPr>
          <p:nvPr/>
        </p:nvCxnSpPr>
        <p:spPr>
          <a:xfrm>
            <a:off x="6843813" y="4009050"/>
            <a:ext cx="0" cy="56860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onnettore diritto 4">
            <a:extLst>
              <a:ext uri="{FF2B5EF4-FFF2-40B4-BE49-F238E27FC236}">
                <a16:creationId xmlns:a16="http://schemas.microsoft.com/office/drawing/2014/main" id="{65B5C31F-2F1C-5522-7656-668BBA9F105E}"/>
              </a:ext>
            </a:extLst>
          </p:cNvPr>
          <p:cNvCxnSpPr>
            <a:cxnSpLocks/>
          </p:cNvCxnSpPr>
          <p:nvPr/>
        </p:nvCxnSpPr>
        <p:spPr>
          <a:xfrm>
            <a:off x="6843813" y="4944887"/>
            <a:ext cx="0" cy="23900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ttore diritto 4">
            <a:extLst>
              <a:ext uri="{FF2B5EF4-FFF2-40B4-BE49-F238E27FC236}">
                <a16:creationId xmlns:a16="http://schemas.microsoft.com/office/drawing/2014/main" id="{CF19FA50-33B1-66E4-FF8E-5FF6B5BC33B9}"/>
              </a:ext>
            </a:extLst>
          </p:cNvPr>
          <p:cNvCxnSpPr>
            <a:cxnSpLocks/>
          </p:cNvCxnSpPr>
          <p:nvPr/>
        </p:nvCxnSpPr>
        <p:spPr>
          <a:xfrm>
            <a:off x="6827261" y="7603654"/>
            <a:ext cx="0" cy="24206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ttore diritto 4">
            <a:extLst>
              <a:ext uri="{FF2B5EF4-FFF2-40B4-BE49-F238E27FC236}">
                <a16:creationId xmlns:a16="http://schemas.microsoft.com/office/drawing/2014/main" id="{6A357D92-86C3-5E55-9CDC-E73B8113A705}"/>
              </a:ext>
            </a:extLst>
          </p:cNvPr>
          <p:cNvCxnSpPr>
            <a:cxnSpLocks/>
          </p:cNvCxnSpPr>
          <p:nvPr/>
        </p:nvCxnSpPr>
        <p:spPr>
          <a:xfrm>
            <a:off x="5729285" y="2978066"/>
            <a:ext cx="376137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4981812D-AA5C-EECC-1F66-A4F17925D66F}"/>
              </a:ext>
            </a:extLst>
          </p:cNvPr>
          <p:cNvSpPr txBox="1"/>
          <p:nvPr/>
        </p:nvSpPr>
        <p:spPr>
          <a:xfrm>
            <a:off x="4415626" y="2839566"/>
            <a:ext cx="13022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i="1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User data input</a:t>
            </a:r>
            <a:endParaRPr lang="en-US" sz="1200" i="1" dirty="0"/>
          </a:p>
        </p:txBody>
      </p:sp>
      <p:cxnSp>
        <p:nvCxnSpPr>
          <p:cNvPr id="151" name="Connettore diritto 4">
            <a:extLst>
              <a:ext uri="{FF2B5EF4-FFF2-40B4-BE49-F238E27FC236}">
                <a16:creationId xmlns:a16="http://schemas.microsoft.com/office/drawing/2014/main" id="{2872E23A-BBD5-96BE-84CD-2D4AA10BA433}"/>
              </a:ext>
            </a:extLst>
          </p:cNvPr>
          <p:cNvCxnSpPr>
            <a:cxnSpLocks/>
          </p:cNvCxnSpPr>
          <p:nvPr/>
        </p:nvCxnSpPr>
        <p:spPr>
          <a:xfrm>
            <a:off x="5729285" y="4760769"/>
            <a:ext cx="376137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>
            <a:extLst>
              <a:ext uri="{FF2B5EF4-FFF2-40B4-BE49-F238E27FC236}">
                <a16:creationId xmlns:a16="http://schemas.microsoft.com/office/drawing/2014/main" id="{E50E368A-6C5E-AB11-41C4-629B494C4F3E}"/>
              </a:ext>
            </a:extLst>
          </p:cNvPr>
          <p:cNvSpPr txBox="1"/>
          <p:nvPr/>
        </p:nvSpPr>
        <p:spPr>
          <a:xfrm>
            <a:off x="4415626" y="4622269"/>
            <a:ext cx="13022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i="1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User data input</a:t>
            </a:r>
            <a:endParaRPr lang="en-US" sz="1200" i="1" dirty="0"/>
          </a:p>
        </p:txBody>
      </p:sp>
      <p:cxnSp>
        <p:nvCxnSpPr>
          <p:cNvPr id="156" name="Connettore diritto 4">
            <a:extLst>
              <a:ext uri="{FF2B5EF4-FFF2-40B4-BE49-F238E27FC236}">
                <a16:creationId xmlns:a16="http://schemas.microsoft.com/office/drawing/2014/main" id="{C8AB521B-030B-D3FD-35E3-85B5B2B638C2}"/>
              </a:ext>
            </a:extLst>
          </p:cNvPr>
          <p:cNvCxnSpPr>
            <a:cxnSpLocks/>
          </p:cNvCxnSpPr>
          <p:nvPr/>
        </p:nvCxnSpPr>
        <p:spPr>
          <a:xfrm>
            <a:off x="5729285" y="5974246"/>
            <a:ext cx="376137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TextBox 156">
            <a:extLst>
              <a:ext uri="{FF2B5EF4-FFF2-40B4-BE49-F238E27FC236}">
                <a16:creationId xmlns:a16="http://schemas.microsoft.com/office/drawing/2014/main" id="{54F2F2EF-5515-BE65-56C7-9784A53CAD43}"/>
              </a:ext>
            </a:extLst>
          </p:cNvPr>
          <p:cNvSpPr txBox="1"/>
          <p:nvPr/>
        </p:nvSpPr>
        <p:spPr>
          <a:xfrm>
            <a:off x="4415626" y="5835746"/>
            <a:ext cx="13022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i="1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User data input</a:t>
            </a:r>
            <a:endParaRPr lang="en-US" sz="1200" i="1" dirty="0"/>
          </a:p>
        </p:txBody>
      </p:sp>
      <p:cxnSp>
        <p:nvCxnSpPr>
          <p:cNvPr id="201" name="Connettore diritto 4">
            <a:extLst>
              <a:ext uri="{FF2B5EF4-FFF2-40B4-BE49-F238E27FC236}">
                <a16:creationId xmlns:a16="http://schemas.microsoft.com/office/drawing/2014/main" id="{5BEC445A-0643-51B4-6404-050FD35C7A9F}"/>
              </a:ext>
            </a:extLst>
          </p:cNvPr>
          <p:cNvCxnSpPr>
            <a:cxnSpLocks/>
          </p:cNvCxnSpPr>
          <p:nvPr/>
        </p:nvCxnSpPr>
        <p:spPr>
          <a:xfrm>
            <a:off x="7791657" y="4944887"/>
            <a:ext cx="0" cy="239006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ttore diritto 4">
            <a:extLst>
              <a:ext uri="{FF2B5EF4-FFF2-40B4-BE49-F238E27FC236}">
                <a16:creationId xmlns:a16="http://schemas.microsoft.com/office/drawing/2014/main" id="{636D8950-6900-8D02-583B-350271380810}"/>
              </a:ext>
            </a:extLst>
          </p:cNvPr>
          <p:cNvCxnSpPr>
            <a:cxnSpLocks/>
            <a:stCxn id="12" idx="2"/>
          </p:cNvCxnSpPr>
          <p:nvPr/>
        </p:nvCxnSpPr>
        <p:spPr>
          <a:xfrm>
            <a:off x="8970208" y="4043195"/>
            <a:ext cx="0" cy="1758761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onnettore diritto 4">
            <a:extLst>
              <a:ext uri="{FF2B5EF4-FFF2-40B4-BE49-F238E27FC236}">
                <a16:creationId xmlns:a16="http://schemas.microsoft.com/office/drawing/2014/main" id="{83C8E96F-9959-60E2-5A8A-686459013F82}"/>
              </a:ext>
            </a:extLst>
          </p:cNvPr>
          <p:cNvCxnSpPr>
            <a:cxnSpLocks/>
          </p:cNvCxnSpPr>
          <p:nvPr/>
        </p:nvCxnSpPr>
        <p:spPr>
          <a:xfrm>
            <a:off x="7791657" y="5554182"/>
            <a:ext cx="0" cy="241424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ttore diritto 4">
            <a:extLst>
              <a:ext uri="{FF2B5EF4-FFF2-40B4-BE49-F238E27FC236}">
                <a16:creationId xmlns:a16="http://schemas.microsoft.com/office/drawing/2014/main" id="{91CE803A-149C-A904-E78A-479427BD02CD}"/>
              </a:ext>
            </a:extLst>
          </p:cNvPr>
          <p:cNvCxnSpPr>
            <a:cxnSpLocks/>
          </p:cNvCxnSpPr>
          <p:nvPr/>
        </p:nvCxnSpPr>
        <p:spPr>
          <a:xfrm>
            <a:off x="8415854" y="6162835"/>
            <a:ext cx="0" cy="241424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ctor: Curved 2">
            <a:extLst>
              <a:ext uri="{FF2B5EF4-FFF2-40B4-BE49-F238E27FC236}">
                <a16:creationId xmlns:a16="http://schemas.microsoft.com/office/drawing/2014/main" id="{5C8EDD5F-3D92-6913-DB43-44D51FD89C6E}"/>
              </a:ext>
            </a:extLst>
          </p:cNvPr>
          <p:cNvCxnSpPr>
            <a:cxnSpLocks/>
            <a:stCxn id="12" idx="2"/>
            <a:endCxn id="22" idx="0"/>
          </p:cNvCxnSpPr>
          <p:nvPr/>
        </p:nvCxnSpPr>
        <p:spPr>
          <a:xfrm rot="5400000">
            <a:off x="8113702" y="3721151"/>
            <a:ext cx="534463" cy="1178551"/>
          </a:xfrm>
          <a:prstGeom prst="curved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DC740A37-6856-B1C0-997D-583426787355}"/>
              </a:ext>
            </a:extLst>
          </p:cNvPr>
          <p:cNvSpPr/>
          <p:nvPr/>
        </p:nvSpPr>
        <p:spPr>
          <a:xfrm>
            <a:off x="8943221" y="3986046"/>
            <a:ext cx="53974" cy="57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B872846-ABA7-693A-06E2-4440D50A6DCA}"/>
              </a:ext>
            </a:extLst>
          </p:cNvPr>
          <p:cNvSpPr/>
          <p:nvPr/>
        </p:nvSpPr>
        <p:spPr>
          <a:xfrm>
            <a:off x="7764670" y="4577658"/>
            <a:ext cx="53974" cy="57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" name="Connector: Curved 30">
            <a:extLst>
              <a:ext uri="{FF2B5EF4-FFF2-40B4-BE49-F238E27FC236}">
                <a16:creationId xmlns:a16="http://schemas.microsoft.com/office/drawing/2014/main" id="{378DC6E3-E738-077F-E37B-31C135416F63}"/>
              </a:ext>
            </a:extLst>
          </p:cNvPr>
          <p:cNvCxnSpPr>
            <a:cxnSpLocks/>
            <a:stCxn id="12" idx="3"/>
            <a:endCxn id="39" idx="0"/>
          </p:cNvCxnSpPr>
          <p:nvPr/>
        </p:nvCxnSpPr>
        <p:spPr>
          <a:xfrm>
            <a:off x="8997195" y="4014621"/>
            <a:ext cx="613232" cy="3220801"/>
          </a:xfrm>
          <a:prstGeom prst="curvedConnector2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DDDA0468-3578-FA8B-95FF-44A489178909}"/>
              </a:ext>
            </a:extLst>
          </p:cNvPr>
          <p:cNvSpPr/>
          <p:nvPr/>
        </p:nvSpPr>
        <p:spPr>
          <a:xfrm>
            <a:off x="9583440" y="7235422"/>
            <a:ext cx="53974" cy="5714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Connettore diritto 4">
            <a:extLst>
              <a:ext uri="{FF2B5EF4-FFF2-40B4-BE49-F238E27FC236}">
                <a16:creationId xmlns:a16="http://schemas.microsoft.com/office/drawing/2014/main" id="{240DD1D3-2600-7D49-1045-559B6DA58EEB}"/>
              </a:ext>
            </a:extLst>
          </p:cNvPr>
          <p:cNvCxnSpPr>
            <a:cxnSpLocks/>
          </p:cNvCxnSpPr>
          <p:nvPr/>
        </p:nvCxnSpPr>
        <p:spPr>
          <a:xfrm>
            <a:off x="8415854" y="6765857"/>
            <a:ext cx="0" cy="469565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ttore diritto 4">
            <a:extLst>
              <a:ext uri="{FF2B5EF4-FFF2-40B4-BE49-F238E27FC236}">
                <a16:creationId xmlns:a16="http://schemas.microsoft.com/office/drawing/2014/main" id="{6D48DDEF-C879-4397-101E-F193CA6B01CB}"/>
              </a:ext>
            </a:extLst>
          </p:cNvPr>
          <p:cNvCxnSpPr>
            <a:cxnSpLocks/>
          </p:cNvCxnSpPr>
          <p:nvPr/>
        </p:nvCxnSpPr>
        <p:spPr>
          <a:xfrm>
            <a:off x="9099022" y="7603653"/>
            <a:ext cx="0" cy="242067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ttangolo 19">
            <a:extLst>
              <a:ext uri="{FF2B5EF4-FFF2-40B4-BE49-F238E27FC236}">
                <a16:creationId xmlns:a16="http://schemas.microsoft.com/office/drawing/2014/main" id="{9F527026-4D7E-2545-0007-719664A53598}"/>
              </a:ext>
            </a:extLst>
          </p:cNvPr>
          <p:cNvSpPr/>
          <p:nvPr/>
        </p:nvSpPr>
        <p:spPr>
          <a:xfrm>
            <a:off x="10086083" y="5286975"/>
            <a:ext cx="2754572" cy="1610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200"/>
              </a:spcAft>
            </a:pPr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generate_input_data_files()</a:t>
            </a:r>
          </a:p>
        </p:txBody>
      </p:sp>
      <p:sp>
        <p:nvSpPr>
          <p:cNvPr id="162" name="Rettangolo 19">
            <a:extLst>
              <a:ext uri="{FF2B5EF4-FFF2-40B4-BE49-F238E27FC236}">
                <a16:creationId xmlns:a16="http://schemas.microsoft.com/office/drawing/2014/main" id="{FDD35C32-A627-9E3D-04C1-BF997A020B5C}"/>
              </a:ext>
            </a:extLst>
          </p:cNvPr>
          <p:cNvSpPr/>
          <p:nvPr/>
        </p:nvSpPr>
        <p:spPr>
          <a:xfrm>
            <a:off x="10103557" y="6493233"/>
            <a:ext cx="2754572" cy="189280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200"/>
              </a:spcAft>
            </a:pPr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update_database_and_problem()</a:t>
            </a:r>
          </a:p>
        </p:txBody>
      </p:sp>
    </p:spTree>
    <p:extLst>
      <p:ext uri="{BB962C8B-B14F-4D97-AF65-F5344CB8AC3E}">
        <p14:creationId xmlns:p14="http://schemas.microsoft.com/office/powerpoint/2010/main" val="7373368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ttangolo 19">
            <a:extLst>
              <a:ext uri="{FF2B5EF4-FFF2-40B4-BE49-F238E27FC236}">
                <a16:creationId xmlns:a16="http://schemas.microsoft.com/office/drawing/2014/main" id="{BD194A8E-31B0-4828-D8AE-3026F9BA30C3}"/>
              </a:ext>
            </a:extLst>
          </p:cNvPr>
          <p:cNvSpPr/>
          <p:nvPr/>
        </p:nvSpPr>
        <p:spPr>
          <a:xfrm>
            <a:off x="507019" y="2491740"/>
            <a:ext cx="6318305" cy="6350000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3" noProof="1">
              <a:solidFill>
                <a:schemeClr val="tx1"/>
              </a:solidFill>
              <a:latin typeface="+mj-lt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58" name="Rettangolo 19">
            <a:extLst>
              <a:ext uri="{FF2B5EF4-FFF2-40B4-BE49-F238E27FC236}">
                <a16:creationId xmlns:a16="http://schemas.microsoft.com/office/drawing/2014/main" id="{A54EDB88-1A72-E30F-591E-9BD888D750C7}"/>
              </a:ext>
            </a:extLst>
          </p:cNvPr>
          <p:cNvSpPr/>
          <p:nvPr/>
        </p:nvSpPr>
        <p:spPr>
          <a:xfrm>
            <a:off x="2137152" y="2732038"/>
            <a:ext cx="1476775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1. Conceptual model definition</a:t>
            </a:r>
          </a:p>
        </p:txBody>
      </p:sp>
      <p:cxnSp>
        <p:nvCxnSpPr>
          <p:cNvPr id="60" name="Connettore diritto 4">
            <a:extLst>
              <a:ext uri="{FF2B5EF4-FFF2-40B4-BE49-F238E27FC236}">
                <a16:creationId xmlns:a16="http://schemas.microsoft.com/office/drawing/2014/main" id="{987D235D-E327-9EA5-59A1-F7C38FAE8D6A}"/>
              </a:ext>
            </a:extLst>
          </p:cNvPr>
          <p:cNvCxnSpPr>
            <a:cxnSpLocks/>
            <a:stCxn id="58" idx="2"/>
            <a:endCxn id="62" idx="0"/>
          </p:cNvCxnSpPr>
          <p:nvPr/>
        </p:nvCxnSpPr>
        <p:spPr>
          <a:xfrm>
            <a:off x="2875537" y="3099265"/>
            <a:ext cx="0" cy="23247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ttangolo 19">
            <a:extLst>
              <a:ext uri="{FF2B5EF4-FFF2-40B4-BE49-F238E27FC236}">
                <a16:creationId xmlns:a16="http://schemas.microsoft.com/office/drawing/2014/main" id="{6115B734-48B7-4AF0-EBFD-3F5B89F1C7EE}"/>
              </a:ext>
            </a:extLst>
          </p:cNvPr>
          <p:cNvSpPr/>
          <p:nvPr/>
        </p:nvSpPr>
        <p:spPr>
          <a:xfrm>
            <a:off x="2137152" y="3331740"/>
            <a:ext cx="1476775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2. Generation of model directory</a:t>
            </a:r>
          </a:p>
        </p:txBody>
      </p:sp>
      <p:sp>
        <p:nvSpPr>
          <p:cNvPr id="63" name="Rettangolo 19">
            <a:extLst>
              <a:ext uri="{FF2B5EF4-FFF2-40B4-BE49-F238E27FC236}">
                <a16:creationId xmlns:a16="http://schemas.microsoft.com/office/drawing/2014/main" id="{B6935E0A-C8D1-973E-0BAF-E413881B0EE0}"/>
              </a:ext>
            </a:extLst>
          </p:cNvPr>
          <p:cNvSpPr/>
          <p:nvPr/>
        </p:nvSpPr>
        <p:spPr>
          <a:xfrm>
            <a:off x="2137149" y="3948843"/>
            <a:ext cx="1476775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3. Fill model setup file/s</a:t>
            </a:r>
          </a:p>
        </p:txBody>
      </p:sp>
      <p:sp>
        <p:nvSpPr>
          <p:cNvPr id="64" name="Rettangolo 19">
            <a:extLst>
              <a:ext uri="{FF2B5EF4-FFF2-40B4-BE49-F238E27FC236}">
                <a16:creationId xmlns:a16="http://schemas.microsoft.com/office/drawing/2014/main" id="{A6DA005C-7BC1-CF40-F0C9-32EBF80FC179}"/>
              </a:ext>
            </a:extLst>
          </p:cNvPr>
          <p:cNvSpPr/>
          <p:nvPr/>
        </p:nvSpPr>
        <p:spPr>
          <a:xfrm>
            <a:off x="2137151" y="4571367"/>
            <a:ext cx="1476769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b="1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4. Generation of Model class instance</a:t>
            </a:r>
          </a:p>
        </p:txBody>
      </p:sp>
      <p:sp>
        <p:nvSpPr>
          <p:cNvPr id="65" name="Rettangolo 19">
            <a:extLst>
              <a:ext uri="{FF2B5EF4-FFF2-40B4-BE49-F238E27FC236}">
                <a16:creationId xmlns:a16="http://schemas.microsoft.com/office/drawing/2014/main" id="{E352CC46-7F7D-54F3-3798-C33F8359AE4E}"/>
              </a:ext>
            </a:extLst>
          </p:cNvPr>
          <p:cNvSpPr/>
          <p:nvPr/>
        </p:nvSpPr>
        <p:spPr>
          <a:xfrm>
            <a:off x="2137150" y="5201742"/>
            <a:ext cx="1476774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5. Fill sets data </a:t>
            </a:r>
            <a:b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</a:br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(model coordinates)</a:t>
            </a:r>
          </a:p>
        </p:txBody>
      </p:sp>
      <p:sp>
        <p:nvSpPr>
          <p:cNvPr id="66" name="Rettangolo 19">
            <a:extLst>
              <a:ext uri="{FF2B5EF4-FFF2-40B4-BE49-F238E27FC236}">
                <a16:creationId xmlns:a16="http://schemas.microsoft.com/office/drawing/2014/main" id="{E9195897-49E8-7E67-4C5E-E452CB748271}"/>
              </a:ext>
            </a:extLst>
          </p:cNvPr>
          <p:cNvSpPr/>
          <p:nvPr/>
        </p:nvSpPr>
        <p:spPr>
          <a:xfrm>
            <a:off x="2137149" y="5811037"/>
            <a:ext cx="1476774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6. Initialization of data structures</a:t>
            </a:r>
          </a:p>
        </p:txBody>
      </p:sp>
      <p:sp>
        <p:nvSpPr>
          <p:cNvPr id="67" name="Rettangolo 19">
            <a:extLst>
              <a:ext uri="{FF2B5EF4-FFF2-40B4-BE49-F238E27FC236}">
                <a16:creationId xmlns:a16="http://schemas.microsoft.com/office/drawing/2014/main" id="{BB243347-CE32-B16A-F3E1-48D73EA21774}"/>
              </a:ext>
            </a:extLst>
          </p:cNvPr>
          <p:cNvSpPr/>
          <p:nvPr/>
        </p:nvSpPr>
        <p:spPr>
          <a:xfrm>
            <a:off x="2137146" y="7028343"/>
            <a:ext cx="1476774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8. Initialization of </a:t>
            </a:r>
            <a:b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</a:br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numerical problem/s</a:t>
            </a:r>
          </a:p>
        </p:txBody>
      </p:sp>
      <p:sp>
        <p:nvSpPr>
          <p:cNvPr id="68" name="Rettangolo 19">
            <a:extLst>
              <a:ext uri="{FF2B5EF4-FFF2-40B4-BE49-F238E27FC236}">
                <a16:creationId xmlns:a16="http://schemas.microsoft.com/office/drawing/2014/main" id="{0779B5C7-C077-50E3-3305-6DAB5402A017}"/>
              </a:ext>
            </a:extLst>
          </p:cNvPr>
          <p:cNvSpPr/>
          <p:nvPr/>
        </p:nvSpPr>
        <p:spPr>
          <a:xfrm>
            <a:off x="2137148" y="6419690"/>
            <a:ext cx="1476774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7. Fill/update exogenous model data</a:t>
            </a:r>
          </a:p>
        </p:txBody>
      </p:sp>
      <p:sp>
        <p:nvSpPr>
          <p:cNvPr id="69" name="Rettangolo 19">
            <a:extLst>
              <a:ext uri="{FF2B5EF4-FFF2-40B4-BE49-F238E27FC236}">
                <a16:creationId xmlns:a16="http://schemas.microsoft.com/office/drawing/2014/main" id="{6B7958C8-93DB-D00E-8E9E-F9B4010DFFB1}"/>
              </a:ext>
            </a:extLst>
          </p:cNvPr>
          <p:cNvSpPr/>
          <p:nvPr/>
        </p:nvSpPr>
        <p:spPr>
          <a:xfrm>
            <a:off x="2137145" y="7636338"/>
            <a:ext cx="1476775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9. Solution of numerical problem/s</a:t>
            </a:r>
          </a:p>
        </p:txBody>
      </p:sp>
      <p:sp>
        <p:nvSpPr>
          <p:cNvPr id="70" name="Rettangolo 19">
            <a:extLst>
              <a:ext uri="{FF2B5EF4-FFF2-40B4-BE49-F238E27FC236}">
                <a16:creationId xmlns:a16="http://schemas.microsoft.com/office/drawing/2014/main" id="{E4C603EE-96DE-7802-4AFF-26E7AFA47D69}"/>
              </a:ext>
            </a:extLst>
          </p:cNvPr>
          <p:cNvSpPr/>
          <p:nvPr/>
        </p:nvSpPr>
        <p:spPr>
          <a:xfrm>
            <a:off x="2137146" y="8245633"/>
            <a:ext cx="1476774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10. Export endogenous model data</a:t>
            </a:r>
          </a:p>
        </p:txBody>
      </p:sp>
      <p:sp>
        <p:nvSpPr>
          <p:cNvPr id="75" name="Rettangolo 19">
            <a:extLst>
              <a:ext uri="{FF2B5EF4-FFF2-40B4-BE49-F238E27FC236}">
                <a16:creationId xmlns:a16="http://schemas.microsoft.com/office/drawing/2014/main" id="{8328F9D0-C7E9-FE1F-7193-00CE96DBF08C}"/>
              </a:ext>
            </a:extLst>
          </p:cNvPr>
          <p:cNvSpPr/>
          <p:nvPr/>
        </p:nvSpPr>
        <p:spPr>
          <a:xfrm>
            <a:off x="3717468" y="3331736"/>
            <a:ext cx="1910853" cy="3672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cvxlab.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create_model_dir()</a:t>
            </a:r>
          </a:p>
        </p:txBody>
      </p:sp>
      <p:cxnSp>
        <p:nvCxnSpPr>
          <p:cNvPr id="76" name="Connettore diritto 4">
            <a:extLst>
              <a:ext uri="{FF2B5EF4-FFF2-40B4-BE49-F238E27FC236}">
                <a16:creationId xmlns:a16="http://schemas.microsoft.com/office/drawing/2014/main" id="{2378A6E9-BABC-7FE0-3575-C7BD6D7F452D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>
          <a:xfrm flipH="1">
            <a:off x="2875537" y="3698969"/>
            <a:ext cx="3" cy="24987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ttore diritto 4">
            <a:extLst>
              <a:ext uri="{FF2B5EF4-FFF2-40B4-BE49-F238E27FC236}">
                <a16:creationId xmlns:a16="http://schemas.microsoft.com/office/drawing/2014/main" id="{D3EB00D3-772F-166C-2603-CF7EE1CB6110}"/>
              </a:ext>
            </a:extLst>
          </p:cNvPr>
          <p:cNvCxnSpPr>
            <a:cxnSpLocks/>
            <a:stCxn id="66" idx="2"/>
            <a:endCxn id="68" idx="0"/>
          </p:cNvCxnSpPr>
          <p:nvPr/>
        </p:nvCxnSpPr>
        <p:spPr>
          <a:xfrm flipH="1">
            <a:off x="2875535" y="6178266"/>
            <a:ext cx="1" cy="24142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ttore diritto 4">
            <a:extLst>
              <a:ext uri="{FF2B5EF4-FFF2-40B4-BE49-F238E27FC236}">
                <a16:creationId xmlns:a16="http://schemas.microsoft.com/office/drawing/2014/main" id="{4BB92513-90F5-7D9B-F3B7-3114C8B8563C}"/>
              </a:ext>
            </a:extLst>
          </p:cNvPr>
          <p:cNvCxnSpPr>
            <a:cxnSpLocks/>
            <a:stCxn id="68" idx="2"/>
            <a:endCxn id="67" idx="0"/>
          </p:cNvCxnSpPr>
          <p:nvPr/>
        </p:nvCxnSpPr>
        <p:spPr>
          <a:xfrm flipH="1">
            <a:off x="2875533" y="6786919"/>
            <a:ext cx="2" cy="241424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ttore diritto 4">
            <a:extLst>
              <a:ext uri="{FF2B5EF4-FFF2-40B4-BE49-F238E27FC236}">
                <a16:creationId xmlns:a16="http://schemas.microsoft.com/office/drawing/2014/main" id="{F004C06D-C574-4771-BF3C-D424CCB28D0E}"/>
              </a:ext>
            </a:extLst>
          </p:cNvPr>
          <p:cNvCxnSpPr>
            <a:cxnSpLocks/>
            <a:stCxn id="67" idx="2"/>
            <a:endCxn id="69" idx="0"/>
          </p:cNvCxnSpPr>
          <p:nvPr/>
        </p:nvCxnSpPr>
        <p:spPr>
          <a:xfrm>
            <a:off x="2875533" y="7395572"/>
            <a:ext cx="0" cy="24076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Rettangolo 19">
            <a:extLst>
              <a:ext uri="{FF2B5EF4-FFF2-40B4-BE49-F238E27FC236}">
                <a16:creationId xmlns:a16="http://schemas.microsoft.com/office/drawing/2014/main" id="{89C5F5CE-846E-6AB9-6C48-8A30E71D7684}"/>
              </a:ext>
            </a:extLst>
          </p:cNvPr>
          <p:cNvSpPr/>
          <p:nvPr/>
        </p:nvSpPr>
        <p:spPr>
          <a:xfrm>
            <a:off x="3717468" y="5785595"/>
            <a:ext cx="2754572" cy="41199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200"/>
              </a:spcAft>
            </a:pPr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load_model_coordinates()</a:t>
            </a:r>
          </a:p>
          <a:p>
            <a:pPr>
              <a:spcAft>
                <a:spcPts val="200"/>
              </a:spcAft>
            </a:pPr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initialize_blank_data_structure()</a:t>
            </a:r>
          </a:p>
        </p:txBody>
      </p:sp>
      <p:sp>
        <p:nvSpPr>
          <p:cNvPr id="93" name="Rettangolo 19">
            <a:extLst>
              <a:ext uri="{FF2B5EF4-FFF2-40B4-BE49-F238E27FC236}">
                <a16:creationId xmlns:a16="http://schemas.microsoft.com/office/drawing/2014/main" id="{A84934A9-0E51-5C2E-1287-8A85654265C2}"/>
              </a:ext>
            </a:extLst>
          </p:cNvPr>
          <p:cNvSpPr/>
          <p:nvPr/>
        </p:nvSpPr>
        <p:spPr>
          <a:xfrm>
            <a:off x="3717468" y="4567412"/>
            <a:ext cx="2191719" cy="3672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 = cvxlab.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Model()</a:t>
            </a:r>
          </a:p>
        </p:txBody>
      </p:sp>
      <p:sp>
        <p:nvSpPr>
          <p:cNvPr id="94" name="Rettangolo 19">
            <a:extLst>
              <a:ext uri="{FF2B5EF4-FFF2-40B4-BE49-F238E27FC236}">
                <a16:creationId xmlns:a16="http://schemas.microsoft.com/office/drawing/2014/main" id="{D6015398-F6A3-E410-E9B3-A208ECCD4767}"/>
              </a:ext>
            </a:extLst>
          </p:cNvPr>
          <p:cNvSpPr/>
          <p:nvPr/>
        </p:nvSpPr>
        <p:spPr>
          <a:xfrm>
            <a:off x="3717468" y="7636337"/>
            <a:ext cx="1910853" cy="3672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run_model()</a:t>
            </a:r>
          </a:p>
        </p:txBody>
      </p:sp>
      <p:sp>
        <p:nvSpPr>
          <p:cNvPr id="95" name="Rettangolo 19">
            <a:extLst>
              <a:ext uri="{FF2B5EF4-FFF2-40B4-BE49-F238E27FC236}">
                <a16:creationId xmlns:a16="http://schemas.microsoft.com/office/drawing/2014/main" id="{2CB4907E-872D-23E6-2867-9059587A3DE5}"/>
              </a:ext>
            </a:extLst>
          </p:cNvPr>
          <p:cNvSpPr/>
          <p:nvPr/>
        </p:nvSpPr>
        <p:spPr>
          <a:xfrm>
            <a:off x="3717468" y="8245633"/>
            <a:ext cx="2234220" cy="36722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load_results_to_database()</a:t>
            </a:r>
          </a:p>
        </p:txBody>
      </p:sp>
      <p:cxnSp>
        <p:nvCxnSpPr>
          <p:cNvPr id="96" name="Connettore diritto 4">
            <a:extLst>
              <a:ext uri="{FF2B5EF4-FFF2-40B4-BE49-F238E27FC236}">
                <a16:creationId xmlns:a16="http://schemas.microsoft.com/office/drawing/2014/main" id="{B053F864-A331-49EF-19BC-0D3ECD8F3B54}"/>
              </a:ext>
            </a:extLst>
          </p:cNvPr>
          <p:cNvCxnSpPr>
            <a:cxnSpLocks/>
            <a:stCxn id="63" idx="2"/>
            <a:endCxn id="64" idx="0"/>
          </p:cNvCxnSpPr>
          <p:nvPr/>
        </p:nvCxnSpPr>
        <p:spPr>
          <a:xfrm flipH="1">
            <a:off x="2875536" y="4316072"/>
            <a:ext cx="1" cy="25529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ttore diritto 4">
            <a:extLst>
              <a:ext uri="{FF2B5EF4-FFF2-40B4-BE49-F238E27FC236}">
                <a16:creationId xmlns:a16="http://schemas.microsoft.com/office/drawing/2014/main" id="{935421F4-93E3-3229-C210-00CBA4087A24}"/>
              </a:ext>
            </a:extLst>
          </p:cNvPr>
          <p:cNvCxnSpPr>
            <a:cxnSpLocks/>
            <a:stCxn id="64" idx="2"/>
            <a:endCxn id="65" idx="0"/>
          </p:cNvCxnSpPr>
          <p:nvPr/>
        </p:nvCxnSpPr>
        <p:spPr>
          <a:xfrm>
            <a:off x="2875536" y="4938596"/>
            <a:ext cx="1" cy="26314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ttore diritto 4">
            <a:extLst>
              <a:ext uri="{FF2B5EF4-FFF2-40B4-BE49-F238E27FC236}">
                <a16:creationId xmlns:a16="http://schemas.microsoft.com/office/drawing/2014/main" id="{74D54621-9031-F6A9-1A72-D220E6A529DB}"/>
              </a:ext>
            </a:extLst>
          </p:cNvPr>
          <p:cNvCxnSpPr>
            <a:cxnSpLocks/>
            <a:stCxn id="65" idx="2"/>
            <a:endCxn id="66" idx="0"/>
          </p:cNvCxnSpPr>
          <p:nvPr/>
        </p:nvCxnSpPr>
        <p:spPr>
          <a:xfrm flipH="1">
            <a:off x="2875536" y="5568971"/>
            <a:ext cx="1" cy="24206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ttore diritto 4">
            <a:extLst>
              <a:ext uri="{FF2B5EF4-FFF2-40B4-BE49-F238E27FC236}">
                <a16:creationId xmlns:a16="http://schemas.microsoft.com/office/drawing/2014/main" id="{ED33CF2E-57D4-8EBA-0E24-58A048C57833}"/>
              </a:ext>
            </a:extLst>
          </p:cNvPr>
          <p:cNvCxnSpPr>
            <a:cxnSpLocks/>
            <a:stCxn id="69" idx="2"/>
            <a:endCxn id="70" idx="0"/>
          </p:cNvCxnSpPr>
          <p:nvPr/>
        </p:nvCxnSpPr>
        <p:spPr>
          <a:xfrm>
            <a:off x="2875533" y="8003567"/>
            <a:ext cx="0" cy="24206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ttore diritto 4">
            <a:extLst>
              <a:ext uri="{FF2B5EF4-FFF2-40B4-BE49-F238E27FC236}">
                <a16:creationId xmlns:a16="http://schemas.microsoft.com/office/drawing/2014/main" id="{FB564ABE-FD97-DB6B-7FD3-8E3009DF7504}"/>
              </a:ext>
            </a:extLst>
          </p:cNvPr>
          <p:cNvCxnSpPr>
            <a:cxnSpLocks/>
          </p:cNvCxnSpPr>
          <p:nvPr/>
        </p:nvCxnSpPr>
        <p:spPr>
          <a:xfrm>
            <a:off x="1761009" y="4146874"/>
            <a:ext cx="376137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623318EE-814C-58A9-C486-0A0C4D5B8F6A}"/>
              </a:ext>
            </a:extLst>
          </p:cNvPr>
          <p:cNvSpPr txBox="1"/>
          <p:nvPr/>
        </p:nvSpPr>
        <p:spPr>
          <a:xfrm>
            <a:off x="577850" y="4008374"/>
            <a:ext cx="11717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i="1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User data input</a:t>
            </a:r>
          </a:p>
        </p:txBody>
      </p:sp>
      <p:cxnSp>
        <p:nvCxnSpPr>
          <p:cNvPr id="103" name="Connettore diritto 4">
            <a:extLst>
              <a:ext uri="{FF2B5EF4-FFF2-40B4-BE49-F238E27FC236}">
                <a16:creationId xmlns:a16="http://schemas.microsoft.com/office/drawing/2014/main" id="{9C798015-8741-D3D9-387C-85E11B763F1F}"/>
              </a:ext>
            </a:extLst>
          </p:cNvPr>
          <p:cNvCxnSpPr>
            <a:cxnSpLocks/>
          </p:cNvCxnSpPr>
          <p:nvPr/>
        </p:nvCxnSpPr>
        <p:spPr>
          <a:xfrm>
            <a:off x="1761009" y="5384853"/>
            <a:ext cx="376137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CE58FAA-1A64-0147-7293-6564EE895E37}"/>
              </a:ext>
            </a:extLst>
          </p:cNvPr>
          <p:cNvSpPr txBox="1"/>
          <p:nvPr/>
        </p:nvSpPr>
        <p:spPr>
          <a:xfrm>
            <a:off x="577850" y="5246353"/>
            <a:ext cx="11717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i="1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User data input</a:t>
            </a:r>
            <a:endParaRPr lang="en-US" sz="1200" i="1" dirty="0"/>
          </a:p>
        </p:txBody>
      </p:sp>
      <p:cxnSp>
        <p:nvCxnSpPr>
          <p:cNvPr id="107" name="Connettore diritto 4">
            <a:extLst>
              <a:ext uri="{FF2B5EF4-FFF2-40B4-BE49-F238E27FC236}">
                <a16:creationId xmlns:a16="http://schemas.microsoft.com/office/drawing/2014/main" id="{7C8DFC16-5519-8494-6275-394879C3135A}"/>
              </a:ext>
            </a:extLst>
          </p:cNvPr>
          <p:cNvCxnSpPr>
            <a:cxnSpLocks/>
          </p:cNvCxnSpPr>
          <p:nvPr/>
        </p:nvCxnSpPr>
        <p:spPr>
          <a:xfrm>
            <a:off x="1761009" y="6598330"/>
            <a:ext cx="376137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CAA9C861-069A-929D-07AB-48E0651DC5D8}"/>
              </a:ext>
            </a:extLst>
          </p:cNvPr>
          <p:cNvSpPr txBox="1"/>
          <p:nvPr/>
        </p:nvSpPr>
        <p:spPr>
          <a:xfrm>
            <a:off x="577850" y="6459830"/>
            <a:ext cx="117178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i="1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User data input</a:t>
            </a:r>
            <a:endParaRPr lang="en-US" sz="1200" i="1" dirty="0"/>
          </a:p>
        </p:txBody>
      </p:sp>
      <p:sp>
        <p:nvSpPr>
          <p:cNvPr id="154" name="Rettangolo 19">
            <a:extLst>
              <a:ext uri="{FF2B5EF4-FFF2-40B4-BE49-F238E27FC236}">
                <a16:creationId xmlns:a16="http://schemas.microsoft.com/office/drawing/2014/main" id="{2EF92509-6427-B73C-6E5D-1BF695771B7B}"/>
              </a:ext>
            </a:extLst>
          </p:cNvPr>
          <p:cNvSpPr/>
          <p:nvPr/>
        </p:nvSpPr>
        <p:spPr>
          <a:xfrm>
            <a:off x="3717468" y="7034994"/>
            <a:ext cx="3045281" cy="36722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200"/>
              </a:spcAft>
            </a:pPr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load_exogenous_data_to_sqlite_database()</a:t>
            </a:r>
            <a:endParaRPr lang="en-US" sz="800" noProof="1">
              <a:solidFill>
                <a:schemeClr val="tx1"/>
              </a:solidFill>
              <a:latin typeface="Fira Code" pitchFamily="1" charset="0"/>
              <a:ea typeface="Fira Code" pitchFamily="1" charset="0"/>
              <a:cs typeface="Fira Code" pitchFamily="1" charset="0"/>
            </a:endParaRPr>
          </a:p>
          <a:p>
            <a:pPr>
              <a:spcAft>
                <a:spcPts val="200"/>
              </a:spcAft>
            </a:pPr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initialize_problems()</a:t>
            </a:r>
          </a:p>
        </p:txBody>
      </p:sp>
      <p:sp>
        <p:nvSpPr>
          <p:cNvPr id="78" name="Rettangolo 19">
            <a:extLst>
              <a:ext uri="{FF2B5EF4-FFF2-40B4-BE49-F238E27FC236}">
                <a16:creationId xmlns:a16="http://schemas.microsoft.com/office/drawing/2014/main" id="{6BB39E0A-A136-E62C-1CF7-2373DE205B88}"/>
              </a:ext>
            </a:extLst>
          </p:cNvPr>
          <p:cNvSpPr/>
          <p:nvPr/>
        </p:nvSpPr>
        <p:spPr>
          <a:xfrm>
            <a:off x="507019" y="10097394"/>
            <a:ext cx="6318305" cy="3215791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63" noProof="1">
              <a:solidFill>
                <a:schemeClr val="tx1"/>
              </a:solidFill>
              <a:latin typeface="+mj-lt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79" name="Rettangolo 19">
            <a:extLst>
              <a:ext uri="{FF2B5EF4-FFF2-40B4-BE49-F238E27FC236}">
                <a16:creationId xmlns:a16="http://schemas.microsoft.com/office/drawing/2014/main" id="{9BF11AAC-EFEF-F723-2991-9A85AFC1C9B3}"/>
              </a:ext>
            </a:extLst>
          </p:cNvPr>
          <p:cNvSpPr/>
          <p:nvPr/>
        </p:nvSpPr>
        <p:spPr>
          <a:xfrm>
            <a:off x="2586673" y="10290352"/>
            <a:ext cx="1476000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b="1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1. Generation of Model class instance</a:t>
            </a:r>
          </a:p>
        </p:txBody>
      </p:sp>
      <p:sp>
        <p:nvSpPr>
          <p:cNvPr id="80" name="Rettangolo 19">
            <a:extLst>
              <a:ext uri="{FF2B5EF4-FFF2-40B4-BE49-F238E27FC236}">
                <a16:creationId xmlns:a16="http://schemas.microsoft.com/office/drawing/2014/main" id="{38E8199E-109F-8565-D18D-8B90037131F4}"/>
              </a:ext>
            </a:extLst>
          </p:cNvPr>
          <p:cNvSpPr/>
          <p:nvPr/>
        </p:nvSpPr>
        <p:spPr>
          <a:xfrm>
            <a:off x="2586673" y="11523523"/>
            <a:ext cx="1476000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3. Initialization of </a:t>
            </a:r>
            <a:b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</a:br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numerical problem/s</a:t>
            </a:r>
          </a:p>
        </p:txBody>
      </p:sp>
      <p:sp>
        <p:nvSpPr>
          <p:cNvPr id="81" name="Rettangolo 19">
            <a:extLst>
              <a:ext uri="{FF2B5EF4-FFF2-40B4-BE49-F238E27FC236}">
                <a16:creationId xmlns:a16="http://schemas.microsoft.com/office/drawing/2014/main" id="{F9494711-7565-ED2E-A885-D3C0CE1A56E9}"/>
              </a:ext>
            </a:extLst>
          </p:cNvPr>
          <p:cNvSpPr/>
          <p:nvPr/>
        </p:nvSpPr>
        <p:spPr>
          <a:xfrm>
            <a:off x="2586673" y="10913726"/>
            <a:ext cx="1476000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2. Fill/update exogenous model data</a:t>
            </a:r>
          </a:p>
        </p:txBody>
      </p:sp>
      <p:sp>
        <p:nvSpPr>
          <p:cNvPr id="83" name="Rettangolo 19">
            <a:extLst>
              <a:ext uri="{FF2B5EF4-FFF2-40B4-BE49-F238E27FC236}">
                <a16:creationId xmlns:a16="http://schemas.microsoft.com/office/drawing/2014/main" id="{B14DCB49-3065-B211-9815-CCDCFFFFD393}"/>
              </a:ext>
            </a:extLst>
          </p:cNvPr>
          <p:cNvSpPr/>
          <p:nvPr/>
        </p:nvSpPr>
        <p:spPr>
          <a:xfrm>
            <a:off x="2586673" y="12133320"/>
            <a:ext cx="1476000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4. Solution of numerical problem/s</a:t>
            </a:r>
          </a:p>
        </p:txBody>
      </p:sp>
      <p:sp>
        <p:nvSpPr>
          <p:cNvPr id="84" name="Rettangolo 19">
            <a:extLst>
              <a:ext uri="{FF2B5EF4-FFF2-40B4-BE49-F238E27FC236}">
                <a16:creationId xmlns:a16="http://schemas.microsoft.com/office/drawing/2014/main" id="{D3CBAAB7-8C75-8CD6-62BD-1EBE24762972}"/>
              </a:ext>
            </a:extLst>
          </p:cNvPr>
          <p:cNvSpPr/>
          <p:nvPr/>
        </p:nvSpPr>
        <p:spPr>
          <a:xfrm>
            <a:off x="2586673" y="12742615"/>
            <a:ext cx="1476000" cy="36722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63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5. Export endogenous model data</a:t>
            </a:r>
          </a:p>
        </p:txBody>
      </p:sp>
      <p:cxnSp>
        <p:nvCxnSpPr>
          <p:cNvPr id="89" name="Connettore diritto 4">
            <a:extLst>
              <a:ext uri="{FF2B5EF4-FFF2-40B4-BE49-F238E27FC236}">
                <a16:creationId xmlns:a16="http://schemas.microsoft.com/office/drawing/2014/main" id="{320A796F-0147-7439-040C-1E810FCB1FC2}"/>
              </a:ext>
            </a:extLst>
          </p:cNvPr>
          <p:cNvCxnSpPr>
            <a:cxnSpLocks/>
            <a:stCxn id="80" idx="2"/>
            <a:endCxn id="83" idx="0"/>
          </p:cNvCxnSpPr>
          <p:nvPr/>
        </p:nvCxnSpPr>
        <p:spPr>
          <a:xfrm>
            <a:off x="3324673" y="11890752"/>
            <a:ext cx="0" cy="24256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Rettangolo 19">
            <a:extLst>
              <a:ext uri="{FF2B5EF4-FFF2-40B4-BE49-F238E27FC236}">
                <a16:creationId xmlns:a16="http://schemas.microsoft.com/office/drawing/2014/main" id="{9E28A231-C334-7B60-6A9F-C1FDE3C1A0C5}"/>
              </a:ext>
            </a:extLst>
          </p:cNvPr>
          <p:cNvSpPr/>
          <p:nvPr/>
        </p:nvSpPr>
        <p:spPr>
          <a:xfrm>
            <a:off x="4410086" y="10357530"/>
            <a:ext cx="2191719" cy="232872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 = cvxlab.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Model()</a:t>
            </a:r>
          </a:p>
        </p:txBody>
      </p:sp>
      <p:sp>
        <p:nvSpPr>
          <p:cNvPr id="92" name="Rettangolo 19">
            <a:extLst>
              <a:ext uri="{FF2B5EF4-FFF2-40B4-BE49-F238E27FC236}">
                <a16:creationId xmlns:a16="http://schemas.microsoft.com/office/drawing/2014/main" id="{6BFF40C6-765B-E308-2597-E5002B21C213}"/>
              </a:ext>
            </a:extLst>
          </p:cNvPr>
          <p:cNvSpPr/>
          <p:nvPr/>
        </p:nvSpPr>
        <p:spPr>
          <a:xfrm>
            <a:off x="4410086" y="12210277"/>
            <a:ext cx="1910853" cy="229694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run_model()</a:t>
            </a:r>
          </a:p>
        </p:txBody>
      </p:sp>
      <p:sp>
        <p:nvSpPr>
          <p:cNvPr id="99" name="Rettangolo 19">
            <a:extLst>
              <a:ext uri="{FF2B5EF4-FFF2-40B4-BE49-F238E27FC236}">
                <a16:creationId xmlns:a16="http://schemas.microsoft.com/office/drawing/2014/main" id="{FD9B156A-C348-49EE-BBFC-9557CF0FCA7A}"/>
              </a:ext>
            </a:extLst>
          </p:cNvPr>
          <p:cNvSpPr/>
          <p:nvPr/>
        </p:nvSpPr>
        <p:spPr>
          <a:xfrm>
            <a:off x="4410086" y="12791337"/>
            <a:ext cx="2234220" cy="286166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load_results_to_database()</a:t>
            </a:r>
          </a:p>
        </p:txBody>
      </p:sp>
      <p:cxnSp>
        <p:nvCxnSpPr>
          <p:cNvPr id="104" name="Connettore diritto 4">
            <a:extLst>
              <a:ext uri="{FF2B5EF4-FFF2-40B4-BE49-F238E27FC236}">
                <a16:creationId xmlns:a16="http://schemas.microsoft.com/office/drawing/2014/main" id="{4DC1D1A2-D72D-3E5E-5046-FDEE64E2CD2A}"/>
              </a:ext>
            </a:extLst>
          </p:cNvPr>
          <p:cNvCxnSpPr>
            <a:cxnSpLocks/>
            <a:stCxn id="83" idx="2"/>
            <a:endCxn id="84" idx="0"/>
          </p:cNvCxnSpPr>
          <p:nvPr/>
        </p:nvCxnSpPr>
        <p:spPr>
          <a:xfrm>
            <a:off x="3324673" y="12500549"/>
            <a:ext cx="0" cy="242066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ttore diritto 4">
            <a:extLst>
              <a:ext uri="{FF2B5EF4-FFF2-40B4-BE49-F238E27FC236}">
                <a16:creationId xmlns:a16="http://schemas.microsoft.com/office/drawing/2014/main" id="{19A9A148-CE46-9077-BE6D-C746C0272250}"/>
              </a:ext>
            </a:extLst>
          </p:cNvPr>
          <p:cNvCxnSpPr>
            <a:cxnSpLocks/>
          </p:cNvCxnSpPr>
          <p:nvPr/>
        </p:nvCxnSpPr>
        <p:spPr>
          <a:xfrm>
            <a:off x="2204943" y="11079810"/>
            <a:ext cx="376137" cy="0"/>
          </a:xfrm>
          <a:prstGeom prst="line">
            <a:avLst/>
          </a:prstGeom>
          <a:ln w="127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005AE9B3-CC19-94E7-52A1-8CDB536B57BD}"/>
              </a:ext>
            </a:extLst>
          </p:cNvPr>
          <p:cNvSpPr txBox="1"/>
          <p:nvPr/>
        </p:nvSpPr>
        <p:spPr>
          <a:xfrm>
            <a:off x="591416" y="10848977"/>
            <a:ext cx="160215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200" i="1" noProof="1">
                <a:solidFill>
                  <a:schemeClr val="tx1"/>
                </a:solidFill>
                <a:latin typeface="+mj-lt"/>
                <a:ea typeface="Fira Code" pitchFamily="1" charset="0"/>
                <a:cs typeface="Fira Code" pitchFamily="1" charset="0"/>
              </a:rPr>
              <a:t>User data input</a:t>
            </a:r>
          </a:p>
          <a:p>
            <a:pPr algn="r"/>
            <a:r>
              <a:rPr lang="en-US" sz="1200" i="1" noProof="1">
                <a:latin typeface="+mj-lt"/>
                <a:ea typeface="Fira Code" pitchFamily="1" charset="0"/>
                <a:cs typeface="Fira Code" pitchFamily="1" charset="0"/>
              </a:rPr>
              <a:t>(updating existing data)</a:t>
            </a:r>
            <a:endParaRPr lang="en-US" sz="1200" i="1" dirty="0"/>
          </a:p>
        </p:txBody>
      </p:sp>
      <p:sp>
        <p:nvSpPr>
          <p:cNvPr id="111" name="Rettangolo 19">
            <a:extLst>
              <a:ext uri="{FF2B5EF4-FFF2-40B4-BE49-F238E27FC236}">
                <a16:creationId xmlns:a16="http://schemas.microsoft.com/office/drawing/2014/main" id="{B40C8D22-3384-F593-4979-8F8011F2CFD2}"/>
              </a:ext>
            </a:extLst>
          </p:cNvPr>
          <p:cNvSpPr/>
          <p:nvPr/>
        </p:nvSpPr>
        <p:spPr>
          <a:xfrm>
            <a:off x="4410086" y="11620687"/>
            <a:ext cx="2415238" cy="18907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200"/>
              </a:spcAft>
            </a:pPr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update_database_and_problem()</a:t>
            </a: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E8FF7700-8A94-06A6-E60C-28F682485EB1}"/>
              </a:ext>
            </a:extLst>
          </p:cNvPr>
          <p:cNvCxnSpPr>
            <a:cxnSpLocks/>
            <a:stCxn id="79" idx="3"/>
            <a:endCxn id="83" idx="3"/>
          </p:cNvCxnSpPr>
          <p:nvPr/>
        </p:nvCxnSpPr>
        <p:spPr>
          <a:xfrm>
            <a:off x="4062673" y="10473967"/>
            <a:ext cx="12700" cy="1842968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onnettore diritto 4">
            <a:extLst>
              <a:ext uri="{FF2B5EF4-FFF2-40B4-BE49-F238E27FC236}">
                <a16:creationId xmlns:a16="http://schemas.microsoft.com/office/drawing/2014/main" id="{4A2003E5-7D1F-4BEE-493B-18865BF87924}"/>
              </a:ext>
            </a:extLst>
          </p:cNvPr>
          <p:cNvCxnSpPr>
            <a:cxnSpLocks/>
            <a:stCxn id="79" idx="2"/>
            <a:endCxn id="81" idx="0"/>
          </p:cNvCxnSpPr>
          <p:nvPr/>
        </p:nvCxnSpPr>
        <p:spPr>
          <a:xfrm>
            <a:off x="3324673" y="10657581"/>
            <a:ext cx="0" cy="256145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ttore diritto 4">
            <a:extLst>
              <a:ext uri="{FF2B5EF4-FFF2-40B4-BE49-F238E27FC236}">
                <a16:creationId xmlns:a16="http://schemas.microsoft.com/office/drawing/2014/main" id="{84615B64-3E23-74E8-D9FC-D7E9CDDA647B}"/>
              </a:ext>
            </a:extLst>
          </p:cNvPr>
          <p:cNvCxnSpPr>
            <a:cxnSpLocks/>
            <a:stCxn id="81" idx="2"/>
            <a:endCxn id="80" idx="0"/>
          </p:cNvCxnSpPr>
          <p:nvPr/>
        </p:nvCxnSpPr>
        <p:spPr>
          <a:xfrm>
            <a:off x="3324673" y="11280955"/>
            <a:ext cx="0" cy="24256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ttangolo 19">
            <a:extLst>
              <a:ext uri="{FF2B5EF4-FFF2-40B4-BE49-F238E27FC236}">
                <a16:creationId xmlns:a16="http://schemas.microsoft.com/office/drawing/2014/main" id="{2B7267A3-029F-8630-570A-62DB4419710D}"/>
              </a:ext>
            </a:extLst>
          </p:cNvPr>
          <p:cNvSpPr/>
          <p:nvPr/>
        </p:nvSpPr>
        <p:spPr>
          <a:xfrm>
            <a:off x="4410086" y="11026243"/>
            <a:ext cx="2270114" cy="189079"/>
          </a:xfrm>
          <a:prstGeom prst="rect">
            <a:avLst/>
          </a:prstGeom>
          <a:noFill/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Aft>
                <a:spcPts val="200"/>
              </a:spcAft>
            </a:pPr>
            <a:r>
              <a:rPr lang="en-US" sz="800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model.</a:t>
            </a:r>
            <a:r>
              <a:rPr lang="en-US" sz="800" b="1" noProof="1">
                <a:solidFill>
                  <a:schemeClr val="tx1"/>
                </a:solidFill>
                <a:latin typeface="Fira Code" pitchFamily="1" charset="0"/>
                <a:ea typeface="Fira Code" pitchFamily="1" charset="0"/>
                <a:cs typeface="Fira Code" pitchFamily="1" charset="0"/>
              </a:rPr>
              <a:t>generate_input_data_files()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406F134-ED6E-7C35-B99A-ED619660F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7635" y="2495254"/>
            <a:ext cx="6322100" cy="6346486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C9650B60-AEB7-7AB1-14A4-53CF4A532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7635" y="10094218"/>
            <a:ext cx="6322100" cy="3218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94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EAC00-52F2-1CAC-98A2-6723B1C2E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ttangolo 19">
            <a:extLst>
              <a:ext uri="{FF2B5EF4-FFF2-40B4-BE49-F238E27FC236}">
                <a16:creationId xmlns:a16="http://schemas.microsoft.com/office/drawing/2014/main" id="{171A7456-C984-AB17-8AF1-007916D507C2}"/>
              </a:ext>
            </a:extLst>
          </p:cNvPr>
          <p:cNvSpPr/>
          <p:nvPr/>
        </p:nvSpPr>
        <p:spPr>
          <a:xfrm>
            <a:off x="2049247" y="4222466"/>
            <a:ext cx="10025913" cy="4007127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56" noProof="1">
              <a:solidFill>
                <a:schemeClr val="tx1"/>
              </a:solidFill>
              <a:latin typeface="+mj-lt"/>
              <a:ea typeface="Fira Code" pitchFamily="1" charset="0"/>
              <a:cs typeface="Fira Code" pitchFamily="1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253348-BAF1-207A-6C49-A92BEAFEC1DC}"/>
              </a:ext>
            </a:extLst>
          </p:cNvPr>
          <p:cNvSpPr txBox="1"/>
          <p:nvPr/>
        </p:nvSpPr>
        <p:spPr>
          <a:xfrm>
            <a:off x="2185973" y="7023857"/>
            <a:ext cx="1631498" cy="856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54" i="1" noProof="1"/>
              <a:t>Define model settings and structure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C14D916-996B-4E5A-21AE-978504C6B82E}"/>
              </a:ext>
            </a:extLst>
          </p:cNvPr>
          <p:cNvSpPr txBox="1"/>
          <p:nvPr/>
        </p:nvSpPr>
        <p:spPr>
          <a:xfrm>
            <a:off x="9235922" y="4520894"/>
            <a:ext cx="2157624" cy="856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54" i="1" noProof="1"/>
              <a:t>Generate model database, feed / update input data</a:t>
            </a:r>
          </a:p>
        </p:txBody>
      </p:sp>
      <p:pic>
        <p:nvPicPr>
          <p:cNvPr id="13" name="Picture 18" descr="SQLite logo vector (.EPS) - Anthon Code">
            <a:extLst>
              <a:ext uri="{FF2B5EF4-FFF2-40B4-BE49-F238E27FC236}">
                <a16:creationId xmlns:a16="http://schemas.microsoft.com/office/drawing/2014/main" id="{0435C665-5EBA-265E-008C-EE9AD39398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1933" y="4374296"/>
            <a:ext cx="2204752" cy="10411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4" descr="Math icon">
            <a:hlinkClick r:id="rId3" tooltip="Math icon"/>
            <a:extLst>
              <a:ext uri="{FF2B5EF4-FFF2-40B4-BE49-F238E27FC236}">
                <a16:creationId xmlns:a16="http://schemas.microsoft.com/office/drawing/2014/main" id="{27DAAD24-622F-BF79-4DB0-207F02166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8880" y="5695111"/>
            <a:ext cx="979015" cy="9790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EF833666-9AD5-E841-A21E-F5C1E015E722}"/>
              </a:ext>
            </a:extLst>
          </p:cNvPr>
          <p:cNvCxnSpPr>
            <a:cxnSpLocks/>
          </p:cNvCxnSpPr>
          <p:nvPr/>
        </p:nvCxnSpPr>
        <p:spPr>
          <a:xfrm flipH="1">
            <a:off x="3684772" y="6184618"/>
            <a:ext cx="779578" cy="0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Left Brace 35">
            <a:extLst>
              <a:ext uri="{FF2B5EF4-FFF2-40B4-BE49-F238E27FC236}">
                <a16:creationId xmlns:a16="http://schemas.microsoft.com/office/drawing/2014/main" id="{CF3044C6-79CE-EAD2-C432-CD393B0BBDFE}"/>
              </a:ext>
            </a:extLst>
          </p:cNvPr>
          <p:cNvSpPr/>
          <p:nvPr/>
        </p:nvSpPr>
        <p:spPr>
          <a:xfrm>
            <a:off x="6207010" y="4722301"/>
            <a:ext cx="394035" cy="2924634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126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6862556-E2A3-E5C7-B27A-8C2AB1925930}"/>
              </a:ext>
            </a:extLst>
          </p:cNvPr>
          <p:cNvSpPr txBox="1"/>
          <p:nvPr/>
        </p:nvSpPr>
        <p:spPr>
          <a:xfrm>
            <a:off x="9277275" y="7209551"/>
            <a:ext cx="2116271" cy="601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54" i="1" noProof="1"/>
              <a:t>Export, explore and visualize results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6021FEB-EDBF-CDE6-45EF-4069FCF7CA82}"/>
              </a:ext>
            </a:extLst>
          </p:cNvPr>
          <p:cNvSpPr txBox="1"/>
          <p:nvPr/>
        </p:nvSpPr>
        <p:spPr>
          <a:xfrm>
            <a:off x="9235922" y="5957789"/>
            <a:ext cx="2043533" cy="6014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54" i="1" noProof="1"/>
              <a:t>Generate and solve numerical problem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99C9E6F2-EAEF-E177-2654-0A0FE4525C37}"/>
              </a:ext>
            </a:extLst>
          </p:cNvPr>
          <p:cNvCxnSpPr>
            <a:cxnSpLocks/>
            <a:stCxn id="11" idx="3"/>
            <a:endCxn id="40" idx="3"/>
          </p:cNvCxnSpPr>
          <p:nvPr/>
        </p:nvCxnSpPr>
        <p:spPr>
          <a:xfrm>
            <a:off x="11393546" y="4948896"/>
            <a:ext cx="12700" cy="2561379"/>
          </a:xfrm>
          <a:prstGeom prst="bentConnector3">
            <a:avLst>
              <a:gd name="adj1" fmla="val 1800000"/>
            </a:avLst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9" name="Picture 5" descr="Install">
            <a:extLst>
              <a:ext uri="{FF2B5EF4-FFF2-40B4-BE49-F238E27FC236}">
                <a16:creationId xmlns:a16="http://schemas.microsoft.com/office/drawing/2014/main" id="{5FEE0BB3-60B6-7093-B786-AA60612333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067" y="6034978"/>
            <a:ext cx="2038882" cy="4377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446FB40-BD26-FDAF-F3A8-326C0D149C37}"/>
              </a:ext>
            </a:extLst>
          </p:cNvPr>
          <p:cNvCxnSpPr>
            <a:cxnSpLocks/>
          </p:cNvCxnSpPr>
          <p:nvPr/>
        </p:nvCxnSpPr>
        <p:spPr>
          <a:xfrm flipV="1">
            <a:off x="10097827" y="5458609"/>
            <a:ext cx="0" cy="470182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96739584-C4FE-B63B-E087-910EBFAA4F9A}"/>
              </a:ext>
            </a:extLst>
          </p:cNvPr>
          <p:cNvCxnSpPr>
            <a:cxnSpLocks/>
          </p:cNvCxnSpPr>
          <p:nvPr/>
        </p:nvCxnSpPr>
        <p:spPr>
          <a:xfrm flipV="1">
            <a:off x="10097827" y="6628406"/>
            <a:ext cx="0" cy="470182"/>
          </a:xfrm>
          <a:prstGeom prst="straightConnector1">
            <a:avLst/>
          </a:prstGeom>
          <a:ln w="25400">
            <a:solidFill>
              <a:schemeClr val="tx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Power Bi Logo, Visualization, Icon, Emblem, Branding PNG">
            <a:extLst>
              <a:ext uri="{FF2B5EF4-FFF2-40B4-BE49-F238E27FC236}">
                <a16:creationId xmlns:a16="http://schemas.microsoft.com/office/drawing/2014/main" id="{02FFFB6F-64D7-75B3-2185-B44D538AD4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1427" y="11176098"/>
            <a:ext cx="172368" cy="45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6" name="Picture 32" descr="Power BI Logo, symbol, meaning, history, PNG, brand">
            <a:extLst>
              <a:ext uri="{FF2B5EF4-FFF2-40B4-BE49-F238E27FC236}">
                <a16:creationId xmlns:a16="http://schemas.microsoft.com/office/drawing/2014/main" id="{14E78DC0-45AD-710E-BAB3-7687995CFB7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26" r="22990"/>
          <a:stretch>
            <a:fillRect/>
          </a:stretch>
        </p:blipFill>
        <p:spPr bwMode="auto">
          <a:xfrm>
            <a:off x="7403636" y="6859564"/>
            <a:ext cx="1054943" cy="10910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A logo with blue red white and grey squares&#10;&#10;AI-generated content may be incorrect.">
            <a:extLst>
              <a:ext uri="{FF2B5EF4-FFF2-40B4-BE49-F238E27FC236}">
                <a16:creationId xmlns:a16="http://schemas.microsoft.com/office/drawing/2014/main" id="{DC047D81-024E-CCC3-CC48-E46185029DB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4807" y="5656102"/>
            <a:ext cx="913830" cy="12464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DF55ABC-B385-E6D5-C76A-356ACBFD3363}"/>
              </a:ext>
            </a:extLst>
          </p:cNvPr>
          <p:cNvSpPr txBox="1"/>
          <p:nvPr/>
        </p:nvSpPr>
        <p:spPr>
          <a:xfrm>
            <a:off x="4377079" y="7023857"/>
            <a:ext cx="1631498" cy="8560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54" i="1" noProof="1"/>
              <a:t>Generate CVXlab Model object instance</a:t>
            </a:r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4FC149C7-7E1B-523D-7887-B1E74805206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85711" y="8797052"/>
            <a:ext cx="10028789" cy="4005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8312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715</TotalTime>
  <Words>460</Words>
  <Application>Microsoft Office PowerPoint</Application>
  <PresentationFormat>Custom</PresentationFormat>
  <Paragraphs>66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Fira Code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Matteo Rocco</dc:creator>
  <cp:lastModifiedBy>Matteo Rocco</cp:lastModifiedBy>
  <cp:revision>20</cp:revision>
  <dcterms:created xsi:type="dcterms:W3CDTF">2025-10-01T14:23:47Z</dcterms:created>
  <dcterms:modified xsi:type="dcterms:W3CDTF">2025-10-30T12:55:39Z</dcterms:modified>
</cp:coreProperties>
</file>