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8" r:id="rId4"/>
    <p:sldId id="261" r:id="rId5"/>
    <p:sldId id="267" r:id="rId6"/>
    <p:sldId id="285" r:id="rId7"/>
    <p:sldId id="295" r:id="rId8"/>
    <p:sldId id="270" r:id="rId9"/>
    <p:sldId id="271" r:id="rId10"/>
    <p:sldId id="297" r:id="rId11"/>
    <p:sldId id="275" r:id="rId12"/>
    <p:sldId id="294" r:id="rId13"/>
    <p:sldId id="278" r:id="rId14"/>
    <p:sldId id="296" r:id="rId15"/>
    <p:sldId id="279" r:id="rId16"/>
    <p:sldId id="282" r:id="rId17"/>
    <p:sldId id="283" r:id="rId18"/>
    <p:sldId id="260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6B9B8"/>
    <a:srgbClr val="D99694"/>
    <a:srgbClr val="FFFFFF"/>
    <a:srgbClr val="FFFFCC"/>
    <a:srgbClr val="77777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F6D7B-A186-4A80-9CE7-5DA9CC93C03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B746B-6E05-4E4C-9C4D-7378B87DE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2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90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" y="566863"/>
            <a:ext cx="823206" cy="2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680"/>
            <a:ext cx="9144000" cy="2743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9664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" y="566863"/>
            <a:ext cx="823206" cy="2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680"/>
            <a:ext cx="9144000" cy="27432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680"/>
            <a:ext cx="9144000" cy="27432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9664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678994"/>
            <a:ext cx="9144000" cy="36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" y="566863"/>
            <a:ext cx="823206" cy="2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9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6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1" r:id="rId3"/>
    <p:sldLayoutId id="2147483668" r:id="rId4"/>
    <p:sldLayoutId id="2147483674" r:id="rId5"/>
    <p:sldLayoutId id="2147483662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111251"/>
            <a:ext cx="9143999" cy="2352674"/>
          </a:xfrm>
          <a:prstGeom prst="rect">
            <a:avLst/>
          </a:prstGeom>
          <a:solidFill>
            <a:srgbClr val="77777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15361" y="726236"/>
            <a:ext cx="6669313" cy="169277"/>
            <a:chOff x="2115361" y="726236"/>
            <a:chExt cx="6669313" cy="169277"/>
          </a:xfrm>
        </p:grpSpPr>
        <p:sp>
          <p:nvSpPr>
            <p:cNvPr id="3" name="TextBox 9"/>
            <p:cNvSpPr txBox="1">
              <a:spLocks noChangeArrowheads="1"/>
            </p:cNvSpPr>
            <p:nvPr/>
          </p:nvSpPr>
          <p:spPr bwMode="auto">
            <a:xfrm>
              <a:off x="2115361" y="726236"/>
              <a:ext cx="181253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ko-KR" altLang="en-US" sz="1100" kern="1800" spc="-70" dirty="0" smtClean="0">
                  <a:solidFill>
                    <a:srgbClr val="6C6560"/>
                  </a:solidFill>
                  <a:latin typeface="+mn-ea"/>
                </a:rPr>
                <a:t>환경기술연구소</a:t>
              </a:r>
              <a:endParaRPr kumimoji="0" lang="ko-KR" altLang="en-US" sz="1100" kern="1800" spc="-70" dirty="0">
                <a:solidFill>
                  <a:srgbClr val="6C6560"/>
                </a:solidFill>
                <a:latin typeface="+mn-ea"/>
              </a:endParaRPr>
            </a:p>
          </p:txBody>
        </p:sp>
        <p:sp>
          <p:nvSpPr>
            <p:cNvPr id="4" name="TextBox 9"/>
            <p:cNvSpPr txBox="1">
              <a:spLocks noChangeArrowheads="1"/>
            </p:cNvSpPr>
            <p:nvPr/>
          </p:nvSpPr>
          <p:spPr bwMode="auto">
            <a:xfrm>
              <a:off x="4076514" y="726236"/>
              <a:ext cx="181253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en-US" altLang="ko-KR" sz="1100" kern="1800" spc="-70" dirty="0" smtClean="0">
                  <a:solidFill>
                    <a:srgbClr val="6C6560"/>
                  </a:solidFill>
                  <a:latin typeface="+mn-ea"/>
                </a:rPr>
                <a:t>WaterCare</a:t>
              </a:r>
              <a:r>
                <a:rPr lang="ko-KR" altLang="en-US" sz="1100" kern="1800" spc="-70" dirty="0" err="1" smtClean="0">
                  <a:solidFill>
                    <a:srgbClr val="6C6560"/>
                  </a:solidFill>
                  <a:latin typeface="+mn-ea"/>
                </a:rPr>
                <a:t>필터개발</a:t>
              </a:r>
              <a:r>
                <a:rPr kumimoji="0" lang="ko-KR" altLang="en-US" sz="1100" kern="1800" spc="-70" dirty="0" err="1" smtClean="0">
                  <a:solidFill>
                    <a:srgbClr val="6C6560"/>
                  </a:solidFill>
                  <a:latin typeface="+mn-ea"/>
                </a:rPr>
                <a:t>팀</a:t>
              </a:r>
              <a:r>
                <a:rPr kumimoji="0" lang="ko-KR" altLang="en-US" sz="1100" kern="1800" spc="-70" dirty="0" smtClean="0">
                  <a:solidFill>
                    <a:srgbClr val="6C6560"/>
                  </a:solidFill>
                  <a:latin typeface="+mn-ea"/>
                </a:rPr>
                <a:t> </a:t>
              </a:r>
              <a:r>
                <a:rPr kumimoji="0" lang="en-US" altLang="ko-KR" sz="1100" kern="1800" spc="-70" dirty="0" smtClean="0">
                  <a:solidFill>
                    <a:srgbClr val="6C6560"/>
                  </a:solidFill>
                  <a:latin typeface="+mn-ea"/>
                </a:rPr>
                <a:t>/</a:t>
              </a:r>
              <a:r>
                <a:rPr kumimoji="0" lang="ko-KR" altLang="en-US" sz="1100" kern="1800" spc="-70" dirty="0" smtClean="0">
                  <a:solidFill>
                    <a:srgbClr val="6C6560"/>
                  </a:solidFill>
                  <a:latin typeface="+mn-ea"/>
                </a:rPr>
                <a:t> 김시현</a:t>
              </a:r>
              <a:endParaRPr kumimoji="0" lang="ko-KR" altLang="en-US" sz="1100" kern="1800" spc="-70" dirty="0">
                <a:solidFill>
                  <a:srgbClr val="6C6560"/>
                </a:solidFill>
                <a:latin typeface="+mn-ea"/>
              </a:endParaRPr>
            </a:p>
          </p:txBody>
        </p:sp>
        <p:sp>
          <p:nvSpPr>
            <p:cNvPr id="5" name="TextBox 9"/>
            <p:cNvSpPr txBox="1">
              <a:spLocks noChangeArrowheads="1"/>
            </p:cNvSpPr>
            <p:nvPr/>
          </p:nvSpPr>
          <p:spPr bwMode="auto">
            <a:xfrm>
              <a:off x="6037667" y="726236"/>
              <a:ext cx="130196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kumimoji="0" lang="en-US" altLang="ko-KR" sz="1100" kern="1800" dirty="0" smtClean="0">
                  <a:solidFill>
                    <a:srgbClr val="6C6560"/>
                  </a:solidFill>
                  <a:latin typeface="+mn-ea"/>
                </a:rPr>
                <a:t>24.04.15</a:t>
              </a:r>
              <a:endParaRPr kumimoji="0" lang="ko-KR" altLang="en-US" sz="1100" kern="1800" dirty="0">
                <a:solidFill>
                  <a:srgbClr val="6C6560"/>
                </a:solidFill>
                <a:latin typeface="+mn-ea"/>
              </a:endParaRPr>
            </a:p>
          </p:txBody>
        </p: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7482711" y="726236"/>
              <a:ext cx="130196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>
                <a:defRPr/>
              </a:pPr>
              <a:r>
                <a:rPr lang="en-US" altLang="ko-KR" sz="1100" kern="1800" dirty="0" smtClean="0">
                  <a:solidFill>
                    <a:srgbClr val="6C6560"/>
                  </a:solidFill>
                  <a:latin typeface="+mn-ea"/>
                </a:rPr>
                <a:t>29.04.15</a:t>
              </a:r>
              <a:endParaRPr lang="ko-KR" altLang="en-US" sz="1100" kern="1800" dirty="0">
                <a:solidFill>
                  <a:srgbClr val="6C6560"/>
                </a:solidFill>
                <a:latin typeface="+mn-ea"/>
              </a:endParaRPr>
            </a:p>
          </p:txBody>
        </p:sp>
      </p:grp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0" y="1631246"/>
            <a:ext cx="914399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3800" b="1" kern="1100" spc="-200" dirty="0" smtClean="0">
                <a:solidFill>
                  <a:srgbClr val="5D4C41"/>
                </a:solidFill>
                <a:latin typeface="+mn-ea"/>
              </a:rPr>
              <a:t>[ R1 ] </a:t>
            </a:r>
            <a:r>
              <a:rPr kumimoji="0" lang="ko-KR" altLang="en-US" sz="3800" b="1" kern="1100" spc="-200" dirty="0" smtClean="0">
                <a:solidFill>
                  <a:srgbClr val="5D4C41"/>
                </a:solidFill>
                <a:latin typeface="+mn-ea"/>
              </a:rPr>
              <a:t>기술과제 과제계획서</a:t>
            </a:r>
            <a:endParaRPr kumimoji="0" lang="en-US" altLang="ko-KR" sz="3800" b="1" kern="1100" spc="-200" dirty="0" smtClean="0">
              <a:solidFill>
                <a:srgbClr val="5D4C4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3800" b="1" kern="1100" spc="-200" dirty="0" smtClean="0">
                <a:solidFill>
                  <a:srgbClr val="5D4C41"/>
                </a:solidFill>
                <a:latin typeface="+mn-ea"/>
              </a:rPr>
              <a:t>[ </a:t>
            </a:r>
            <a:r>
              <a:rPr lang="ko-KR" altLang="en-US" sz="3800" b="1" kern="1100" spc="-200" dirty="0" smtClean="0">
                <a:solidFill>
                  <a:srgbClr val="5D4C41"/>
                </a:solidFill>
                <a:latin typeface="+mn-ea"/>
              </a:rPr>
              <a:t>필터 역세척 시스템 개발 </a:t>
            </a:r>
            <a:r>
              <a:rPr lang="en-US" altLang="ko-KR" sz="3800" b="1" kern="1100" spc="-200" dirty="0" smtClean="0">
                <a:solidFill>
                  <a:srgbClr val="5D4C41"/>
                </a:solidFill>
                <a:latin typeface="+mn-ea"/>
              </a:rPr>
              <a:t>]</a:t>
            </a:r>
            <a:endParaRPr kumimoji="0" lang="ko-KR" altLang="en-US" sz="3800" b="1" kern="1100" spc="-200" dirty="0">
              <a:solidFill>
                <a:srgbClr val="5D4C41"/>
              </a:solidFill>
              <a:latin typeface="+mn-ea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005457" y="4094519"/>
            <a:ext cx="5400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ko-KR" altLang="en-US" sz="1600" kern="1100" dirty="0" smtClean="0">
                <a:solidFill>
                  <a:srgbClr val="5D4C41"/>
                </a:solidFill>
                <a:latin typeface="+mn-ea"/>
              </a:rPr>
              <a:t>환경기술연구소</a:t>
            </a:r>
            <a:endParaRPr kumimoji="0" lang="en-US" altLang="ko-KR" sz="1600" kern="1100" dirty="0" smtClean="0">
              <a:solidFill>
                <a:srgbClr val="5D4C4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kern="1100" dirty="0" smtClean="0">
                <a:solidFill>
                  <a:srgbClr val="5D4C41"/>
                </a:solidFill>
                <a:latin typeface="+mn-ea"/>
              </a:rPr>
              <a:t>24.04.15</a:t>
            </a:r>
            <a:endParaRPr kumimoji="0" lang="ko-KR" altLang="en-US" sz="1600" kern="1100" dirty="0">
              <a:solidFill>
                <a:srgbClr val="5D4C4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4537"/>
              </p:ext>
            </p:extLst>
          </p:nvPr>
        </p:nvGraphicFramePr>
        <p:xfrm>
          <a:off x="5796136" y="5157192"/>
          <a:ext cx="3212465" cy="1050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vl="0" algn="r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일정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24.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04.22. ~ 24.06.21.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vl="0" algn="r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연구원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김시현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문형민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강대식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최인식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vl="0" algn="r" latinLnBrk="1"/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14789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배경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차세대 필터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역세척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개발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(3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세대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)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35806" y="1515288"/>
            <a:ext cx="2866210" cy="4101737"/>
          </a:xfrm>
          <a:prstGeom prst="roundRect">
            <a:avLst>
              <a:gd name="adj" fmla="val 1563"/>
            </a:avLst>
          </a:prstGeom>
          <a:solidFill>
            <a:srgbClr val="FADDCA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52501" y="2043572"/>
            <a:ext cx="2473235" cy="5361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외장형 필터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510" y="2043572"/>
            <a:ext cx="2520118" cy="5361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필터 교체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3510" y="2714679"/>
            <a:ext cx="2520118" cy="1743602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44045" y="2043572"/>
            <a:ext cx="2455821" cy="5361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Self back flushing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52501" y="2708987"/>
            <a:ext cx="2473235" cy="1749293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55682" y="2715925"/>
            <a:ext cx="2444184" cy="1742356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56" r="89989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9155" t="4258" r="44856" b="3966"/>
          <a:stretch/>
        </p:blipFill>
        <p:spPr>
          <a:xfrm>
            <a:off x="4959314" y="3082857"/>
            <a:ext cx="422946" cy="115850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0" b="100000" l="9969" r="89927"/>
                    </a14:imgEffect>
                  </a14:imgLayer>
                </a14:imgProps>
              </a:ext>
            </a:extLst>
          </a:blip>
          <a:srcRect l="37950" t="6343" r="47787" b="3937"/>
          <a:stretch/>
        </p:blipFill>
        <p:spPr>
          <a:xfrm>
            <a:off x="4261480" y="2912347"/>
            <a:ext cx="454359" cy="136307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913" r="89924"/>
                    </a14:imgEffect>
                  </a14:imgLayer>
                </a14:imgProps>
              </a:ext>
            </a:extLst>
          </a:blip>
          <a:srcRect l="39533" t="4469" r="43022" b="5003"/>
          <a:stretch/>
        </p:blipFill>
        <p:spPr>
          <a:xfrm>
            <a:off x="3457585" y="2892253"/>
            <a:ext cx="559271" cy="138317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971" y="2986100"/>
            <a:ext cx="853025" cy="116249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4396" y="3244501"/>
            <a:ext cx="1329165" cy="696092"/>
          </a:xfrm>
          <a:prstGeom prst="rect">
            <a:avLst/>
          </a:prstGeom>
        </p:spPr>
      </p:pic>
      <p:sp>
        <p:nvSpPr>
          <p:cNvPr id="46" name="Google Shape;89;p16"/>
          <p:cNvSpPr txBox="1"/>
          <p:nvPr/>
        </p:nvSpPr>
        <p:spPr>
          <a:xfrm>
            <a:off x="286615" y="1633679"/>
            <a:ext cx="25470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조기막힘 대응 </a:t>
            </a:r>
            <a:r>
              <a:rPr lang="en-US" altLang="ko-KR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1</a:t>
            </a: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세대 </a:t>
            </a:r>
            <a:r>
              <a:rPr lang="en-US" altLang="ko-KR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(</a:t>
            </a: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현재</a:t>
            </a:r>
            <a:r>
              <a:rPr lang="en-US" altLang="ko-KR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)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ea"/>
              <a:cs typeface="Gothic A1"/>
              <a:sym typeface="Gothic A1"/>
            </a:endParaRPr>
          </a:p>
        </p:txBody>
      </p:sp>
      <p:sp>
        <p:nvSpPr>
          <p:cNvPr id="47" name="Google Shape;89;p16"/>
          <p:cNvSpPr txBox="1"/>
          <p:nvPr/>
        </p:nvSpPr>
        <p:spPr>
          <a:xfrm>
            <a:off x="3117665" y="1633679"/>
            <a:ext cx="26202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조기막힘 대응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2</a:t>
            </a: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세대 </a:t>
            </a:r>
            <a:r>
              <a:rPr lang="en-US" altLang="ko-KR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(</a:t>
            </a:r>
            <a:r>
              <a:rPr lang="ko-KR" altLang="en-US" sz="1400" b="1" noProof="0" dirty="0" err="1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개발중</a:t>
            </a:r>
            <a:r>
              <a:rPr lang="en-US" altLang="ko-KR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)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ea"/>
              <a:cs typeface="Gothic A1"/>
              <a:sym typeface="Gothic A1"/>
            </a:endParaRPr>
          </a:p>
        </p:txBody>
      </p:sp>
      <p:sp>
        <p:nvSpPr>
          <p:cNvPr id="48" name="Google Shape;89;p16"/>
          <p:cNvSpPr txBox="1"/>
          <p:nvPr/>
        </p:nvSpPr>
        <p:spPr>
          <a:xfrm>
            <a:off x="6186010" y="1633678"/>
            <a:ext cx="26202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조기막힘 대응 </a:t>
            </a:r>
            <a:r>
              <a:rPr lang="en-US" altLang="ko-KR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3</a:t>
            </a:r>
            <a:r>
              <a:rPr lang="ko-KR" altLang="en-US" sz="1400" b="1" noProof="0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세대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(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차세대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Gothic A1"/>
                <a:sym typeface="Gothic A1"/>
              </a:rPr>
              <a:t>)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ea"/>
              <a:cs typeface="Gothic A1"/>
              <a:sym typeface="Gothic A1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832" y="2823995"/>
            <a:ext cx="2044508" cy="1547195"/>
          </a:xfrm>
          <a:prstGeom prst="rect">
            <a:avLst/>
          </a:prstGeom>
        </p:spPr>
      </p:pic>
      <p:sp>
        <p:nvSpPr>
          <p:cNvPr id="50" name="Google Shape;89;p16"/>
          <p:cNvSpPr txBox="1"/>
          <p:nvPr/>
        </p:nvSpPr>
        <p:spPr>
          <a:xfrm>
            <a:off x="286615" y="4544537"/>
            <a:ext cx="260294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23</a:t>
            </a:r>
            <a:r>
              <a:rPr kumimoji="0" lang="ko-KR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년 말련 필터 교체 비용 </a:t>
            </a:r>
            <a:r>
              <a:rPr kumimoji="0" lang="en-US" altLang="ko-KR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23</a:t>
            </a:r>
            <a:r>
              <a:rPr kumimoji="0" lang="ko-KR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억</a:t>
            </a:r>
            <a:endParaRPr kumimoji="0" lang="en-US" altLang="ko-KR" sz="1200" b="1" i="0" u="sng" strike="noStrike" kern="0" cap="none" spc="0" normalizeH="0" baseline="0" noProof="0" dirty="0" smtClean="0">
              <a:ln>
                <a:noFill/>
              </a:ln>
              <a:solidFill>
                <a:srgbClr val="150AF6"/>
              </a:solidFill>
              <a:effectLst/>
              <a:uLnTx/>
              <a:uFillTx/>
              <a:latin typeface="+mn-ea"/>
              <a:cs typeface="Gothic A1"/>
              <a:sym typeface="Gothic A1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 err="1" smtClean="0">
                <a:latin typeface="+mn-ea"/>
                <a:cs typeface="Gothic A1"/>
                <a:sym typeface="Gothic A1"/>
              </a:rPr>
              <a:t>고탁도</a:t>
            </a:r>
            <a:r>
              <a:rPr lang="ko-KR" altLang="en-US" sz="1200" b="1" kern="0" dirty="0" smtClean="0">
                <a:latin typeface="+mn-ea"/>
                <a:cs typeface="Gothic A1"/>
                <a:sym typeface="Gothic A1"/>
              </a:rPr>
              <a:t> 원수 </a:t>
            </a:r>
            <a:r>
              <a:rPr lang="ko-KR" altLang="en-US" sz="1200" b="1" kern="0" dirty="0" err="1" smtClean="0">
                <a:latin typeface="+mn-ea"/>
                <a:cs typeface="Gothic A1"/>
                <a:sym typeface="Gothic A1"/>
              </a:rPr>
              <a:t>고객집</a:t>
            </a:r>
            <a:r>
              <a:rPr lang="ko-KR" altLang="en-US" sz="1200" b="1" kern="0" dirty="0" smtClean="0">
                <a:latin typeface="+mn-ea"/>
                <a:cs typeface="Gothic A1"/>
                <a:sym typeface="Gothic A1"/>
              </a:rPr>
              <a:t> 중복 발생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Gothic A1"/>
              <a:sym typeface="Gothic A1"/>
            </a:endParaRPr>
          </a:p>
        </p:txBody>
      </p:sp>
      <p:sp>
        <p:nvSpPr>
          <p:cNvPr id="51" name="Google Shape;89;p16"/>
          <p:cNvSpPr txBox="1"/>
          <p:nvPr/>
        </p:nvSpPr>
        <p:spPr>
          <a:xfrm>
            <a:off x="3152501" y="4544536"/>
            <a:ext cx="2602942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Gothic A1"/>
                <a:sym typeface="Gothic A1"/>
              </a:rPr>
              <a:t>24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Gothic A1"/>
                <a:sym typeface="Gothic A1"/>
              </a:rPr>
              <a:t>년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Gothic A1"/>
                <a:sym typeface="Gothic A1"/>
              </a:rPr>
              <a:t>9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Gothic A1"/>
                <a:sym typeface="Gothic A1"/>
              </a:rPr>
              <a:t>월 말련 런칭 예정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Gothic A1"/>
              <a:sym typeface="Gothic A1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u="sng" kern="0" dirty="0" smtClean="0">
                <a:solidFill>
                  <a:srgbClr val="150AF6"/>
                </a:solidFill>
                <a:latin typeface="+mn-ea"/>
                <a:cs typeface="Gothic A1"/>
                <a:sym typeface="Gothic A1"/>
              </a:rPr>
              <a:t>제품 옆 또는 </a:t>
            </a:r>
            <a:r>
              <a:rPr lang="ko-KR" altLang="en-US" sz="1200" b="1" u="sng" kern="0" dirty="0" err="1" smtClean="0">
                <a:solidFill>
                  <a:srgbClr val="150AF6"/>
                </a:solidFill>
                <a:latin typeface="+mn-ea"/>
                <a:cs typeface="Gothic A1"/>
                <a:sym typeface="Gothic A1"/>
              </a:rPr>
              <a:t>하부장</a:t>
            </a:r>
            <a:r>
              <a:rPr lang="ko-KR" altLang="en-US" sz="1200" b="1" u="sng" kern="0" dirty="0" smtClean="0">
                <a:solidFill>
                  <a:srgbClr val="150AF6"/>
                </a:solidFill>
                <a:latin typeface="+mn-ea"/>
                <a:cs typeface="Gothic A1"/>
                <a:sym typeface="Gothic A1"/>
              </a:rPr>
              <a:t> 설치</a:t>
            </a:r>
            <a:endParaRPr lang="en-US" altLang="ko-KR" sz="1200" b="1" u="sng" kern="0" dirty="0" smtClean="0">
              <a:solidFill>
                <a:srgbClr val="150AF6"/>
              </a:solidFill>
              <a:latin typeface="+mn-ea"/>
              <a:cs typeface="Gothic A1"/>
              <a:sym typeface="Gothic A1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ea"/>
                <a:cs typeface="Gothic A1"/>
                <a:sym typeface="Gothic A1"/>
              </a:rPr>
              <a:t>조기막힘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Gothic A1"/>
                <a:sym typeface="Gothic A1"/>
              </a:rPr>
              <a:t> 이슈 저감 예상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Gothic A1"/>
              <a:sym typeface="Gothic A1"/>
            </a:endParaRPr>
          </a:p>
        </p:txBody>
      </p:sp>
      <p:sp>
        <p:nvSpPr>
          <p:cNvPr id="52" name="Google Shape;89;p16"/>
          <p:cNvSpPr txBox="1"/>
          <p:nvPr/>
        </p:nvSpPr>
        <p:spPr>
          <a:xfrm>
            <a:off x="6244045" y="4551340"/>
            <a:ext cx="27532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제품 내 </a:t>
            </a:r>
            <a:r>
              <a:rPr kumimoji="0" lang="ko-KR" altLang="en-US" sz="12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조기막힘</a:t>
            </a:r>
            <a:r>
              <a:rPr kumimoji="0" lang="ko-KR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50AF6"/>
                </a:solidFill>
                <a:effectLst/>
                <a:uLnTx/>
                <a:uFillTx/>
                <a:latin typeface="+mn-ea"/>
                <a:cs typeface="Gothic A1"/>
                <a:sym typeface="Gothic A1"/>
              </a:rPr>
              <a:t> 솔루션 내장</a:t>
            </a:r>
            <a:endParaRPr kumimoji="0" lang="en-US" altLang="ko-KR" sz="1200" b="1" i="0" u="sng" strike="noStrike" kern="0" cap="none" spc="0" normalizeH="0" baseline="0" noProof="0" dirty="0" smtClean="0">
              <a:ln>
                <a:noFill/>
              </a:ln>
              <a:solidFill>
                <a:srgbClr val="150AF6"/>
              </a:solidFill>
              <a:effectLst/>
              <a:uLnTx/>
              <a:uFillTx/>
              <a:latin typeface="+mn-ea"/>
              <a:cs typeface="Gothic A1"/>
              <a:sym typeface="Gothic A1"/>
            </a:endParaRP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 smtClean="0">
                <a:latin typeface="+mn-ea"/>
                <a:cs typeface="Gothic A1"/>
                <a:sym typeface="Gothic A1"/>
              </a:rPr>
              <a:t>짧은 주기로 </a:t>
            </a:r>
            <a:r>
              <a:rPr lang="en-US" altLang="ko-KR" sz="1200" b="1" kern="0" dirty="0" smtClean="0">
                <a:latin typeface="+mn-ea"/>
                <a:cs typeface="Gothic A1"/>
                <a:sym typeface="Gothic A1"/>
              </a:rPr>
              <a:t>Self back flushing</a:t>
            </a:r>
          </a:p>
          <a:p>
            <a:pPr>
              <a:defRPr/>
            </a:pPr>
            <a:r>
              <a:rPr lang="en-US" altLang="ko-KR" sz="1200" b="1" kern="0" dirty="0">
                <a:latin typeface="+mn-ea"/>
                <a:cs typeface="Gothic A1"/>
                <a:sym typeface="Gothic A1"/>
              </a:rPr>
              <a:t> </a:t>
            </a:r>
            <a:r>
              <a:rPr lang="en-US" altLang="ko-KR" sz="1200" b="1" kern="0" dirty="0" smtClean="0">
                <a:latin typeface="+mn-ea"/>
                <a:cs typeface="Gothic A1"/>
                <a:sym typeface="Gothic A1"/>
              </a:rPr>
              <a:t>  </a:t>
            </a:r>
            <a:r>
              <a:rPr lang="en-US" altLang="ko-KR" sz="1100" b="1" kern="0" dirty="0" smtClean="0">
                <a:latin typeface="+mn-ea"/>
                <a:cs typeface="Gothic A1"/>
                <a:sym typeface="Gothic A1"/>
              </a:rPr>
              <a:t> * </a:t>
            </a:r>
            <a:r>
              <a:rPr lang="ko-KR" altLang="en-US" sz="1100" b="1" kern="0" dirty="0">
                <a:latin typeface="+mn-ea"/>
                <a:cs typeface="Gothic A1"/>
                <a:sym typeface="Gothic A1"/>
              </a:rPr>
              <a:t>탁도 </a:t>
            </a:r>
            <a:r>
              <a:rPr lang="ko-KR" altLang="en-US" sz="1100" b="1" kern="0" dirty="0" smtClean="0">
                <a:latin typeface="+mn-ea"/>
                <a:cs typeface="Gothic A1"/>
                <a:sym typeface="Gothic A1"/>
              </a:rPr>
              <a:t>물질 수시 제거</a:t>
            </a:r>
            <a:endParaRPr lang="en-US" altLang="ko-KR" sz="1100" b="1" kern="0" dirty="0">
              <a:latin typeface="+mn-ea"/>
              <a:cs typeface="Gothic A1"/>
              <a:sym typeface="Gothic A1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7177" y="5982789"/>
            <a:ext cx="8407385" cy="416628"/>
          </a:xfrm>
          <a:prstGeom prst="roundRect">
            <a:avLst/>
          </a:prstGeom>
          <a:gradFill rotWithShape="1">
            <a:gsLst>
              <a:gs pos="0">
                <a:srgbClr val="7D3C4A">
                  <a:shade val="51000"/>
                  <a:satMod val="130000"/>
                </a:srgbClr>
              </a:gs>
              <a:gs pos="80000">
                <a:srgbClr val="7D3C4A">
                  <a:shade val="93000"/>
                  <a:satMod val="130000"/>
                </a:srgbClr>
              </a:gs>
              <a:gs pos="100000">
                <a:srgbClr val="7D3C4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 필터 추가 없이 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 back flushing 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및 조기막힘 개선</a:t>
            </a:r>
            <a:endParaRPr lang="ko-KR" altLang="en-US" sz="1600" b="1" kern="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1-2-4.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동향 분석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특허 분석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 역세척 시스템 기술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27029"/>
              </p:ext>
            </p:extLst>
          </p:nvPr>
        </p:nvGraphicFramePr>
        <p:xfrm>
          <a:off x="323528" y="1285771"/>
          <a:ext cx="8369921" cy="5006823"/>
        </p:xfrm>
        <a:graphic>
          <a:graphicData uri="http://schemas.openxmlformats.org/drawingml/2006/table">
            <a:tbl>
              <a:tblPr firstRow="1" bandRow="1"/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핵심 </a:t>
                      </a:r>
                      <a:r>
                        <a:rPr lang="ko-KR" altLang="en-US" sz="1100" b="1" kern="12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기술명</a:t>
                      </a:r>
                      <a:endParaRPr lang="en-US" altLang="ko-KR" sz="1100" b="1" kern="12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 역세척 시스템 구조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효과 기술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1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핵심 기술 요약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역세척을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통한 조기 막힘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해결 및 필터 수명 증대를 위한 시스템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발명의 명칭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역세척이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가능한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정수 장치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 도면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발명의 명칭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역플러싱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전처리 필터를 구비한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정수시스템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그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정수방법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 도면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출원번호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</a:t>
                      </a: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10-1994-0024972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(1994.09.30)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출원번호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</a:t>
                      </a: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10-2017-0136813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(2017.10.20)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출원일 </a:t>
                      </a: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출원인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한국과학기술연구원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출원일 </a:t>
                      </a: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출원인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마이크로필터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정휘동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권리 상태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권리 상태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17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특징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별도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하우징에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저장된 정수를 역세척 시 사용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별도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하우징은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고무 주머니 형태로서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주머니 외부에 수돗물 유입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수축되어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내부 저장된 정수가 필터로 역류함 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특징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저수 탱크에 저장된 정수를 역세척 시 사용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전처리 필터에 역세척 유로가 추가 형성된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필터헤드를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적용하여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(4-WAY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정수유로와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역세척유로의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유로전환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구조를 구현함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84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 결과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고무 주머니 및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수돗물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압력을 이용한 역세척 구조로써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 과제 시스템과 상이함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 결과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역세척 유로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필터헤드를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적용한 역세척 구조로써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 과제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시스템과 상이함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80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지재권</a:t>
                      </a:r>
                      <a:endParaRPr lang="en-US" altLang="ko-KR" sz="1100" b="1" kern="12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확보 전략</a:t>
                      </a:r>
                      <a:endParaRPr lang="ko-KR" altLang="en-US" sz="11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본 과제 시스템은 별도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하우징에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저장된 정수 및 압축 공기를 이용한 역세척 구조로써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특허 출원 완료함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(2023.12.29)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13" y="2689403"/>
            <a:ext cx="863781" cy="9757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56" y="2749786"/>
            <a:ext cx="1185393" cy="8549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922" y="2699187"/>
            <a:ext cx="394535" cy="9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2-2.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Concept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필터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역세척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시스템 개발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0884" y="4668237"/>
            <a:ext cx="848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>
                <a:latin typeface="+mn-ea"/>
              </a:rPr>
              <a:t>역세척 </a:t>
            </a:r>
            <a:r>
              <a:rPr lang="en-US" altLang="ko-KR" sz="1200" dirty="0" smtClean="0">
                <a:latin typeface="+mn-ea"/>
              </a:rPr>
              <a:t>Air </a:t>
            </a:r>
            <a:r>
              <a:rPr lang="ko-KR" altLang="en-US" sz="1200" dirty="0" err="1" smtClean="0">
                <a:latin typeface="+mn-ea"/>
              </a:rPr>
              <a:t>공필터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정수 저장 및 </a:t>
            </a:r>
            <a:r>
              <a:rPr lang="en-US" altLang="ko-KR" sz="1200" dirty="0" smtClean="0">
                <a:latin typeface="+mn-ea"/>
              </a:rPr>
              <a:t>Air </a:t>
            </a:r>
            <a:r>
              <a:rPr lang="ko-KR" altLang="en-US" sz="1200" dirty="0" smtClean="0">
                <a:latin typeface="+mn-ea"/>
              </a:rPr>
              <a:t>압축을 </a:t>
            </a:r>
            <a:r>
              <a:rPr lang="ko-KR" altLang="en-US" sz="1200" dirty="0">
                <a:latin typeface="+mn-ea"/>
              </a:rPr>
              <a:t>통한 </a:t>
            </a:r>
            <a:r>
              <a:rPr lang="ko-KR" altLang="en-US" sz="1200" dirty="0" smtClean="0">
                <a:latin typeface="+mn-ea"/>
              </a:rPr>
              <a:t>역세척 </a:t>
            </a:r>
            <a:r>
              <a:rPr lang="ko-KR" altLang="en-US" sz="1200" dirty="0" err="1">
                <a:latin typeface="+mn-ea"/>
              </a:rPr>
              <a:t>구동력</a:t>
            </a:r>
            <a:r>
              <a:rPr lang="ko-KR" altLang="en-US" sz="1200" dirty="0">
                <a:latin typeface="+mn-ea"/>
              </a:rPr>
              <a:t> 확보</a:t>
            </a:r>
          </a:p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역세척 </a:t>
            </a:r>
            <a:r>
              <a:rPr lang="ko-KR" altLang="en-US" sz="1200" dirty="0" err="1">
                <a:latin typeface="+mn-ea"/>
              </a:rPr>
              <a:t>드레인</a:t>
            </a:r>
            <a:r>
              <a:rPr lang="ko-KR" altLang="en-US" sz="1200" dirty="0">
                <a:latin typeface="+mn-ea"/>
              </a:rPr>
              <a:t> 펌프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공필터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Air </a:t>
            </a:r>
            <a:r>
              <a:rPr lang="ko-KR" altLang="en-US" sz="1200" dirty="0">
                <a:latin typeface="+mn-ea"/>
              </a:rPr>
              <a:t>충진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역세척 유량 확보</a:t>
            </a:r>
          </a:p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역세척 유로 확보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역세척 전용 </a:t>
            </a:r>
            <a:r>
              <a:rPr lang="en-US" altLang="ko-KR" sz="1200" dirty="0">
                <a:latin typeface="+mn-ea"/>
              </a:rPr>
              <a:t>Sol </a:t>
            </a:r>
            <a:r>
              <a:rPr lang="en-US" altLang="ko-KR" sz="1200" dirty="0" err="1">
                <a:latin typeface="+mn-ea"/>
              </a:rPr>
              <a:t>v.v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구성</a:t>
            </a:r>
            <a:endParaRPr lang="en-US" altLang="ko-KR" sz="1200" dirty="0" smtClean="0">
              <a:latin typeface="+mn-ea"/>
            </a:endParaRPr>
          </a:p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2~4</a:t>
            </a:r>
            <a:r>
              <a:rPr lang="ko-KR" altLang="en-US" sz="1200" dirty="0" smtClean="0">
                <a:latin typeface="+mn-ea"/>
              </a:rPr>
              <a:t>회 </a:t>
            </a:r>
            <a:r>
              <a:rPr lang="en-US" altLang="ko-KR" sz="1200" dirty="0" smtClean="0">
                <a:latin typeface="+mn-ea"/>
              </a:rPr>
              <a:t>(1</a:t>
            </a:r>
            <a:r>
              <a:rPr lang="ko-KR" altLang="en-US" sz="1200" dirty="0" smtClean="0">
                <a:latin typeface="+mn-ea"/>
              </a:rPr>
              <a:t>회당</a:t>
            </a:r>
            <a:r>
              <a:rPr lang="en-US" altLang="ko-KR" sz="1200" dirty="0" smtClean="0">
                <a:latin typeface="+mn-ea"/>
              </a:rPr>
              <a:t>, 200ml</a:t>
            </a:r>
            <a:r>
              <a:rPr lang="ko-KR" altLang="en-US" sz="1200" dirty="0" smtClean="0">
                <a:latin typeface="+mn-ea"/>
              </a:rPr>
              <a:t>씩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사이클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역세척 동작으로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탁도 물질 수시 제거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고탁도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지역 조기막힘 발생</a:t>
            </a:r>
            <a:r>
              <a:rPr lang="ko-KR" altLang="en-US" sz="1200" dirty="0" smtClean="0">
                <a:latin typeface="+mn-ea"/>
              </a:rPr>
              <a:t>↓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1879" y="4293443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smtClean="0">
                <a:latin typeface="+mn-ea"/>
              </a:rPr>
              <a:t>▶ 개발 컨셉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8" y="1509102"/>
            <a:ext cx="6795993" cy="2744535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9" name="직선 화살표 연결선 28"/>
          <p:cNvCxnSpPr/>
          <p:nvPr/>
        </p:nvCxnSpPr>
        <p:spPr>
          <a:xfrm flipH="1" flipV="1">
            <a:off x="4014642" y="3056631"/>
            <a:ext cx="687946" cy="285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2399" y="3150108"/>
            <a:ext cx="163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netmarble Light" panose="02020403020101020101" pitchFamily="18" charset="-127"/>
                <a:ea typeface="netmarble Light" panose="02020403020101020101" pitchFamily="18" charset="-127"/>
              </a:rPr>
              <a:t>Self back flushing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netmarble Light" panose="02020403020101020101" pitchFamily="18" charset="-127"/>
              <a:ea typeface="netmarble Light" panose="020204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70575" y="2089385"/>
            <a:ext cx="1333987" cy="2104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rIns="0" bIns="72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입수 밸브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②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플러싱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밸브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NT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일체형 필터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④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Air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공필터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⑤ 체크 피팅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⑥ 출수 밸브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⑦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드레인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펌프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⑧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드레인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밸브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983" y="3474339"/>
            <a:ext cx="3509554" cy="564257"/>
          </a:xfrm>
          <a:prstGeom prst="rect">
            <a:avLst/>
          </a:prstGeom>
          <a:solidFill>
            <a:srgbClr val="FDF0E7"/>
          </a:solidFill>
        </p:spPr>
        <p:txBody>
          <a:bodyPr wrap="square" lIns="72000" tIns="0" rIns="0" bIns="0" rtlCol="0" anchor="ctr" anchorCtr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단계 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①open 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⑥close 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④</a:t>
            </a:r>
            <a:r>
              <a:rPr lang="ko-KR" alt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정수저장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&amp;Air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압축</a:t>
            </a:r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단계 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①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⑥close  ②open  ⑦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동작 </a:t>
            </a:r>
            <a:r>
              <a:rPr lang="en-US" altLang="ko-KR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역세척</a:t>
            </a:r>
            <a:endParaRPr lang="ko-KR" altLang="en-US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7177" y="5982789"/>
            <a:ext cx="8407385" cy="416628"/>
          </a:xfrm>
          <a:prstGeom prst="roundRect">
            <a:avLst/>
          </a:prstGeom>
          <a:gradFill rotWithShape="1">
            <a:gsLst>
              <a:gs pos="0">
                <a:srgbClr val="7D3C4A">
                  <a:shade val="51000"/>
                  <a:satMod val="130000"/>
                </a:srgbClr>
              </a:gs>
              <a:gs pos="80000">
                <a:srgbClr val="7D3C4A">
                  <a:shade val="93000"/>
                  <a:satMod val="130000"/>
                </a:srgbClr>
              </a:gs>
              <a:gs pos="100000">
                <a:srgbClr val="7D3C4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역세척 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</a:t>
            </a:r>
            <a:r>
              <a:rPr lang="ko-KR" altLang="en-US" sz="1600" b="1" kern="0" dirty="0" err="1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공필터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저장 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Air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압축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플러싱 시스템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sz="1600" b="1" kern="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8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목표 수립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목표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22005"/>
              </p:ext>
            </p:extLst>
          </p:nvPr>
        </p:nvGraphicFramePr>
        <p:xfrm>
          <a:off x="107504" y="1470983"/>
          <a:ext cx="8928996" cy="2828455"/>
        </p:xfrm>
        <a:graphic>
          <a:graphicData uri="http://schemas.openxmlformats.org/drawingml/2006/table">
            <a:tbl>
              <a:tblPr firstRow="1" bandRow="1"/>
              <a:tblGrid>
                <a:gridCol w="60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56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조건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현수준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72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  <a:endParaRPr lang="ko-KR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endParaRPr lang="ko-KR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R3</a:t>
                      </a:r>
                      <a:endParaRPr lang="ko-KR" alt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4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2024.04.22.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2024.06.21.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 검증 후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예정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고탁도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유량감소평가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유량감소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7” NT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일체형 필터 비교 평가</a:t>
                      </a:r>
                      <a:endParaRPr lang="en-US" altLang="ko-KR" sz="10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endParaRPr lang="en-US" altLang="ko-KR" sz="10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 dust 5NTU,</a:t>
                      </a:r>
                    </a:p>
                    <a:p>
                      <a:pPr algn="ctr"/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1.5LPM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증가</a:t>
                      </a: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기존시스템</a:t>
                      </a:r>
                      <a:endParaRPr lang="en-US" altLang="ko-KR" sz="10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대비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64096" y="1776019"/>
            <a:ext cx="904886" cy="25234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필터 역세척 시스템 성능 확보 및 검증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목표 수립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목표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필터 역세척 시스템 성능 확보 및 검증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1121" y="1328540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smtClean="0">
                <a:latin typeface="+mn-ea"/>
              </a:rPr>
              <a:t>▶ 과제 계획 일정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72133"/>
              </p:ext>
            </p:extLst>
          </p:nvPr>
        </p:nvGraphicFramePr>
        <p:xfrm>
          <a:off x="583473" y="1928756"/>
          <a:ext cx="6810101" cy="2887081"/>
        </p:xfrm>
        <a:graphic>
          <a:graphicData uri="http://schemas.openxmlformats.org/drawingml/2006/table">
            <a:tbl>
              <a:tblPr/>
              <a:tblGrid>
                <a:gridCol w="2639780">
                  <a:extLst>
                    <a:ext uri="{9D8B030D-6E8A-4147-A177-3AD203B41FA5}">
                      <a16:colId xmlns:a16="http://schemas.microsoft.com/office/drawing/2014/main" val="103948595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2729926882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831303789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1783581700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988423723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2319966754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42705609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2500648081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2964643697"/>
                    </a:ext>
                  </a:extLst>
                </a:gridCol>
                <a:gridCol w="463369">
                  <a:extLst>
                    <a:ext uri="{9D8B030D-6E8A-4147-A177-3AD203B41FA5}">
                      <a16:colId xmlns:a16="http://schemas.microsoft.com/office/drawing/2014/main" val="2051144157"/>
                    </a:ext>
                  </a:extLst>
                </a:gridCol>
              </a:tblGrid>
              <a:tr h="4960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업무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323"/>
                  </a:ext>
                </a:extLst>
              </a:tr>
              <a:tr h="433132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41412"/>
                  </a:ext>
                </a:extLst>
              </a:tr>
              <a:tr h="6526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사양 개발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유로 설계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샘플 제작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915302"/>
                  </a:ext>
                </a:extLst>
              </a:tr>
              <a:tr h="652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시스템 효과 검증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역세척 동작 성능 평가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16281"/>
                  </a:ext>
                </a:extLst>
              </a:tr>
              <a:tr h="652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시스템 개발 완료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Data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정리 및 보고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76194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008912" y="4370289"/>
            <a:ext cx="1384662" cy="24539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224885" y="3064737"/>
            <a:ext cx="1843501" cy="23968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617882" y="3726222"/>
            <a:ext cx="1843501" cy="23968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4616"/>
            <a:ext cx="889248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pc="-60" dirty="0"/>
              <a:t>3-2. </a:t>
            </a:r>
            <a:r>
              <a:rPr lang="ko-KR" altLang="en-US" spc="-60" dirty="0"/>
              <a:t>기술 개발 목표 수립</a:t>
            </a:r>
            <a:r>
              <a:rPr lang="en-US" altLang="ko-KR" spc="-60" dirty="0"/>
              <a:t> - </a:t>
            </a:r>
            <a:r>
              <a:rPr lang="ko-KR" altLang="en-US" spc="-60" dirty="0"/>
              <a:t>기술 확보 시 기대 효과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66026"/>
              </p:ext>
            </p:extLst>
          </p:nvPr>
        </p:nvGraphicFramePr>
        <p:xfrm>
          <a:off x="395536" y="1484784"/>
          <a:ext cx="8319867" cy="252116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04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정량적 기대효과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정성적 기대효과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4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50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조기막힘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 시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절감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말련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필터교체비용 총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발생건수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16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만건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(8.4%/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필터교체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9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CT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14.4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고탁도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지역 기존 고객 만족도 개선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수질 열악 지역 판매 확대 가능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 30%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 시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절감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3321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필터 역세척 시스템 개발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4-3. </a:t>
            </a:r>
            <a:r>
              <a:rPr kumimoji="0" lang="ko-KR" altLang="en-US" sz="2400" b="1" i="0" u="none" strike="noStrike" kern="120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추진 전략</a:t>
            </a: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2400" b="1" i="0" u="none" strike="noStrike" kern="120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인력 운영</a:t>
            </a:r>
            <a:r>
              <a:rPr kumimoji="0" lang="en-US" altLang="ko-KR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2400" b="1" i="0" u="none" strike="noStrike" kern="1200" cap="none" spc="-15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776"/>
              </p:ext>
            </p:extLst>
          </p:nvPr>
        </p:nvGraphicFramePr>
        <p:xfrm>
          <a:off x="433373" y="3785008"/>
          <a:ext cx="8386898" cy="2230858"/>
        </p:xfrm>
        <a:graphic>
          <a:graphicData uri="http://schemas.openxmlformats.org/drawingml/2006/table">
            <a:tbl>
              <a:tblPr firstRow="1" bandRow="1"/>
              <a:tblGrid>
                <a:gridCol w="111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 분야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기간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공수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(Day)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WaterCare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필터개발팀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문형민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개발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 개발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소재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04. 22 ~ 24. 06. 21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WaterCare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필터개발팀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김시현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개발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 개발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소재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04. 22 ~ 24. 06. 21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WaterCare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필터개발팀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강대식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개발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필터 개발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소재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04. 22 ~ 24. 06. 21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42487"/>
                  </a:ext>
                </a:extLst>
              </a:tr>
              <a:tr h="4032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선행개발팀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최인식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전장 개발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회로 구성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전장 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04. 22 ~ 24. 06. 21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투입 공수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(Day)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6060914"/>
            <a:ext cx="4572000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기술과제의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기본적으로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팀장입니다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부문과 기술과제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기술과제를 주도적으로 이끌어가는 연구원은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기술과제 담당자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72000" y="1124744"/>
            <a:ext cx="1800000" cy="90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8633" y="1292117"/>
            <a:ext cx="13091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김종철</a:t>
            </a:r>
            <a:endParaRPr lang="en-US" altLang="ko-KR" sz="11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38769" y="2488069"/>
            <a:ext cx="1479591" cy="900000"/>
            <a:chOff x="1852489" y="2494970"/>
            <a:chExt cx="1808915" cy="900000"/>
          </a:xfrm>
        </p:grpSpPr>
        <p:sp>
          <p:nvSpPr>
            <p:cNvPr id="26" name="직사각형 25"/>
            <p:cNvSpPr/>
            <p:nvPr/>
          </p:nvSpPr>
          <p:spPr>
            <a:xfrm>
              <a:off x="1852489" y="2494970"/>
              <a:ext cx="1800000" cy="90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3624" y="2650790"/>
              <a:ext cx="103778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필터 개발</a:t>
              </a:r>
              <a:endPara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문형민</a:t>
              </a:r>
              <a:endPara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11" y="2650805"/>
            <a:ext cx="596776" cy="61081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745526" y="2488069"/>
            <a:ext cx="1502977" cy="900000"/>
            <a:chOff x="1852489" y="2494970"/>
            <a:chExt cx="1837506" cy="900000"/>
          </a:xfrm>
        </p:grpSpPr>
        <p:sp>
          <p:nvSpPr>
            <p:cNvPr id="30" name="직사각형 29"/>
            <p:cNvSpPr/>
            <p:nvPr/>
          </p:nvSpPr>
          <p:spPr>
            <a:xfrm>
              <a:off x="1852489" y="2494970"/>
              <a:ext cx="1800000" cy="90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28977" y="2650790"/>
              <a:ext cx="116101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필터 개발</a:t>
              </a:r>
              <a:endParaRPr lang="en-US" altLang="ko-KR" sz="11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김시현</a:t>
              </a:r>
              <a:endPara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33" y="1227009"/>
            <a:ext cx="636967" cy="72369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368992" y="2488069"/>
            <a:ext cx="1529104" cy="900000"/>
            <a:chOff x="1852489" y="2494970"/>
            <a:chExt cx="1869448" cy="900000"/>
          </a:xfrm>
        </p:grpSpPr>
        <p:sp>
          <p:nvSpPr>
            <p:cNvPr id="34" name="직사각형 33"/>
            <p:cNvSpPr/>
            <p:nvPr/>
          </p:nvSpPr>
          <p:spPr>
            <a:xfrm>
              <a:off x="1852489" y="2494970"/>
              <a:ext cx="1800000" cy="90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60919" y="2650790"/>
              <a:ext cx="116101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전장 개발</a:t>
              </a:r>
              <a:endParaRPr lang="en-US" altLang="ko-KR" sz="11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kern="0" noProof="0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최인식</a:t>
              </a:r>
              <a:endPara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990" y="2639248"/>
            <a:ext cx="545449" cy="61218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041320" y="2077503"/>
            <a:ext cx="282943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11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WaterCare</a:t>
            </a:r>
            <a:r>
              <a:rPr lang="ko-KR" altLang="en-US" sz="11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필터개발</a:t>
            </a:r>
            <a:r>
              <a:rPr lang="ko-KR" altLang="en-US" sz="1100" b="1" kern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팀</a:t>
            </a:r>
            <a:endParaRPr lang="en-US" altLang="ko-KR" sz="1100" b="1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84427" y="2077503"/>
            <a:ext cx="1044287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11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선행개발팀</a:t>
            </a:r>
            <a:endParaRPr lang="en-US" altLang="ko-KR" sz="1100" b="1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343574" y="2491325"/>
            <a:ext cx="1537813" cy="900000"/>
            <a:chOff x="1852489" y="2494970"/>
            <a:chExt cx="1880095" cy="900000"/>
          </a:xfrm>
        </p:grpSpPr>
        <p:sp>
          <p:nvSpPr>
            <p:cNvPr id="40" name="직사각형 39"/>
            <p:cNvSpPr/>
            <p:nvPr/>
          </p:nvSpPr>
          <p:spPr>
            <a:xfrm>
              <a:off x="1852489" y="2494970"/>
              <a:ext cx="1800000" cy="900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566" y="2650790"/>
              <a:ext cx="116101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필터 개발</a:t>
              </a:r>
              <a:endParaRPr lang="en-US" altLang="ko-KR" sz="11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강대식</a:t>
              </a:r>
              <a:endPara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7428" t="-1" b="7739"/>
          <a:stretch/>
        </p:blipFill>
        <p:spPr>
          <a:xfrm>
            <a:off x="4396939" y="2639248"/>
            <a:ext cx="574224" cy="622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088" y="2647257"/>
            <a:ext cx="564934" cy="6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4-4. </a:t>
            </a:r>
            <a:r>
              <a:rPr kumimoji="0" lang="ko-KR" altLang="en-US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추진 전략</a:t>
            </a:r>
            <a:r>
              <a:rPr kumimoji="0" lang="en-US" altLang="ko-KR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kumimoji="0" lang="en-US" altLang="ko-KR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투자 비용</a:t>
            </a:r>
            <a:r>
              <a:rPr kumimoji="0" lang="en-US" altLang="ko-KR" sz="2400" b="1" i="0" u="none" strike="noStrike" kern="1200" cap="none" spc="-15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2400" b="1" i="0" u="none" strike="noStrike" kern="1200" cap="none" spc="-15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04806"/>
              </p:ext>
            </p:extLst>
          </p:nvPr>
        </p:nvGraphicFramePr>
        <p:xfrm>
          <a:off x="322834" y="1340768"/>
          <a:ext cx="8420572" cy="3198847"/>
        </p:xfrm>
        <a:graphic>
          <a:graphicData uri="http://schemas.openxmlformats.org/drawingml/2006/table">
            <a:tbl>
              <a:tblPr/>
              <a:tblGrid>
                <a:gridCol w="267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06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 근거</a:t>
                      </a:r>
                      <a:endParaRPr lang="en-US" altLang="ko-KR" sz="1100" b="1" i="0" u="none" strike="noStrike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정량적 표현 必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경상개발비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연구개발소모품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탁도계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(2ea)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60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endParaRPr lang="en-US" altLang="ko-KR" sz="9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(10ea) = 40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endParaRPr lang="en-US" altLang="ko-KR" sz="9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Dust (2ea) = 50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endParaRPr lang="en-US" altLang="ko-K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경상개발비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제상부품출고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7” NT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일체형 필터</a:t>
                      </a:r>
                      <a:endParaRPr lang="en-US" altLang="ko-KR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6,250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80ea =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50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ko-KR" alt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29407"/>
                  </a:ext>
                </a:extLst>
              </a:tr>
              <a:tr h="65047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투자비 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6376" y="105273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1517" y="6065538"/>
            <a:ext cx="20760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선행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과제 평가 심의 승인 후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별도 과제 예산계획서 제출 요청 예정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17567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858" y="90994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+mn-ea"/>
              </a:rPr>
              <a:t>■ 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Q/C/D CHECK LIST (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실장 작성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)</a:t>
            </a:r>
            <a:endParaRPr lang="ko-KR" altLang="en-US" b="1" i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08" y="646166"/>
            <a:ext cx="89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1000" dirty="0" smtClean="0">
                <a:solidFill>
                  <a:prstClr val="black"/>
                </a:solidFill>
              </a:rPr>
              <a:t>Q/C/D </a:t>
            </a:r>
            <a:r>
              <a:rPr lang="ko-KR" altLang="en-US" sz="1000" dirty="0" smtClean="0">
                <a:solidFill>
                  <a:prstClr val="black"/>
                </a:solidFill>
              </a:rPr>
              <a:t>목표 설정 객관화를 위한 체크 </a:t>
            </a:r>
            <a:r>
              <a:rPr lang="ko-KR" altLang="en-US" sz="1000" dirty="0">
                <a:solidFill>
                  <a:prstClr val="black"/>
                </a:solidFill>
              </a:rPr>
              <a:t>리스트 입니다</a:t>
            </a:r>
            <a:r>
              <a:rPr lang="en-US" altLang="ko-KR" sz="1000" dirty="0" smtClean="0">
                <a:solidFill>
                  <a:prstClr val="black"/>
                </a:solidFill>
              </a:rPr>
              <a:t>. </a:t>
            </a:r>
            <a:r>
              <a:rPr lang="ko-KR" altLang="en-US" sz="1000" dirty="0" smtClean="0">
                <a:solidFill>
                  <a:prstClr val="black"/>
                </a:solidFill>
              </a:rPr>
              <a:t>평가 지표의 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B 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기준 수치</a:t>
            </a:r>
            <a:r>
              <a:rPr lang="ko-KR" altLang="en-US" sz="1000" dirty="0" smtClean="0">
                <a:solidFill>
                  <a:prstClr val="black"/>
                </a:solidFill>
              </a:rPr>
              <a:t>를 보고 평가해주십시오</a:t>
            </a:r>
            <a:r>
              <a:rPr lang="en-US" altLang="ko-KR" sz="1000" dirty="0" smtClean="0">
                <a:solidFill>
                  <a:prstClr val="black"/>
                </a:solidFill>
              </a:rPr>
              <a:t>.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graphicFrame>
        <p:nvGraphicFramePr>
          <p:cNvPr id="8" name="Google Shape;96;p2"/>
          <p:cNvGraphicFramePr/>
          <p:nvPr>
            <p:extLst>
              <p:ext uri="{D42A27DB-BD31-4B8C-83A1-F6EECF244321}">
                <p14:modId xmlns:p14="http://schemas.microsoft.com/office/powerpoint/2010/main" val="120059723"/>
              </p:ext>
            </p:extLst>
          </p:nvPr>
        </p:nvGraphicFramePr>
        <p:xfrm>
          <a:off x="215007" y="892387"/>
          <a:ext cx="8624196" cy="54513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483">
                  <a:extLst>
                    <a:ext uri="{9D8B030D-6E8A-4147-A177-3AD203B41FA5}">
                      <a16:colId xmlns:a16="http://schemas.microsoft.com/office/drawing/2014/main" val="2069437547"/>
                    </a:ext>
                  </a:extLst>
                </a:gridCol>
                <a:gridCol w="121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454568763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1918720152"/>
                    </a:ext>
                  </a:extLst>
                </a:gridCol>
                <a:gridCol w="1786469">
                  <a:extLst>
                    <a:ext uri="{9D8B030D-6E8A-4147-A177-3AD203B41FA5}">
                      <a16:colId xmlns:a16="http://schemas.microsoft.com/office/drawing/2014/main" val="2834595234"/>
                    </a:ext>
                  </a:extLst>
                </a:gridCol>
              </a:tblGrid>
              <a:tr h="3544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항목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판단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실장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항목별 의견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464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지표 항목 설정이</a:t>
                      </a:r>
                      <a:endParaRPr lang="en-US" altLang="ko-KR" sz="10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적절한가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누락된 목표 성능 지표는 없는가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 수준은 도전적인가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제품에 적용 가능한 수준으로 목표를</a:t>
                      </a:r>
                      <a:endParaRPr lang="en-US" altLang="ko-KR" sz="10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설정하였는가</a:t>
                      </a:r>
                      <a:endParaRPr dirty="0"/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079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079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464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제품에 적용될 수준으로 목표 설정이 되어있는가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원가절감의 경우</a:t>
                      </a:r>
                      <a:r>
                        <a:rPr lang="en-US" altLang="ko-KR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원가 절감 목표</a:t>
                      </a:r>
                      <a:endParaRPr lang="en-US" altLang="ko-KR" sz="10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수준이 도전적인가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altLang="ko-KR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부품의 경우</a:t>
                      </a:r>
                      <a:r>
                        <a:rPr lang="en-US" altLang="ko-KR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부품 대비</a:t>
                      </a:r>
                      <a:endParaRPr lang="en-US" altLang="ko-KR" sz="10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상승폭이 적절한가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3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079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079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079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079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23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과제 수행 기간이</a:t>
                      </a:r>
                      <a:endParaRPr lang="en-US" altLang="ko-KR" sz="10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적절하게 설정 됐는가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단계를 위한 </a:t>
                      </a:r>
                      <a:r>
                        <a:rPr lang="ko-KR" altLang="en-US" sz="1000" b="0" u="none" strike="noStrike" cap="none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필달</a:t>
                      </a:r>
                      <a:r>
                        <a:rPr lang="ko-KR" altLang="en-US" sz="10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일정이 고려 됐는가</a:t>
                      </a:r>
                      <a:endParaRPr lang="ko-KR" altLang="en-US" sz="1000" b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4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8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</a:t>
                      </a:r>
                      <a:endParaRPr lang="en-US" altLang="ko-KR" sz="1000" b="1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의견</a:t>
                      </a:r>
                      <a:endParaRPr sz="10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58" y="90994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+mn-ea"/>
              </a:rPr>
              <a:t>■ 핵심 기술 개발 예상 이슈  </a:t>
            </a:r>
            <a:r>
              <a:rPr lang="en-US" altLang="ko-KR" b="1" dirty="0">
                <a:solidFill>
                  <a:prstClr val="black"/>
                </a:solidFill>
                <a:latin typeface="+mn-ea"/>
              </a:rPr>
              <a:t>CHECK LIST</a:t>
            </a:r>
            <a:endParaRPr lang="ko-KR" altLang="en-US" b="1" i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46166"/>
            <a:ext cx="89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기술과제 </a:t>
            </a:r>
            <a:r>
              <a:rPr lang="ko-KR" altLang="en-US" sz="1000" dirty="0" err="1">
                <a:solidFill>
                  <a:prstClr val="black"/>
                </a:solidFill>
                <a:latin typeface="+mn-ea"/>
              </a:rPr>
              <a:t>평가심의시</a:t>
            </a: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 사전에 </a:t>
            </a:r>
            <a:r>
              <a:rPr lang="ko-KR" altLang="en-US" sz="1000" dirty="0" err="1">
                <a:solidFill>
                  <a:prstClr val="black"/>
                </a:solidFill>
                <a:latin typeface="+mn-ea"/>
              </a:rPr>
              <a:t>구매팀과</a:t>
            </a: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 협의를 위한 체크 리스트 입니다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모든 항목에 대해 필히 체크 바랍니다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26816"/>
              </p:ext>
            </p:extLst>
          </p:nvPr>
        </p:nvGraphicFramePr>
        <p:xfrm>
          <a:off x="107504" y="892387"/>
          <a:ext cx="8937959" cy="5565140"/>
        </p:xfrm>
        <a:graphic>
          <a:graphicData uri="http://schemas.openxmlformats.org/drawingml/2006/table">
            <a:tbl>
              <a:tblPr/>
              <a:tblGrid>
                <a:gridCol w="30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1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기술 개발을 위한 사전 체크 리스트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n-ea"/>
                          <a:ea typeface="+mn-ea"/>
                        </a:rPr>
                        <a:t>Check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6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부품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개발 시 협력업체 관련 아래 해당 사항에 </a:t>
                      </a:r>
                      <a:r>
                        <a:rPr lang="ko-KR" altLang="en-US" sz="900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900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색칠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를 해주시기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  체크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붉은 음영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기술개발이 공동 또는 자체개발인지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>
                        <a:buAutoNum type="arabicParenR"/>
                      </a:pP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공동개발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자체개발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위탁개발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4)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산학개발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기술 자료 요청 시 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기술자료 요구서 작성 여부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요구서 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해당사항없음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개발 시 업체가 기존 등록 업체인지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신규 등록을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해야 하는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업체인지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>
                        <a:buAutoNum type="arabicParenR"/>
                      </a:pP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기존업체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신규업체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공동개발 시 경우 당사의 역할은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어느 정도인지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u="none" strike="noStrike" dirty="0" err="1" smtClean="0">
                          <a:effectLst/>
                          <a:latin typeface="+mn-ea"/>
                          <a:ea typeface="+mn-ea"/>
                        </a:rPr>
                        <a:t>부품설계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성능및신뢰성평가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sz="900" u="none" strike="noStrike">
                          <a:effectLst/>
                          <a:latin typeface="+mn-ea"/>
                          <a:ea typeface="+mn-ea"/>
                        </a:rPr>
                        <a:t>Spec.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선정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공동개발 시 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기술 의존도는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어느 정도인지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>
                        <a:buAutoNum type="arabicParenR"/>
                      </a:pP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협력사특허활용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협력사노하우활용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범용기술활용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4)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당사기술력활용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공동개발 시 협력사의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기술 가치는 어느 정도인지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다수업체보유기술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다수이나 경쟁우수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소수업체 보유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4)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단독기술 보유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개발기간이 단기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중기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장기인지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단기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년미만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중기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(1~3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장기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년이상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개발 완료 후 즉시 제품에 적용 가능한지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즉시적용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향후적용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순수 기술개발인지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양산을 전제로 한 기술개발인지 여부를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순수개발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양산전제개발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양산 전제로 개발 시 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당사 독점공급 또는 독점으로만 거래가 가능한지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독점공급가능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독점공급불가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기술개발의 목적은 무엇인지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기존양산품적용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신제품적용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미확정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기술개발 완료 후 업체 이원화 가능 여부를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이원화필요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불필요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공동 개발 전 </a:t>
                      </a:r>
                      <a:r>
                        <a:rPr lang="ko-KR" altLang="en-US" sz="900" u="none" strike="noStrike" dirty="0" err="1">
                          <a:effectLst/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자체 관련특허 보유 유무에 대해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관련특허보유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미보유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기술개발 결과물에 대한 특허 소유 여부를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단독특허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공동특허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기술개발 결과물에 대한 협력사의 요구사항은 무엇인지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공급물량 개런티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타사공급 가능여부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양산 후 이원화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불가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4)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요구사항 없음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협력업체 선정 배경은 무엇인지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원천기술보유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기존등록협력사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품질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생산력우수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6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기술 개발 시 구매조건부 외 국비지원 과제 진행 가능 여부를 체크해 주시기 바랍니다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국비지원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미지원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15038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858" y="90994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+mn-ea"/>
              </a:rPr>
              <a:t>■ 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안전성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인증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분석 검토 </a:t>
            </a:r>
            <a:r>
              <a:rPr lang="en-US" altLang="ko-KR" b="1" dirty="0" smtClean="0">
                <a:solidFill>
                  <a:prstClr val="black"/>
                </a:solidFill>
                <a:latin typeface="+mn-ea"/>
              </a:rPr>
              <a:t>CHECK LIST_</a:t>
            </a:r>
            <a:r>
              <a:rPr lang="ko-KR" altLang="en-US" b="1" dirty="0" smtClean="0">
                <a:solidFill>
                  <a:prstClr val="black"/>
                </a:solidFill>
                <a:latin typeface="+mn-ea"/>
              </a:rPr>
              <a:t>기술과제</a:t>
            </a:r>
            <a:endParaRPr lang="ko-KR" altLang="en-US" b="1" i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37" y="646166"/>
            <a:ext cx="89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기술과제 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평가심의 시 </a:t>
            </a: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사전에 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안전성 검토여부 및 범위를 정하기 위한 </a:t>
            </a: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체크 리스트 입니다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해당 </a:t>
            </a: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항목에 대해 필히 체크 바랍니다</a:t>
            </a:r>
            <a:r>
              <a:rPr lang="en-US" altLang="ko-KR" sz="1000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2867"/>
              </p:ext>
            </p:extLst>
          </p:nvPr>
        </p:nvGraphicFramePr>
        <p:xfrm>
          <a:off x="150937" y="904875"/>
          <a:ext cx="8856984" cy="2551833"/>
        </p:xfrm>
        <a:graphic>
          <a:graphicData uri="http://schemas.openxmlformats.org/drawingml/2006/table">
            <a:tbl>
              <a:tblPr/>
              <a:tblGrid>
                <a:gridCol w="27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5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71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n-ea"/>
                          <a:ea typeface="+mn-ea"/>
                        </a:rPr>
                        <a:t>기술 안전성검토를 위한 </a:t>
                      </a:r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사전 체크 리스트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n-ea"/>
                          <a:ea typeface="+mn-ea"/>
                        </a:rPr>
                        <a:t>Check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부품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개발 시 안전성 관련 아래 해당 사항에 </a:t>
                      </a:r>
                      <a:r>
                        <a:rPr lang="ko-KR" altLang="en-US" sz="900" u="none" strike="noStrike" spc="-4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900" u="none" strike="noStrike" spc="-4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spc="-4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색칠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를 해주시기 바랍니다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1" i="0" u="none" strike="noStrike" spc="-4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  체크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붉은 음영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인체 노출 가능성</a:t>
                      </a:r>
                      <a:r>
                        <a:rPr lang="ko-KR" altLang="en-US" sz="900" u="none" strike="noStrike" baseline="0" dirty="0" smtClean="0">
                          <a:effectLst/>
                          <a:latin typeface="+mn-ea"/>
                          <a:ea typeface="+mn-ea"/>
                        </a:rPr>
                        <a:t>이 있는 부품과 관계되어</a:t>
                      </a:r>
                      <a:r>
                        <a:rPr lang="en-US" altLang="ko-KR" sz="90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  <a:latin typeface="+mn-ea"/>
                          <a:ea typeface="+mn-ea"/>
                        </a:rPr>
                        <a:t>기존 대비 변경사항이 있습니까</a:t>
                      </a:r>
                      <a:r>
                        <a:rPr lang="en-US" altLang="ko-KR" sz="900" u="none" strike="noStrike" baseline="0" dirty="0" smtClean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1)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먹는 물 접촉 부품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2)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청정기 필터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3)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피부 접촉 부품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연수기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 기능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사용상 피부 접촉이 발생하는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없음</a:t>
                      </a: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 물질에 신규 사항이 포함되어 있습니까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 </a:t>
                      </a:r>
                      <a:endParaRPr lang="en-US" altLang="ko-KR" sz="900" b="0" i="0" u="none" strike="noStrike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신규물질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신규업체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없음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</a:t>
                      </a:r>
                      <a:r>
                        <a:rPr lang="en-US" altLang="ko-KR" sz="900" b="0" i="0" u="none" strike="noStrike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0" i="0" u="none" strike="noStrike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살균 기능이 적용되어 있습니까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r>
                        <a:rPr lang="ko-KR" altLang="en-US" sz="900" b="0" i="0" u="none" strike="noStrike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i="0" u="none" strike="noStrike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있음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→ 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적용부품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:                </a:t>
                      </a:r>
                      <a:r>
                        <a:rPr lang="ko-KR" altLang="en-US" sz="900" b="0" i="0" u="none" strike="noStrike" spc="0" dirty="0" err="1" smtClean="0">
                          <a:effectLst/>
                          <a:latin typeface="+mn-ea"/>
                          <a:ea typeface="+mn-ea"/>
                        </a:rPr>
                        <a:t>해당물질</a:t>
                      </a:r>
                      <a:r>
                        <a:rPr lang="en-US" altLang="ko-KR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                          )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                  </a:t>
                      </a:r>
                      <a:endParaRPr lang="ko-KR" altLang="en-US" sz="900" b="0" i="0" u="none" strike="noStrike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spc="0" baseline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 제작 방식은</a:t>
                      </a:r>
                      <a:r>
                        <a:rPr lang="en-US" altLang="ko-KR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baseline="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자체 제작</a:t>
                      </a:r>
                      <a:endParaRPr lang="ko-KR" altLang="en-US" sz="9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baseline="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baseline="0" dirty="0" smtClean="0">
                          <a:effectLst/>
                          <a:latin typeface="+mn-ea"/>
                          <a:ea typeface="+mn-ea"/>
                        </a:rPr>
                        <a:t>협력업체 제작</a:t>
                      </a:r>
                      <a:endParaRPr lang="ko-KR" altLang="en-US" sz="9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900" b="0" i="0" spc="0" baseline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sng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 제작의 경우</a:t>
                      </a:r>
                      <a:r>
                        <a:rPr lang="en-US" altLang="ko-KR" sz="9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사용물질의 구입주체는 누구입니까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해외 제조업체로부터 직접 수입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국내 제조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수입업체로부터 구입</a:t>
                      </a: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기술 적용 제품의 판매범위는 어디입니까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국내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수출 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대상국         동남아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등                  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기능의 새로운 방식 포함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 기술 또는</a:t>
                      </a:r>
                      <a:r>
                        <a:rPr lang="ko-KR" altLang="en-US" sz="900" b="0" i="0" u="none" strike="noStrike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신규 구조가 적용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되었습니까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indent="0" algn="l" fontAlgn="ctr">
                        <a:buFont typeface="+mj-lt"/>
                        <a:buNone/>
                      </a:pP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없다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있다 → 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pc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사용자의 흡입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섭취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피부접촉 가능성이 있는 부가기능이 적용되었습니까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얼음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커피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탄산</a:t>
                      </a: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살균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가습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            )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기계적 구동 부품이 있습니까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없다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spc="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있다 → 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pc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900" b="0" i="0" u="none" strike="noStrike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spc="0" dirty="0" smtClean="0"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spc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기타 위 사항에 포함되지 않으나 확인필요 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</a:t>
                      </a:r>
                      <a:r>
                        <a:rPr lang="en-US" altLang="ko-KR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사항</a:t>
                      </a:r>
                      <a:endParaRPr lang="en-US" altLang="ko-KR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25" marR="6525" marT="6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70846"/>
              </p:ext>
            </p:extLst>
          </p:nvPr>
        </p:nvGraphicFramePr>
        <p:xfrm>
          <a:off x="150937" y="3518541"/>
          <a:ext cx="8856984" cy="1123797"/>
        </p:xfrm>
        <a:graphic>
          <a:graphicData uri="http://schemas.openxmlformats.org/drawingml/2006/table">
            <a:tbl>
              <a:tblPr/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4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안전성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 파트 사전검토결과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안전성 파트 검토 완료 여부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제출자료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검토결과 코멘트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900" dirty="0" smtClean="0"/>
                        <a:t>본 과제는 필터 역세척</a:t>
                      </a:r>
                      <a:r>
                        <a:rPr lang="ko-KR" altLang="en-US" sz="900" baseline="0" dirty="0" smtClean="0"/>
                        <a:t> 효과 여부를 평가하는 기술과제로써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안전성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인증 사전검토 해당사항없음</a:t>
                      </a:r>
                      <a:endParaRPr lang="ko-KR" altLang="en-US" sz="900" dirty="0"/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32695"/>
              </p:ext>
            </p:extLst>
          </p:nvPr>
        </p:nvGraphicFramePr>
        <p:xfrm>
          <a:off x="150937" y="4704172"/>
          <a:ext cx="8856984" cy="1169079"/>
        </p:xfrm>
        <a:graphic>
          <a:graphicData uri="http://schemas.openxmlformats.org/drawingml/2006/table">
            <a:tbl>
              <a:tblPr/>
              <a:tblGrid>
                <a:gridCol w="27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0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분석</a:t>
                      </a:r>
                      <a:r>
                        <a:rPr lang="en-US" altLang="ko-KR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평가를 위한 사전 체크 리스트</a:t>
                      </a:r>
                      <a:endParaRPr lang="ko-KR" alt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+mn-ea"/>
                          <a:ea typeface="+mn-ea"/>
                        </a:rPr>
                        <a:t>Check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1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부품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개발 시 안전성 관련 아래 해당 사항에 </a:t>
                      </a:r>
                      <a:r>
                        <a:rPr lang="ko-KR" altLang="en-US" sz="900" u="none" strike="noStrike" spc="-4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900" u="none" strike="noStrike" spc="-4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spc="-4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색칠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를 해주시기 바랍니다</a:t>
                      </a:r>
                      <a:r>
                        <a:rPr lang="en-US" altLang="ko-KR" sz="900" u="none" strike="noStrike" spc="-40" baseline="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1" i="0" u="none" strike="noStrike" spc="-4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  체크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붉은 음영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냄새 우려가 있거나 탈취 평가가 필요합니까</a:t>
                      </a:r>
                      <a:r>
                        <a:rPr lang="en-US" altLang="ko-KR" sz="900" u="none" strike="noStrike" baseline="0" dirty="0" smtClean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물맛 평가가 필요합니까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용출물질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안전성 평가가 필요합니까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예 </a:t>
                      </a:r>
                      <a:r>
                        <a:rPr lang="ko-KR" altLang="en-US" sz="900" b="0" i="0" u="none" strike="noStrike" kern="1200" spc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→ </a:t>
                      </a:r>
                      <a:r>
                        <a:rPr lang="en-US" altLang="ko-KR" sz="900" b="0" i="0" u="none" strike="noStrike" kern="1200" spc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spc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     필요한 부품 기입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     </a:t>
                      </a:r>
                      <a:r>
                        <a:rPr lang="en-US" altLang="ko-KR" sz="900" b="0" i="0" u="none" strike="noStrike" kern="1200" spc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900" b="0" i="0" u="none" strike="noStrike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3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위생성평가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항살균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성능평가가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필요합니까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50443"/>
              </p:ext>
            </p:extLst>
          </p:nvPr>
        </p:nvGraphicFramePr>
        <p:xfrm>
          <a:off x="150937" y="5963629"/>
          <a:ext cx="8856984" cy="536820"/>
        </p:xfrm>
        <a:graphic>
          <a:graphicData uri="http://schemas.openxmlformats.org/drawingml/2006/table">
            <a:tbl>
              <a:tblPr/>
              <a:tblGrid>
                <a:gridCol w="160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8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410"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환경분석팀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사전검토결과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1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검토 완료 여부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FF7C8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피드백 의견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본 과제는 필터 역세척</a:t>
                      </a:r>
                      <a:r>
                        <a:rPr lang="ko-KR" altLang="en-US" sz="900" baseline="0" dirty="0" smtClean="0"/>
                        <a:t> 효과 여부를 평가하는 기술과제로써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환경분석팀</a:t>
                      </a:r>
                      <a:r>
                        <a:rPr lang="ko-KR" altLang="en-US" sz="900" baseline="0" dirty="0" smtClean="0"/>
                        <a:t> 사전검토 해당사항없음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40231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>
                <a:latin typeface="+mn-ea"/>
                <a:ea typeface="+mn-ea"/>
              </a:rPr>
              <a:pPr/>
              <a:t>6</a:t>
            </a:fld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6389"/>
              </p:ext>
            </p:extLst>
          </p:nvPr>
        </p:nvGraphicFramePr>
        <p:xfrm>
          <a:off x="120650" y="2002488"/>
          <a:ext cx="8915410" cy="1280607"/>
        </p:xfrm>
        <a:graphic>
          <a:graphicData uri="http://schemas.openxmlformats.org/drawingml/2006/table">
            <a:tbl>
              <a:tblPr firstRow="1" bandRow="1"/>
              <a:tblGrid>
                <a:gridCol w="36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1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4240"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달성 목표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5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시험조건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>
                        <a:spcAft>
                          <a:spcPts val="200"/>
                        </a:spcAft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고탁도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유량감소평가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유량감소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증가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기존시스템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대비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7” NT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일체형 필터 비교 평가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 dust 5NTU,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1.5LPM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61643"/>
              </p:ext>
            </p:extLst>
          </p:nvPr>
        </p:nvGraphicFramePr>
        <p:xfrm>
          <a:off x="120650" y="3320690"/>
          <a:ext cx="8915401" cy="2371218"/>
        </p:xfrm>
        <a:graphic>
          <a:graphicData uri="http://schemas.openxmlformats.org/drawingml/2006/table">
            <a:tbl>
              <a:tblPr firstRow="1" bandRow="1"/>
              <a:tblGrid>
                <a:gridCol w="10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2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378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단계별 일정 계획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범위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사항</a:t>
                      </a: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 일정</a:t>
                      </a: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R1</a:t>
                      </a: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선행기술 개발</a:t>
                      </a:r>
                      <a:r>
                        <a:rPr lang="en-US" altLang="ko-KR" sz="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과제기획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사양 개발</a:t>
                      </a: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검토보고서</a:t>
                      </a: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`24.05.21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 검증 후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예정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기술검토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효과 검증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평가보고서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`24.06.11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52">
                <a:tc vMerge="1">
                  <a:txBody>
                    <a:bodyPr/>
                    <a:lstStyle/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개발 완료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완료보고서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`24.06.21</a:t>
                      </a: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55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상용화 기술 개발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개발계획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552">
                <a:tc vMerge="1">
                  <a:txBody>
                    <a:bodyPr/>
                    <a:lstStyle/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M/U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552">
                <a:tc vMerge="1">
                  <a:txBody>
                    <a:bodyPr/>
                    <a:lstStyle/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55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양산화 기술 개발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부품개발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552">
                <a:tc vMerge="1">
                  <a:txBody>
                    <a:bodyPr/>
                    <a:lstStyle/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378">
                <a:tc vMerge="1">
                  <a:txBody>
                    <a:bodyPr/>
                    <a:lstStyle/>
                    <a:p>
                      <a:pPr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74404"/>
              </p:ext>
            </p:extLst>
          </p:nvPr>
        </p:nvGraphicFramePr>
        <p:xfrm>
          <a:off x="120650" y="5711590"/>
          <a:ext cx="8915400" cy="868544"/>
        </p:xfrm>
        <a:graphic>
          <a:graphicData uri="http://schemas.openxmlformats.org/drawingml/2006/table">
            <a:tbl>
              <a:tblPr firstRow="1" bandRow="1"/>
              <a:tblGrid>
                <a:gridCol w="3984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문제점 및 난제 요소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사용 계획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indent="-90488" latinLnBrk="1">
                        <a:spcAft>
                          <a:spcPts val="20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공필터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 사이즈 최소화 및 장착 구조 개발 필요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latinLnBrk="1">
                        <a:spcAft>
                          <a:spcPts val="20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체크밸브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누수 방지 필요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indent="-90488" algn="ctr" latinLnBrk="1">
                        <a:spcAft>
                          <a:spcPts val="20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indent="-90488" algn="l" latinLnBrk="1">
                        <a:spcAft>
                          <a:spcPts val="20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연구개발소모품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② 제상부품출고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 ③                        ④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indent="-90488" algn="ctr" latinLnBrk="1">
                        <a:spcAft>
                          <a:spcPts val="20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                                ②                             ③                         ④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indent="-90488" algn="ctr" latinLnBrk="1">
                        <a:spcAft>
                          <a:spcPts val="20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R3</a:t>
                      </a: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                                ②                             ③                         ④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3" marB="45703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38299"/>
              </p:ext>
            </p:extLst>
          </p:nvPr>
        </p:nvGraphicFramePr>
        <p:xfrm>
          <a:off x="120650" y="1036177"/>
          <a:ext cx="4384675" cy="949960"/>
        </p:xfrm>
        <a:graphic>
          <a:graphicData uri="http://schemas.openxmlformats.org/drawingml/2006/table">
            <a:tbl>
              <a:tblPr/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추진 배경 및 목적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동남아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Western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고탁도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 필터 조기막힘 지속 발생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조기막힘 대응 필터교체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외장형필터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솔루션 개발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내 필터 역세척시스템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적용을 통한 조기막힘 불량률 개선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역세척 자동 모드 적용으로 전처리 필터 탁도 물질 수시 제거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67195"/>
              </p:ext>
            </p:extLst>
          </p:nvPr>
        </p:nvGraphicFramePr>
        <p:xfrm>
          <a:off x="4567238" y="1036177"/>
          <a:ext cx="4468812" cy="949960"/>
        </p:xfrm>
        <a:graphic>
          <a:graphicData uri="http://schemas.openxmlformats.org/drawingml/2006/table">
            <a:tbl>
              <a:tblPr/>
              <a:tblGrid>
                <a:gridCol w="27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조기막힘 발생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교체비용 절감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(23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말련 조기막힘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필터교체비용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/16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90488" indent="-90488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고탁도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지역 기존 정수기 사용 고객 만족도 개선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수질 열악 지역 판매 확대 및 서비스 현장 개선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51888"/>
              </p:ext>
            </p:extLst>
          </p:nvPr>
        </p:nvGraphicFramePr>
        <p:xfrm>
          <a:off x="3597216" y="364510"/>
          <a:ext cx="5438834" cy="636154"/>
        </p:xfrm>
        <a:graphic>
          <a:graphicData uri="http://schemas.openxmlformats.org/drawingml/2006/table">
            <a:tbl>
              <a:tblPr firstRow="1" bandRow="1"/>
              <a:tblGrid>
                <a:gridCol w="87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0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marL="36001" marR="36001" marT="45770" marB="457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역세척 시스템 개발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1" marR="36001" marT="45770" marB="4577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판정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GO / Reconsider / Drop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1" marR="36001" marT="45770" marB="4577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1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조직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(PM)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백만원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WaterCare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필터개발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김시현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김시현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24.04.22 ~ 24.06.21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09684"/>
              </p:ext>
            </p:extLst>
          </p:nvPr>
        </p:nvGraphicFramePr>
        <p:xfrm>
          <a:off x="120650" y="366874"/>
          <a:ext cx="3459207" cy="630250"/>
        </p:xfrm>
        <a:graphic>
          <a:graphicData uri="http://schemas.openxmlformats.org/drawingml/2006/table">
            <a:tbl>
              <a:tblPr/>
              <a:tblGrid>
                <a:gridCol w="14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679841710"/>
                    </a:ext>
                  </a:extLst>
                </a:gridCol>
                <a:gridCol w="164363">
                  <a:extLst>
                    <a:ext uri="{9D8B030D-6E8A-4147-A177-3AD203B41FA5}">
                      <a16:colId xmlns:a16="http://schemas.microsoft.com/office/drawing/2014/main" val="3839448782"/>
                    </a:ext>
                  </a:extLst>
                </a:gridCol>
                <a:gridCol w="431062">
                  <a:extLst>
                    <a:ext uri="{9D8B030D-6E8A-4147-A177-3AD203B41FA5}">
                      <a16:colId xmlns:a16="http://schemas.microsoft.com/office/drawing/2014/main" val="4248337531"/>
                    </a:ext>
                  </a:extLst>
                </a:gridCol>
                <a:gridCol w="59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690">
                  <a:extLst>
                    <a:ext uri="{9D8B030D-6E8A-4147-A177-3AD203B41FA5}">
                      <a16:colId xmlns:a16="http://schemas.microsoft.com/office/drawing/2014/main" val="3745885392"/>
                    </a:ext>
                  </a:extLst>
                </a:gridCol>
                <a:gridCol w="653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0508">
                <a:tc gridSpan="2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난이도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시급성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[R1] </a:t>
                      </a:r>
                      <a:r>
                        <a:rPr kumimoji="0" lang="ko-KR" alt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기술과제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계획서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67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7200" marR="7200" marT="7200" marB="7200" horzOverflow="overflow">
                    <a:lnL>
                      <a:noFill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711">
                <a:tc rowSpan="2"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altLang="ko-KR" sz="8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문형민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책임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김시현 선임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강대식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최인식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책임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7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R&amp;R</a:t>
                      </a:r>
                    </a:p>
                  </a:txBody>
                  <a:tcPr marL="7200" marR="7200" marT="7200" marB="72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필터개발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필터개발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필터개발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전장개발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7200" marB="7200" horzOverflow="overflow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10445" y="2227773"/>
            <a:ext cx="1114698" cy="1067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13943"/>
              </p:ext>
            </p:extLst>
          </p:nvPr>
        </p:nvGraphicFramePr>
        <p:xfrm>
          <a:off x="120650" y="765938"/>
          <a:ext cx="8915839" cy="1281834"/>
        </p:xfrm>
        <a:graphic>
          <a:graphicData uri="http://schemas.openxmlformats.org/drawingml/2006/table">
            <a:tbl>
              <a:tblPr firstRow="1" bandRow="1"/>
              <a:tblGrid>
                <a:gridCol w="26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4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55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94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47074">
                <a:tc gridSpan="1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과제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1" i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000" b="1" i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5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2026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78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" marR="36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완료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06/21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10~30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일단축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1~20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일지연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1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10398"/>
              </p:ext>
            </p:extLst>
          </p:nvPr>
        </p:nvGraphicFramePr>
        <p:xfrm>
          <a:off x="120650" y="3363018"/>
          <a:ext cx="8949724" cy="1912368"/>
        </p:xfrm>
        <a:graphic>
          <a:graphicData uri="http://schemas.openxmlformats.org/drawingml/2006/table">
            <a:tbl>
              <a:tblPr firstRow="1" bandRow="1"/>
              <a:tblGrid>
                <a:gridCol w="2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8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79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8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8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89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379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4940">
                <a:tc gridSpan="1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 과제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 지표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성능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5" marR="91435" marT="45711" marB="4571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8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Spec.)</a:t>
                      </a: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2026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근거</a:t>
                      </a: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근거</a:t>
                      </a: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2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고탁도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유량감소평가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유량감소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배↑</a:t>
                      </a: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7” NT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일체형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비교 평가</a:t>
                      </a: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72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56924"/>
              </p:ext>
            </p:extLst>
          </p:nvPr>
        </p:nvGraphicFramePr>
        <p:xfrm>
          <a:off x="120650" y="2063554"/>
          <a:ext cx="8915840" cy="1285293"/>
        </p:xfrm>
        <a:graphic>
          <a:graphicData uri="http://schemas.openxmlformats.org/drawingml/2006/table">
            <a:tbl>
              <a:tblPr firstRow="1" bandRow="1"/>
              <a:tblGrid>
                <a:gridCol w="24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6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82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564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8556">
                <a:tc gridSpan="13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과제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b="1" i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M/C</a:t>
                      </a:r>
                      <a:endParaRPr lang="ko-KR" altLang="en-US" sz="1000" b="1" i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1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" marR="36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2026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근거</a:t>
                      </a:r>
                    </a:p>
                  </a:txBody>
                  <a:tcPr marL="10800" marR="10800" marT="36000" marB="36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" marR="36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" marR="36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" marR="36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775652"/>
                  </a:ext>
                </a:extLst>
              </a:tr>
              <a:tr h="1585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" marR="36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858" y="90994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endParaRPr lang="ko-KR" altLang="en-US" b="1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0650" y="6341846"/>
          <a:ext cx="8915844" cy="229920"/>
        </p:xfrm>
        <a:graphic>
          <a:graphicData uri="http://schemas.openxmlformats.org/drawingml/2006/table">
            <a:tbl>
              <a:tblPr firstRow="1" bandRow="1"/>
              <a:tblGrid>
                <a:gridCol w="891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indent="0" algn="l" latinLnBrk="1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*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 산정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 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앞장의 선행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 산정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Guide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895061" y="416123"/>
          <a:ext cx="3136760" cy="315840"/>
        </p:xfrm>
        <a:graphic>
          <a:graphicData uri="http://schemas.openxmlformats.org/drawingml/2006/table">
            <a:tbl>
              <a:tblPr firstRow="1" bandRow="1"/>
              <a:tblGrid>
                <a:gridCol w="53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27">
                  <a:extLst>
                    <a:ext uri="{9D8B030D-6E8A-4147-A177-3AD203B41FA5}">
                      <a16:colId xmlns:a16="http://schemas.microsoft.com/office/drawing/2014/main" val="3786461996"/>
                    </a:ext>
                  </a:extLst>
                </a:gridCol>
                <a:gridCol w="520527">
                  <a:extLst>
                    <a:ext uri="{9D8B030D-6E8A-4147-A177-3AD203B41FA5}">
                      <a16:colId xmlns:a16="http://schemas.microsoft.com/office/drawing/2014/main" val="2119126921"/>
                    </a:ext>
                  </a:extLst>
                </a:gridCol>
              </a:tblGrid>
              <a:tr h="10713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가중치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비중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M/C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ko-KR" altLang="en-US" sz="8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실장평가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CTO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</a:t>
                      </a:r>
                      <a:endParaRPr lang="ko-KR" altLang="en-US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20%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10800" marT="18000" marB="180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32360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90993"/>
              </p:ext>
            </p:extLst>
          </p:nvPr>
        </p:nvGraphicFramePr>
        <p:xfrm>
          <a:off x="202183" y="836712"/>
          <a:ext cx="8843839" cy="5699760"/>
        </p:xfrm>
        <a:graphic>
          <a:graphicData uri="http://schemas.openxmlformats.org/drawingml/2006/table">
            <a:tbl>
              <a:tblPr firstRow="1" bandRow="1"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5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297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 사유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97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과제 계획서 및 평가 지표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0-1.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과제 계획서 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(Summary)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0-2.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과제 평가 지표 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317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97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배경 및 동향 분석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97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1-1.</a:t>
                      </a:r>
                      <a:r>
                        <a:rPr lang="en-US" altLang="ko-KR" sz="11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 배경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 분석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1-2-1.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국내외 시장 규모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 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 배경 참고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1-2-2.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국내외 기술 개발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분석 참고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1-2-3.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경쟁사 기술 동향 및 차이 분석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기술 보유 및 적용 현황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분석 참고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1-2-4.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 분석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297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29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2-1. VOC 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유관부서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 배경 참고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297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목표 수립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29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목표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확보 시 기대 효과 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정성 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정량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297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추진 전략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297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방안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목표 참고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문제점 및 대책</a:t>
                      </a: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계획서 참고</a:t>
                      </a: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인력 운영 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공수 포함</a:t>
                      </a: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9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r>
                        <a:rPr lang="en-US" altLang="ko-KR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4-4. </a:t>
                      </a:r>
                      <a:r>
                        <a:rPr lang="ko-KR" altLang="en-US" sz="11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개발 투자 비용</a:t>
                      </a:r>
                      <a:endParaRPr lang="ko-KR" altLang="en-US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>
                        <a:spcAft>
                          <a:spcPts val="20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1">
                        <a:spcAft>
                          <a:spcPts val="200"/>
                        </a:spcAft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29232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4616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배경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77559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동남아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/Western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지역 조기막힘 발생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증가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60065" y="0"/>
            <a:ext cx="1152128" cy="486051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필수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1121" y="1691355"/>
            <a:ext cx="87154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err="1" smtClean="0">
                <a:latin typeface="+mn-ea"/>
              </a:rPr>
              <a:t>쿠칭</a:t>
            </a:r>
            <a:r>
              <a:rPr lang="ko-KR" altLang="en-US" sz="1400" dirty="0" smtClean="0">
                <a:latin typeface="+mn-ea"/>
              </a:rPr>
              <a:t> 지역 탁도 </a:t>
            </a:r>
            <a:r>
              <a:rPr lang="en-US" altLang="ko-KR" sz="1400" dirty="0" smtClean="0">
                <a:latin typeface="+mn-ea"/>
              </a:rPr>
              <a:t>17.1 NTU </a:t>
            </a:r>
            <a:r>
              <a:rPr lang="ko-KR" altLang="en-US" sz="1400" dirty="0" smtClean="0">
                <a:latin typeface="+mn-ea"/>
              </a:rPr>
              <a:t>수준으로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조기막힘 급증함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말련법인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R&amp;D</a:t>
            </a:r>
            <a:r>
              <a:rPr lang="ko-KR" altLang="en-US" sz="1400" dirty="0" smtClean="0">
                <a:latin typeface="+mn-ea"/>
              </a:rPr>
              <a:t>본부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1571681" y="3429228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1571681" y="3534364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27" name="직사각형 26"/>
          <p:cNvSpPr/>
          <p:nvPr/>
        </p:nvSpPr>
        <p:spPr>
          <a:xfrm>
            <a:off x="201121" y="1328540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smtClean="0">
                <a:latin typeface="+mn-ea"/>
              </a:rPr>
              <a:t>▶ 말레이시아 해안가 지역 수질 악화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0" y="2129090"/>
            <a:ext cx="2278837" cy="129853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83" y="2138962"/>
            <a:ext cx="3064251" cy="133822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01121" y="3938578"/>
            <a:ext cx="87154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en-US" altLang="ko-KR" sz="1400" dirty="0" smtClean="0">
                <a:latin typeface="+mn-ea"/>
              </a:rPr>
              <a:t> - Western RO/NT </a:t>
            </a:r>
            <a:r>
              <a:rPr lang="ko-KR" altLang="en-US" sz="1400" dirty="0" smtClean="0">
                <a:latin typeface="+mn-ea"/>
              </a:rPr>
              <a:t>필드테스트 결과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NY </a:t>
            </a:r>
            <a:r>
              <a:rPr lang="ko-KR" altLang="en-US" sz="1400" dirty="0" smtClean="0">
                <a:latin typeface="+mn-ea"/>
              </a:rPr>
              <a:t>지역 배관 노후로 인한 </a:t>
            </a:r>
            <a:r>
              <a:rPr lang="ko-KR" altLang="en-US" sz="1400" dirty="0" err="1" smtClean="0">
                <a:latin typeface="+mn-ea"/>
              </a:rPr>
              <a:t>유량감소</a:t>
            </a:r>
            <a:r>
              <a:rPr lang="ko-KR" altLang="en-US" sz="1400" dirty="0" smtClean="0">
                <a:latin typeface="+mn-ea"/>
              </a:rPr>
              <a:t> 발생 </a:t>
            </a:r>
            <a:r>
              <a:rPr lang="en-US" altLang="ko-KR" sz="1400" dirty="0" smtClean="0">
                <a:latin typeface="+mn-ea"/>
              </a:rPr>
              <a:t>(WaterCare</a:t>
            </a:r>
            <a:r>
              <a:rPr lang="ko-KR" altLang="en-US" sz="1400" dirty="0" err="1" smtClean="0">
                <a:latin typeface="+mn-ea"/>
              </a:rPr>
              <a:t>필터개발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1121" y="3575763"/>
            <a:ext cx="3955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1" dirty="0" smtClean="0">
                <a:latin typeface="+mn-ea"/>
              </a:rPr>
              <a:t>▶ </a:t>
            </a:r>
            <a:r>
              <a:rPr lang="en-US" altLang="ko-KR" sz="1600" b="1" dirty="0" smtClean="0">
                <a:latin typeface="+mn-ea"/>
              </a:rPr>
              <a:t>Western </a:t>
            </a:r>
            <a:r>
              <a:rPr lang="ko-KR" altLang="en-US" sz="1600" b="1" dirty="0" smtClean="0">
                <a:latin typeface="+mn-ea"/>
              </a:rPr>
              <a:t>일부 지역 </a:t>
            </a:r>
            <a:r>
              <a:rPr lang="ko-KR" altLang="en-US" sz="1600" b="1" dirty="0" err="1" smtClean="0">
                <a:latin typeface="+mn-ea"/>
              </a:rPr>
              <a:t>고탁도</a:t>
            </a:r>
            <a:r>
              <a:rPr lang="ko-KR" altLang="en-US" sz="1600" b="1" dirty="0" smtClean="0">
                <a:latin typeface="+mn-ea"/>
              </a:rPr>
              <a:t> 수질 분포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005" y="4452651"/>
            <a:ext cx="2412687" cy="1322752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4119349" y="4994977"/>
            <a:ext cx="597273" cy="59727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18985" y="5079635"/>
            <a:ext cx="105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NY </a:t>
            </a:r>
            <a:r>
              <a:rPr lang="ko-KR" altLang="en-US" sz="1200" b="1" dirty="0" smtClean="0">
                <a:latin typeface="+mn-ea"/>
              </a:rPr>
              <a:t>지역</a:t>
            </a:r>
            <a:endParaRPr lang="en-US" altLang="ko-KR" sz="1200" b="1" dirty="0" smtClean="0"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06" y="4466630"/>
            <a:ext cx="2349141" cy="130877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28" y="4439605"/>
            <a:ext cx="1792973" cy="134473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97177" y="5982789"/>
            <a:ext cx="8407385" cy="416628"/>
          </a:xfrm>
          <a:prstGeom prst="roundRect">
            <a:avLst/>
          </a:prstGeom>
          <a:gradFill rotWithShape="1">
            <a:gsLst>
              <a:gs pos="0">
                <a:srgbClr val="7D3C4A">
                  <a:shade val="51000"/>
                  <a:satMod val="130000"/>
                </a:srgbClr>
              </a:gs>
              <a:gs pos="80000">
                <a:srgbClr val="7D3C4A">
                  <a:shade val="93000"/>
                  <a:satMod val="130000"/>
                </a:srgbClr>
              </a:gs>
              <a:gs pos="100000">
                <a:srgbClr val="7D3C4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D3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역세척 </a:t>
            </a:r>
            <a:r>
              <a:rPr lang="ko-KR" altLang="en-US" sz="1600" b="1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 </a:t>
            </a:r>
            <a:r>
              <a:rPr lang="ko-KR" altLang="en-US" sz="1600" b="1" kern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적용을 통한 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조기막힘 발생 ↓</a:t>
            </a:r>
            <a:endParaRPr lang="ko-KR" altLang="en-US" sz="1600" b="1" kern="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4057</TotalTime>
  <Words>2752</Words>
  <Application>Microsoft Office PowerPoint</Application>
  <PresentationFormat>화면 슬라이드 쇼(4:3)</PresentationFormat>
  <Paragraphs>783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Gothic A1</vt:lpstr>
      <vt:lpstr>netmarble Light</vt:lpstr>
      <vt:lpstr>Noto Sans Symbols</vt:lpstr>
      <vt:lpstr>나눔고딕</vt:lpstr>
      <vt:lpstr>Malgun Gothic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Coway</dc:creator>
  <cp:lastModifiedBy>김시현[WaterCare필터개발팀/팀원]</cp:lastModifiedBy>
  <cp:revision>280</cp:revision>
  <cp:lastPrinted>2024-04-09T07:58:36Z</cp:lastPrinted>
  <dcterms:created xsi:type="dcterms:W3CDTF">2018-10-12T07:43:35Z</dcterms:created>
  <dcterms:modified xsi:type="dcterms:W3CDTF">2024-04-15T07:07:38Z</dcterms:modified>
</cp:coreProperties>
</file>