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4" r:id="rId2"/>
    <p:sldId id="295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2BED"/>
    <a:srgbClr val="0070C0"/>
    <a:srgbClr val="E6B9B8"/>
    <a:srgbClr val="D99694"/>
    <a:srgbClr val="FFFFFF"/>
    <a:srgbClr val="FFFFCC"/>
    <a:srgbClr val="77777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F6D7B-A186-4A80-9CE7-5DA9CC93C035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B746B-6E05-4E4C-9C4D-7378B87DE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2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90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4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5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9" y="566863"/>
            <a:ext cx="823206" cy="2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3680"/>
            <a:ext cx="9144000" cy="2743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9664"/>
          </a:xfrm>
          <a:prstGeom prst="rect">
            <a:avLst/>
          </a:prstGeom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9" y="566863"/>
            <a:ext cx="823206" cy="2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3680"/>
            <a:ext cx="9144000" cy="274320"/>
          </a:xfrm>
          <a:prstGeom prst="rect">
            <a:avLst/>
          </a:prstGeom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0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3680"/>
            <a:ext cx="9144000" cy="274320"/>
          </a:xfrm>
          <a:prstGeom prst="rect">
            <a:avLst/>
          </a:prstGeom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9664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0" y="678994"/>
            <a:ext cx="9144000" cy="36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5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19" y="566863"/>
            <a:ext cx="823206" cy="2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9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3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07248" y="6612166"/>
            <a:ext cx="890067" cy="196850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FE398B3-097E-4013-B793-1AF68D8727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5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63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1" r:id="rId3"/>
    <p:sldLayoutId id="2147483668" r:id="rId4"/>
    <p:sldLayoutId id="2147483674" r:id="rId5"/>
    <p:sldLayoutId id="2147483662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51520" y="74288"/>
            <a:ext cx="8640960" cy="62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필터 역세척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시스템 프로그램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931373"/>
            <a:ext cx="5808617" cy="2345787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9" name="직선 화살표 연결선 28"/>
          <p:cNvCxnSpPr/>
          <p:nvPr/>
        </p:nvCxnSpPr>
        <p:spPr>
          <a:xfrm flipH="1" flipV="1">
            <a:off x="3767458" y="2324182"/>
            <a:ext cx="630372" cy="100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02712" y="2406617"/>
            <a:ext cx="1638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392BED"/>
                </a:solidFill>
                <a:latin typeface="netmarble Light" panose="02020403020101020101" pitchFamily="18" charset="-127"/>
                <a:ea typeface="netmarble Light" panose="02020403020101020101" pitchFamily="18" charset="-127"/>
              </a:rPr>
              <a:t>Self back flushing</a:t>
            </a:r>
            <a:endParaRPr lang="ko-KR" altLang="en-US" sz="1200" b="1" dirty="0">
              <a:solidFill>
                <a:srgbClr val="392BED"/>
              </a:solidFill>
              <a:latin typeface="netmarble Light" panose="02020403020101020101" pitchFamily="18" charset="-127"/>
              <a:ea typeface="netmarble Light" panose="020204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09622" y="1130972"/>
            <a:ext cx="1480464" cy="2104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rIns="0" bIns="72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① 입수 밸브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② 플러싱 밸브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③ </a:t>
            </a:r>
            <a:r>
              <a:rPr lang="en-US" altLang="ko-K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NT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일체형 필터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④ </a:t>
            </a:r>
            <a:r>
              <a:rPr lang="en-US" altLang="ko-KR" sz="1100" b="1" dirty="0" smtClean="0">
                <a:solidFill>
                  <a:srgbClr val="FF0000"/>
                </a:solidFill>
                <a:latin typeface="+mn-ea"/>
              </a:rPr>
              <a:t>Air </a:t>
            </a: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공필터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⑤ 체크 피팅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⑥ 출수 밸브</a:t>
            </a:r>
            <a:endParaRPr lang="en-US" altLang="ko-KR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FF0000"/>
                </a:solidFill>
                <a:latin typeface="+mn-ea"/>
              </a:rPr>
              <a:t>⑦ 배수 펌프</a:t>
            </a:r>
            <a:endParaRPr lang="en-US" altLang="ko-KR" sz="11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⑧ 드레인 밸브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62903"/>
              </p:ext>
            </p:extLst>
          </p:nvPr>
        </p:nvGraphicFramePr>
        <p:xfrm>
          <a:off x="549393" y="3376247"/>
          <a:ext cx="8040692" cy="2027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577">
                  <a:extLst>
                    <a:ext uri="{9D8B030D-6E8A-4147-A177-3AD203B41FA5}">
                      <a16:colId xmlns:a16="http://schemas.microsoft.com/office/drawing/2014/main" val="3945077547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3799083396"/>
                    </a:ext>
                  </a:extLst>
                </a:gridCol>
                <a:gridCol w="940524">
                  <a:extLst>
                    <a:ext uri="{9D8B030D-6E8A-4147-A177-3AD203B41FA5}">
                      <a16:colId xmlns:a16="http://schemas.microsoft.com/office/drawing/2014/main" val="2154277397"/>
                    </a:ext>
                  </a:extLst>
                </a:gridCol>
                <a:gridCol w="1213365">
                  <a:extLst>
                    <a:ext uri="{9D8B030D-6E8A-4147-A177-3AD203B41FA5}">
                      <a16:colId xmlns:a16="http://schemas.microsoft.com/office/drawing/2014/main" val="718306642"/>
                    </a:ext>
                  </a:extLst>
                </a:gridCol>
                <a:gridCol w="585290">
                  <a:extLst>
                    <a:ext uri="{9D8B030D-6E8A-4147-A177-3AD203B41FA5}">
                      <a16:colId xmlns:a16="http://schemas.microsoft.com/office/drawing/2014/main" val="3779546230"/>
                    </a:ext>
                  </a:extLst>
                </a:gridCol>
                <a:gridCol w="678867">
                  <a:extLst>
                    <a:ext uri="{9D8B030D-6E8A-4147-A177-3AD203B41FA5}">
                      <a16:colId xmlns:a16="http://schemas.microsoft.com/office/drawing/2014/main" val="3921571760"/>
                    </a:ext>
                  </a:extLst>
                </a:gridCol>
                <a:gridCol w="678867">
                  <a:extLst>
                    <a:ext uri="{9D8B030D-6E8A-4147-A177-3AD203B41FA5}">
                      <a16:colId xmlns:a16="http://schemas.microsoft.com/office/drawing/2014/main" val="1988215011"/>
                    </a:ext>
                  </a:extLst>
                </a:gridCol>
                <a:gridCol w="678867">
                  <a:extLst>
                    <a:ext uri="{9D8B030D-6E8A-4147-A177-3AD203B41FA5}">
                      <a16:colId xmlns:a16="http://schemas.microsoft.com/office/drawing/2014/main" val="2117047846"/>
                    </a:ext>
                  </a:extLst>
                </a:gridCol>
                <a:gridCol w="678867">
                  <a:extLst>
                    <a:ext uri="{9D8B030D-6E8A-4147-A177-3AD203B41FA5}">
                      <a16:colId xmlns:a16="http://schemas.microsoft.com/office/drawing/2014/main" val="3178365253"/>
                    </a:ext>
                  </a:extLst>
                </a:gridCol>
                <a:gridCol w="678867">
                  <a:extLst>
                    <a:ext uri="{9D8B030D-6E8A-4147-A177-3AD203B41FA5}">
                      <a16:colId xmlns:a16="http://schemas.microsoft.com/office/drawing/2014/main" val="1152570951"/>
                    </a:ext>
                  </a:extLst>
                </a:gridCol>
              </a:tblGrid>
              <a:tr h="234445">
                <a:tc rowSpan="2"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Time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밸브 동작 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( ○: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열림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, ●: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닫힘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47722"/>
                  </a:ext>
                </a:extLst>
              </a:tr>
              <a:tr h="38654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①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입수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②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플러싱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⑥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출수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⑦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펌프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⑧</a:t>
                      </a:r>
                      <a:endParaRPr lang="en-US" altLang="ko-KR" sz="11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드레인</a:t>
                      </a:r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253252"/>
                  </a:ext>
                </a:extLst>
              </a:tr>
              <a:tr h="200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전원 인가 시</a:t>
                      </a: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필터 초기 플러싱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분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Off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6655704"/>
                  </a:ext>
                </a:extLst>
              </a:tr>
              <a:tr h="20095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계속 반복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역세척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연속통수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역세척</a:t>
                      </a:r>
                      <a:endParaRPr lang="ko-KR" altLang="en-US" sz="1100" dirty="0">
                        <a:solidFill>
                          <a:srgbClr val="392BED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Cycle </a:t>
                      </a:r>
                      <a:r>
                        <a:rPr lang="ko-KR" altLang="en-US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시작 시</a:t>
                      </a:r>
                      <a:endParaRPr lang="ko-KR" altLang="en-US" sz="1100" dirty="0">
                        <a:solidFill>
                          <a:srgbClr val="392BED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공필터 </a:t>
                      </a:r>
                      <a:r>
                        <a:rPr lang="ko-KR" altLang="en-US" sz="1100" dirty="0" err="1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잔압</a:t>
                      </a:r>
                      <a:r>
                        <a:rPr lang="ko-KR" altLang="en-US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 방출</a:t>
                      </a:r>
                      <a:endParaRPr lang="ko-KR" altLang="en-US" sz="1100" dirty="0">
                        <a:solidFill>
                          <a:srgbClr val="392BED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초</a:t>
                      </a:r>
                      <a:endParaRPr lang="ko-KR" altLang="en-US" sz="1100" dirty="0">
                        <a:solidFill>
                          <a:srgbClr val="392BED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○*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Off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231535"/>
                  </a:ext>
                </a:extLst>
              </a:tr>
              <a:tr h="200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 smtClean="0"/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3 Cycle</a:t>
                      </a:r>
                      <a:endParaRPr lang="ko-KR" altLang="en-US" sz="1100" dirty="0" smtClean="0">
                        <a:solidFill>
                          <a:srgbClr val="392BED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공필터 </a:t>
                      </a:r>
                      <a:r>
                        <a:rPr lang="en-US" altLang="ko-KR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Air</a:t>
                      </a:r>
                      <a:r>
                        <a:rPr lang="en-US" altLang="ko-KR" sz="1100" baseline="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유입</a:t>
                      </a:r>
                      <a:endParaRPr lang="ko-KR" altLang="en-US" sz="1100" dirty="0">
                        <a:solidFill>
                          <a:srgbClr val="392BED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초</a:t>
                      </a:r>
                      <a:endParaRPr lang="ko-KR" altLang="en-US" sz="1100" dirty="0">
                        <a:solidFill>
                          <a:srgbClr val="392BED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On</a:t>
                      </a:r>
                      <a:endParaRPr lang="ko-KR" altLang="en-US" sz="1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2089171"/>
                  </a:ext>
                </a:extLst>
              </a:tr>
              <a:tr h="200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공필터 </a:t>
                      </a:r>
                      <a:r>
                        <a:rPr lang="en-US" altLang="ko-KR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Air</a:t>
                      </a:r>
                      <a:r>
                        <a:rPr lang="en-US" altLang="ko-KR" sz="1100" baseline="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압축</a:t>
                      </a:r>
                      <a:endParaRPr lang="ko-KR" altLang="en-US" sz="1100" dirty="0">
                        <a:solidFill>
                          <a:srgbClr val="392BED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초</a:t>
                      </a:r>
                      <a:endParaRPr lang="ko-KR" altLang="en-US" sz="1100" dirty="0">
                        <a:solidFill>
                          <a:srgbClr val="392BED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○*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Off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3328111"/>
                  </a:ext>
                </a:extLst>
              </a:tr>
              <a:tr h="200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입수 차단</a:t>
                      </a:r>
                      <a:endParaRPr lang="ko-KR" altLang="en-US" sz="1100" dirty="0">
                        <a:solidFill>
                          <a:srgbClr val="392BED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초</a:t>
                      </a:r>
                      <a:endParaRPr lang="ko-KR" altLang="en-US" sz="1100" dirty="0">
                        <a:solidFill>
                          <a:srgbClr val="392BED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Off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38274682"/>
                  </a:ext>
                </a:extLst>
              </a:tr>
              <a:tr h="200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역세척 동작</a:t>
                      </a:r>
                      <a:endParaRPr lang="ko-KR" altLang="en-US" sz="1100" dirty="0">
                        <a:solidFill>
                          <a:srgbClr val="392BED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100" dirty="0" smtClean="0">
                          <a:solidFill>
                            <a:srgbClr val="392BED"/>
                          </a:solidFill>
                          <a:latin typeface="+mn-ea"/>
                          <a:ea typeface="+mn-ea"/>
                        </a:rPr>
                        <a:t>초</a:t>
                      </a:r>
                      <a:endParaRPr lang="ko-KR" altLang="en-US" sz="1100" dirty="0">
                        <a:solidFill>
                          <a:srgbClr val="392BED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○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Off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1057121"/>
                  </a:ext>
                </a:extLst>
              </a:tr>
              <a:tr h="2009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연속통수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분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○*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○*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Off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●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11853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8641" y="5759963"/>
            <a:ext cx="8269224" cy="765200"/>
          </a:xfrm>
          <a:prstGeom prst="rect">
            <a:avLst/>
          </a:prstGeom>
          <a:noFill/>
        </p:spPr>
        <p:txBody>
          <a:bodyPr wrap="square" tIns="0" rIns="0" bIns="72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필터 초기 플러싱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dirty="0" smtClean="0">
                <a:latin typeface="+mn-ea"/>
              </a:rPr>
              <a:t>→ 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역세척</a:t>
            </a:r>
            <a:r>
              <a:rPr lang="en-US" altLang="ko-KR" sz="1000" dirty="0" smtClean="0">
                <a:solidFill>
                  <a:srgbClr val="392BED"/>
                </a:solidFill>
                <a:latin typeface="+mn-ea"/>
              </a:rPr>
              <a:t>[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공필터 잔압 방출</a:t>
            </a:r>
            <a:r>
              <a:rPr lang="en-US" altLang="ko-KR" sz="1000" dirty="0" smtClean="0">
                <a:solidFill>
                  <a:srgbClr val="392BED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→ 공필터 </a:t>
            </a:r>
            <a:r>
              <a:rPr lang="en-US" altLang="ko-KR" sz="1000" dirty="0" smtClean="0">
                <a:solidFill>
                  <a:srgbClr val="392BED"/>
                </a:solidFill>
                <a:latin typeface="+mn-ea"/>
              </a:rPr>
              <a:t>Air 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유입</a:t>
            </a:r>
            <a:r>
              <a:rPr lang="en-US" altLang="ko-KR" sz="1000" dirty="0" smtClean="0">
                <a:solidFill>
                  <a:srgbClr val="392BED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→ 공필터 </a:t>
            </a:r>
            <a:r>
              <a:rPr lang="en-US" altLang="ko-KR" sz="1000" dirty="0" smtClean="0">
                <a:solidFill>
                  <a:srgbClr val="392BED"/>
                </a:solidFill>
                <a:latin typeface="+mn-ea"/>
              </a:rPr>
              <a:t>Air 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압축</a:t>
            </a:r>
            <a:r>
              <a:rPr lang="en-US" altLang="ko-KR" sz="1000" dirty="0" smtClean="0">
                <a:solidFill>
                  <a:srgbClr val="392BED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→ 입수 차단</a:t>
            </a:r>
            <a:r>
              <a:rPr lang="en-US" altLang="ko-KR" sz="1000" dirty="0" smtClean="0">
                <a:solidFill>
                  <a:srgbClr val="392BED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→ 역세척 동작</a:t>
            </a:r>
            <a:endParaRPr lang="en-US" altLang="ko-KR" sz="1000" dirty="0" smtClean="0">
              <a:solidFill>
                <a:srgbClr val="392BED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→ 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공필터 </a:t>
            </a:r>
            <a:r>
              <a:rPr lang="en-US" altLang="ko-KR" sz="1000" dirty="0">
                <a:solidFill>
                  <a:srgbClr val="392BED"/>
                </a:solidFill>
                <a:latin typeface="+mn-ea"/>
              </a:rPr>
              <a:t>Air 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유입 → 공필터 </a:t>
            </a:r>
            <a:r>
              <a:rPr lang="en-US" altLang="ko-KR" sz="1000" dirty="0">
                <a:solidFill>
                  <a:srgbClr val="392BED"/>
                </a:solidFill>
                <a:latin typeface="+mn-ea"/>
              </a:rPr>
              <a:t>Air 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압축</a:t>
            </a:r>
            <a:r>
              <a:rPr lang="en-US" altLang="ko-KR" sz="1000" dirty="0">
                <a:solidFill>
                  <a:srgbClr val="392BED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→ 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입수 차단</a:t>
            </a:r>
            <a:r>
              <a:rPr lang="en-US" altLang="ko-KR" sz="1000" dirty="0" smtClean="0">
                <a:solidFill>
                  <a:srgbClr val="392BED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→ 역세척 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동작 → 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공필터 </a:t>
            </a:r>
            <a:r>
              <a:rPr lang="en-US" altLang="ko-KR" sz="1000" dirty="0">
                <a:solidFill>
                  <a:srgbClr val="392BED"/>
                </a:solidFill>
                <a:latin typeface="+mn-ea"/>
              </a:rPr>
              <a:t>Air 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유입</a:t>
            </a:r>
            <a:r>
              <a:rPr lang="en-US" altLang="ko-KR" sz="1000" dirty="0">
                <a:solidFill>
                  <a:srgbClr val="392BED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→ 공필터 </a:t>
            </a:r>
            <a:r>
              <a:rPr lang="en-US" altLang="ko-KR" sz="1000" dirty="0">
                <a:solidFill>
                  <a:srgbClr val="392BED"/>
                </a:solidFill>
                <a:latin typeface="+mn-ea"/>
              </a:rPr>
              <a:t>Air 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압축</a:t>
            </a:r>
            <a:r>
              <a:rPr lang="en-US" altLang="ko-KR" sz="1000" dirty="0">
                <a:solidFill>
                  <a:srgbClr val="392BED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→ 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입수 차단</a:t>
            </a:r>
            <a:r>
              <a:rPr lang="en-US" altLang="ko-KR" sz="1000" dirty="0" smtClean="0">
                <a:solidFill>
                  <a:srgbClr val="392BED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→ 역세척 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동작</a:t>
            </a:r>
            <a:r>
              <a:rPr lang="en-US" altLang="ko-KR" sz="1000" dirty="0" smtClean="0">
                <a:solidFill>
                  <a:srgbClr val="392BED"/>
                </a:solidFill>
                <a:latin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latin typeface="+mn-ea"/>
              </a:rPr>
              <a:t>→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연속통수</a:t>
            </a:r>
            <a:r>
              <a:rPr lang="ko-KR" altLang="en-US" sz="1000" dirty="0" smtClean="0">
                <a:latin typeface="+mn-ea"/>
              </a:rPr>
              <a:t> → 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역세척</a:t>
            </a:r>
            <a:r>
              <a:rPr lang="en-US" altLang="ko-KR" sz="1000" dirty="0" smtClean="0">
                <a:solidFill>
                  <a:srgbClr val="392BED"/>
                </a:solidFill>
                <a:latin typeface="+mn-ea"/>
              </a:rPr>
              <a:t>[</a:t>
            </a:r>
            <a:r>
              <a:rPr lang="ko-KR" altLang="en-US" sz="1000" dirty="0" smtClean="0">
                <a:solidFill>
                  <a:srgbClr val="392BED"/>
                </a:solidFill>
                <a:latin typeface="+mn-ea"/>
              </a:rPr>
              <a:t>동일</a:t>
            </a:r>
            <a:r>
              <a:rPr lang="en-US" altLang="ko-KR" sz="1000" dirty="0" smtClean="0">
                <a:solidFill>
                  <a:srgbClr val="392BED"/>
                </a:solidFill>
                <a:latin typeface="+mn-ea"/>
              </a:rPr>
              <a:t>] </a:t>
            </a:r>
            <a:r>
              <a:rPr lang="ko-KR" altLang="en-US" sz="1000" dirty="0">
                <a:latin typeface="+mn-ea"/>
              </a:rPr>
              <a:t>→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연속통수</a:t>
            </a:r>
            <a:r>
              <a:rPr lang="ko-KR" altLang="en-US" sz="1000" dirty="0">
                <a:latin typeface="+mn-ea"/>
              </a:rPr>
              <a:t> → 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역세척</a:t>
            </a:r>
            <a:r>
              <a:rPr lang="en-US" altLang="ko-KR" sz="1000" dirty="0">
                <a:solidFill>
                  <a:srgbClr val="392BED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동일</a:t>
            </a:r>
            <a:r>
              <a:rPr lang="en-US" altLang="ko-KR" sz="1000" dirty="0">
                <a:solidFill>
                  <a:srgbClr val="392BED"/>
                </a:solidFill>
                <a:latin typeface="+mn-ea"/>
              </a:rPr>
              <a:t>] </a:t>
            </a:r>
            <a:r>
              <a:rPr lang="ko-KR" altLang="en-US" sz="1000" dirty="0">
                <a:latin typeface="+mn-ea"/>
              </a:rPr>
              <a:t>→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연속통수</a:t>
            </a:r>
            <a:r>
              <a:rPr lang="ko-KR" altLang="en-US" sz="1000" dirty="0">
                <a:latin typeface="+mn-ea"/>
              </a:rPr>
              <a:t> → 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역세척</a:t>
            </a:r>
            <a:r>
              <a:rPr lang="en-US" altLang="ko-KR" sz="1000" dirty="0">
                <a:solidFill>
                  <a:srgbClr val="392BED"/>
                </a:solidFill>
                <a:latin typeface="+mn-ea"/>
              </a:rPr>
              <a:t>[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동일</a:t>
            </a:r>
            <a:r>
              <a:rPr lang="en-US" altLang="ko-KR" sz="1000" dirty="0" smtClean="0">
                <a:solidFill>
                  <a:srgbClr val="392BED"/>
                </a:solidFill>
                <a:latin typeface="+mn-ea"/>
              </a:rPr>
              <a:t>]</a:t>
            </a:r>
            <a:r>
              <a:rPr lang="ko-KR" altLang="en-US" sz="1000" dirty="0">
                <a:solidFill>
                  <a:srgbClr val="392BED"/>
                </a:solidFill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→ </a:t>
            </a:r>
            <a:r>
              <a:rPr lang="en-US" altLang="ko-KR" sz="1000" dirty="0" smtClean="0">
                <a:latin typeface="+mn-ea"/>
              </a:rPr>
              <a:t>……..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6805" y="5433344"/>
            <a:ext cx="3823280" cy="326619"/>
          </a:xfrm>
          <a:prstGeom prst="rect">
            <a:avLst/>
          </a:prstGeom>
          <a:noFill/>
        </p:spPr>
        <p:txBody>
          <a:bodyPr wrap="square" tIns="0" rIns="0" bIns="7200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/>
              <a:t>○</a:t>
            </a:r>
            <a:r>
              <a:rPr lang="en-US" altLang="ko-KR" sz="1100" dirty="0" smtClean="0">
                <a:latin typeface="+mn-ea"/>
              </a:rPr>
              <a:t>* : </a:t>
            </a:r>
            <a:r>
              <a:rPr lang="ko-KR" altLang="en-US" sz="1100" dirty="0" smtClean="0">
                <a:latin typeface="+mn-ea"/>
              </a:rPr>
              <a:t>각 항목에서 다른 밸브가 모두 닫힌 후 열림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886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98B3-097E-4013-B793-1AF68D872714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51520" y="74288"/>
            <a:ext cx="8640960" cy="62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필터 역세척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시스템 프로그램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1240270"/>
            <a:ext cx="8463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필터 초기 </a:t>
            </a:r>
            <a:r>
              <a:rPr lang="ko-KR" altLang="en-US" dirty="0" err="1" smtClean="0"/>
              <a:t>플러싱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출수가 아닌 </a:t>
            </a:r>
            <a:r>
              <a:rPr lang="ko-KR" altLang="en-US" dirty="0" err="1" smtClean="0"/>
              <a:t>드레인</a:t>
            </a:r>
            <a:r>
              <a:rPr lang="ko-KR" altLang="en-US" dirty="0" smtClean="0"/>
              <a:t> 밸브를 </a:t>
            </a:r>
            <a:r>
              <a:rPr lang="en-US" altLang="ko-KR" dirty="0" smtClean="0"/>
              <a:t>OPEN </a:t>
            </a:r>
            <a:r>
              <a:rPr lang="ko-KR" altLang="en-US" dirty="0" smtClean="0"/>
              <a:t>해야하는 것이 아닌지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DRAIN </a:t>
            </a:r>
            <a:r>
              <a:rPr lang="ko-KR" altLang="en-US" dirty="0" smtClean="0"/>
              <a:t>밸브는 </a:t>
            </a:r>
            <a:r>
              <a:rPr lang="en-US" altLang="ko-KR" dirty="0" smtClean="0"/>
              <a:t>FEED</a:t>
            </a:r>
            <a:r>
              <a:rPr lang="ko-KR" altLang="en-US" dirty="0"/>
              <a:t> </a:t>
            </a:r>
            <a:r>
              <a:rPr lang="ko-KR" altLang="en-US" dirty="0" smtClean="0"/>
              <a:t>타입인지</a:t>
            </a:r>
            <a:r>
              <a:rPr lang="en-US" altLang="ko-KR" smtClean="0"/>
              <a:t>?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역세척</a:t>
            </a:r>
            <a:r>
              <a:rPr lang="ko-KR" altLang="en-US" dirty="0" smtClean="0"/>
              <a:t> 동작에서 펌프는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을 안하는 것이 맞는지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62" y="2838435"/>
            <a:ext cx="520137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6433</TotalTime>
  <Words>270</Words>
  <Application>Microsoft Office PowerPoint</Application>
  <PresentationFormat>화면 슬라이드 쇼(4:3)</PresentationFormat>
  <Paragraphs>90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netmarble Light</vt:lpstr>
      <vt:lpstr>나눔고딕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Coway</dc:creator>
  <cp:lastModifiedBy>Administrator</cp:lastModifiedBy>
  <cp:revision>328</cp:revision>
  <cp:lastPrinted>2024-04-29T04:47:35Z</cp:lastPrinted>
  <dcterms:created xsi:type="dcterms:W3CDTF">2018-10-12T07:43:35Z</dcterms:created>
  <dcterms:modified xsi:type="dcterms:W3CDTF">2024-05-09T06:50:15Z</dcterms:modified>
</cp:coreProperties>
</file>