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6" r:id="rId5"/>
    <p:sldId id="261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E5F-5E99-458F-A096-C05F7E2F4443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69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E5F-5E99-458F-A096-C05F7E2F4443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E5F-5E99-458F-A096-C05F7E2F4443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31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E5F-5E99-458F-A096-C05F7E2F4443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E5F-5E99-458F-A096-C05F7E2F4443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5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E5F-5E99-458F-A096-C05F7E2F4443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54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E5F-5E99-458F-A096-C05F7E2F4443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5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E5F-5E99-458F-A096-C05F7E2F4443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35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E5F-5E99-458F-A096-C05F7E2F4443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1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E5F-5E99-458F-A096-C05F7E2F4443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06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4E5F-5E99-458F-A096-C05F7E2F4443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2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34E5F-5E99-458F-A096-C05F7E2F4443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44E49-A493-477D-A7ED-2527C725E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9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터치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슬라이드</a:t>
            </a:r>
            <a:endParaRPr lang="ko-KR" altLang="en-US" sz="2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4068" y="1937396"/>
            <a:ext cx="1682885" cy="807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398970" y="1937396"/>
            <a:ext cx="1682885" cy="807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FRONT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8897688" y="1937396"/>
            <a:ext cx="1682885" cy="807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TOUCH IC</a:t>
            </a:r>
            <a:endParaRPr lang="ko-KR" altLang="en-US" dirty="0"/>
          </a:p>
        </p:txBody>
      </p:sp>
      <p:sp>
        <p:nvSpPr>
          <p:cNvPr id="8" name="왼쪽/오른쪽 화살표 7"/>
          <p:cNvSpPr/>
          <p:nvPr/>
        </p:nvSpPr>
        <p:spPr>
          <a:xfrm>
            <a:off x="3923608" y="2341094"/>
            <a:ext cx="1186774" cy="2869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/오른쪽 화살표 8"/>
          <p:cNvSpPr/>
          <p:nvPr/>
        </p:nvSpPr>
        <p:spPr>
          <a:xfrm>
            <a:off x="7370443" y="2197611"/>
            <a:ext cx="1186774" cy="2869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06876" y="2744792"/>
            <a:ext cx="1592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UART :</a:t>
            </a:r>
            <a:r>
              <a:rPr lang="ko-KR" altLang="en-US" dirty="0" smtClean="0"/>
              <a:t> </a:t>
            </a:r>
            <a:r>
              <a:rPr lang="en-US" altLang="ko-KR" dirty="0" smtClean="0"/>
              <a:t>38400bps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53711" y="2744792"/>
            <a:ext cx="1592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UART :</a:t>
            </a:r>
            <a:r>
              <a:rPr lang="ko-KR" altLang="en-US" dirty="0" smtClean="0"/>
              <a:t> </a:t>
            </a:r>
            <a:r>
              <a:rPr lang="en-US" altLang="ko-KR" dirty="0" smtClean="0"/>
              <a:t>115200bps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58499" y="2045342"/>
            <a:ext cx="669321" cy="35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UART1</a:t>
            </a:r>
            <a:endParaRPr lang="ko-KR" altLang="en-US" sz="11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753005" y="2018591"/>
            <a:ext cx="669321" cy="35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UART0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02580" y="2018591"/>
            <a:ext cx="669321" cy="3580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UART2</a:t>
            </a:r>
            <a:endParaRPr lang="ko-KR" altLang="en-US" sz="1100" dirty="0"/>
          </a:p>
        </p:txBody>
      </p:sp>
      <p:graphicFrame>
        <p:nvGraphicFramePr>
          <p:cNvPr id="21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814368"/>
              </p:ext>
            </p:extLst>
          </p:nvPr>
        </p:nvGraphicFramePr>
        <p:xfrm>
          <a:off x="838200" y="4949256"/>
          <a:ext cx="841248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9309183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704655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540788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315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슬라이더 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슬라이더 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슬라이더 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슬라이더 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7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가속도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100 ~ -100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절대 위치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0 ~ 255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가속도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100 ~ -100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절대 위치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0 ~ 255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04517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98474" y="4013921"/>
            <a:ext cx="397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■ TOUCH IC – PACKET FORMAT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8474" y="1323393"/>
            <a:ext cx="397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■ </a:t>
            </a:r>
            <a:r>
              <a:rPr lang="ko-KR" altLang="en-US" dirty="0" smtClean="0"/>
              <a:t>통신 구성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85795" y="4443190"/>
            <a:ext cx="397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9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/>
          <p:cNvSpPr/>
          <p:nvPr/>
        </p:nvSpPr>
        <p:spPr>
          <a:xfrm>
            <a:off x="171450" y="3890018"/>
            <a:ext cx="11334750" cy="17611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71450" y="2072495"/>
            <a:ext cx="11334750" cy="153747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터치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슬라이드</a:t>
            </a:r>
            <a:r>
              <a:rPr lang="en-US" altLang="ko-KR" sz="2400" dirty="0" smtClean="0"/>
              <a:t>(ver1)</a:t>
            </a:r>
            <a:endParaRPr lang="ko-KR" altLang="en-US" sz="2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43106" y="1513447"/>
            <a:ext cx="1278391" cy="33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MAIN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50082" y="1513447"/>
            <a:ext cx="1278391" cy="33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FRONT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521142" y="1513447"/>
            <a:ext cx="1278391" cy="33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TOUCH IC</a:t>
            </a:r>
            <a:endParaRPr lang="ko-KR" altLang="en-US" sz="1400" dirty="0"/>
          </a:p>
        </p:txBody>
      </p:sp>
      <p:cxnSp>
        <p:nvCxnSpPr>
          <p:cNvPr id="4" name="직선 화살표 연결선 3"/>
          <p:cNvCxnSpPr>
            <a:stCxn id="10" idx="1"/>
            <a:endCxn id="34" idx="3"/>
          </p:cNvCxnSpPr>
          <p:nvPr/>
        </p:nvCxnSpPr>
        <p:spPr>
          <a:xfrm flipH="1" flipV="1">
            <a:off x="6228473" y="2446582"/>
            <a:ext cx="3292669" cy="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3" idx="2"/>
          </p:cNvCxnSpPr>
          <p:nvPr/>
        </p:nvCxnSpPr>
        <p:spPr>
          <a:xfrm flipH="1">
            <a:off x="1082301" y="1845425"/>
            <a:ext cx="1" cy="431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4" idx="2"/>
          </p:cNvCxnSpPr>
          <p:nvPr/>
        </p:nvCxnSpPr>
        <p:spPr>
          <a:xfrm>
            <a:off x="5589278" y="1845425"/>
            <a:ext cx="64084" cy="444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5" idx="2"/>
          </p:cNvCxnSpPr>
          <p:nvPr/>
        </p:nvCxnSpPr>
        <p:spPr>
          <a:xfrm>
            <a:off x="10160338" y="1845425"/>
            <a:ext cx="39378" cy="4056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9521142" y="2253015"/>
            <a:ext cx="1278391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버튼 입력 발생</a:t>
            </a:r>
            <a:endParaRPr lang="ko-KR" altLang="en-US" sz="1050" dirty="0"/>
          </a:p>
        </p:txBody>
      </p:sp>
      <p:cxnSp>
        <p:nvCxnSpPr>
          <p:cNvPr id="30" name="직선 화살표 연결선 29"/>
          <p:cNvCxnSpPr>
            <a:stCxn id="44" idx="1"/>
            <a:endCxn id="48" idx="3"/>
          </p:cNvCxnSpPr>
          <p:nvPr/>
        </p:nvCxnSpPr>
        <p:spPr>
          <a:xfrm flipH="1">
            <a:off x="1596434" y="3018350"/>
            <a:ext cx="3555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5174083" y="2247209"/>
            <a:ext cx="1054390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ParserKey</a:t>
            </a:r>
            <a:endParaRPr lang="ko-KR" alt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2375619" y="2594251"/>
            <a:ext cx="287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REQ:[ STX | REQ_KEY | KEY(4) | SLIDER(4) | IN | UNUSED(8) | CRC(2) | ETX</a:t>
            </a:r>
            <a:endParaRPr lang="ko-KR" altLang="en-US" sz="9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151687" y="2818977"/>
            <a:ext cx="1076786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ParserMain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7794913" y="2148687"/>
            <a:ext cx="1708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REQ : [ KEY | SLIDER(4) ]</a:t>
            </a:r>
            <a:endParaRPr lang="ko-KR" altLang="en-US" sz="9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19648" y="2818977"/>
            <a:ext cx="1076786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ParserFront</a:t>
            </a:r>
            <a:endParaRPr lang="ko-KR" alt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6292558" y="2504877"/>
            <a:ext cx="1708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NO ACK</a:t>
            </a:r>
            <a:endParaRPr lang="ko-KR" altLang="en-US" sz="105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19648" y="4628481"/>
            <a:ext cx="1076786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ParserFront</a:t>
            </a:r>
            <a:endParaRPr lang="ko-KR" altLang="en-US" sz="105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64318" y="4193139"/>
            <a:ext cx="1257179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LED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표시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변경 발생</a:t>
            </a:r>
            <a:endParaRPr lang="ko-KR" altLang="en-US" sz="1050" dirty="0"/>
          </a:p>
        </p:txBody>
      </p:sp>
      <p:cxnSp>
        <p:nvCxnSpPr>
          <p:cNvPr id="55" name="직선 화살표 연결선 54"/>
          <p:cNvCxnSpPr>
            <a:stCxn id="53" idx="3"/>
            <a:endCxn id="60" idx="1"/>
          </p:cNvCxnSpPr>
          <p:nvPr/>
        </p:nvCxnSpPr>
        <p:spPr>
          <a:xfrm flipV="1">
            <a:off x="1596434" y="4818956"/>
            <a:ext cx="3486493" cy="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5082927" y="4619583"/>
            <a:ext cx="1076786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ParserMain</a:t>
            </a:r>
            <a:endParaRPr lang="ko-KR" altLang="en-US" sz="105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082927" y="5150934"/>
            <a:ext cx="1076786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LED </a:t>
            </a:r>
            <a:r>
              <a:rPr lang="ko-KR" altLang="en-US" sz="1050" dirty="0" smtClean="0"/>
              <a:t>상태 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업데이트 완료</a:t>
            </a:r>
            <a:endParaRPr lang="ko-KR" alt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1806499" y="4369094"/>
            <a:ext cx="287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REQ:[ STX | REQ_LED | LED(6) | DIM(6) | DIM DUTY | DUTY | UNUSED(2) | MODE | CRC(2) | ETX</a:t>
            </a:r>
            <a:endParaRPr lang="ko-KR" alt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10610922" y="3824665"/>
            <a:ext cx="1332869" cy="236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LED </a:t>
            </a:r>
            <a:r>
              <a:rPr lang="ko-KR" altLang="en-US" sz="900" b="1" dirty="0" smtClean="0"/>
              <a:t>화면 갱신</a:t>
            </a:r>
            <a:endParaRPr lang="ko-KR" altLang="en-US" sz="9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0570294" y="1926427"/>
            <a:ext cx="1332869" cy="236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/>
              <a:t>버튼 입력 처리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94621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/>
          <p:cNvSpPr/>
          <p:nvPr/>
        </p:nvSpPr>
        <p:spPr>
          <a:xfrm>
            <a:off x="171450" y="3890018"/>
            <a:ext cx="11334750" cy="17611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71450" y="2072495"/>
            <a:ext cx="11334750" cy="153747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터치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슬라이드</a:t>
            </a:r>
            <a:r>
              <a:rPr lang="en-US" altLang="ko-KR" sz="2400" dirty="0" smtClean="0"/>
              <a:t>(ver1)</a:t>
            </a:r>
            <a:endParaRPr lang="ko-KR" altLang="en-US" sz="2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43106" y="1513447"/>
            <a:ext cx="1278391" cy="33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MAIN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50082" y="1513447"/>
            <a:ext cx="1278391" cy="33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FRONT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521142" y="1513447"/>
            <a:ext cx="1278391" cy="33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TOUCH IC</a:t>
            </a:r>
            <a:endParaRPr lang="ko-KR" altLang="en-US" sz="1400" dirty="0"/>
          </a:p>
        </p:txBody>
      </p:sp>
      <p:cxnSp>
        <p:nvCxnSpPr>
          <p:cNvPr id="4" name="직선 화살표 연결선 3"/>
          <p:cNvCxnSpPr>
            <a:stCxn id="10" idx="1"/>
            <a:endCxn id="34" idx="3"/>
          </p:cNvCxnSpPr>
          <p:nvPr/>
        </p:nvCxnSpPr>
        <p:spPr>
          <a:xfrm flipH="1" flipV="1">
            <a:off x="6228473" y="2446582"/>
            <a:ext cx="3292669" cy="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3" idx="2"/>
          </p:cNvCxnSpPr>
          <p:nvPr/>
        </p:nvCxnSpPr>
        <p:spPr>
          <a:xfrm>
            <a:off x="1082302" y="1845425"/>
            <a:ext cx="15457" cy="444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4" idx="2"/>
          </p:cNvCxnSpPr>
          <p:nvPr/>
        </p:nvCxnSpPr>
        <p:spPr>
          <a:xfrm>
            <a:off x="5589278" y="1845425"/>
            <a:ext cx="64084" cy="444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5" idx="2"/>
          </p:cNvCxnSpPr>
          <p:nvPr/>
        </p:nvCxnSpPr>
        <p:spPr>
          <a:xfrm>
            <a:off x="10160338" y="1845425"/>
            <a:ext cx="39378" cy="4056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9521142" y="2253015"/>
            <a:ext cx="1278391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버튼 입력 발생</a:t>
            </a:r>
            <a:endParaRPr lang="ko-KR" altLang="en-US" sz="1050" dirty="0"/>
          </a:p>
        </p:txBody>
      </p:sp>
      <p:cxnSp>
        <p:nvCxnSpPr>
          <p:cNvPr id="30" name="직선 화살표 연결선 29"/>
          <p:cNvCxnSpPr>
            <a:stCxn id="44" idx="1"/>
            <a:endCxn id="48" idx="3"/>
          </p:cNvCxnSpPr>
          <p:nvPr/>
        </p:nvCxnSpPr>
        <p:spPr>
          <a:xfrm flipH="1">
            <a:off x="1596434" y="3018350"/>
            <a:ext cx="3555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5174083" y="2247209"/>
            <a:ext cx="1054390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ParserKey</a:t>
            </a:r>
            <a:endParaRPr lang="ko-KR" alt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2375619" y="2594251"/>
            <a:ext cx="287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REQ:[ STX | REQ_KEY | KEY(4) | SLIDER(4) | IN | UNUSED(8) | CRC(2) | ETX</a:t>
            </a:r>
            <a:endParaRPr lang="ko-KR" altLang="en-US" sz="9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151687" y="2818977"/>
            <a:ext cx="1076786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ParserMain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7794913" y="2148687"/>
            <a:ext cx="1708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REQ : [ KEY | SLIDER(4) ]</a:t>
            </a:r>
            <a:endParaRPr lang="ko-KR" altLang="en-US" sz="9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19648" y="2818977"/>
            <a:ext cx="1076786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ParserFront</a:t>
            </a:r>
            <a:endParaRPr lang="ko-KR" alt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6292558" y="2504877"/>
            <a:ext cx="1708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NO ACK</a:t>
            </a:r>
            <a:endParaRPr lang="ko-KR" altLang="en-US" sz="105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19648" y="4628481"/>
            <a:ext cx="1076786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ParserFront</a:t>
            </a:r>
            <a:endParaRPr lang="ko-KR" altLang="en-US" sz="105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64318" y="4193139"/>
            <a:ext cx="1257179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LED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표시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변경 발생</a:t>
            </a:r>
            <a:endParaRPr lang="ko-KR" altLang="en-US" sz="1050" dirty="0"/>
          </a:p>
        </p:txBody>
      </p:sp>
      <p:cxnSp>
        <p:nvCxnSpPr>
          <p:cNvPr id="55" name="직선 화살표 연결선 54"/>
          <p:cNvCxnSpPr>
            <a:stCxn id="53" idx="3"/>
            <a:endCxn id="60" idx="1"/>
          </p:cNvCxnSpPr>
          <p:nvPr/>
        </p:nvCxnSpPr>
        <p:spPr>
          <a:xfrm flipV="1">
            <a:off x="1596434" y="4818956"/>
            <a:ext cx="3486493" cy="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5082927" y="4619583"/>
            <a:ext cx="1076786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ParserMain</a:t>
            </a:r>
            <a:endParaRPr lang="ko-KR" altLang="en-US" sz="105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082927" y="5150934"/>
            <a:ext cx="1076786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LED </a:t>
            </a:r>
            <a:r>
              <a:rPr lang="ko-KR" altLang="en-US" sz="1050" dirty="0" smtClean="0"/>
              <a:t>상태 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업데이트 완료</a:t>
            </a:r>
            <a:endParaRPr lang="ko-KR" alt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1806499" y="4369094"/>
            <a:ext cx="287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REQ:[ STX | REQ_LED | LED(6) | DIM(6) | DIM DUTY | DUTY | UNUSED(2) | MODE | CRC(2) | ETX</a:t>
            </a:r>
            <a:endParaRPr lang="ko-KR" alt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10610922" y="3824665"/>
            <a:ext cx="1332869" cy="236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LED </a:t>
            </a:r>
            <a:r>
              <a:rPr lang="ko-KR" altLang="en-US" sz="900" b="1" dirty="0" smtClean="0"/>
              <a:t>화면 갱신</a:t>
            </a:r>
            <a:endParaRPr lang="ko-KR" altLang="en-US" sz="9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0570294" y="1926427"/>
            <a:ext cx="1332869" cy="236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/>
              <a:t>버튼 입력 처리</a:t>
            </a:r>
            <a:endParaRPr lang="ko-KR" altLang="en-US" sz="900" b="1" dirty="0"/>
          </a:p>
        </p:txBody>
      </p:sp>
      <p:sp>
        <p:nvSpPr>
          <p:cNvPr id="28" name="왼쪽/오른쪽 화살표 27"/>
          <p:cNvSpPr/>
          <p:nvPr/>
        </p:nvSpPr>
        <p:spPr>
          <a:xfrm>
            <a:off x="1129802" y="3215158"/>
            <a:ext cx="8918949" cy="3517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9.5ms</a:t>
            </a:r>
            <a:endParaRPr lang="ko-KR" altLang="en-US" sz="1100" dirty="0"/>
          </a:p>
        </p:txBody>
      </p:sp>
      <p:sp>
        <p:nvSpPr>
          <p:cNvPr id="29" name="왼쪽/오른쪽 화살표 28"/>
          <p:cNvSpPr/>
          <p:nvPr/>
        </p:nvSpPr>
        <p:spPr>
          <a:xfrm>
            <a:off x="1129802" y="5850587"/>
            <a:ext cx="4531237" cy="3517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26ms 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6564287" y="6011810"/>
            <a:ext cx="533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버튼 입력 </a:t>
            </a:r>
            <a:r>
              <a:rPr lang="en-US" altLang="ko-KR" dirty="0" smtClean="0"/>
              <a:t>– LED </a:t>
            </a:r>
            <a:r>
              <a:rPr lang="ko-KR" altLang="en-US" dirty="0" smtClean="0"/>
              <a:t>업데이트 소요 시간 </a:t>
            </a:r>
            <a:r>
              <a:rPr lang="en-US" altLang="ko-KR" dirty="0" smtClean="0"/>
              <a:t>: 35.5ms</a:t>
            </a:r>
          </a:p>
        </p:txBody>
      </p:sp>
    </p:spTree>
    <p:extLst>
      <p:ext uri="{BB962C8B-B14F-4D97-AF65-F5344CB8AC3E}">
        <p14:creationId xmlns:p14="http://schemas.microsoft.com/office/powerpoint/2010/main" val="58153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터치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슬라이드</a:t>
            </a:r>
            <a:r>
              <a:rPr lang="en-US" altLang="ko-KR" sz="2400" dirty="0" smtClean="0"/>
              <a:t>(ver1) – </a:t>
            </a:r>
            <a:r>
              <a:rPr lang="ko-KR" altLang="en-US" sz="2400" dirty="0" smtClean="0"/>
              <a:t>통신 지연 식나  검토</a:t>
            </a:r>
            <a:endParaRPr lang="ko-KR" altLang="en-US" sz="2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503558" y="1498070"/>
            <a:ext cx="11478601" cy="4777794"/>
            <a:chOff x="503558" y="1498070"/>
            <a:chExt cx="11478601" cy="477779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7330733" y="3829048"/>
              <a:ext cx="4651426" cy="2216151"/>
            </a:xfrm>
            <a:prstGeom prst="rect">
              <a:avLst/>
            </a:prstGeom>
          </p:spPr>
        </p:pic>
        <p:grpSp>
          <p:nvGrpSpPr>
            <p:cNvPr id="5" name="그룹 4"/>
            <p:cNvGrpSpPr/>
            <p:nvPr/>
          </p:nvGrpSpPr>
          <p:grpSpPr>
            <a:xfrm>
              <a:off x="503558" y="1498070"/>
              <a:ext cx="10382100" cy="4777794"/>
              <a:chOff x="1049658" y="1459970"/>
              <a:chExt cx="10382100" cy="4777794"/>
            </a:xfrm>
          </p:grpSpPr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9658" y="1459970"/>
                <a:ext cx="6640192" cy="4777794"/>
              </a:xfrm>
              <a:prstGeom prst="rect">
                <a:avLst/>
              </a:prstGeom>
            </p:spPr>
          </p:pic>
          <p:sp>
            <p:nvSpPr>
              <p:cNvPr id="32" name="모서리가 둥근 직사각형 31"/>
              <p:cNvSpPr/>
              <p:nvPr/>
            </p:nvSpPr>
            <p:spPr>
              <a:xfrm>
                <a:off x="2007051" y="2004290"/>
                <a:ext cx="1872799" cy="398746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TOUCH -&gt; FRONT</a:t>
                </a:r>
              </a:p>
              <a:p>
                <a:pPr algn="ctr"/>
                <a:r>
                  <a:rPr lang="ko-KR" altLang="en-US" sz="1050" dirty="0" smtClean="0"/>
                  <a:t>버튼 입력 상태 전달</a:t>
                </a:r>
                <a:endParaRPr lang="ko-KR" altLang="en-US" sz="1050" dirty="0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3275917" y="2654656"/>
                <a:ext cx="1499283" cy="398746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FROTN -&gt; MAIN</a:t>
                </a:r>
              </a:p>
              <a:p>
                <a:pPr algn="ctr"/>
                <a:r>
                  <a:rPr lang="ko-KR" altLang="en-US" sz="1050" dirty="0" smtClean="0"/>
                  <a:t>버튼 입력 전달</a:t>
                </a:r>
                <a:endParaRPr lang="ko-KR" altLang="en-US" sz="1050" dirty="0"/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6555350" y="3053402"/>
                <a:ext cx="1727883" cy="548919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MAIN -&gt; FRONT </a:t>
                </a:r>
              </a:p>
              <a:p>
                <a:pPr algn="ctr"/>
                <a:r>
                  <a:rPr lang="en-US" altLang="ko-KR" sz="1050" dirty="0" smtClean="0"/>
                  <a:t>LED </a:t>
                </a:r>
                <a:r>
                  <a:rPr lang="ko-KR" altLang="en-US" sz="1050" dirty="0" smtClean="0"/>
                  <a:t>상태 업데이트</a:t>
                </a:r>
                <a:endParaRPr lang="ko-KR" altLang="en-US" sz="1050" dirty="0"/>
              </a:p>
            </p:txBody>
          </p:sp>
          <p:sp>
            <p:nvSpPr>
              <p:cNvPr id="36" name="왼쪽/오른쪽 화살표 35"/>
              <p:cNvSpPr/>
              <p:nvPr/>
            </p:nvSpPr>
            <p:spPr>
              <a:xfrm>
                <a:off x="1919900" y="3589659"/>
                <a:ext cx="1257300" cy="351780"/>
              </a:xfrm>
              <a:prstGeom prst="left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/>
                  <a:t>9.5ms</a:t>
                </a:r>
                <a:endParaRPr lang="ko-KR" altLang="en-US" sz="1100" dirty="0"/>
              </a:p>
            </p:txBody>
          </p:sp>
          <p:sp>
            <p:nvSpPr>
              <p:cNvPr id="38" name="왼쪽/오른쪽 화살표 37"/>
              <p:cNvSpPr/>
              <p:nvPr/>
            </p:nvSpPr>
            <p:spPr>
              <a:xfrm>
                <a:off x="3177200" y="3971278"/>
                <a:ext cx="3261700" cy="351780"/>
              </a:xfrm>
              <a:prstGeom prst="left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/>
                  <a:t>26ms</a:t>
                </a:r>
                <a:endParaRPr lang="ko-KR" altLang="en-US" sz="1100" dirty="0"/>
              </a:p>
            </p:txBody>
          </p:sp>
          <p:sp>
            <p:nvSpPr>
              <p:cNvPr id="3" name="위로 굽은 화살표 2"/>
              <p:cNvSpPr/>
              <p:nvPr/>
            </p:nvSpPr>
            <p:spPr>
              <a:xfrm rot="5400000">
                <a:off x="2685962" y="2248851"/>
                <a:ext cx="368300" cy="811610"/>
              </a:xfrm>
              <a:prstGeom prst="bentUp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위로 굽은 화살표 38"/>
              <p:cNvSpPr/>
              <p:nvPr/>
            </p:nvSpPr>
            <p:spPr>
              <a:xfrm rot="5400000">
                <a:off x="5281775" y="2229569"/>
                <a:ext cx="449500" cy="2097650"/>
              </a:xfrm>
              <a:prstGeom prst="bentUp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>
                <a:off x="8431492" y="4342430"/>
                <a:ext cx="635000" cy="30711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MAIN</a:t>
                </a:r>
                <a:endParaRPr lang="ko-KR" altLang="en-US" sz="1050" dirty="0"/>
              </a:p>
            </p:txBody>
          </p:sp>
          <p:sp>
            <p:nvSpPr>
              <p:cNvPr id="43" name="모서리가 둥근 직사각형 42"/>
              <p:cNvSpPr/>
              <p:nvPr/>
            </p:nvSpPr>
            <p:spPr>
              <a:xfrm>
                <a:off x="8431492" y="5049127"/>
                <a:ext cx="679878" cy="388642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FRONT</a:t>
                </a:r>
                <a:endParaRPr lang="ko-KR" altLang="en-US" sz="1050" dirty="0"/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0682909" y="4013450"/>
                <a:ext cx="748849" cy="328980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/>
                  <a:t>TOUCH</a:t>
                </a:r>
                <a:endParaRPr lang="ko-KR" altLang="en-US" sz="1050" dirty="0"/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2761370" y="6387050"/>
            <a:ext cx="293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통신 파형 캡쳐 </a:t>
            </a:r>
            <a:r>
              <a:rPr lang="en-US" altLang="ko-KR" dirty="0" smtClean="0"/>
              <a:t>&gt; 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141601" y="6351014"/>
            <a:ext cx="293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 </a:t>
            </a:r>
            <a:r>
              <a:rPr lang="ko-KR" altLang="en-US" dirty="0" smtClean="0"/>
              <a:t>통신 검토용 </a:t>
            </a:r>
            <a:r>
              <a:rPr lang="en-US" altLang="ko-KR" dirty="0" smtClean="0"/>
              <a:t>PBA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35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1</a:t>
            </a:r>
            <a:r>
              <a:rPr lang="ko-KR" altLang="en-US" sz="2400" dirty="0" smtClean="0"/>
              <a:t>차 소프트웨어 검토 내용 </a:t>
            </a:r>
            <a:r>
              <a:rPr lang="en-US" altLang="ko-KR" sz="2400" dirty="0" smtClean="0"/>
              <a:t>( 2024.10.16 )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132114" y="1335314"/>
            <a:ext cx="102216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절대 위치 값의 범위 는 </a:t>
            </a:r>
            <a:r>
              <a:rPr lang="en-US" altLang="ko-KR" dirty="0" smtClean="0"/>
              <a:t>: 0 ~255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 슬라이드 동작을 하는 경우 증가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감소 되는 값의 최소치가 균일하지 않고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그 값이 꽤 큰 것으로 나옴</a:t>
            </a:r>
            <a:r>
              <a:rPr lang="en-US" altLang="ko-KR" dirty="0" smtClean="0"/>
              <a:t>. (32 -&gt; 96 -&gt; 128 -&gt; 160 -&gt; …. )</a:t>
            </a:r>
          </a:p>
          <a:p>
            <a:endParaRPr lang="en-US" altLang="ko-KR" dirty="0"/>
          </a:p>
          <a:p>
            <a:r>
              <a:rPr lang="en-US" altLang="ko-KR" dirty="0" smtClean="0"/>
              <a:t>2) 1</a:t>
            </a:r>
            <a:r>
              <a:rPr lang="ko-KR" altLang="en-US" dirty="0" smtClean="0"/>
              <a:t>번 버튼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 바 아님</a:t>
            </a:r>
            <a:r>
              <a:rPr lang="en-US" altLang="ko-KR" dirty="0" smtClean="0"/>
              <a:t>) pop </a:t>
            </a:r>
            <a:r>
              <a:rPr lang="ko-KR" altLang="en-US" dirty="0" smtClean="0"/>
              <a:t>동작 시 응답이 좀 늦게 들어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올 때가 간혹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ko-KR" altLang="en-US" dirty="0" err="1" smtClean="0"/>
              <a:t>슬라이드바</a:t>
            </a:r>
            <a:r>
              <a:rPr lang="ko-KR" altLang="en-US" dirty="0" smtClean="0"/>
              <a:t> 위치 값이 </a:t>
            </a:r>
            <a:r>
              <a:rPr lang="en-US" altLang="ko-KR" dirty="0" smtClean="0"/>
              <a:t>pop </a:t>
            </a:r>
            <a:r>
              <a:rPr lang="ko-KR" altLang="en-US" dirty="0" smtClean="0"/>
              <a:t>후 이전 값이 남아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-&gt; </a:t>
            </a:r>
            <a:r>
              <a:rPr lang="ko-KR" altLang="en-US" dirty="0" smtClean="0"/>
              <a:t>현 사양을 유지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아니면 값을 갱신 하는 것으로 변경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299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터치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슬라이드</a:t>
            </a:r>
            <a:r>
              <a:rPr lang="en-US" altLang="ko-KR" sz="2400" dirty="0" smtClean="0"/>
              <a:t>(ver2) – ACK </a:t>
            </a:r>
            <a:r>
              <a:rPr lang="ko-KR" altLang="en-US" sz="2400" dirty="0" smtClean="0"/>
              <a:t>기능 추가</a:t>
            </a:r>
            <a:r>
              <a:rPr lang="en-US" altLang="ko-KR" sz="2400" dirty="0" smtClean="0"/>
              <a:t>(</a:t>
            </a:r>
            <a:r>
              <a:rPr lang="ko-KR" altLang="en-US" sz="2400" smtClean="0"/>
              <a:t>재시도 </a:t>
            </a:r>
            <a:r>
              <a:rPr lang="ko-KR" altLang="en-US" sz="2400" smtClean="0"/>
              <a:t>알고리즘</a:t>
            </a:r>
            <a:r>
              <a:rPr lang="en-US" altLang="ko-KR" sz="2400" smtClean="0"/>
              <a:t>)</a:t>
            </a:r>
            <a:endParaRPr lang="ko-KR" altLang="en-US" sz="2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43106" y="1513447"/>
            <a:ext cx="1278391" cy="33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MAIN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50082" y="1513447"/>
            <a:ext cx="1278391" cy="33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FRONT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521142" y="1513447"/>
            <a:ext cx="1278391" cy="331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TOUCH IC</a:t>
            </a:r>
            <a:endParaRPr lang="ko-KR" altLang="en-US" sz="1400" dirty="0"/>
          </a:p>
        </p:txBody>
      </p:sp>
      <p:cxnSp>
        <p:nvCxnSpPr>
          <p:cNvPr id="4" name="직선 화살표 연결선 3"/>
          <p:cNvCxnSpPr>
            <a:stCxn id="10" idx="1"/>
            <a:endCxn id="34" idx="3"/>
          </p:cNvCxnSpPr>
          <p:nvPr/>
        </p:nvCxnSpPr>
        <p:spPr>
          <a:xfrm flipH="1" flipV="1">
            <a:off x="6228473" y="2446582"/>
            <a:ext cx="3292669" cy="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3" idx="2"/>
          </p:cNvCxnSpPr>
          <p:nvPr/>
        </p:nvCxnSpPr>
        <p:spPr>
          <a:xfrm flipH="1">
            <a:off x="1082301" y="1845425"/>
            <a:ext cx="1" cy="431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4" idx="2"/>
          </p:cNvCxnSpPr>
          <p:nvPr/>
        </p:nvCxnSpPr>
        <p:spPr>
          <a:xfrm>
            <a:off x="5589278" y="1845425"/>
            <a:ext cx="64084" cy="444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5" idx="2"/>
          </p:cNvCxnSpPr>
          <p:nvPr/>
        </p:nvCxnSpPr>
        <p:spPr>
          <a:xfrm>
            <a:off x="10160338" y="1845425"/>
            <a:ext cx="39378" cy="4056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9521142" y="2253015"/>
            <a:ext cx="1278391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버튼 입력 발생</a:t>
            </a:r>
            <a:endParaRPr lang="ko-KR" altLang="en-US" sz="1050" dirty="0"/>
          </a:p>
        </p:txBody>
      </p:sp>
      <p:cxnSp>
        <p:nvCxnSpPr>
          <p:cNvPr id="30" name="직선 화살표 연결선 29"/>
          <p:cNvCxnSpPr>
            <a:stCxn id="44" idx="1"/>
            <a:endCxn id="48" idx="3"/>
          </p:cNvCxnSpPr>
          <p:nvPr/>
        </p:nvCxnSpPr>
        <p:spPr>
          <a:xfrm flipH="1">
            <a:off x="1596434" y="3018350"/>
            <a:ext cx="3555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5174083" y="2247209"/>
            <a:ext cx="1054390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ParserKey</a:t>
            </a:r>
            <a:endParaRPr lang="ko-KR" alt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1974329" y="2642300"/>
            <a:ext cx="287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REQ:[ STX | REQ_KEY | KEY(4) | SLIDER(4) | IN | UNUSED(8) | CRC(2) | ETX</a:t>
            </a:r>
            <a:endParaRPr lang="ko-KR" altLang="en-US" sz="9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151687" y="2818976"/>
            <a:ext cx="1076786" cy="8325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ParserMain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7250205" y="2146547"/>
            <a:ext cx="17083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REQ : [ KEY | SLIDER(4) ]</a:t>
            </a:r>
            <a:endParaRPr lang="ko-KR" altLang="en-US" sz="9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19648" y="2818976"/>
            <a:ext cx="1076786" cy="8910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ParserFront</a:t>
            </a:r>
            <a:endParaRPr lang="ko-KR" alt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7262390" y="2446582"/>
            <a:ext cx="711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NO ACK</a:t>
            </a:r>
            <a:endParaRPr lang="ko-KR" altLang="en-US" sz="105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19648" y="4993302"/>
            <a:ext cx="1076786" cy="87199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ParserFront</a:t>
            </a:r>
            <a:endParaRPr lang="ko-KR" altLang="en-US" sz="105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464318" y="4557961"/>
            <a:ext cx="1257179" cy="39874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LED </a:t>
            </a:r>
            <a:r>
              <a:rPr lang="ko-KR" altLang="en-US" sz="1050" dirty="0" smtClean="0"/>
              <a:t>표시 변경</a:t>
            </a:r>
            <a:endParaRPr lang="ko-KR" altLang="en-US" sz="1050" dirty="0"/>
          </a:p>
        </p:txBody>
      </p:sp>
      <p:cxnSp>
        <p:nvCxnSpPr>
          <p:cNvPr id="55" name="직선 화살표 연결선 54"/>
          <p:cNvCxnSpPr>
            <a:stCxn id="53" idx="3"/>
            <a:endCxn id="60" idx="1"/>
          </p:cNvCxnSpPr>
          <p:nvPr/>
        </p:nvCxnSpPr>
        <p:spPr>
          <a:xfrm flipV="1">
            <a:off x="1596434" y="5183778"/>
            <a:ext cx="3486493" cy="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5082927" y="4984405"/>
            <a:ext cx="1076786" cy="88089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/>
              <a:t>ParserMain</a:t>
            </a:r>
            <a:endParaRPr lang="ko-KR" alt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1806499" y="4733916"/>
            <a:ext cx="287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REQ:[ STX | REQ_LED | LED(6) | DIM(6) | DIM DUTY | DUTY | UNUSED(2) | MODE | CRC(2) | ETX</a:t>
            </a:r>
            <a:endParaRPr lang="ko-KR" altLang="en-US" sz="900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1596435" y="5629784"/>
            <a:ext cx="348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03540" y="5398952"/>
            <a:ext cx="2870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2"/>
                </a:solidFill>
              </a:rPr>
              <a:t>REQ: </a:t>
            </a:r>
            <a:r>
              <a:rPr lang="en-US" altLang="ko-KR" sz="900" b="1" dirty="0" smtClean="0">
                <a:solidFill>
                  <a:schemeClr val="accent2"/>
                </a:solidFill>
              </a:rPr>
              <a:t>[ STX | ACK_LED | CRC(2) | ETX ]</a:t>
            </a:r>
            <a:endParaRPr lang="ko-KR" altLang="en-US" sz="900" b="1" dirty="0">
              <a:solidFill>
                <a:schemeClr val="accent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3866" y="5901892"/>
            <a:ext cx="2870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2"/>
                </a:solidFill>
              </a:rPr>
              <a:t>100ms</a:t>
            </a:r>
            <a:r>
              <a:rPr lang="ko-KR" altLang="en-US" sz="900" b="1" dirty="0" smtClean="0">
                <a:solidFill>
                  <a:schemeClr val="accent2"/>
                </a:solidFill>
              </a:rPr>
              <a:t>이내에 </a:t>
            </a:r>
            <a:r>
              <a:rPr lang="en-US" altLang="ko-KR" sz="900" b="1" dirty="0" err="1" smtClean="0">
                <a:solidFill>
                  <a:schemeClr val="accent2"/>
                </a:solidFill>
              </a:rPr>
              <a:t>ack</a:t>
            </a:r>
            <a:r>
              <a:rPr lang="ko-KR" altLang="en-US" sz="900" b="1" dirty="0" smtClean="0">
                <a:solidFill>
                  <a:schemeClr val="accent2"/>
                </a:solidFill>
              </a:rPr>
              <a:t>이 없으면 </a:t>
            </a:r>
            <a:r>
              <a:rPr lang="en-US" altLang="ko-KR" sz="900" b="1" dirty="0" smtClean="0">
                <a:solidFill>
                  <a:schemeClr val="accent2"/>
                </a:solidFill>
              </a:rPr>
              <a:t>retry 5 times</a:t>
            </a:r>
            <a:endParaRPr lang="ko-KR" altLang="en-US" sz="900" b="1" dirty="0">
              <a:solidFill>
                <a:schemeClr val="accent2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1644955" y="3401119"/>
            <a:ext cx="3437972" cy="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02575" y="2260281"/>
            <a:ext cx="2870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2"/>
                </a:solidFill>
              </a:rPr>
              <a:t>100ms</a:t>
            </a:r>
            <a:r>
              <a:rPr lang="ko-KR" altLang="en-US" sz="900" b="1" dirty="0" smtClean="0">
                <a:solidFill>
                  <a:schemeClr val="accent2"/>
                </a:solidFill>
              </a:rPr>
              <a:t>이내에 </a:t>
            </a:r>
            <a:r>
              <a:rPr lang="en-US" altLang="ko-KR" sz="900" b="1" dirty="0" err="1" smtClean="0">
                <a:solidFill>
                  <a:schemeClr val="accent2"/>
                </a:solidFill>
              </a:rPr>
              <a:t>ack</a:t>
            </a:r>
            <a:r>
              <a:rPr lang="ko-KR" altLang="en-US" sz="900" b="1" dirty="0" smtClean="0">
                <a:solidFill>
                  <a:schemeClr val="accent2"/>
                </a:solidFill>
              </a:rPr>
              <a:t>이 없으면 </a:t>
            </a:r>
            <a:r>
              <a:rPr lang="en-US" altLang="ko-KR" sz="900" b="1" dirty="0" smtClean="0">
                <a:solidFill>
                  <a:schemeClr val="accent2"/>
                </a:solidFill>
              </a:rPr>
              <a:t>retry 3 times</a:t>
            </a:r>
            <a:endParaRPr lang="ko-KR" altLang="en-US" sz="900" b="1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06947" y="3114770"/>
            <a:ext cx="2870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>
                <a:solidFill>
                  <a:schemeClr val="accent2"/>
                </a:solidFill>
              </a:rPr>
              <a:t>ACK: [ STX | ACK_KEY | CRC(2) | ETX ]</a:t>
            </a:r>
            <a:endParaRPr lang="ko-KR" altLang="en-US" sz="900" b="1" dirty="0">
              <a:solidFill>
                <a:schemeClr val="accent2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6262077" y="2574137"/>
            <a:ext cx="605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54378" y="2446582"/>
            <a:ext cx="237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srgbClr val="FF0000"/>
                </a:solidFill>
              </a:rPr>
              <a:t>X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64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509</Words>
  <Application>Microsoft Office PowerPoint</Application>
  <PresentationFormat>와이드스크린</PresentationFormat>
  <Paragraphs>111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터치 슬라이드</vt:lpstr>
      <vt:lpstr>터치 슬라이드(ver1)</vt:lpstr>
      <vt:lpstr>터치 슬라이드(ver1)</vt:lpstr>
      <vt:lpstr>터치 슬라이드(ver1) – 통신 지연 식나  검토</vt:lpstr>
      <vt:lpstr>1차 소프트웨어 검토 내용 ( 2024.10.16 )</vt:lpstr>
      <vt:lpstr>터치 슬라이드(ver2) – ACK 기능 추가(재시도 알고리즘)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터치 슬라이드</dc:title>
  <dc:creator>Administrator</dc:creator>
  <cp:lastModifiedBy>Administrator</cp:lastModifiedBy>
  <cp:revision>76</cp:revision>
  <dcterms:created xsi:type="dcterms:W3CDTF">2024-10-15T04:03:58Z</dcterms:created>
  <dcterms:modified xsi:type="dcterms:W3CDTF">2024-11-19T07:47:52Z</dcterms:modified>
</cp:coreProperties>
</file>