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0" r:id="rId4"/>
    <p:sldId id="261" r:id="rId5"/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稗田　尚弥" initials="稗田　尚弥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稗田　尚弥" initials="稗田　尚弥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9T20:51:52.13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8-29T20:51:52.13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7407-375A-F243-A379-62EC73A5D2F5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F29A4-6AA9-7241-9287-6654956C6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9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F29A4-6AA9-7241-9287-6654956C66A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3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06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9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3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7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40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F5A7-FD40-7A4E-B764-DDFA1E42D284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AE49-4671-E147-A04E-E636D6573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0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757480" y="2657475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480" y="2657475"/>
                <a:ext cx="528638" cy="646331"/>
              </a:xfrm>
              <a:prstGeom prst="rect">
                <a:avLst/>
              </a:prstGeom>
              <a:blipFill rotWithShape="0">
                <a:blip r:embed="rId2"/>
                <a:stretch>
                  <a:fillRect r="-78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586282" y="2657475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82" y="2657475"/>
                <a:ext cx="52863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600834" y="2657475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34" y="2657475"/>
                <a:ext cx="528638" cy="646331"/>
              </a:xfrm>
              <a:prstGeom prst="rect">
                <a:avLst/>
              </a:prstGeom>
              <a:blipFill rotWithShape="0">
                <a:blip r:embed="rId4"/>
                <a:stretch>
                  <a:fillRect r="-77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443925" y="2657475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25" y="2657475"/>
                <a:ext cx="528638" cy="646331"/>
              </a:xfrm>
              <a:prstGeom prst="rect">
                <a:avLst/>
              </a:prstGeom>
              <a:blipFill rotWithShape="0">
                <a:blip r:embed="rId5"/>
                <a:stretch>
                  <a:fillRect r="-77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52715" y="1052512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15" y="1052512"/>
                <a:ext cx="528638" cy="646331"/>
              </a:xfrm>
              <a:prstGeom prst="rect">
                <a:avLst/>
              </a:prstGeom>
              <a:blipFill rotWithShape="0">
                <a:blip r:embed="rId6"/>
                <a:stretch>
                  <a:fillRect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581517" y="1052512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17" y="1052512"/>
                <a:ext cx="528638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596069" y="1052512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9" y="1052512"/>
                <a:ext cx="528638" cy="646331"/>
              </a:xfrm>
              <a:prstGeom prst="rect">
                <a:avLst/>
              </a:prstGeom>
              <a:blipFill rotWithShape="0">
                <a:blip r:embed="rId8"/>
                <a:stretch>
                  <a:fillRect r="-6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439160" y="1052512"/>
                <a:ext cx="5286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60" y="1052512"/>
                <a:ext cx="528638" cy="646331"/>
              </a:xfrm>
              <a:prstGeom prst="rect">
                <a:avLst/>
              </a:prstGeom>
              <a:blipFill rotWithShape="0">
                <a:blip r:embed="rId9"/>
                <a:stretch>
                  <a:fillRect r="-6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endCxn id="5" idx="1"/>
          </p:cNvCxnSpPr>
          <p:nvPr/>
        </p:nvCxnSpPr>
        <p:spPr>
          <a:xfrm>
            <a:off x="3843338" y="2980640"/>
            <a:ext cx="742944" cy="1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610532" y="2990161"/>
            <a:ext cx="742944" cy="1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591219" y="2985393"/>
            <a:ext cx="742944" cy="1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-5400000">
            <a:off x="8329662" y="2151958"/>
            <a:ext cx="742944" cy="1"/>
          </a:xfrm>
          <a:prstGeom prst="straightConnector1">
            <a:avLst/>
          </a:prstGeom>
          <a:ln w="1206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-5400000">
            <a:off x="2609794" y="2161454"/>
            <a:ext cx="742944" cy="1"/>
          </a:xfrm>
          <a:prstGeom prst="straightConnector1">
            <a:avLst/>
          </a:prstGeom>
          <a:ln w="1206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rot="-5400000">
            <a:off x="6491330" y="2156699"/>
            <a:ext cx="742944" cy="1"/>
          </a:xfrm>
          <a:prstGeom prst="straightConnector1">
            <a:avLst/>
          </a:prstGeom>
          <a:ln w="1206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-5400000">
            <a:off x="4471984" y="2151955"/>
            <a:ext cx="742944" cy="1"/>
          </a:xfrm>
          <a:prstGeom prst="straightConnector1">
            <a:avLst/>
          </a:prstGeom>
          <a:ln w="1206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591219" y="2490072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19" y="2490072"/>
                <a:ext cx="53811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686725" y="2485307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25" y="2485307"/>
                <a:ext cx="53811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852895" y="2494830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95" y="2494830"/>
                <a:ext cx="53811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62298" y="2104300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98" y="2104300"/>
                <a:ext cx="53811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829201" y="2099534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01" y="2099534"/>
                <a:ext cx="53811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843751" y="2099538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751" y="2099538"/>
                <a:ext cx="53811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658270" y="2099533"/>
                <a:ext cx="53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270" y="2099533"/>
                <a:ext cx="53811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 flipH="1">
            <a:off x="987971" y="663139"/>
            <a:ext cx="1" cy="57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900110" y="127968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900110" y="18330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98468" y="239338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900110" y="283713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900110" y="325295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900694" y="37512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5606110" y="591698"/>
            <a:ext cx="1" cy="57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71513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T=t-1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5509369" y="9354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504039" y="215410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508894" y="27124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509989" y="302600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508893" y="386963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15297" y="516505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85863" y="5443538"/>
            <a:ext cx="370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現在の</a:t>
            </a:r>
            <a:r>
              <a:rPr lang="en-US" altLang="ja-JP" dirty="0" smtClean="0"/>
              <a:t>Parameter</a:t>
            </a:r>
            <a:r>
              <a:rPr lang="ja-JP" altLang="en-US" dirty="0" smtClean="0"/>
              <a:t>での状態式と</a:t>
            </a:r>
            <a:endParaRPr lang="en-US" altLang="ja-JP" dirty="0"/>
          </a:p>
          <a:p>
            <a:r>
              <a:rPr lang="ja-JP" altLang="en-US" dirty="0" smtClean="0"/>
              <a:t>時点</a:t>
            </a:r>
            <a:r>
              <a:rPr lang="en-US" altLang="ja-JP" dirty="0" smtClean="0"/>
              <a:t>t-1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Particle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r>
              <a:rPr lang="ja-JP" altLang="en-US" dirty="0" smtClean="0"/>
              <a:t>時点</a:t>
            </a:r>
            <a:r>
              <a:rPr lang="en-US" altLang="ja-JP" dirty="0" smtClean="0"/>
              <a:t>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Particle</a:t>
            </a:r>
            <a:r>
              <a:rPr lang="ja-JP" altLang="en-US" dirty="0" smtClean="0"/>
              <a:t>を求める</a:t>
            </a:r>
            <a:endParaRPr lang="en-US" altLang="ja-JP" dirty="0" smtClean="0"/>
          </a:p>
        </p:txBody>
      </p:sp>
      <p:cxnSp>
        <p:nvCxnSpPr>
          <p:cNvPr id="61" name="直線矢印コネクタ 60"/>
          <p:cNvCxnSpPr/>
          <p:nvPr/>
        </p:nvCxnSpPr>
        <p:spPr>
          <a:xfrm flipV="1">
            <a:off x="1294164" y="1052049"/>
            <a:ext cx="3972960" cy="357172"/>
          </a:xfrm>
          <a:prstGeom prst="straightConnector1">
            <a:avLst/>
          </a:prstGeom>
          <a:ln w="984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227634" y="2392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予測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286795" y="1908922"/>
            <a:ext cx="3980329" cy="316477"/>
          </a:xfrm>
          <a:prstGeom prst="straightConnector1">
            <a:avLst/>
          </a:prstGeom>
          <a:ln w="952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1301085" y="2494837"/>
            <a:ext cx="3966039" cy="306172"/>
          </a:xfrm>
          <a:prstGeom prst="straightConnector1">
            <a:avLst/>
          </a:prstGeom>
          <a:ln w="952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304430" y="2927131"/>
            <a:ext cx="4010583" cy="2237922"/>
          </a:xfrm>
          <a:prstGeom prst="straightConnector1">
            <a:avLst/>
          </a:prstGeom>
          <a:ln w="952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V="1">
            <a:off x="1368104" y="3151355"/>
            <a:ext cx="3857874" cy="265505"/>
          </a:xfrm>
          <a:prstGeom prst="straightConnector1">
            <a:avLst/>
          </a:prstGeom>
          <a:ln w="952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1329800" y="3906265"/>
            <a:ext cx="3862746" cy="89110"/>
          </a:xfrm>
          <a:prstGeom prst="straightConnector1">
            <a:avLst/>
          </a:prstGeom>
          <a:ln w="952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吹き出し 77"/>
          <p:cNvSpPr/>
          <p:nvPr/>
        </p:nvSpPr>
        <p:spPr>
          <a:xfrm>
            <a:off x="1529473" y="56929"/>
            <a:ext cx="3214687" cy="868998"/>
          </a:xfrm>
          <a:prstGeom prst="wedgeRoundRectCallout">
            <a:avLst>
              <a:gd name="adj1" fmla="val 67362"/>
              <a:gd name="adj2" fmla="val 164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前回の</a:t>
            </a:r>
            <a:r>
              <a:rPr lang="en-US" altLang="ja-JP" dirty="0" smtClean="0"/>
              <a:t>Particle</a:t>
            </a:r>
            <a:r>
              <a:rPr lang="ja-JP" altLang="en-US" dirty="0" smtClean="0"/>
              <a:t>と状態式から</a:t>
            </a:r>
            <a:endParaRPr lang="en-US" altLang="ja-JP" dirty="0"/>
          </a:p>
          <a:p>
            <a:pPr algn="ctr"/>
            <a:r>
              <a:rPr lang="ja-JP" altLang="en-US" dirty="0" smtClean="0"/>
              <a:t>発生する確率の高い部分は</a:t>
            </a:r>
            <a:endParaRPr lang="en-US" altLang="ja-JP" dirty="0"/>
          </a:p>
          <a:p>
            <a:pPr algn="ctr"/>
            <a:r>
              <a:rPr lang="en-US" altLang="ja-JP" dirty="0" smtClean="0"/>
              <a:t>Particle</a:t>
            </a:r>
            <a:r>
              <a:rPr lang="ja-JP" altLang="en-US" dirty="0" smtClean="0"/>
              <a:t>が密集する</a:t>
            </a:r>
            <a:endParaRPr lang="en-US" altLang="ja-JP" dirty="0" smtClean="0"/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799991" y="1052049"/>
            <a:ext cx="624546" cy="269143"/>
          </a:xfrm>
          <a:prstGeom prst="straightConnector1">
            <a:avLst/>
          </a:prstGeom>
          <a:ln w="793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5754301" y="2143282"/>
            <a:ext cx="688523" cy="239297"/>
          </a:xfrm>
          <a:prstGeom prst="straightConnector1">
            <a:avLst/>
          </a:prstGeom>
          <a:ln w="793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5772130" y="2801009"/>
            <a:ext cx="639921" cy="212795"/>
          </a:xfrm>
          <a:prstGeom prst="straightConnector1">
            <a:avLst/>
          </a:prstGeom>
          <a:ln w="793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5798653" y="3250190"/>
            <a:ext cx="689213" cy="501012"/>
          </a:xfrm>
          <a:prstGeom prst="straightConnector1">
            <a:avLst/>
          </a:prstGeom>
          <a:ln w="793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5786327" y="3995375"/>
            <a:ext cx="644506" cy="431280"/>
          </a:xfrm>
          <a:prstGeom prst="straightConnector1">
            <a:avLst/>
          </a:prstGeom>
          <a:ln w="793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5893974" y="5258226"/>
            <a:ext cx="608177" cy="86827"/>
          </a:xfrm>
          <a:prstGeom prst="straightConnector1">
            <a:avLst/>
          </a:prstGeom>
          <a:ln w="793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吹き出し 84"/>
          <p:cNvSpPr/>
          <p:nvPr/>
        </p:nvSpPr>
        <p:spPr>
          <a:xfrm>
            <a:off x="7768193" y="70524"/>
            <a:ext cx="2461654" cy="612648"/>
          </a:xfrm>
          <a:prstGeom prst="wedgeRoundRectCallout">
            <a:avLst>
              <a:gd name="adj1" fmla="val -131633"/>
              <a:gd name="adj2" fmla="val 8582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吹き出し 85"/>
          <p:cNvSpPr/>
          <p:nvPr/>
        </p:nvSpPr>
        <p:spPr>
          <a:xfrm>
            <a:off x="7068259" y="64167"/>
            <a:ext cx="3425998" cy="805915"/>
          </a:xfrm>
          <a:prstGeom prst="wedgeRoundRectCallout">
            <a:avLst>
              <a:gd name="adj1" fmla="val -52418"/>
              <a:gd name="adj2" fmla="val 11024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各</a:t>
            </a:r>
            <a:r>
              <a:rPr lang="en-US" altLang="ja-JP" dirty="0" smtClean="0"/>
              <a:t>Particle</a:t>
            </a:r>
            <a:r>
              <a:rPr lang="ja-JP" altLang="en-US" dirty="0" smtClean="0"/>
              <a:t>の大きさと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観測式の尤度の積の値から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次の</a:t>
            </a:r>
            <a:r>
              <a:rPr kumimoji="1" lang="en-US" altLang="ja-JP" dirty="0" smtClean="0"/>
              <a:t>Particle</a:t>
            </a:r>
            <a:r>
              <a:rPr kumimoji="1" lang="ja-JP" altLang="en-US" dirty="0" smtClean="0"/>
              <a:t>の大きさが決まる</a:t>
            </a:r>
            <a:endParaRPr kumimoji="1" lang="ja-JP" altLang="en-US" dirty="0"/>
          </a:p>
        </p:txBody>
      </p:sp>
      <p:cxnSp>
        <p:nvCxnSpPr>
          <p:cNvPr id="87" name="直線コネクタ 86"/>
          <p:cNvCxnSpPr/>
          <p:nvPr/>
        </p:nvCxnSpPr>
        <p:spPr>
          <a:xfrm rot="5400000" flipH="1">
            <a:off x="7867180" y="489590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rot="5400000" flipH="1">
            <a:off x="7867180" y="1236449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rot="5400000" flipH="1">
            <a:off x="7867180" y="2083059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rot="5400000" flipH="1">
            <a:off x="7867180" y="2735211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rot="5400000" flipH="1">
            <a:off x="7867181" y="3405030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rot="5400000" flipH="1">
            <a:off x="7867180" y="4142025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6875209" y="881072"/>
            <a:ext cx="3118" cy="49768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フリーフォーム 93"/>
          <p:cNvSpPr/>
          <p:nvPr/>
        </p:nvSpPr>
        <p:spPr>
          <a:xfrm>
            <a:off x="6586522" y="1134553"/>
            <a:ext cx="2514600" cy="679971"/>
          </a:xfrm>
          <a:custGeom>
            <a:avLst/>
            <a:gdLst>
              <a:gd name="connsiteX0" fmla="*/ 0 w 2514600"/>
              <a:gd name="connsiteY0" fmla="*/ 679971 h 679971"/>
              <a:gd name="connsiteX1" fmla="*/ 142875 w 2514600"/>
              <a:gd name="connsiteY1" fmla="*/ 79896 h 679971"/>
              <a:gd name="connsiteX2" fmla="*/ 214313 w 2514600"/>
              <a:gd name="connsiteY2" fmla="*/ 37034 h 679971"/>
              <a:gd name="connsiteX3" fmla="*/ 257175 w 2514600"/>
              <a:gd name="connsiteY3" fmla="*/ 365646 h 679971"/>
              <a:gd name="connsiteX4" fmla="*/ 342900 w 2514600"/>
              <a:gd name="connsiteY4" fmla="*/ 522809 h 679971"/>
              <a:gd name="connsiteX5" fmla="*/ 557213 w 2514600"/>
              <a:gd name="connsiteY5" fmla="*/ 551384 h 679971"/>
              <a:gd name="connsiteX6" fmla="*/ 871538 w 2514600"/>
              <a:gd name="connsiteY6" fmla="*/ 579959 h 679971"/>
              <a:gd name="connsiteX7" fmla="*/ 1457325 w 2514600"/>
              <a:gd name="connsiteY7" fmla="*/ 608534 h 679971"/>
              <a:gd name="connsiteX8" fmla="*/ 1928813 w 2514600"/>
              <a:gd name="connsiteY8" fmla="*/ 637109 h 679971"/>
              <a:gd name="connsiteX9" fmla="*/ 2386013 w 2514600"/>
              <a:gd name="connsiteY9" fmla="*/ 665684 h 679971"/>
              <a:gd name="connsiteX10" fmla="*/ 2514600 w 2514600"/>
              <a:gd name="connsiteY10" fmla="*/ 679971 h 6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4600" h="679971">
                <a:moveTo>
                  <a:pt x="0" y="679971"/>
                </a:moveTo>
                <a:cubicBezTo>
                  <a:pt x="53578" y="433511"/>
                  <a:pt x="107156" y="187052"/>
                  <a:pt x="142875" y="79896"/>
                </a:cubicBezTo>
                <a:cubicBezTo>
                  <a:pt x="178594" y="-27260"/>
                  <a:pt x="195263" y="-10591"/>
                  <a:pt x="214313" y="37034"/>
                </a:cubicBezTo>
                <a:cubicBezTo>
                  <a:pt x="233363" y="84659"/>
                  <a:pt x="235744" y="284683"/>
                  <a:pt x="257175" y="365646"/>
                </a:cubicBezTo>
                <a:cubicBezTo>
                  <a:pt x="278606" y="446608"/>
                  <a:pt x="292894" y="491853"/>
                  <a:pt x="342900" y="522809"/>
                </a:cubicBezTo>
                <a:cubicBezTo>
                  <a:pt x="392906" y="553765"/>
                  <a:pt x="469107" y="541859"/>
                  <a:pt x="557213" y="551384"/>
                </a:cubicBezTo>
                <a:cubicBezTo>
                  <a:pt x="645319" y="560909"/>
                  <a:pt x="721519" y="570434"/>
                  <a:pt x="871538" y="579959"/>
                </a:cubicBezTo>
                <a:cubicBezTo>
                  <a:pt x="1021557" y="589484"/>
                  <a:pt x="1457325" y="608534"/>
                  <a:pt x="1457325" y="608534"/>
                </a:cubicBezTo>
                <a:lnTo>
                  <a:pt x="1928813" y="637109"/>
                </a:lnTo>
                <a:lnTo>
                  <a:pt x="2386013" y="665684"/>
                </a:lnTo>
                <a:cubicBezTo>
                  <a:pt x="2483644" y="672828"/>
                  <a:pt x="2499122" y="676399"/>
                  <a:pt x="2514600" y="6799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フリーフォーム 94"/>
          <p:cNvSpPr/>
          <p:nvPr/>
        </p:nvSpPr>
        <p:spPr>
          <a:xfrm>
            <a:off x="6615097" y="2013595"/>
            <a:ext cx="2000250" cy="545990"/>
          </a:xfrm>
          <a:custGeom>
            <a:avLst/>
            <a:gdLst>
              <a:gd name="connsiteX0" fmla="*/ 0 w 2000250"/>
              <a:gd name="connsiteY0" fmla="*/ 543874 h 545990"/>
              <a:gd name="connsiteX1" fmla="*/ 142875 w 2000250"/>
              <a:gd name="connsiteY1" fmla="*/ 129537 h 545990"/>
              <a:gd name="connsiteX2" fmla="*/ 214313 w 2000250"/>
              <a:gd name="connsiteY2" fmla="*/ 29524 h 545990"/>
              <a:gd name="connsiteX3" fmla="*/ 285750 w 2000250"/>
              <a:gd name="connsiteY3" fmla="*/ 29524 h 545990"/>
              <a:gd name="connsiteX4" fmla="*/ 385763 w 2000250"/>
              <a:gd name="connsiteY4" fmla="*/ 372424 h 545990"/>
              <a:gd name="connsiteX5" fmla="*/ 571500 w 2000250"/>
              <a:gd name="connsiteY5" fmla="*/ 486724 h 545990"/>
              <a:gd name="connsiteX6" fmla="*/ 742950 w 2000250"/>
              <a:gd name="connsiteY6" fmla="*/ 515299 h 545990"/>
              <a:gd name="connsiteX7" fmla="*/ 942975 w 2000250"/>
              <a:gd name="connsiteY7" fmla="*/ 543874 h 545990"/>
              <a:gd name="connsiteX8" fmla="*/ 1042988 w 2000250"/>
              <a:gd name="connsiteY8" fmla="*/ 543874 h 545990"/>
              <a:gd name="connsiteX9" fmla="*/ 2000250 w 2000250"/>
              <a:gd name="connsiteY9" fmla="*/ 543874 h 54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0" h="545990">
                <a:moveTo>
                  <a:pt x="0" y="543874"/>
                </a:moveTo>
                <a:cubicBezTo>
                  <a:pt x="53578" y="379568"/>
                  <a:pt x="107156" y="215262"/>
                  <a:pt x="142875" y="129537"/>
                </a:cubicBezTo>
                <a:cubicBezTo>
                  <a:pt x="178594" y="43812"/>
                  <a:pt x="190501" y="46193"/>
                  <a:pt x="214313" y="29524"/>
                </a:cubicBezTo>
                <a:cubicBezTo>
                  <a:pt x="238126" y="12855"/>
                  <a:pt x="257175" y="-27626"/>
                  <a:pt x="285750" y="29524"/>
                </a:cubicBezTo>
                <a:cubicBezTo>
                  <a:pt x="314325" y="86674"/>
                  <a:pt x="338138" y="296224"/>
                  <a:pt x="385763" y="372424"/>
                </a:cubicBezTo>
                <a:cubicBezTo>
                  <a:pt x="433388" y="448624"/>
                  <a:pt x="511969" y="462911"/>
                  <a:pt x="571500" y="486724"/>
                </a:cubicBezTo>
                <a:cubicBezTo>
                  <a:pt x="631031" y="510536"/>
                  <a:pt x="681038" y="505774"/>
                  <a:pt x="742950" y="515299"/>
                </a:cubicBezTo>
                <a:cubicBezTo>
                  <a:pt x="804863" y="524824"/>
                  <a:pt x="892969" y="539111"/>
                  <a:pt x="942975" y="543874"/>
                </a:cubicBezTo>
                <a:cubicBezTo>
                  <a:pt x="992981" y="548637"/>
                  <a:pt x="1042988" y="543874"/>
                  <a:pt x="1042988" y="543874"/>
                </a:cubicBezTo>
                <a:lnTo>
                  <a:pt x="2000250" y="543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 95"/>
          <p:cNvSpPr/>
          <p:nvPr/>
        </p:nvSpPr>
        <p:spPr>
          <a:xfrm>
            <a:off x="6557948" y="4124140"/>
            <a:ext cx="2657475" cy="605031"/>
          </a:xfrm>
          <a:custGeom>
            <a:avLst/>
            <a:gdLst>
              <a:gd name="connsiteX0" fmla="*/ 0 w 2657475"/>
              <a:gd name="connsiteY0" fmla="*/ 605031 h 605031"/>
              <a:gd name="connsiteX1" fmla="*/ 257175 w 2657475"/>
              <a:gd name="connsiteY1" fmla="*/ 533594 h 605031"/>
              <a:gd name="connsiteX2" fmla="*/ 357188 w 2657475"/>
              <a:gd name="connsiteY2" fmla="*/ 419294 h 605031"/>
              <a:gd name="connsiteX3" fmla="*/ 414338 w 2657475"/>
              <a:gd name="connsiteY3" fmla="*/ 204981 h 605031"/>
              <a:gd name="connsiteX4" fmla="*/ 471488 w 2657475"/>
              <a:gd name="connsiteY4" fmla="*/ 4956 h 605031"/>
              <a:gd name="connsiteX5" fmla="*/ 642938 w 2657475"/>
              <a:gd name="connsiteY5" fmla="*/ 419294 h 605031"/>
              <a:gd name="connsiteX6" fmla="*/ 871538 w 2657475"/>
              <a:gd name="connsiteY6" fmla="*/ 533594 h 605031"/>
              <a:gd name="connsiteX7" fmla="*/ 1143000 w 2657475"/>
              <a:gd name="connsiteY7" fmla="*/ 562169 h 605031"/>
              <a:gd name="connsiteX8" fmla="*/ 1371600 w 2657475"/>
              <a:gd name="connsiteY8" fmla="*/ 562169 h 605031"/>
              <a:gd name="connsiteX9" fmla="*/ 1585913 w 2657475"/>
              <a:gd name="connsiteY9" fmla="*/ 562169 h 605031"/>
              <a:gd name="connsiteX10" fmla="*/ 2657475 w 2657475"/>
              <a:gd name="connsiteY10" fmla="*/ 605031 h 60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475" h="605031">
                <a:moveTo>
                  <a:pt x="0" y="605031"/>
                </a:moveTo>
                <a:cubicBezTo>
                  <a:pt x="98822" y="584790"/>
                  <a:pt x="197644" y="564550"/>
                  <a:pt x="257175" y="533594"/>
                </a:cubicBezTo>
                <a:cubicBezTo>
                  <a:pt x="316706" y="502638"/>
                  <a:pt x="330994" y="474063"/>
                  <a:pt x="357188" y="419294"/>
                </a:cubicBezTo>
                <a:cubicBezTo>
                  <a:pt x="383382" y="364525"/>
                  <a:pt x="395288" y="274037"/>
                  <a:pt x="414338" y="204981"/>
                </a:cubicBezTo>
                <a:cubicBezTo>
                  <a:pt x="433388" y="135925"/>
                  <a:pt x="433388" y="-30763"/>
                  <a:pt x="471488" y="4956"/>
                </a:cubicBezTo>
                <a:cubicBezTo>
                  <a:pt x="509588" y="40675"/>
                  <a:pt x="576263" y="331188"/>
                  <a:pt x="642938" y="419294"/>
                </a:cubicBezTo>
                <a:cubicBezTo>
                  <a:pt x="709613" y="507400"/>
                  <a:pt x="788194" y="509781"/>
                  <a:pt x="871538" y="533594"/>
                </a:cubicBezTo>
                <a:cubicBezTo>
                  <a:pt x="954882" y="557406"/>
                  <a:pt x="1059656" y="557407"/>
                  <a:pt x="1143000" y="562169"/>
                </a:cubicBezTo>
                <a:cubicBezTo>
                  <a:pt x="1226344" y="566931"/>
                  <a:pt x="1371600" y="562169"/>
                  <a:pt x="1371600" y="562169"/>
                </a:cubicBezTo>
                <a:lnTo>
                  <a:pt x="1585913" y="562169"/>
                </a:lnTo>
                <a:lnTo>
                  <a:pt x="2657475" y="605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 96"/>
          <p:cNvSpPr/>
          <p:nvPr/>
        </p:nvSpPr>
        <p:spPr>
          <a:xfrm>
            <a:off x="6586522" y="4964815"/>
            <a:ext cx="1871663" cy="507315"/>
          </a:xfrm>
          <a:custGeom>
            <a:avLst/>
            <a:gdLst>
              <a:gd name="connsiteX0" fmla="*/ 0 w 1871663"/>
              <a:gd name="connsiteY0" fmla="*/ 507315 h 507315"/>
              <a:gd name="connsiteX1" fmla="*/ 428625 w 1871663"/>
              <a:gd name="connsiteY1" fmla="*/ 393015 h 507315"/>
              <a:gd name="connsiteX2" fmla="*/ 585788 w 1871663"/>
              <a:gd name="connsiteY2" fmla="*/ 150127 h 507315"/>
              <a:gd name="connsiteX3" fmla="*/ 657225 w 1871663"/>
              <a:gd name="connsiteY3" fmla="*/ 21540 h 507315"/>
              <a:gd name="connsiteX4" fmla="*/ 757238 w 1871663"/>
              <a:gd name="connsiteY4" fmla="*/ 35827 h 507315"/>
              <a:gd name="connsiteX5" fmla="*/ 885825 w 1871663"/>
              <a:gd name="connsiteY5" fmla="*/ 364440 h 507315"/>
              <a:gd name="connsiteX6" fmla="*/ 1257300 w 1871663"/>
              <a:gd name="connsiteY6" fmla="*/ 478740 h 507315"/>
              <a:gd name="connsiteX7" fmla="*/ 1871663 w 1871663"/>
              <a:gd name="connsiteY7" fmla="*/ 507315 h 5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663" h="507315">
                <a:moveTo>
                  <a:pt x="0" y="507315"/>
                </a:moveTo>
                <a:cubicBezTo>
                  <a:pt x="165497" y="479930"/>
                  <a:pt x="330994" y="452546"/>
                  <a:pt x="428625" y="393015"/>
                </a:cubicBezTo>
                <a:cubicBezTo>
                  <a:pt x="526256" y="333484"/>
                  <a:pt x="547688" y="212040"/>
                  <a:pt x="585788" y="150127"/>
                </a:cubicBezTo>
                <a:cubicBezTo>
                  <a:pt x="623888" y="88214"/>
                  <a:pt x="628650" y="40590"/>
                  <a:pt x="657225" y="21540"/>
                </a:cubicBezTo>
                <a:cubicBezTo>
                  <a:pt x="685800" y="2490"/>
                  <a:pt x="719138" y="-21323"/>
                  <a:pt x="757238" y="35827"/>
                </a:cubicBezTo>
                <a:cubicBezTo>
                  <a:pt x="795338" y="92977"/>
                  <a:pt x="802481" y="290621"/>
                  <a:pt x="885825" y="364440"/>
                </a:cubicBezTo>
                <a:cubicBezTo>
                  <a:pt x="969169" y="438259"/>
                  <a:pt x="1092994" y="454928"/>
                  <a:pt x="1257300" y="478740"/>
                </a:cubicBezTo>
                <a:cubicBezTo>
                  <a:pt x="1421606" y="502552"/>
                  <a:pt x="1646634" y="504933"/>
                  <a:pt x="1871663" y="5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 97"/>
          <p:cNvSpPr/>
          <p:nvPr/>
        </p:nvSpPr>
        <p:spPr>
          <a:xfrm>
            <a:off x="6629385" y="2820195"/>
            <a:ext cx="1728787" cy="605341"/>
          </a:xfrm>
          <a:custGeom>
            <a:avLst/>
            <a:gdLst>
              <a:gd name="connsiteX0" fmla="*/ 0 w 1728787"/>
              <a:gd name="connsiteY0" fmla="*/ 580242 h 605341"/>
              <a:gd name="connsiteX1" fmla="*/ 100012 w 1728787"/>
              <a:gd name="connsiteY1" fmla="*/ 194479 h 605341"/>
              <a:gd name="connsiteX2" fmla="*/ 185737 w 1728787"/>
              <a:gd name="connsiteY2" fmla="*/ 51604 h 605341"/>
              <a:gd name="connsiteX3" fmla="*/ 314325 w 1728787"/>
              <a:gd name="connsiteY3" fmla="*/ 8742 h 605341"/>
              <a:gd name="connsiteX4" fmla="*/ 471487 w 1728787"/>
              <a:gd name="connsiteY4" fmla="*/ 208767 h 605341"/>
              <a:gd name="connsiteX5" fmla="*/ 728662 w 1728787"/>
              <a:gd name="connsiteY5" fmla="*/ 565954 h 605341"/>
              <a:gd name="connsiteX6" fmla="*/ 1728787 w 1728787"/>
              <a:gd name="connsiteY6" fmla="*/ 580242 h 60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787" h="605341">
                <a:moveTo>
                  <a:pt x="0" y="580242"/>
                </a:moveTo>
                <a:cubicBezTo>
                  <a:pt x="34528" y="431413"/>
                  <a:pt x="69056" y="282585"/>
                  <a:pt x="100012" y="194479"/>
                </a:cubicBezTo>
                <a:cubicBezTo>
                  <a:pt x="130968" y="106373"/>
                  <a:pt x="150018" y="82560"/>
                  <a:pt x="185737" y="51604"/>
                </a:cubicBezTo>
                <a:cubicBezTo>
                  <a:pt x="221456" y="20648"/>
                  <a:pt x="266700" y="-17452"/>
                  <a:pt x="314325" y="8742"/>
                </a:cubicBezTo>
                <a:cubicBezTo>
                  <a:pt x="361950" y="34936"/>
                  <a:pt x="402431" y="115898"/>
                  <a:pt x="471487" y="208767"/>
                </a:cubicBezTo>
                <a:cubicBezTo>
                  <a:pt x="540543" y="301636"/>
                  <a:pt x="519112" y="504042"/>
                  <a:pt x="728662" y="565954"/>
                </a:cubicBezTo>
                <a:cubicBezTo>
                  <a:pt x="938212" y="627866"/>
                  <a:pt x="1333499" y="604054"/>
                  <a:pt x="1728787" y="580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 98"/>
          <p:cNvSpPr/>
          <p:nvPr/>
        </p:nvSpPr>
        <p:spPr>
          <a:xfrm>
            <a:off x="6586522" y="3577705"/>
            <a:ext cx="1843088" cy="508530"/>
          </a:xfrm>
          <a:custGeom>
            <a:avLst/>
            <a:gdLst>
              <a:gd name="connsiteX0" fmla="*/ 0 w 1843088"/>
              <a:gd name="connsiteY0" fmla="*/ 508530 h 508530"/>
              <a:gd name="connsiteX1" fmla="*/ 100013 w 1843088"/>
              <a:gd name="connsiteY1" fmla="*/ 222780 h 508530"/>
              <a:gd name="connsiteX2" fmla="*/ 185738 w 1843088"/>
              <a:gd name="connsiteY2" fmla="*/ 65617 h 508530"/>
              <a:gd name="connsiteX3" fmla="*/ 371475 w 1843088"/>
              <a:gd name="connsiteY3" fmla="*/ 8467 h 508530"/>
              <a:gd name="connsiteX4" fmla="*/ 657225 w 1843088"/>
              <a:gd name="connsiteY4" fmla="*/ 237067 h 508530"/>
              <a:gd name="connsiteX5" fmla="*/ 1014413 w 1843088"/>
              <a:gd name="connsiteY5" fmla="*/ 422805 h 508530"/>
              <a:gd name="connsiteX6" fmla="*/ 1843088 w 1843088"/>
              <a:gd name="connsiteY6" fmla="*/ 494242 h 50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3088" h="508530">
                <a:moveTo>
                  <a:pt x="0" y="508530"/>
                </a:moveTo>
                <a:cubicBezTo>
                  <a:pt x="34528" y="402564"/>
                  <a:pt x="69057" y="296599"/>
                  <a:pt x="100013" y="222780"/>
                </a:cubicBezTo>
                <a:cubicBezTo>
                  <a:pt x="130969" y="148961"/>
                  <a:pt x="140494" y="101336"/>
                  <a:pt x="185738" y="65617"/>
                </a:cubicBezTo>
                <a:cubicBezTo>
                  <a:pt x="230982" y="29898"/>
                  <a:pt x="292894" y="-20108"/>
                  <a:pt x="371475" y="8467"/>
                </a:cubicBezTo>
                <a:cubicBezTo>
                  <a:pt x="450056" y="37042"/>
                  <a:pt x="550069" y="168011"/>
                  <a:pt x="657225" y="237067"/>
                </a:cubicBezTo>
                <a:cubicBezTo>
                  <a:pt x="764381" y="306123"/>
                  <a:pt x="816769" y="379942"/>
                  <a:pt x="1014413" y="422805"/>
                </a:cubicBezTo>
                <a:cubicBezTo>
                  <a:pt x="1212057" y="465668"/>
                  <a:pt x="1527572" y="479955"/>
                  <a:pt x="1843088" y="494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6843467" y="1571289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円/楕円 100"/>
          <p:cNvSpPr/>
          <p:nvPr/>
        </p:nvSpPr>
        <p:spPr>
          <a:xfrm>
            <a:off x="6838704" y="2009438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円/楕円 101"/>
          <p:cNvSpPr/>
          <p:nvPr/>
        </p:nvSpPr>
        <p:spPr>
          <a:xfrm>
            <a:off x="6848231" y="2804782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6857759" y="3542968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円/楕円 103"/>
          <p:cNvSpPr/>
          <p:nvPr/>
        </p:nvSpPr>
        <p:spPr>
          <a:xfrm>
            <a:off x="6852992" y="4581188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円/楕円 104"/>
          <p:cNvSpPr/>
          <p:nvPr/>
        </p:nvSpPr>
        <p:spPr>
          <a:xfrm>
            <a:off x="6848225" y="5376537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円/楕円 105"/>
          <p:cNvSpPr/>
          <p:nvPr/>
        </p:nvSpPr>
        <p:spPr>
          <a:xfrm>
            <a:off x="6804759" y="801630"/>
            <a:ext cx="147145" cy="1471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角丸四角形吹き出し 106"/>
          <p:cNvSpPr/>
          <p:nvPr/>
        </p:nvSpPr>
        <p:spPr>
          <a:xfrm>
            <a:off x="6474585" y="5880103"/>
            <a:ext cx="3676091" cy="805915"/>
          </a:xfrm>
          <a:prstGeom prst="wedgeRoundRectCallout">
            <a:avLst>
              <a:gd name="adj1" fmla="val -35316"/>
              <a:gd name="adj2" fmla="val -74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観測式から</a:t>
            </a:r>
            <a:r>
              <a:rPr lang="ja-JP" altLang="en-US" dirty="0" smtClean="0"/>
              <a:t>観測値が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発生する確率の高い</a:t>
            </a:r>
            <a:r>
              <a:rPr kumimoji="1" lang="en-US" altLang="ja-JP" dirty="0" smtClean="0"/>
              <a:t>Particle</a:t>
            </a:r>
            <a:r>
              <a:rPr kumimoji="1" lang="ja-JP" altLang="en-US" dirty="0" smtClean="0"/>
              <a:t>ほど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点の高さ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尤度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が高くなる</a:t>
            </a:r>
            <a:endParaRPr kumimoji="1" lang="ja-JP" altLang="en-US" dirty="0"/>
          </a:p>
        </p:txBody>
      </p:sp>
      <p:cxnSp>
        <p:nvCxnSpPr>
          <p:cNvPr id="121" name="直線コネクタ 120"/>
          <p:cNvCxnSpPr/>
          <p:nvPr/>
        </p:nvCxnSpPr>
        <p:spPr>
          <a:xfrm flipH="1">
            <a:off x="11116333" y="572645"/>
            <a:ext cx="1" cy="57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/楕円 121"/>
          <p:cNvSpPr/>
          <p:nvPr/>
        </p:nvSpPr>
        <p:spPr>
          <a:xfrm>
            <a:off x="11076744" y="97351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10985691" y="2192208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10961965" y="2664861"/>
            <a:ext cx="324000" cy="32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11020212" y="3064106"/>
            <a:ext cx="216000" cy="21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11076269" y="4064891"/>
            <a:ext cx="82800" cy="82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11053848" y="526888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0615613" y="18001"/>
            <a:ext cx="158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</a:p>
          <a:p>
            <a:r>
              <a:rPr kumimoji="1" lang="en-US" altLang="ja-JP" dirty="0" smtClean="0"/>
              <a:t>(</a:t>
            </a:r>
            <a:r>
              <a:rPr lang="en-US" altLang="ja-JP" dirty="0" smtClean="0"/>
              <a:t>Filtering</a:t>
            </a:r>
            <a:r>
              <a:rPr kumimoji="1" lang="ja-JP" altLang="en-US" dirty="0" smtClean="0"/>
              <a:t>後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9544051" y="3151355"/>
            <a:ext cx="1071562" cy="0"/>
          </a:xfrm>
          <a:prstGeom prst="straightConnector1">
            <a:avLst/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9544051" y="2382579"/>
            <a:ext cx="1071562" cy="0"/>
          </a:xfrm>
          <a:prstGeom prst="straightConnector1">
            <a:avLst/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9544051" y="3892020"/>
            <a:ext cx="1071562" cy="0"/>
          </a:xfrm>
          <a:prstGeom prst="straightConnector1">
            <a:avLst/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ドーナツ 167"/>
          <p:cNvSpPr/>
          <p:nvPr/>
        </p:nvSpPr>
        <p:spPr>
          <a:xfrm>
            <a:off x="5159157" y="1645606"/>
            <a:ext cx="897152" cy="2105595"/>
          </a:xfrm>
          <a:prstGeom prst="donut">
            <a:avLst>
              <a:gd name="adj" fmla="val 42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9" name="角丸四角形吹き出し 168"/>
          <p:cNvSpPr/>
          <p:nvPr/>
        </p:nvSpPr>
        <p:spPr>
          <a:xfrm>
            <a:off x="1123641" y="4867927"/>
            <a:ext cx="3214687" cy="521349"/>
          </a:xfrm>
          <a:prstGeom prst="wedgeRoundRectCallout">
            <a:avLst>
              <a:gd name="adj1" fmla="val 12696"/>
              <a:gd name="adj2" fmla="val -1934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逆に大きく変化する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Particle</a:t>
            </a:r>
            <a:r>
              <a:rPr lang="ja-JP" altLang="en-US" dirty="0" smtClean="0"/>
              <a:t>は発生しにくい．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81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角丸四角形 225"/>
          <p:cNvSpPr/>
          <p:nvPr/>
        </p:nvSpPr>
        <p:spPr>
          <a:xfrm>
            <a:off x="7367613" y="5625134"/>
            <a:ext cx="3490898" cy="84600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角丸四角形 223"/>
          <p:cNvSpPr/>
          <p:nvPr/>
        </p:nvSpPr>
        <p:spPr>
          <a:xfrm>
            <a:off x="1838332" y="210174"/>
            <a:ext cx="2150723" cy="66497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642938" y="5815642"/>
            <a:ext cx="2628893" cy="582199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コネクタ 175"/>
          <p:cNvCxnSpPr/>
          <p:nvPr/>
        </p:nvCxnSpPr>
        <p:spPr>
          <a:xfrm flipH="1">
            <a:off x="5606110" y="550966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430890" y="520262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1357319" y="683172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357319" y="1008992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357319" y="1839310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357319" y="2522483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357318" y="3252952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57318" y="4968274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606110" y="520260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4432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67896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5518328" y="201123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508895" y="2669628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536457" y="335249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533276" y="397731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572201" y="4673576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5566522" y="935419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5267896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T=t+1</a:t>
            </a:r>
            <a:endParaRPr kumimoji="1" lang="ja-JP" altLang="en-US" dirty="0"/>
          </a:p>
        </p:txBody>
      </p:sp>
      <p:sp>
        <p:nvSpPr>
          <p:cNvPr id="179" name="円/楕円 178"/>
          <p:cNvSpPr/>
          <p:nvPr/>
        </p:nvSpPr>
        <p:spPr>
          <a:xfrm>
            <a:off x="5518328" y="2011234"/>
            <a:ext cx="125999" cy="1259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5451742" y="2669627"/>
            <a:ext cx="288000" cy="288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5465019" y="3323916"/>
            <a:ext cx="251999" cy="2519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5504699" y="396302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矢印コネクタ 93"/>
          <p:cNvCxnSpPr/>
          <p:nvPr/>
        </p:nvCxnSpPr>
        <p:spPr>
          <a:xfrm flipH="1">
            <a:off x="1700213" y="1156137"/>
            <a:ext cx="3567684" cy="825554"/>
          </a:xfrm>
          <a:prstGeom prst="straightConnector1">
            <a:avLst/>
          </a:prstGeom>
          <a:ln w="38100">
            <a:solidFill>
              <a:schemeClr val="accent5">
                <a:lumMod val="50000"/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6883962" y="515498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/楕円 99"/>
          <p:cNvSpPr/>
          <p:nvPr/>
        </p:nvSpPr>
        <p:spPr>
          <a:xfrm>
            <a:off x="6810391" y="678408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6810391" y="1004228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6810391" y="1834546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6810391" y="2517719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6810390" y="3248188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6810390" y="4963510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567504" y="21907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7411000" y="825553"/>
            <a:ext cx="3685303" cy="1896308"/>
          </a:xfrm>
          <a:prstGeom prst="straightConnector1">
            <a:avLst/>
          </a:prstGeom>
          <a:ln w="349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11149595" y="21907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T=t+1</a:t>
            </a:r>
            <a:endParaRPr kumimoji="1" lang="ja-JP" altLang="en-US" dirty="0"/>
          </a:p>
        </p:txBody>
      </p:sp>
      <p:cxnSp>
        <p:nvCxnSpPr>
          <p:cNvPr id="133" name="直線矢印コネクタ 132"/>
          <p:cNvCxnSpPr/>
          <p:nvPr/>
        </p:nvCxnSpPr>
        <p:spPr>
          <a:xfrm flipH="1" flipV="1">
            <a:off x="1700213" y="1981692"/>
            <a:ext cx="3457575" cy="32846"/>
          </a:xfrm>
          <a:prstGeom prst="straightConnector1">
            <a:avLst/>
          </a:prstGeom>
          <a:ln w="68580">
            <a:solidFill>
              <a:schemeClr val="accent5">
                <a:lumMod val="50000"/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H="1" flipV="1">
            <a:off x="1700213" y="1981691"/>
            <a:ext cx="3457575" cy="1366037"/>
          </a:xfrm>
          <a:prstGeom prst="straightConnector1">
            <a:avLst/>
          </a:prstGeom>
          <a:ln w="101600">
            <a:solidFill>
              <a:schemeClr val="accent5">
                <a:lumMod val="50000"/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 flipH="1" flipV="1">
            <a:off x="1700213" y="2014538"/>
            <a:ext cx="3457575" cy="1958012"/>
          </a:xfrm>
          <a:prstGeom prst="straightConnector1">
            <a:avLst/>
          </a:prstGeom>
          <a:ln w="57150">
            <a:solidFill>
              <a:schemeClr val="accent5">
                <a:lumMod val="50000"/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flipH="1" flipV="1">
            <a:off x="1700213" y="1981691"/>
            <a:ext cx="3567683" cy="2615681"/>
          </a:xfrm>
          <a:prstGeom prst="straightConnector1">
            <a:avLst/>
          </a:prstGeom>
          <a:ln w="15240">
            <a:solidFill>
              <a:schemeClr val="accent5">
                <a:lumMod val="50000"/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7411000" y="1174535"/>
            <a:ext cx="3710019" cy="1490174"/>
          </a:xfrm>
          <a:prstGeom prst="straightConnector1">
            <a:avLst/>
          </a:prstGeom>
          <a:ln w="603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>
            <a:off x="7442753" y="2591291"/>
            <a:ext cx="3678266" cy="78337"/>
          </a:xfrm>
          <a:prstGeom prst="straightConnector1">
            <a:avLst/>
          </a:prstGeom>
          <a:ln w="120650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 flipV="1">
            <a:off x="7442753" y="2664709"/>
            <a:ext cx="3678266" cy="624823"/>
          </a:xfrm>
          <a:prstGeom prst="straightConnector1">
            <a:avLst/>
          </a:prstGeom>
          <a:ln w="984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V="1">
            <a:off x="7411000" y="2664709"/>
            <a:ext cx="3710019" cy="2372373"/>
          </a:xfrm>
          <a:prstGeom prst="straightConnector1">
            <a:avLst/>
          </a:prstGeom>
          <a:ln w="222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H="1">
            <a:off x="11487804" y="560488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H="1">
            <a:off x="11487804" y="529782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円/楕円 166"/>
          <p:cNvSpPr/>
          <p:nvPr/>
        </p:nvSpPr>
        <p:spPr>
          <a:xfrm>
            <a:off x="11400022" y="2020756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11390589" y="2679150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11418151" y="336201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11414970" y="3986836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11453895" y="4683098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11448216" y="944941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11400022" y="2020756"/>
            <a:ext cx="125999" cy="1259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11333436" y="2679149"/>
            <a:ext cx="288000" cy="288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11346713" y="3333438"/>
            <a:ext cx="251999" cy="2519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11386393" y="397254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813622" y="5858506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823147" y="61537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32969" y="5815136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Smoothing Weight</a:t>
            </a:r>
            <a:endParaRPr kumimoji="1" lang="ja-JP" altLang="en-US" dirty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1042492" y="60961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Filtering Weight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/>
          <p:nvPr/>
        </p:nvCxnSpPr>
        <p:spPr>
          <a:xfrm>
            <a:off x="7411000" y="1919622"/>
            <a:ext cx="3710019" cy="745087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 flipV="1">
            <a:off x="1700213" y="1981692"/>
            <a:ext cx="3457576" cy="683172"/>
          </a:xfrm>
          <a:prstGeom prst="straightConnector1">
            <a:avLst/>
          </a:prstGeom>
          <a:ln w="1206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吹き出し 63"/>
          <p:cNvSpPr/>
          <p:nvPr/>
        </p:nvSpPr>
        <p:spPr>
          <a:xfrm>
            <a:off x="7840187" y="114278"/>
            <a:ext cx="3097059" cy="702725"/>
          </a:xfrm>
          <a:prstGeom prst="wedgeRoundRectCallout">
            <a:avLst>
              <a:gd name="adj1" fmla="val -20121"/>
              <a:gd name="adj2" fmla="val 142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Filter Weight </a:t>
            </a:r>
            <a:r>
              <a:rPr kumimoji="1" lang="ja-JP" altLang="en-US" dirty="0" smtClean="0"/>
              <a:t>と各線の太さ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尤度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の積の合積が分母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18" name="角丸四角形吹き出し 217"/>
          <p:cNvSpPr/>
          <p:nvPr/>
        </p:nvSpPr>
        <p:spPr>
          <a:xfrm>
            <a:off x="1571982" y="4808683"/>
            <a:ext cx="3905894" cy="702725"/>
          </a:xfrm>
          <a:prstGeom prst="wedgeRoundRectCallout">
            <a:avLst>
              <a:gd name="adj1" fmla="val -9357"/>
              <a:gd name="adj2" fmla="val -276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Smoothing</a:t>
            </a:r>
            <a:r>
              <a:rPr kumimoji="1" lang="en-US" altLang="ja-JP" dirty="0" smtClean="0"/>
              <a:t> Weight </a:t>
            </a:r>
            <a:r>
              <a:rPr kumimoji="1" lang="ja-JP" altLang="en-US" dirty="0" smtClean="0"/>
              <a:t>と各線の太さ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尤度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の積の合積が分</a:t>
            </a:r>
            <a:r>
              <a:rPr lang="ja-JP" altLang="en-US" dirty="0" smtClean="0"/>
              <a:t>子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19" name="円/楕円 218"/>
          <p:cNvSpPr/>
          <p:nvPr/>
        </p:nvSpPr>
        <p:spPr>
          <a:xfrm>
            <a:off x="7510974" y="5692020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1895485" y="320063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1" name="直線矢印コネクタ 220"/>
          <p:cNvCxnSpPr/>
          <p:nvPr/>
        </p:nvCxnSpPr>
        <p:spPr>
          <a:xfrm>
            <a:off x="2130335" y="401632"/>
            <a:ext cx="552955" cy="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2744582" y="30049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826799" y="516323"/>
            <a:ext cx="25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Filtering</a:t>
            </a:r>
            <a:r>
              <a:rPr lang="ja-JP" altLang="en-US" dirty="0"/>
              <a:t>の時の遷移</a:t>
            </a:r>
          </a:p>
          <a:p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596214" y="5615614"/>
            <a:ext cx="274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Smoothing Weight</a:t>
            </a:r>
            <a:r>
              <a:rPr kumimoji="1" lang="ja-JP" altLang="en-US" dirty="0" smtClean="0"/>
              <a:t>は，</a:t>
            </a:r>
            <a:endParaRPr kumimoji="1"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479221" y="6025386"/>
                <a:ext cx="3322142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altLang="ja-JP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altLang="ja-JP" b="0" i="1" smtClean="0">
                            <a:latin typeface="Cambria Math" charset="0"/>
                          </a:rPr>
                          <m:t>𝐵</m:t>
                        </m:r>
                      </m:den>
                    </m:f>
                    <m:r>
                      <a:rPr lang="en-US" altLang="ja-JP" dirty="0"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altLang="ja-JP" dirty="0" smtClean="0"/>
                  <a:t>    (Filter Weight)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求まる．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21" y="6025386"/>
                <a:ext cx="3322142" cy="485582"/>
              </a:xfrm>
              <a:prstGeom prst="rect">
                <a:avLst/>
              </a:prstGeom>
              <a:blipFill rotWithShape="0">
                <a:blip r:embed="rId2"/>
                <a:stretch>
                  <a:fillRect r="-8257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円/楕円 224"/>
          <p:cNvSpPr/>
          <p:nvPr/>
        </p:nvSpPr>
        <p:spPr>
          <a:xfrm>
            <a:off x="7963416" y="6187326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9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角丸四角形 223"/>
          <p:cNvSpPr/>
          <p:nvPr/>
        </p:nvSpPr>
        <p:spPr>
          <a:xfrm>
            <a:off x="1838332" y="210174"/>
            <a:ext cx="2150723" cy="66497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1971687" y="5815642"/>
            <a:ext cx="2628893" cy="582199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コネクタ 175"/>
          <p:cNvCxnSpPr/>
          <p:nvPr/>
        </p:nvCxnSpPr>
        <p:spPr>
          <a:xfrm flipH="1">
            <a:off x="5606110" y="550966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430890" y="520262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1357319" y="683172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357319" y="1008992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357319" y="1839310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357319" y="2522483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357318" y="3252952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357318" y="4968274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606110" y="520260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4432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67896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5518328" y="201123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508895" y="2669628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536457" y="335249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533276" y="397731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572201" y="4673576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5566522" y="935419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5267896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T=t+1</a:t>
            </a:r>
            <a:endParaRPr kumimoji="1" lang="ja-JP" altLang="en-US" dirty="0"/>
          </a:p>
        </p:txBody>
      </p:sp>
      <p:sp>
        <p:nvSpPr>
          <p:cNvPr id="179" name="円/楕円 178"/>
          <p:cNvSpPr/>
          <p:nvPr/>
        </p:nvSpPr>
        <p:spPr>
          <a:xfrm>
            <a:off x="5518328" y="2011234"/>
            <a:ext cx="125999" cy="1259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5451742" y="2669627"/>
            <a:ext cx="288000" cy="288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5465019" y="3323916"/>
            <a:ext cx="251999" cy="251999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5504699" y="396302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/>
          <p:nvPr/>
        </p:nvCxnSpPr>
        <p:spPr>
          <a:xfrm flipH="1">
            <a:off x="6883962" y="515498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/楕円 99"/>
          <p:cNvSpPr/>
          <p:nvPr/>
        </p:nvSpPr>
        <p:spPr>
          <a:xfrm>
            <a:off x="6810391" y="678408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6810391" y="1004228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6810391" y="1834546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6810391" y="2517719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6810390" y="3248188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6810390" y="4963510"/>
            <a:ext cx="147145" cy="1471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567504" y="21907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7411000" y="825553"/>
            <a:ext cx="3584766" cy="2504943"/>
          </a:xfrm>
          <a:prstGeom prst="straightConnector1">
            <a:avLst/>
          </a:prstGeom>
          <a:ln w="349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11149595" y="21907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T=t+1</a:t>
            </a:r>
            <a:endParaRPr kumimoji="1" lang="ja-JP" altLang="en-US" dirty="0"/>
          </a:p>
        </p:txBody>
      </p:sp>
      <p:cxnSp>
        <p:nvCxnSpPr>
          <p:cNvPr id="144" name="直線矢印コネクタ 143"/>
          <p:cNvCxnSpPr/>
          <p:nvPr/>
        </p:nvCxnSpPr>
        <p:spPr>
          <a:xfrm>
            <a:off x="7411000" y="1174535"/>
            <a:ext cx="3584766" cy="2121622"/>
          </a:xfrm>
          <a:prstGeom prst="straightConnector1">
            <a:avLst/>
          </a:prstGeom>
          <a:ln w="603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>
            <a:off x="7442753" y="2591291"/>
            <a:ext cx="3553013" cy="683853"/>
          </a:xfrm>
          <a:prstGeom prst="straightConnector1">
            <a:avLst/>
          </a:prstGeom>
          <a:ln w="120650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 flipV="1">
            <a:off x="7442753" y="3246390"/>
            <a:ext cx="3553013" cy="43143"/>
          </a:xfrm>
          <a:prstGeom prst="straightConnector1">
            <a:avLst/>
          </a:prstGeom>
          <a:ln w="984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V="1">
            <a:off x="7411000" y="3330925"/>
            <a:ext cx="3584766" cy="1706158"/>
          </a:xfrm>
          <a:prstGeom prst="straightConnector1">
            <a:avLst/>
          </a:prstGeom>
          <a:ln w="22225">
            <a:solidFill>
              <a:schemeClr val="accent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H="1">
            <a:off x="11487804" y="560488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H="1">
            <a:off x="11487804" y="529782"/>
            <a:ext cx="1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円/楕円 166"/>
          <p:cNvSpPr/>
          <p:nvPr/>
        </p:nvSpPr>
        <p:spPr>
          <a:xfrm>
            <a:off x="11400022" y="2020756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11390589" y="2679150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11418151" y="336201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11414970" y="3986836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11453895" y="4683098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11448216" y="944941"/>
            <a:ext cx="72000" cy="7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11400022" y="2020756"/>
            <a:ext cx="125999" cy="1259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11333436" y="2679149"/>
            <a:ext cx="288000" cy="288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11346713" y="3333438"/>
            <a:ext cx="251999" cy="251999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11386393" y="397254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2142371" y="5858506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2151896" y="61537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04567" y="5786560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Smoothing Weight</a:t>
            </a:r>
            <a:endParaRPr kumimoji="1" lang="ja-JP" altLang="en-US" dirty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2314089" y="6067549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Filtering Weight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/>
          <p:nvPr/>
        </p:nvCxnSpPr>
        <p:spPr>
          <a:xfrm>
            <a:off x="7355654" y="1961015"/>
            <a:ext cx="3690041" cy="1348897"/>
          </a:xfrm>
          <a:prstGeom prst="straightConnector1">
            <a:avLst/>
          </a:prstGeom>
          <a:ln w="984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 flipV="1">
            <a:off x="1700213" y="1981692"/>
            <a:ext cx="3314700" cy="1342224"/>
          </a:xfrm>
          <a:prstGeom prst="straightConnector1">
            <a:avLst/>
          </a:prstGeom>
          <a:ln w="1206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吹き出し 63"/>
          <p:cNvSpPr/>
          <p:nvPr/>
        </p:nvSpPr>
        <p:spPr>
          <a:xfrm>
            <a:off x="7867112" y="127592"/>
            <a:ext cx="3223121" cy="702725"/>
          </a:xfrm>
          <a:prstGeom prst="wedgeRoundRectCallout">
            <a:avLst>
              <a:gd name="adj1" fmla="val -32115"/>
              <a:gd name="adj2" fmla="val 1380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Filter Weight </a:t>
            </a:r>
            <a:r>
              <a:rPr kumimoji="1" lang="ja-JP" altLang="en-US" dirty="0" smtClean="0"/>
              <a:t>と各線の太さ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尤度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の積</a:t>
            </a:r>
            <a:r>
              <a:rPr lang="ja-JP" altLang="en-US" dirty="0" smtClean="0"/>
              <a:t>の合計</a:t>
            </a:r>
            <a:r>
              <a:rPr kumimoji="1" lang="ja-JP" altLang="en-US" dirty="0" smtClean="0"/>
              <a:t>が分母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18" name="角丸四角形吹き出し 217"/>
          <p:cNvSpPr/>
          <p:nvPr/>
        </p:nvSpPr>
        <p:spPr>
          <a:xfrm>
            <a:off x="1930389" y="4912017"/>
            <a:ext cx="4167760" cy="828310"/>
          </a:xfrm>
          <a:prstGeom prst="wedgeRoundRectCallout">
            <a:avLst>
              <a:gd name="adj1" fmla="val -27183"/>
              <a:gd name="adj2" fmla="val -268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Smoothing</a:t>
            </a:r>
            <a:r>
              <a:rPr kumimoji="1" lang="en-US" altLang="ja-JP" dirty="0" smtClean="0"/>
              <a:t> Weight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Filtering Weight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線の太さ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尤度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の積が分</a:t>
            </a:r>
            <a:r>
              <a:rPr lang="ja-JP" altLang="en-US" dirty="0" smtClean="0"/>
              <a:t>子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20" name="円/楕円 219"/>
          <p:cNvSpPr/>
          <p:nvPr/>
        </p:nvSpPr>
        <p:spPr>
          <a:xfrm>
            <a:off x="1895485" y="320063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1" name="直線矢印コネクタ 220"/>
          <p:cNvCxnSpPr/>
          <p:nvPr/>
        </p:nvCxnSpPr>
        <p:spPr>
          <a:xfrm>
            <a:off x="2130335" y="401632"/>
            <a:ext cx="552955" cy="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2744582" y="30049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826799" y="516323"/>
            <a:ext cx="25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Filtering</a:t>
            </a:r>
            <a:r>
              <a:rPr lang="ja-JP" altLang="en-US" dirty="0"/>
              <a:t>の時の遷移</a:t>
            </a:r>
          </a:p>
          <a:p>
            <a:endParaRPr kumimoji="1" lang="ja-JP" altLang="en-US" dirty="0"/>
          </a:p>
        </p:txBody>
      </p:sp>
      <p:sp>
        <p:nvSpPr>
          <p:cNvPr id="75" name="角丸四角形 74"/>
          <p:cNvSpPr/>
          <p:nvPr/>
        </p:nvSpPr>
        <p:spPr>
          <a:xfrm>
            <a:off x="6810390" y="5625134"/>
            <a:ext cx="4811045" cy="93418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010907" y="5763459"/>
            <a:ext cx="147145" cy="14714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145233" y="5671927"/>
            <a:ext cx="154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から　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への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6932343" y="6021100"/>
                <a:ext cx="4626239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Pair Wise Smoothing Weight</a:t>
                </a:r>
                <a:r>
                  <a:rPr lang="ja-JP" altLang="en-US" dirty="0" smtClean="0"/>
                  <a:t>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ja-JP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altLang="ja-JP" b="0" i="1" smtClean="0">
                            <a:latin typeface="Cambria Math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ja-JP" altLang="en-US" dirty="0" smtClean="0"/>
                  <a:t>で</a:t>
                </a:r>
                <a:r>
                  <a:rPr lang="ja-JP" altLang="en-US" dirty="0"/>
                  <a:t>求まる．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343" y="6021100"/>
                <a:ext cx="4626239" cy="485582"/>
              </a:xfrm>
              <a:prstGeom prst="rect">
                <a:avLst/>
              </a:prstGeom>
              <a:blipFill rotWithShape="0">
                <a:blip r:embed="rId2"/>
                <a:stretch>
                  <a:fillRect l="-1054" r="-6061"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円/楕円 79"/>
          <p:cNvSpPr/>
          <p:nvPr/>
        </p:nvSpPr>
        <p:spPr>
          <a:xfrm>
            <a:off x="7731659" y="5713320"/>
            <a:ext cx="251999" cy="251999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4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角丸四角形 212"/>
          <p:cNvSpPr/>
          <p:nvPr/>
        </p:nvSpPr>
        <p:spPr>
          <a:xfrm>
            <a:off x="1121918" y="5343374"/>
            <a:ext cx="4396410" cy="115804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角丸四角形 211"/>
          <p:cNvSpPr/>
          <p:nvPr/>
        </p:nvSpPr>
        <p:spPr>
          <a:xfrm>
            <a:off x="5981705" y="5438961"/>
            <a:ext cx="4505320" cy="1081011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606110" y="520260"/>
            <a:ext cx="1" cy="590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 flipH="1">
            <a:off x="5606110" y="520260"/>
            <a:ext cx="1" cy="590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円/楕円 179"/>
          <p:cNvSpPr/>
          <p:nvPr/>
        </p:nvSpPr>
        <p:spPr>
          <a:xfrm>
            <a:off x="5523183" y="2669628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2" name="直線矢印コネクタ 151"/>
          <p:cNvCxnSpPr/>
          <p:nvPr/>
        </p:nvCxnSpPr>
        <p:spPr>
          <a:xfrm>
            <a:off x="1415651" y="3341152"/>
            <a:ext cx="3799411" cy="1217629"/>
          </a:xfrm>
          <a:prstGeom prst="straightConnector1">
            <a:avLst/>
          </a:prstGeom>
          <a:ln w="762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1342193" y="2673820"/>
            <a:ext cx="3887184" cy="1928316"/>
          </a:xfrm>
          <a:prstGeom prst="straightConnector1">
            <a:avLst/>
          </a:prstGeom>
          <a:ln w="4445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1348284" y="2669628"/>
            <a:ext cx="3881093" cy="1300579"/>
          </a:xfrm>
          <a:prstGeom prst="straightConnector1">
            <a:avLst/>
          </a:prstGeom>
          <a:ln w="635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325270" y="1090328"/>
            <a:ext cx="3903452" cy="2334757"/>
          </a:xfrm>
          <a:prstGeom prst="straightConnector1">
            <a:avLst/>
          </a:prstGeom>
          <a:ln w="508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319768" y="1098566"/>
            <a:ext cx="3908954" cy="2882519"/>
          </a:xfrm>
          <a:prstGeom prst="straightConnector1">
            <a:avLst/>
          </a:prstGeom>
          <a:ln w="381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329250" y="1081784"/>
            <a:ext cx="3959517" cy="3520352"/>
          </a:xfrm>
          <a:prstGeom prst="straightConnector1">
            <a:avLst/>
          </a:prstGeom>
          <a:ln w="254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987971" y="520262"/>
            <a:ext cx="1" cy="590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914400" y="68317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914400" y="100899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914400" y="1839310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14400" y="2522483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914399" y="325295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914399" y="496827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1513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T=t-1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67896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T=t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5523658" y="935419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5518328" y="201123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536457" y="335249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533276" y="397731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543625" y="4602136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1300163" y="1008991"/>
            <a:ext cx="3967733" cy="73574"/>
          </a:xfrm>
          <a:prstGeom prst="straightConnector1">
            <a:avLst/>
          </a:prstGeom>
          <a:ln w="1047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1350670" y="1082564"/>
            <a:ext cx="3878052" cy="97976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1358015" y="1082563"/>
            <a:ext cx="3870707" cy="1645107"/>
          </a:xfrm>
          <a:prstGeom prst="straightConnector1">
            <a:avLst/>
          </a:prstGeom>
          <a:ln w="635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300163" y="805916"/>
            <a:ext cx="3942847" cy="225574"/>
          </a:xfrm>
          <a:prstGeom prst="straightConnector1">
            <a:avLst/>
          </a:prstGeom>
          <a:ln w="1047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1324615" y="805915"/>
            <a:ext cx="3904107" cy="1256412"/>
          </a:xfrm>
          <a:prstGeom prst="straightConnector1">
            <a:avLst/>
          </a:prstGeom>
          <a:ln w="793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1324615" y="830317"/>
            <a:ext cx="3904107" cy="1913354"/>
          </a:xfrm>
          <a:prstGeom prst="straightConnector1">
            <a:avLst/>
          </a:prstGeom>
          <a:ln w="5715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317306" y="805914"/>
            <a:ext cx="3911416" cy="2619171"/>
          </a:xfrm>
          <a:prstGeom prst="straightConnector1">
            <a:avLst/>
          </a:prstGeom>
          <a:ln w="5715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1324615" y="805913"/>
            <a:ext cx="3918395" cy="3191173"/>
          </a:xfrm>
          <a:prstGeom prst="straightConnector1">
            <a:avLst/>
          </a:prstGeom>
          <a:ln w="3175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1286634" y="788041"/>
            <a:ext cx="3956376" cy="3814095"/>
          </a:xfrm>
          <a:prstGeom prst="straightConnector1">
            <a:avLst/>
          </a:prstGeom>
          <a:ln w="2159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1324161" y="1031490"/>
            <a:ext cx="3904561" cy="906152"/>
          </a:xfrm>
          <a:prstGeom prst="straightConnector1">
            <a:avLst/>
          </a:prstGeom>
          <a:ln w="666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358015" y="1960141"/>
            <a:ext cx="3870707" cy="102186"/>
          </a:xfrm>
          <a:prstGeom prst="straightConnector1">
            <a:avLst/>
          </a:prstGeom>
          <a:ln w="1047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1317306" y="1901302"/>
            <a:ext cx="3905532" cy="793786"/>
          </a:xfrm>
          <a:prstGeom prst="straightConnector1">
            <a:avLst/>
          </a:prstGeom>
          <a:ln w="793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1317306" y="1960140"/>
            <a:ext cx="3912071" cy="1464945"/>
          </a:xfrm>
          <a:prstGeom prst="straightConnector1">
            <a:avLst/>
          </a:prstGeom>
          <a:ln w="539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1377792" y="1970616"/>
            <a:ext cx="3845046" cy="2006698"/>
          </a:xfrm>
          <a:prstGeom prst="straightConnector1">
            <a:avLst/>
          </a:prstGeom>
          <a:ln w="412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1357360" y="1976045"/>
            <a:ext cx="3885650" cy="2626091"/>
          </a:xfrm>
          <a:prstGeom prst="straightConnector1">
            <a:avLst/>
          </a:prstGeom>
          <a:ln w="285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V="1">
            <a:off x="1342484" y="1040546"/>
            <a:ext cx="3900422" cy="1628382"/>
          </a:xfrm>
          <a:prstGeom prst="straightConnector1">
            <a:avLst/>
          </a:prstGeom>
          <a:ln w="666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1357360" y="1008991"/>
            <a:ext cx="3865478" cy="2310209"/>
          </a:xfrm>
          <a:prstGeom prst="straightConnector1">
            <a:avLst/>
          </a:prstGeom>
          <a:ln w="539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 flipV="1">
            <a:off x="1356705" y="1001228"/>
            <a:ext cx="3866133" cy="4029944"/>
          </a:xfrm>
          <a:prstGeom prst="straightConnector1">
            <a:avLst/>
          </a:prstGeom>
          <a:ln w="285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1356705" y="2042015"/>
            <a:ext cx="3866133" cy="612986"/>
          </a:xfrm>
          <a:prstGeom prst="straightConnector1">
            <a:avLst/>
          </a:prstGeom>
          <a:ln w="793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V="1">
            <a:off x="1324161" y="2085822"/>
            <a:ext cx="3786205" cy="1265691"/>
          </a:xfrm>
          <a:prstGeom prst="straightConnector1">
            <a:avLst/>
          </a:prstGeom>
          <a:ln w="8255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 flipV="1">
            <a:off x="1356705" y="2084806"/>
            <a:ext cx="3790729" cy="2933153"/>
          </a:xfrm>
          <a:prstGeom prst="straightConnector1">
            <a:avLst/>
          </a:prstGeom>
          <a:ln w="412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1399759" y="2657331"/>
            <a:ext cx="3829618" cy="42097"/>
          </a:xfrm>
          <a:prstGeom prst="straightConnector1">
            <a:avLst/>
          </a:prstGeom>
          <a:ln w="1047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1357360" y="2674040"/>
            <a:ext cx="3828055" cy="752024"/>
          </a:xfrm>
          <a:prstGeom prst="straightConnector1">
            <a:avLst/>
          </a:prstGeom>
          <a:ln w="857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 flipV="1">
            <a:off x="1355826" y="2728461"/>
            <a:ext cx="3819735" cy="589811"/>
          </a:xfrm>
          <a:prstGeom prst="straightConnector1">
            <a:avLst/>
          </a:prstGeom>
          <a:ln w="9525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1377137" y="3284517"/>
            <a:ext cx="3823003" cy="105267"/>
          </a:xfrm>
          <a:prstGeom prst="straightConnector1">
            <a:avLst/>
          </a:prstGeom>
          <a:ln w="11430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>
            <a:off x="1422326" y="3344397"/>
            <a:ext cx="3763089" cy="686982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V="1">
            <a:off x="1382331" y="2712252"/>
            <a:ext cx="3772741" cy="2305707"/>
          </a:xfrm>
          <a:prstGeom prst="straightConnector1">
            <a:avLst/>
          </a:prstGeom>
          <a:ln w="666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341018" y="3378038"/>
            <a:ext cx="3869746" cy="1639921"/>
          </a:xfrm>
          <a:prstGeom prst="straightConnector1">
            <a:avLst/>
          </a:prstGeom>
          <a:ln w="79375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V="1">
            <a:off x="1444816" y="3987789"/>
            <a:ext cx="3743576" cy="1030170"/>
          </a:xfrm>
          <a:prstGeom prst="straightConnector1">
            <a:avLst/>
          </a:prstGeom>
          <a:ln w="85090">
            <a:solidFill>
              <a:schemeClr val="accent1">
                <a:alpha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/>
          <p:nvPr/>
        </p:nvCxnSpPr>
        <p:spPr>
          <a:xfrm flipV="1">
            <a:off x="1370506" y="4590790"/>
            <a:ext cx="3873383" cy="427169"/>
          </a:xfrm>
          <a:prstGeom prst="straightConnector1">
            <a:avLst/>
          </a:prstGeom>
          <a:ln w="9144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1142998" y="5329236"/>
            <a:ext cx="431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現在の</a:t>
            </a:r>
            <a:r>
              <a:rPr lang="en-US" altLang="ja-JP" dirty="0" smtClean="0"/>
              <a:t>Parameter</a:t>
            </a:r>
            <a:r>
              <a:rPr lang="ja-JP" altLang="en-US" dirty="0" smtClean="0"/>
              <a:t>での</a:t>
            </a:r>
            <a:endParaRPr lang="en-US" altLang="ja-JP" dirty="0" smtClean="0"/>
          </a:p>
          <a:p>
            <a:r>
              <a:rPr lang="ja-JP" altLang="en-US" dirty="0" smtClean="0"/>
              <a:t>時点</a:t>
            </a:r>
            <a:r>
              <a:rPr lang="en-US" altLang="ja-JP" dirty="0" smtClean="0"/>
              <a:t>t-1</a:t>
            </a:r>
            <a:r>
              <a:rPr lang="ja-JP" altLang="en-US" dirty="0" smtClean="0"/>
              <a:t>の状態から時点</a:t>
            </a:r>
            <a:r>
              <a:rPr lang="en-US" altLang="ja-JP" dirty="0" smtClean="0"/>
              <a:t>t</a:t>
            </a:r>
            <a:r>
              <a:rPr lang="ja-JP" altLang="en-US" dirty="0" smtClean="0"/>
              <a:t>への状態への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Particle</a:t>
            </a:r>
            <a:r>
              <a:rPr lang="ja-JP" altLang="en-US" dirty="0" smtClean="0"/>
              <a:t>の対数尤度と</a:t>
            </a:r>
            <a:endParaRPr lang="en-US" altLang="ja-JP" dirty="0" smtClean="0"/>
          </a:p>
          <a:p>
            <a:r>
              <a:rPr lang="en-US" altLang="ja-JP" dirty="0" smtClean="0"/>
              <a:t>Pair wise smoothing weight</a:t>
            </a:r>
            <a:r>
              <a:rPr lang="ja-JP" altLang="en-US" dirty="0" smtClean="0"/>
              <a:t>の積の合計</a:t>
            </a:r>
            <a:endParaRPr kumimoji="1" lang="ja-JP" altLang="en-US" dirty="0"/>
          </a:p>
        </p:txBody>
      </p:sp>
      <p:sp>
        <p:nvSpPr>
          <p:cNvPr id="171" name="角丸四角形吹き出し 170"/>
          <p:cNvSpPr/>
          <p:nvPr/>
        </p:nvSpPr>
        <p:spPr>
          <a:xfrm>
            <a:off x="2212985" y="86663"/>
            <a:ext cx="2525767" cy="601622"/>
          </a:xfrm>
          <a:prstGeom prst="wedgeRoundRectCallout">
            <a:avLst>
              <a:gd name="adj1" fmla="val 37510"/>
              <a:gd name="adj2" fmla="val 105247"/>
              <a:gd name="adj3" fmla="val 16667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Parameter</a:t>
            </a:r>
            <a:r>
              <a:rPr lang="ja-JP" altLang="en-US" dirty="0" smtClean="0"/>
              <a:t>によって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各線の太さが変わる</a:t>
            </a:r>
            <a:endParaRPr kumimoji="1" lang="ja-JP" altLang="en-US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5267896" y="22383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T=t</a:t>
            </a:r>
            <a:endParaRPr kumimoji="1" lang="ja-JP" altLang="en-US" dirty="0"/>
          </a:p>
        </p:txBody>
      </p:sp>
      <p:sp>
        <p:nvSpPr>
          <p:cNvPr id="178" name="円/楕円 177"/>
          <p:cNvSpPr/>
          <p:nvPr/>
        </p:nvSpPr>
        <p:spPr>
          <a:xfrm>
            <a:off x="5523658" y="935419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5518328" y="201123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5536457" y="3352492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5533276" y="3977314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5543625" y="4602136"/>
            <a:ext cx="147145" cy="1471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矢印コネクタ 183"/>
          <p:cNvCxnSpPr/>
          <p:nvPr/>
        </p:nvCxnSpPr>
        <p:spPr>
          <a:xfrm>
            <a:off x="6115050" y="1008991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/>
          <p:cNvCxnSpPr/>
          <p:nvPr/>
        </p:nvCxnSpPr>
        <p:spPr>
          <a:xfrm>
            <a:off x="6143624" y="2084806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/>
          <p:nvPr/>
        </p:nvCxnSpPr>
        <p:spPr>
          <a:xfrm>
            <a:off x="6143624" y="2743200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/>
          <p:nvPr/>
        </p:nvCxnSpPr>
        <p:spPr>
          <a:xfrm>
            <a:off x="6172198" y="3443305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/>
          <p:nvPr/>
        </p:nvCxnSpPr>
        <p:spPr>
          <a:xfrm>
            <a:off x="6172198" y="4050886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/>
          <p:nvPr/>
        </p:nvCxnSpPr>
        <p:spPr>
          <a:xfrm>
            <a:off x="6172198" y="4689422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 rot="5400000" flipH="1">
            <a:off x="8238661" y="-167646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 rot="5400000" flipH="1">
            <a:off x="8238661" y="864966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 rot="5400000" flipH="1">
            <a:off x="8238661" y="1597273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rot="5400000" flipH="1">
            <a:off x="8238661" y="2249427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 rot="5400000" flipH="1">
            <a:off x="8238661" y="2947822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 rot="5400000" flipH="1">
            <a:off x="8238661" y="3499071"/>
            <a:ext cx="0" cy="266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7176236" y="258702"/>
            <a:ext cx="147145" cy="1471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7" name="直線コネクタ 196"/>
          <p:cNvCxnSpPr/>
          <p:nvPr/>
        </p:nvCxnSpPr>
        <p:spPr>
          <a:xfrm>
            <a:off x="7246694" y="323852"/>
            <a:ext cx="3118" cy="497681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フリーフォーム 197"/>
          <p:cNvSpPr/>
          <p:nvPr/>
        </p:nvSpPr>
        <p:spPr>
          <a:xfrm>
            <a:off x="6958003" y="477317"/>
            <a:ext cx="2514600" cy="679971"/>
          </a:xfrm>
          <a:custGeom>
            <a:avLst/>
            <a:gdLst>
              <a:gd name="connsiteX0" fmla="*/ 0 w 2514600"/>
              <a:gd name="connsiteY0" fmla="*/ 679971 h 679971"/>
              <a:gd name="connsiteX1" fmla="*/ 142875 w 2514600"/>
              <a:gd name="connsiteY1" fmla="*/ 79896 h 679971"/>
              <a:gd name="connsiteX2" fmla="*/ 214313 w 2514600"/>
              <a:gd name="connsiteY2" fmla="*/ 37034 h 679971"/>
              <a:gd name="connsiteX3" fmla="*/ 257175 w 2514600"/>
              <a:gd name="connsiteY3" fmla="*/ 365646 h 679971"/>
              <a:gd name="connsiteX4" fmla="*/ 342900 w 2514600"/>
              <a:gd name="connsiteY4" fmla="*/ 522809 h 679971"/>
              <a:gd name="connsiteX5" fmla="*/ 557213 w 2514600"/>
              <a:gd name="connsiteY5" fmla="*/ 551384 h 679971"/>
              <a:gd name="connsiteX6" fmla="*/ 871538 w 2514600"/>
              <a:gd name="connsiteY6" fmla="*/ 579959 h 679971"/>
              <a:gd name="connsiteX7" fmla="*/ 1457325 w 2514600"/>
              <a:gd name="connsiteY7" fmla="*/ 608534 h 679971"/>
              <a:gd name="connsiteX8" fmla="*/ 1928813 w 2514600"/>
              <a:gd name="connsiteY8" fmla="*/ 637109 h 679971"/>
              <a:gd name="connsiteX9" fmla="*/ 2386013 w 2514600"/>
              <a:gd name="connsiteY9" fmla="*/ 665684 h 679971"/>
              <a:gd name="connsiteX10" fmla="*/ 2514600 w 2514600"/>
              <a:gd name="connsiteY10" fmla="*/ 679971 h 6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4600" h="679971">
                <a:moveTo>
                  <a:pt x="0" y="679971"/>
                </a:moveTo>
                <a:cubicBezTo>
                  <a:pt x="53578" y="433511"/>
                  <a:pt x="107156" y="187052"/>
                  <a:pt x="142875" y="79896"/>
                </a:cubicBezTo>
                <a:cubicBezTo>
                  <a:pt x="178594" y="-27260"/>
                  <a:pt x="195263" y="-10591"/>
                  <a:pt x="214313" y="37034"/>
                </a:cubicBezTo>
                <a:cubicBezTo>
                  <a:pt x="233363" y="84659"/>
                  <a:pt x="235744" y="284683"/>
                  <a:pt x="257175" y="365646"/>
                </a:cubicBezTo>
                <a:cubicBezTo>
                  <a:pt x="278606" y="446608"/>
                  <a:pt x="292894" y="491853"/>
                  <a:pt x="342900" y="522809"/>
                </a:cubicBezTo>
                <a:cubicBezTo>
                  <a:pt x="392906" y="553765"/>
                  <a:pt x="469107" y="541859"/>
                  <a:pt x="557213" y="551384"/>
                </a:cubicBezTo>
                <a:cubicBezTo>
                  <a:pt x="645319" y="560909"/>
                  <a:pt x="721519" y="570434"/>
                  <a:pt x="871538" y="579959"/>
                </a:cubicBezTo>
                <a:cubicBezTo>
                  <a:pt x="1021557" y="589484"/>
                  <a:pt x="1457325" y="608534"/>
                  <a:pt x="1457325" y="608534"/>
                </a:cubicBezTo>
                <a:lnTo>
                  <a:pt x="1928813" y="637109"/>
                </a:lnTo>
                <a:lnTo>
                  <a:pt x="2386013" y="665684"/>
                </a:lnTo>
                <a:cubicBezTo>
                  <a:pt x="2483644" y="672828"/>
                  <a:pt x="2499122" y="676399"/>
                  <a:pt x="2514600" y="6799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フリーフォーム 198"/>
          <p:cNvSpPr/>
          <p:nvPr/>
        </p:nvSpPr>
        <p:spPr>
          <a:xfrm>
            <a:off x="6986578" y="1642112"/>
            <a:ext cx="2000250" cy="545990"/>
          </a:xfrm>
          <a:custGeom>
            <a:avLst/>
            <a:gdLst>
              <a:gd name="connsiteX0" fmla="*/ 0 w 2000250"/>
              <a:gd name="connsiteY0" fmla="*/ 543874 h 545990"/>
              <a:gd name="connsiteX1" fmla="*/ 142875 w 2000250"/>
              <a:gd name="connsiteY1" fmla="*/ 129537 h 545990"/>
              <a:gd name="connsiteX2" fmla="*/ 214313 w 2000250"/>
              <a:gd name="connsiteY2" fmla="*/ 29524 h 545990"/>
              <a:gd name="connsiteX3" fmla="*/ 285750 w 2000250"/>
              <a:gd name="connsiteY3" fmla="*/ 29524 h 545990"/>
              <a:gd name="connsiteX4" fmla="*/ 385763 w 2000250"/>
              <a:gd name="connsiteY4" fmla="*/ 372424 h 545990"/>
              <a:gd name="connsiteX5" fmla="*/ 571500 w 2000250"/>
              <a:gd name="connsiteY5" fmla="*/ 486724 h 545990"/>
              <a:gd name="connsiteX6" fmla="*/ 742950 w 2000250"/>
              <a:gd name="connsiteY6" fmla="*/ 515299 h 545990"/>
              <a:gd name="connsiteX7" fmla="*/ 942975 w 2000250"/>
              <a:gd name="connsiteY7" fmla="*/ 543874 h 545990"/>
              <a:gd name="connsiteX8" fmla="*/ 1042988 w 2000250"/>
              <a:gd name="connsiteY8" fmla="*/ 543874 h 545990"/>
              <a:gd name="connsiteX9" fmla="*/ 2000250 w 2000250"/>
              <a:gd name="connsiteY9" fmla="*/ 543874 h 54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0250" h="545990">
                <a:moveTo>
                  <a:pt x="0" y="543874"/>
                </a:moveTo>
                <a:cubicBezTo>
                  <a:pt x="53578" y="379568"/>
                  <a:pt x="107156" y="215262"/>
                  <a:pt x="142875" y="129537"/>
                </a:cubicBezTo>
                <a:cubicBezTo>
                  <a:pt x="178594" y="43812"/>
                  <a:pt x="190501" y="46193"/>
                  <a:pt x="214313" y="29524"/>
                </a:cubicBezTo>
                <a:cubicBezTo>
                  <a:pt x="238126" y="12855"/>
                  <a:pt x="257175" y="-27626"/>
                  <a:pt x="285750" y="29524"/>
                </a:cubicBezTo>
                <a:cubicBezTo>
                  <a:pt x="314325" y="86674"/>
                  <a:pt x="338138" y="296224"/>
                  <a:pt x="385763" y="372424"/>
                </a:cubicBezTo>
                <a:cubicBezTo>
                  <a:pt x="433388" y="448624"/>
                  <a:pt x="511969" y="462911"/>
                  <a:pt x="571500" y="486724"/>
                </a:cubicBezTo>
                <a:cubicBezTo>
                  <a:pt x="631031" y="510536"/>
                  <a:pt x="681038" y="505774"/>
                  <a:pt x="742950" y="515299"/>
                </a:cubicBezTo>
                <a:cubicBezTo>
                  <a:pt x="804863" y="524824"/>
                  <a:pt x="892969" y="539111"/>
                  <a:pt x="942975" y="543874"/>
                </a:cubicBezTo>
                <a:cubicBezTo>
                  <a:pt x="992981" y="548637"/>
                  <a:pt x="1042988" y="543874"/>
                  <a:pt x="1042988" y="543874"/>
                </a:cubicBezTo>
                <a:lnTo>
                  <a:pt x="2000250" y="54387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フリーフォーム 199"/>
          <p:cNvSpPr/>
          <p:nvPr/>
        </p:nvSpPr>
        <p:spPr>
          <a:xfrm>
            <a:off x="6929428" y="3666932"/>
            <a:ext cx="2657475" cy="605031"/>
          </a:xfrm>
          <a:custGeom>
            <a:avLst/>
            <a:gdLst>
              <a:gd name="connsiteX0" fmla="*/ 0 w 2657475"/>
              <a:gd name="connsiteY0" fmla="*/ 605031 h 605031"/>
              <a:gd name="connsiteX1" fmla="*/ 257175 w 2657475"/>
              <a:gd name="connsiteY1" fmla="*/ 533594 h 605031"/>
              <a:gd name="connsiteX2" fmla="*/ 357188 w 2657475"/>
              <a:gd name="connsiteY2" fmla="*/ 419294 h 605031"/>
              <a:gd name="connsiteX3" fmla="*/ 414338 w 2657475"/>
              <a:gd name="connsiteY3" fmla="*/ 204981 h 605031"/>
              <a:gd name="connsiteX4" fmla="*/ 471488 w 2657475"/>
              <a:gd name="connsiteY4" fmla="*/ 4956 h 605031"/>
              <a:gd name="connsiteX5" fmla="*/ 642938 w 2657475"/>
              <a:gd name="connsiteY5" fmla="*/ 419294 h 605031"/>
              <a:gd name="connsiteX6" fmla="*/ 871538 w 2657475"/>
              <a:gd name="connsiteY6" fmla="*/ 533594 h 605031"/>
              <a:gd name="connsiteX7" fmla="*/ 1143000 w 2657475"/>
              <a:gd name="connsiteY7" fmla="*/ 562169 h 605031"/>
              <a:gd name="connsiteX8" fmla="*/ 1371600 w 2657475"/>
              <a:gd name="connsiteY8" fmla="*/ 562169 h 605031"/>
              <a:gd name="connsiteX9" fmla="*/ 1585913 w 2657475"/>
              <a:gd name="connsiteY9" fmla="*/ 562169 h 605031"/>
              <a:gd name="connsiteX10" fmla="*/ 2657475 w 2657475"/>
              <a:gd name="connsiteY10" fmla="*/ 605031 h 60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475" h="605031">
                <a:moveTo>
                  <a:pt x="0" y="605031"/>
                </a:moveTo>
                <a:cubicBezTo>
                  <a:pt x="98822" y="584790"/>
                  <a:pt x="197644" y="564550"/>
                  <a:pt x="257175" y="533594"/>
                </a:cubicBezTo>
                <a:cubicBezTo>
                  <a:pt x="316706" y="502638"/>
                  <a:pt x="330994" y="474063"/>
                  <a:pt x="357188" y="419294"/>
                </a:cubicBezTo>
                <a:cubicBezTo>
                  <a:pt x="383382" y="364525"/>
                  <a:pt x="395288" y="274037"/>
                  <a:pt x="414338" y="204981"/>
                </a:cubicBezTo>
                <a:cubicBezTo>
                  <a:pt x="433388" y="135925"/>
                  <a:pt x="433388" y="-30763"/>
                  <a:pt x="471488" y="4956"/>
                </a:cubicBezTo>
                <a:cubicBezTo>
                  <a:pt x="509588" y="40675"/>
                  <a:pt x="576263" y="331188"/>
                  <a:pt x="642938" y="419294"/>
                </a:cubicBezTo>
                <a:cubicBezTo>
                  <a:pt x="709613" y="507400"/>
                  <a:pt x="788194" y="509781"/>
                  <a:pt x="871538" y="533594"/>
                </a:cubicBezTo>
                <a:cubicBezTo>
                  <a:pt x="954882" y="557406"/>
                  <a:pt x="1059656" y="557407"/>
                  <a:pt x="1143000" y="562169"/>
                </a:cubicBezTo>
                <a:cubicBezTo>
                  <a:pt x="1226344" y="566931"/>
                  <a:pt x="1371600" y="562169"/>
                  <a:pt x="1371600" y="562169"/>
                </a:cubicBezTo>
                <a:lnTo>
                  <a:pt x="1585913" y="562169"/>
                </a:lnTo>
                <a:lnTo>
                  <a:pt x="2657475" y="6050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フリーフォーム 200"/>
          <p:cNvSpPr/>
          <p:nvPr/>
        </p:nvSpPr>
        <p:spPr>
          <a:xfrm>
            <a:off x="6958003" y="4321861"/>
            <a:ext cx="1871663" cy="507315"/>
          </a:xfrm>
          <a:custGeom>
            <a:avLst/>
            <a:gdLst>
              <a:gd name="connsiteX0" fmla="*/ 0 w 1871663"/>
              <a:gd name="connsiteY0" fmla="*/ 507315 h 507315"/>
              <a:gd name="connsiteX1" fmla="*/ 428625 w 1871663"/>
              <a:gd name="connsiteY1" fmla="*/ 393015 h 507315"/>
              <a:gd name="connsiteX2" fmla="*/ 585788 w 1871663"/>
              <a:gd name="connsiteY2" fmla="*/ 150127 h 507315"/>
              <a:gd name="connsiteX3" fmla="*/ 657225 w 1871663"/>
              <a:gd name="connsiteY3" fmla="*/ 21540 h 507315"/>
              <a:gd name="connsiteX4" fmla="*/ 757238 w 1871663"/>
              <a:gd name="connsiteY4" fmla="*/ 35827 h 507315"/>
              <a:gd name="connsiteX5" fmla="*/ 885825 w 1871663"/>
              <a:gd name="connsiteY5" fmla="*/ 364440 h 507315"/>
              <a:gd name="connsiteX6" fmla="*/ 1257300 w 1871663"/>
              <a:gd name="connsiteY6" fmla="*/ 478740 h 507315"/>
              <a:gd name="connsiteX7" fmla="*/ 1871663 w 1871663"/>
              <a:gd name="connsiteY7" fmla="*/ 507315 h 5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663" h="507315">
                <a:moveTo>
                  <a:pt x="0" y="507315"/>
                </a:moveTo>
                <a:cubicBezTo>
                  <a:pt x="165497" y="479930"/>
                  <a:pt x="330994" y="452546"/>
                  <a:pt x="428625" y="393015"/>
                </a:cubicBezTo>
                <a:cubicBezTo>
                  <a:pt x="526256" y="333484"/>
                  <a:pt x="547688" y="212040"/>
                  <a:pt x="585788" y="150127"/>
                </a:cubicBezTo>
                <a:cubicBezTo>
                  <a:pt x="623888" y="88214"/>
                  <a:pt x="628650" y="40590"/>
                  <a:pt x="657225" y="21540"/>
                </a:cubicBezTo>
                <a:cubicBezTo>
                  <a:pt x="685800" y="2490"/>
                  <a:pt x="719138" y="-21323"/>
                  <a:pt x="757238" y="35827"/>
                </a:cubicBezTo>
                <a:cubicBezTo>
                  <a:pt x="795338" y="92977"/>
                  <a:pt x="802481" y="290621"/>
                  <a:pt x="885825" y="364440"/>
                </a:cubicBezTo>
                <a:cubicBezTo>
                  <a:pt x="969169" y="438259"/>
                  <a:pt x="1092994" y="454928"/>
                  <a:pt x="1257300" y="478740"/>
                </a:cubicBezTo>
                <a:cubicBezTo>
                  <a:pt x="1421606" y="502552"/>
                  <a:pt x="1646634" y="504933"/>
                  <a:pt x="1871663" y="507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フリーフォーム 201"/>
          <p:cNvSpPr/>
          <p:nvPr/>
        </p:nvSpPr>
        <p:spPr>
          <a:xfrm>
            <a:off x="7000866" y="2334409"/>
            <a:ext cx="1728787" cy="605341"/>
          </a:xfrm>
          <a:custGeom>
            <a:avLst/>
            <a:gdLst>
              <a:gd name="connsiteX0" fmla="*/ 0 w 1728787"/>
              <a:gd name="connsiteY0" fmla="*/ 580242 h 605341"/>
              <a:gd name="connsiteX1" fmla="*/ 100012 w 1728787"/>
              <a:gd name="connsiteY1" fmla="*/ 194479 h 605341"/>
              <a:gd name="connsiteX2" fmla="*/ 185737 w 1728787"/>
              <a:gd name="connsiteY2" fmla="*/ 51604 h 605341"/>
              <a:gd name="connsiteX3" fmla="*/ 314325 w 1728787"/>
              <a:gd name="connsiteY3" fmla="*/ 8742 h 605341"/>
              <a:gd name="connsiteX4" fmla="*/ 471487 w 1728787"/>
              <a:gd name="connsiteY4" fmla="*/ 208767 h 605341"/>
              <a:gd name="connsiteX5" fmla="*/ 728662 w 1728787"/>
              <a:gd name="connsiteY5" fmla="*/ 565954 h 605341"/>
              <a:gd name="connsiteX6" fmla="*/ 1728787 w 1728787"/>
              <a:gd name="connsiteY6" fmla="*/ 580242 h 60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787" h="605341">
                <a:moveTo>
                  <a:pt x="0" y="580242"/>
                </a:moveTo>
                <a:cubicBezTo>
                  <a:pt x="34528" y="431413"/>
                  <a:pt x="69056" y="282585"/>
                  <a:pt x="100012" y="194479"/>
                </a:cubicBezTo>
                <a:cubicBezTo>
                  <a:pt x="130968" y="106373"/>
                  <a:pt x="150018" y="82560"/>
                  <a:pt x="185737" y="51604"/>
                </a:cubicBezTo>
                <a:cubicBezTo>
                  <a:pt x="221456" y="20648"/>
                  <a:pt x="266700" y="-17452"/>
                  <a:pt x="314325" y="8742"/>
                </a:cubicBezTo>
                <a:cubicBezTo>
                  <a:pt x="361950" y="34936"/>
                  <a:pt x="402431" y="115898"/>
                  <a:pt x="471487" y="208767"/>
                </a:cubicBezTo>
                <a:cubicBezTo>
                  <a:pt x="540543" y="301636"/>
                  <a:pt x="519112" y="504042"/>
                  <a:pt x="728662" y="565954"/>
                </a:cubicBezTo>
                <a:cubicBezTo>
                  <a:pt x="938212" y="627866"/>
                  <a:pt x="1333499" y="604054"/>
                  <a:pt x="1728787" y="580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フリーフォーム 202"/>
          <p:cNvSpPr/>
          <p:nvPr/>
        </p:nvSpPr>
        <p:spPr>
          <a:xfrm>
            <a:off x="6958003" y="3091921"/>
            <a:ext cx="1843088" cy="508530"/>
          </a:xfrm>
          <a:custGeom>
            <a:avLst/>
            <a:gdLst>
              <a:gd name="connsiteX0" fmla="*/ 0 w 1843088"/>
              <a:gd name="connsiteY0" fmla="*/ 508530 h 508530"/>
              <a:gd name="connsiteX1" fmla="*/ 100013 w 1843088"/>
              <a:gd name="connsiteY1" fmla="*/ 222780 h 508530"/>
              <a:gd name="connsiteX2" fmla="*/ 185738 w 1843088"/>
              <a:gd name="connsiteY2" fmla="*/ 65617 h 508530"/>
              <a:gd name="connsiteX3" fmla="*/ 371475 w 1843088"/>
              <a:gd name="connsiteY3" fmla="*/ 8467 h 508530"/>
              <a:gd name="connsiteX4" fmla="*/ 657225 w 1843088"/>
              <a:gd name="connsiteY4" fmla="*/ 237067 h 508530"/>
              <a:gd name="connsiteX5" fmla="*/ 1014413 w 1843088"/>
              <a:gd name="connsiteY5" fmla="*/ 422805 h 508530"/>
              <a:gd name="connsiteX6" fmla="*/ 1843088 w 1843088"/>
              <a:gd name="connsiteY6" fmla="*/ 494242 h 50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3088" h="508530">
                <a:moveTo>
                  <a:pt x="0" y="508530"/>
                </a:moveTo>
                <a:cubicBezTo>
                  <a:pt x="34528" y="402564"/>
                  <a:pt x="69057" y="296599"/>
                  <a:pt x="100013" y="222780"/>
                </a:cubicBezTo>
                <a:cubicBezTo>
                  <a:pt x="130969" y="148961"/>
                  <a:pt x="140494" y="101336"/>
                  <a:pt x="185738" y="65617"/>
                </a:cubicBezTo>
                <a:cubicBezTo>
                  <a:pt x="230982" y="29898"/>
                  <a:pt x="292894" y="-20108"/>
                  <a:pt x="371475" y="8467"/>
                </a:cubicBezTo>
                <a:cubicBezTo>
                  <a:pt x="450056" y="37042"/>
                  <a:pt x="550069" y="168011"/>
                  <a:pt x="657225" y="237067"/>
                </a:cubicBezTo>
                <a:cubicBezTo>
                  <a:pt x="764381" y="306123"/>
                  <a:pt x="816769" y="379942"/>
                  <a:pt x="1014413" y="422805"/>
                </a:cubicBezTo>
                <a:cubicBezTo>
                  <a:pt x="1212057" y="465668"/>
                  <a:pt x="1527572" y="479955"/>
                  <a:pt x="1843088" y="494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6048504" y="5543981"/>
            <a:ext cx="443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現在の</a:t>
            </a:r>
            <a:r>
              <a:rPr lang="en-US" altLang="ja-JP" dirty="0" smtClean="0"/>
              <a:t>Parameter</a:t>
            </a:r>
            <a:r>
              <a:rPr lang="ja-JP" altLang="en-US" dirty="0" smtClean="0"/>
              <a:t>での各</a:t>
            </a:r>
            <a:r>
              <a:rPr lang="en-US" altLang="ja-JP" dirty="0" smtClean="0"/>
              <a:t>Particle</a:t>
            </a:r>
            <a:r>
              <a:rPr lang="ja-JP" altLang="en-US" dirty="0" smtClean="0"/>
              <a:t>に対する</a:t>
            </a:r>
            <a:endParaRPr lang="en-US" altLang="ja-JP" dirty="0" smtClean="0"/>
          </a:p>
          <a:p>
            <a:r>
              <a:rPr kumimoji="1" lang="ja-JP" altLang="en-US" dirty="0" smtClean="0"/>
              <a:t>観測値の対数尤度と</a:t>
            </a:r>
            <a:endParaRPr kumimoji="1" lang="en-US" altLang="ja-JP" dirty="0" smtClean="0"/>
          </a:p>
          <a:p>
            <a:r>
              <a:rPr kumimoji="1" lang="en-US" altLang="ja-JP" dirty="0" smtClean="0"/>
              <a:t>Smoothing Weight</a:t>
            </a:r>
            <a:r>
              <a:rPr kumimoji="1" lang="ja-JP" altLang="en-US" dirty="0" smtClean="0"/>
              <a:t>の積の合計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205" name="円/楕円 204"/>
          <p:cNvSpPr/>
          <p:nvPr/>
        </p:nvSpPr>
        <p:spPr>
          <a:xfrm>
            <a:off x="7214948" y="914053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" name="円/楕円 205"/>
          <p:cNvSpPr/>
          <p:nvPr/>
        </p:nvSpPr>
        <p:spPr>
          <a:xfrm>
            <a:off x="7210185" y="1637955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7" name="円/楕円 206"/>
          <p:cNvSpPr/>
          <p:nvPr/>
        </p:nvSpPr>
        <p:spPr>
          <a:xfrm>
            <a:off x="7219712" y="2318996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8" name="円/楕円 207"/>
          <p:cNvSpPr/>
          <p:nvPr/>
        </p:nvSpPr>
        <p:spPr>
          <a:xfrm>
            <a:off x="7229240" y="3057184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9" name="円/楕円 208"/>
          <p:cNvSpPr/>
          <p:nvPr/>
        </p:nvSpPr>
        <p:spPr>
          <a:xfrm>
            <a:off x="7224472" y="4123980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0" name="円/楕円 209"/>
          <p:cNvSpPr/>
          <p:nvPr/>
        </p:nvSpPr>
        <p:spPr>
          <a:xfrm>
            <a:off x="7219706" y="4733583"/>
            <a:ext cx="54000" cy="5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1" name="角丸四角形吹き出し 210"/>
          <p:cNvSpPr/>
          <p:nvPr/>
        </p:nvSpPr>
        <p:spPr>
          <a:xfrm>
            <a:off x="7481344" y="145788"/>
            <a:ext cx="3234574" cy="601622"/>
          </a:xfrm>
          <a:prstGeom prst="wedgeRoundRectCallout">
            <a:avLst>
              <a:gd name="adj1" fmla="val -53903"/>
              <a:gd name="adj2" fmla="val 76749"/>
              <a:gd name="adj3" fmla="val 16667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Parameter</a:t>
            </a:r>
            <a:r>
              <a:rPr lang="ja-JP" altLang="en-US" dirty="0" smtClean="0"/>
              <a:t>によって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発生する分布の形状が変わる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570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375</Words>
  <Application>Microsoft Macintosh PowerPoint</Application>
  <PresentationFormat>ワイド画面</PresentationFormat>
  <Paragraphs>74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Cambria Math</vt:lpstr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稗田　尚弥</dc:creator>
  <cp:lastModifiedBy>稗田　尚弥</cp:lastModifiedBy>
  <cp:revision>31</cp:revision>
  <dcterms:created xsi:type="dcterms:W3CDTF">2017-08-28T11:22:45Z</dcterms:created>
  <dcterms:modified xsi:type="dcterms:W3CDTF">2017-08-29T14:21:10Z</dcterms:modified>
</cp:coreProperties>
</file>