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embeddedFontLst>
    <p:embeddedFont>
      <p:font typeface="Calibri"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880792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14378b176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14378b17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14463239a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14463239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14378b176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14378b1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5" name="Google Shape;9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1" name="Google Shape;1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Google Shape;10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14378b17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14378b1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ee8f2d2fc2eb40d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ee8f2d2fc2eb40d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14378b176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14378b17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14378b17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14378b17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TIFR</a:t>
            </a:r>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AISCM FCRIT, VASHI</a:t>
            </a:r>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TIFR</a:t>
            </a:r>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AISCM FCRIT, VASHI</a:t>
            </a:r>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TIFR</a:t>
            </a:r>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AISCM FCRIT, VASHI</a:t>
            </a:r>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TIFR</a:t>
            </a:r>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AISCM FCRIT, VASHI</a:t>
            </a:r>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TIFR</a:t>
            </a:r>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AISCM FCRIT, VASHI</a:t>
            </a:r>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TIFR</a:t>
            </a:r>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AISCM FCRIT, VASHI</a:t>
            </a:r>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TIFR</a:t>
            </a:r>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AISCM FCRIT, VASHI</a:t>
            </a:r>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TIFR</a:t>
            </a:r>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AISCM FCRIT, VASHI</a:t>
            </a:r>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TIFR</a:t>
            </a:r>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AISCM FCRIT, VASHI</a:t>
            </a:r>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TIFR</a:t>
            </a:r>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AISCM FCRIT, VASHI</a:t>
            </a:r>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TIFR</a:t>
            </a:r>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AISCM FCRIT, VASHI</a:t>
            </a:r>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TIFR</a:t>
            </a:r>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AISCM FCRIT, VASHI</a:t>
            </a:r>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DESCRIPTION OF SENSORS USED IN AISCM PROJECT</a:t>
            </a:r>
            <a:endParaRPr sz="4400" b="0" i="0" u="none" strike="noStrike" cap="none">
              <a:solidFill>
                <a:schemeClr val="dk1"/>
              </a:solidFill>
              <a:latin typeface="Calibri"/>
              <a:ea typeface="Calibri"/>
              <a:cs typeface="Calibri"/>
              <a:sym typeface="Calibri"/>
            </a:endParaRPr>
          </a:p>
        </p:txBody>
      </p:sp>
      <p:sp>
        <p:nvSpPr>
          <p:cNvPr id="85" name="Google Shape;85;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r" rtl="0">
              <a:lnSpc>
                <a:spcPct val="80000"/>
              </a:lnSpc>
              <a:spcBef>
                <a:spcPts val="0"/>
              </a:spcBef>
              <a:spcAft>
                <a:spcPts val="0"/>
              </a:spcAft>
              <a:buClr>
                <a:srgbClr val="888888"/>
              </a:buClr>
              <a:buSzPts val="2720"/>
              <a:buFont typeface="Arial"/>
              <a:buNone/>
            </a:pPr>
            <a:r>
              <a:rPr lang="en-IN" sz="2720" b="0" i="0" u="none" strike="noStrike" cap="none">
                <a:solidFill>
                  <a:srgbClr val="888888"/>
                </a:solidFill>
                <a:latin typeface="Calibri"/>
                <a:ea typeface="Calibri"/>
                <a:cs typeface="Calibri"/>
                <a:sym typeface="Calibri"/>
              </a:rPr>
              <a:t>Suraj Padhy</a:t>
            </a:r>
            <a:endParaRPr sz="2720" b="0" i="0" u="none" strike="noStrike" cap="none">
              <a:solidFill>
                <a:srgbClr val="888888"/>
              </a:solidFill>
              <a:latin typeface="Calibri"/>
              <a:ea typeface="Calibri"/>
              <a:cs typeface="Calibri"/>
              <a:sym typeface="Calibri"/>
            </a:endParaRPr>
          </a:p>
          <a:p>
            <a:pPr marL="0" marR="0" lvl="0" indent="0" algn="r" rtl="0">
              <a:lnSpc>
                <a:spcPct val="80000"/>
              </a:lnSpc>
              <a:spcBef>
                <a:spcPts val="544"/>
              </a:spcBef>
              <a:spcAft>
                <a:spcPts val="0"/>
              </a:spcAft>
              <a:buClr>
                <a:srgbClr val="888888"/>
              </a:buClr>
              <a:buSzPts val="2720"/>
              <a:buFont typeface="Arial"/>
              <a:buNone/>
            </a:pPr>
            <a:r>
              <a:rPr lang="en-IN" sz="2720" b="0" i="0" u="none" strike="noStrike" cap="none">
                <a:solidFill>
                  <a:srgbClr val="888888"/>
                </a:solidFill>
                <a:latin typeface="Calibri"/>
                <a:ea typeface="Calibri"/>
                <a:cs typeface="Calibri"/>
                <a:sym typeface="Calibri"/>
              </a:rPr>
              <a:t>Lasya vadapalli</a:t>
            </a:r>
            <a:endParaRPr sz="2720" b="0" i="0" u="none" strike="noStrike" cap="none">
              <a:solidFill>
                <a:srgbClr val="888888"/>
              </a:solidFill>
              <a:latin typeface="Calibri"/>
              <a:ea typeface="Calibri"/>
              <a:cs typeface="Calibri"/>
              <a:sym typeface="Calibri"/>
            </a:endParaRPr>
          </a:p>
          <a:p>
            <a:pPr marL="0" marR="0" lvl="0" indent="0" algn="r" rtl="0">
              <a:lnSpc>
                <a:spcPct val="80000"/>
              </a:lnSpc>
              <a:spcBef>
                <a:spcPts val="544"/>
              </a:spcBef>
              <a:spcAft>
                <a:spcPts val="0"/>
              </a:spcAft>
              <a:buClr>
                <a:srgbClr val="888888"/>
              </a:buClr>
              <a:buSzPts val="2720"/>
              <a:buFont typeface="Arial"/>
              <a:buNone/>
            </a:pPr>
            <a:r>
              <a:rPr lang="en-IN" sz="2720" b="0" i="0" u="none" strike="noStrike" cap="none">
                <a:solidFill>
                  <a:srgbClr val="888888"/>
                </a:solidFill>
                <a:latin typeface="Calibri"/>
                <a:ea typeface="Calibri"/>
                <a:cs typeface="Calibri"/>
                <a:sym typeface="Calibri"/>
              </a:rPr>
              <a:t>Yashshree Patil</a:t>
            </a:r>
            <a:endParaRPr sz="2720" b="0" i="0" u="none" strike="noStrike" cap="none">
              <a:solidFill>
                <a:srgbClr val="888888"/>
              </a:solidFill>
              <a:latin typeface="Calibri"/>
              <a:ea typeface="Calibri"/>
              <a:cs typeface="Calibri"/>
              <a:sym typeface="Calibri"/>
            </a:endParaRPr>
          </a:p>
          <a:p>
            <a:pPr marL="0" marR="0" lvl="0" indent="0" algn="r" rtl="0">
              <a:lnSpc>
                <a:spcPct val="80000"/>
              </a:lnSpc>
              <a:spcBef>
                <a:spcPts val="544"/>
              </a:spcBef>
              <a:spcAft>
                <a:spcPts val="0"/>
              </a:spcAft>
              <a:buClr>
                <a:srgbClr val="888888"/>
              </a:buClr>
              <a:buSzPts val="2720"/>
              <a:buFont typeface="Arial"/>
              <a:buNone/>
            </a:pPr>
            <a:r>
              <a:rPr lang="en-IN" sz="2720" b="0" i="0" u="none" strike="noStrike" cap="none">
                <a:solidFill>
                  <a:srgbClr val="888888"/>
                </a:solidFill>
                <a:latin typeface="Calibri"/>
                <a:ea typeface="Calibri"/>
                <a:cs typeface="Calibri"/>
                <a:sym typeface="Calibri"/>
              </a:rPr>
              <a:t>Rashmi Pawar</a:t>
            </a:r>
            <a:endParaRPr sz="2720" b="0" i="0" u="none" strike="noStrike" cap="none">
              <a:solidFill>
                <a:srgbClr val="888888"/>
              </a:solidFill>
              <a:latin typeface="Calibri"/>
              <a:ea typeface="Calibri"/>
              <a:cs typeface="Calibri"/>
              <a:sym typeface="Calibri"/>
            </a:endParaRPr>
          </a:p>
          <a:p>
            <a:pPr marL="0" marR="0" lvl="0" indent="0" algn="ctr" rtl="0">
              <a:lnSpc>
                <a:spcPct val="80000"/>
              </a:lnSpc>
              <a:spcBef>
                <a:spcPts val="544"/>
              </a:spcBef>
              <a:spcAft>
                <a:spcPts val="0"/>
              </a:spcAft>
              <a:buClr>
                <a:srgbClr val="888888"/>
              </a:buClr>
              <a:buSzPts val="2720"/>
              <a:buFont typeface="Arial"/>
              <a:buNone/>
            </a:pPr>
            <a:endParaRPr sz="2720" b="0" i="0" u="none" strike="noStrike" cap="none">
              <a:solidFill>
                <a:srgbClr val="888888"/>
              </a:solidFill>
              <a:latin typeface="Calibri"/>
              <a:ea typeface="Calibri"/>
              <a:cs typeface="Calibri"/>
              <a:sym typeface="Calibri"/>
            </a:endParaRPr>
          </a:p>
        </p:txBody>
      </p:sp>
      <p:sp>
        <p:nvSpPr>
          <p:cNvPr id="2" name="Date Placeholder 1"/>
          <p:cNvSpPr>
            <a:spLocks noGrp="1"/>
          </p:cNvSpPr>
          <p:nvPr>
            <p:ph type="dt" idx="10"/>
          </p:nvPr>
        </p:nvSpPr>
        <p:spPr/>
        <p:txBody>
          <a:bodyPr/>
          <a:lstStyle/>
          <a:p>
            <a:r>
              <a:rPr lang="en-US" smtClean="0"/>
              <a:t>TIFR</a:t>
            </a:r>
            <a:endParaRPr lang="en-US"/>
          </a:p>
        </p:txBody>
      </p:sp>
      <p:sp>
        <p:nvSpPr>
          <p:cNvPr id="3" name="Footer Placeholder 2"/>
          <p:cNvSpPr>
            <a:spLocks noGrp="1"/>
          </p:cNvSpPr>
          <p:nvPr>
            <p:ph type="ftr" idx="11"/>
          </p:nvPr>
        </p:nvSpPr>
        <p:spPr/>
        <p:txBody>
          <a:bodyPr/>
          <a:lstStyle/>
          <a:p>
            <a:r>
              <a:rPr lang="en-US" smtClean="0"/>
              <a:t>AISCM FCRIT, VASHI</a:t>
            </a:r>
            <a:endParaRPr lang="en-US"/>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chemeClr val="dk1"/>
              </a:buClr>
              <a:buSzPts val="3959"/>
              <a:buFont typeface="Calibri"/>
              <a:buNone/>
            </a:pPr>
            <a:r>
              <a:rPr lang="en-IN" dirty="0"/>
              <a:t>OPERATION: MEASURING </a:t>
            </a:r>
            <a:r>
              <a:rPr lang="en-IN" dirty="0" smtClean="0"/>
              <a:t>MOISTURE</a:t>
            </a:r>
            <a:endParaRPr dirty="0"/>
          </a:p>
        </p:txBody>
      </p:sp>
      <p:sp>
        <p:nvSpPr>
          <p:cNvPr id="156" name="Google Shape;156;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355600" rtl="0">
              <a:spcBef>
                <a:spcPts val="640"/>
              </a:spcBef>
              <a:spcAft>
                <a:spcPts val="0"/>
              </a:spcAft>
              <a:buClr>
                <a:srgbClr val="000000"/>
              </a:buClr>
              <a:buSzPts val="2000"/>
              <a:buChar char="•"/>
            </a:pPr>
            <a:r>
              <a:rPr lang="en-IN" sz="2000" dirty="0">
                <a:solidFill>
                  <a:srgbClr val="000000"/>
                </a:solidFill>
                <a:latin typeface="Calibri" pitchFamily="34" charset="0"/>
                <a:cs typeface="Calibri" pitchFamily="34" charset="0"/>
              </a:rPr>
              <a:t>Moisture Sensor uses the two probes to pass current through the soil, and then it reads that resistance to get the moisture level. More water makes the soil conduct electricity more easily (less resistance), while dry soil conducts electricity poorly (more resistance).</a:t>
            </a:r>
            <a:endParaRPr sz="2000" dirty="0">
              <a:solidFill>
                <a:srgbClr val="000000"/>
              </a:solidFill>
              <a:latin typeface="Calibri" pitchFamily="34" charset="0"/>
              <a:cs typeface="Calibri" pitchFamily="34" charset="0"/>
            </a:endParaRPr>
          </a:p>
          <a:p>
            <a:pPr marL="457200" lvl="0" indent="-355600" rtl="0">
              <a:spcBef>
                <a:spcPts val="0"/>
              </a:spcBef>
              <a:spcAft>
                <a:spcPts val="0"/>
              </a:spcAft>
              <a:buClr>
                <a:srgbClr val="000000"/>
              </a:buClr>
              <a:buSzPts val="2000"/>
              <a:buChar char="•"/>
            </a:pPr>
            <a:r>
              <a:rPr lang="en-IN" sz="2000" dirty="0">
                <a:solidFill>
                  <a:srgbClr val="000000"/>
                </a:solidFill>
                <a:highlight>
                  <a:srgbClr val="FFFFFF"/>
                </a:highlight>
                <a:latin typeface="Calibri" pitchFamily="34" charset="0"/>
                <a:ea typeface="Arial"/>
                <a:cs typeface="Calibri" pitchFamily="34" charset="0"/>
                <a:sym typeface="Arial"/>
              </a:rPr>
              <a:t>sensor gives us the value from 0-1023</a:t>
            </a:r>
            <a:endParaRPr sz="2000" dirty="0">
              <a:solidFill>
                <a:srgbClr val="000000"/>
              </a:solidFill>
              <a:highlight>
                <a:srgbClr val="FFFFFF"/>
              </a:highlight>
              <a:latin typeface="Calibri" pitchFamily="34" charset="0"/>
              <a:ea typeface="Arial"/>
              <a:cs typeface="Calibri" pitchFamily="34" charset="0"/>
              <a:sym typeface="Arial"/>
            </a:endParaRPr>
          </a:p>
          <a:p>
            <a:pPr marL="457200" lvl="0" indent="-355600" rtl="0">
              <a:spcBef>
                <a:spcPts val="0"/>
              </a:spcBef>
              <a:spcAft>
                <a:spcPts val="0"/>
              </a:spcAft>
              <a:buClr>
                <a:srgbClr val="000000"/>
              </a:buClr>
              <a:buSzPts val="2000"/>
              <a:buFont typeface="Arial"/>
              <a:buChar char="•"/>
            </a:pPr>
            <a:r>
              <a:rPr lang="en-IN" sz="2000" dirty="0">
                <a:solidFill>
                  <a:srgbClr val="000000"/>
                </a:solidFill>
                <a:highlight>
                  <a:srgbClr val="FFFFFF"/>
                </a:highlight>
                <a:latin typeface="Calibri" pitchFamily="34" charset="0"/>
                <a:ea typeface="Proxima Nova"/>
                <a:cs typeface="Calibri" pitchFamily="34" charset="0"/>
                <a:sym typeface="Proxima Nova"/>
              </a:rPr>
              <a:t>The ADS1115 are great analog to digital converters that are easy to use with the Raspberry Pi using its I2C communication bus.</a:t>
            </a:r>
            <a:endParaRPr sz="2000" dirty="0">
              <a:solidFill>
                <a:srgbClr val="000000"/>
              </a:solidFill>
              <a:highlight>
                <a:srgbClr val="FFFFFF"/>
              </a:highlight>
              <a:latin typeface="Calibri" pitchFamily="34" charset="0"/>
              <a:ea typeface="Proxima Nova"/>
              <a:cs typeface="Calibri" pitchFamily="34" charset="0"/>
              <a:sym typeface="Proxima Nova"/>
            </a:endParaRPr>
          </a:p>
          <a:p>
            <a:pPr marL="457200" lvl="0" indent="-355600">
              <a:spcBef>
                <a:spcPts val="0"/>
              </a:spcBef>
              <a:spcAft>
                <a:spcPts val="0"/>
              </a:spcAft>
              <a:buClr>
                <a:srgbClr val="000000"/>
              </a:buClr>
              <a:buSzPts val="2000"/>
              <a:buFont typeface="Proxima Nova"/>
              <a:buChar char="•"/>
            </a:pPr>
            <a:r>
              <a:rPr lang="en-IN" sz="2000" dirty="0">
                <a:solidFill>
                  <a:srgbClr val="000000"/>
                </a:solidFill>
                <a:highlight>
                  <a:srgbClr val="FFFFFF"/>
                </a:highlight>
                <a:latin typeface="Calibri" pitchFamily="34" charset="0"/>
                <a:ea typeface="Proxima Nova"/>
                <a:cs typeface="Calibri" pitchFamily="34" charset="0"/>
                <a:sym typeface="Proxima Nova"/>
              </a:rPr>
              <a:t> Gain will amplify signals so it's easier to read small weak </a:t>
            </a:r>
            <a:r>
              <a:rPr lang="en-IN" sz="2000" dirty="0" err="1">
                <a:solidFill>
                  <a:srgbClr val="000000"/>
                </a:solidFill>
                <a:highlight>
                  <a:srgbClr val="FFFFFF"/>
                </a:highlight>
                <a:latin typeface="Calibri" pitchFamily="34" charset="0"/>
                <a:ea typeface="Proxima Nova"/>
                <a:cs typeface="Calibri" pitchFamily="34" charset="0"/>
                <a:sym typeface="Proxima Nova"/>
              </a:rPr>
              <a:t>signals.The</a:t>
            </a:r>
            <a:r>
              <a:rPr lang="en-IN" sz="2000" dirty="0">
                <a:solidFill>
                  <a:srgbClr val="000000"/>
                </a:solidFill>
                <a:highlight>
                  <a:srgbClr val="FFFFFF"/>
                </a:highlight>
                <a:latin typeface="Calibri" pitchFamily="34" charset="0"/>
                <a:ea typeface="Proxima Nova"/>
                <a:cs typeface="Calibri" pitchFamily="34" charset="0"/>
                <a:sym typeface="Proxima Nova"/>
              </a:rPr>
              <a:t> gain also controls the range of voltages that can be read by the chip</a:t>
            </a:r>
            <a:endParaRPr sz="2000" dirty="0">
              <a:solidFill>
                <a:srgbClr val="000000"/>
              </a:solidFill>
              <a:highlight>
                <a:srgbClr val="FFFFFF"/>
              </a:highlight>
              <a:latin typeface="Calibri" pitchFamily="34" charset="0"/>
              <a:ea typeface="Proxima Nova"/>
              <a:cs typeface="Calibri" pitchFamily="34" charset="0"/>
              <a:sym typeface="Proxima Nova"/>
            </a:endParaRPr>
          </a:p>
        </p:txBody>
      </p:sp>
      <p:sp>
        <p:nvSpPr>
          <p:cNvPr id="2" name="Date Placeholder 1"/>
          <p:cNvSpPr>
            <a:spLocks noGrp="1"/>
          </p:cNvSpPr>
          <p:nvPr>
            <p:ph type="dt" idx="10"/>
          </p:nvPr>
        </p:nvSpPr>
        <p:spPr/>
        <p:txBody>
          <a:bodyPr/>
          <a:lstStyle/>
          <a:p>
            <a:r>
              <a:rPr lang="en-US" smtClean="0"/>
              <a:t>TIFR</a:t>
            </a:r>
            <a:endParaRPr lang="en-US"/>
          </a:p>
        </p:txBody>
      </p:sp>
      <p:sp>
        <p:nvSpPr>
          <p:cNvPr id="3" name="Footer Placeholder 2"/>
          <p:cNvSpPr>
            <a:spLocks noGrp="1"/>
          </p:cNvSpPr>
          <p:nvPr>
            <p:ph type="ftr" idx="11"/>
          </p:nvPr>
        </p:nvSpPr>
        <p:spPr/>
        <p:txBody>
          <a:bodyPr/>
          <a:lstStyle/>
          <a:p>
            <a:r>
              <a:rPr lang="en-US" smtClean="0"/>
              <a:t>AISCM FCRIT, VASHI</a:t>
            </a:r>
            <a:endParaRPr lang="en-US"/>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3"/>
          <p:cNvSpPr txBox="1">
            <a:spLocks noGrp="1"/>
          </p:cNvSpPr>
          <p:nvPr>
            <p:ph type="body" idx="1"/>
          </p:nvPr>
        </p:nvSpPr>
        <p:spPr>
          <a:xfrm>
            <a:off x="457200" y="551145"/>
            <a:ext cx="8229600" cy="5575155"/>
          </a:xfrm>
          <a:prstGeom prst="rect">
            <a:avLst/>
          </a:prstGeom>
        </p:spPr>
        <p:txBody>
          <a:bodyPr spcFirstLastPara="1" wrap="square" lIns="91425" tIns="45700" rIns="91425" bIns="45700" anchor="t" anchorCtr="0">
            <a:noAutofit/>
          </a:bodyPr>
          <a:lstStyle/>
          <a:p>
            <a:pPr marL="0" lvl="0" indent="0" rtl="0">
              <a:spcBef>
                <a:spcPts val="640"/>
              </a:spcBef>
              <a:spcAft>
                <a:spcPts val="0"/>
              </a:spcAft>
              <a:buNone/>
            </a:pPr>
            <a:r>
              <a:rPr lang="en-IN" dirty="0">
                <a:latin typeface="Calibri" pitchFamily="34" charset="0"/>
                <a:cs typeface="Calibri" pitchFamily="34" charset="0"/>
              </a:rPr>
              <a:t>Gain values:</a:t>
            </a:r>
            <a:endParaRPr dirty="0">
              <a:latin typeface="Calibri" pitchFamily="34" charset="0"/>
              <a:cs typeface="Calibri" pitchFamily="34" charset="0"/>
            </a:endParaRPr>
          </a:p>
          <a:p>
            <a:pPr marL="457200" lvl="0" indent="-355600" rtl="0">
              <a:lnSpc>
                <a:spcPct val="115000"/>
              </a:lnSpc>
              <a:spcBef>
                <a:spcPts val="0"/>
              </a:spcBef>
              <a:spcAft>
                <a:spcPts val="0"/>
              </a:spcAft>
              <a:buClr>
                <a:srgbClr val="000000"/>
              </a:buClr>
              <a:buSzPts val="2000"/>
              <a:buFont typeface="Courier New"/>
              <a:buChar char="•"/>
            </a:pPr>
            <a:r>
              <a:rPr lang="en-IN" sz="2000" dirty="0">
                <a:solidFill>
                  <a:srgbClr val="000000"/>
                </a:solidFill>
                <a:latin typeface="Calibri" pitchFamily="34" charset="0"/>
                <a:ea typeface="Courier New"/>
                <a:cs typeface="Calibri" pitchFamily="34" charset="0"/>
                <a:sym typeface="Courier New"/>
              </a:rPr>
              <a:t>2/3 = +/-6.144V</a:t>
            </a:r>
            <a:endParaRPr sz="2000" dirty="0">
              <a:solidFill>
                <a:srgbClr val="000000"/>
              </a:solidFill>
              <a:latin typeface="Calibri" pitchFamily="34" charset="0"/>
              <a:ea typeface="Courier New"/>
              <a:cs typeface="Calibri" pitchFamily="34" charset="0"/>
              <a:sym typeface="Courier New"/>
            </a:endParaRPr>
          </a:p>
          <a:p>
            <a:pPr marL="457200" lvl="0" indent="-355600" rtl="0">
              <a:lnSpc>
                <a:spcPct val="115000"/>
              </a:lnSpc>
              <a:spcBef>
                <a:spcPts val="0"/>
              </a:spcBef>
              <a:spcAft>
                <a:spcPts val="0"/>
              </a:spcAft>
              <a:buClr>
                <a:srgbClr val="000000"/>
              </a:buClr>
              <a:buSzPts val="2000"/>
              <a:buFont typeface="Courier New"/>
              <a:buChar char="•"/>
            </a:pPr>
            <a:r>
              <a:rPr lang="en-IN" sz="2000" dirty="0">
                <a:solidFill>
                  <a:srgbClr val="000000"/>
                </a:solidFill>
                <a:latin typeface="Calibri" pitchFamily="34" charset="0"/>
                <a:ea typeface="Courier New"/>
                <a:cs typeface="Calibri" pitchFamily="34" charset="0"/>
                <a:sym typeface="Courier New"/>
              </a:rPr>
              <a:t>1 = +/-4.096V</a:t>
            </a:r>
            <a:endParaRPr sz="2000" dirty="0">
              <a:solidFill>
                <a:srgbClr val="000000"/>
              </a:solidFill>
              <a:latin typeface="Calibri" pitchFamily="34" charset="0"/>
              <a:ea typeface="Courier New"/>
              <a:cs typeface="Calibri" pitchFamily="34" charset="0"/>
              <a:sym typeface="Courier New"/>
            </a:endParaRPr>
          </a:p>
          <a:p>
            <a:pPr marL="457200" lvl="0" indent="-355600" rtl="0">
              <a:lnSpc>
                <a:spcPct val="115000"/>
              </a:lnSpc>
              <a:spcBef>
                <a:spcPts val="0"/>
              </a:spcBef>
              <a:spcAft>
                <a:spcPts val="0"/>
              </a:spcAft>
              <a:buClr>
                <a:srgbClr val="000000"/>
              </a:buClr>
              <a:buSzPts val="2000"/>
              <a:buFont typeface="Courier New"/>
              <a:buChar char="•"/>
            </a:pPr>
            <a:r>
              <a:rPr lang="en-IN" sz="2000" dirty="0">
                <a:solidFill>
                  <a:srgbClr val="000000"/>
                </a:solidFill>
                <a:latin typeface="Calibri" pitchFamily="34" charset="0"/>
                <a:ea typeface="Courier New"/>
                <a:cs typeface="Calibri" pitchFamily="34" charset="0"/>
                <a:sym typeface="Courier New"/>
              </a:rPr>
              <a:t>2 = +/-2.048V</a:t>
            </a:r>
            <a:endParaRPr sz="2000" dirty="0">
              <a:solidFill>
                <a:srgbClr val="000000"/>
              </a:solidFill>
              <a:latin typeface="Calibri" pitchFamily="34" charset="0"/>
              <a:ea typeface="Courier New"/>
              <a:cs typeface="Calibri" pitchFamily="34" charset="0"/>
              <a:sym typeface="Courier New"/>
            </a:endParaRPr>
          </a:p>
          <a:p>
            <a:pPr marL="457200" lvl="0" indent="-355600" rtl="0">
              <a:lnSpc>
                <a:spcPct val="115000"/>
              </a:lnSpc>
              <a:spcBef>
                <a:spcPts val="0"/>
              </a:spcBef>
              <a:spcAft>
                <a:spcPts val="0"/>
              </a:spcAft>
              <a:buClr>
                <a:srgbClr val="000000"/>
              </a:buClr>
              <a:buSzPts val="2000"/>
              <a:buFont typeface="Courier New"/>
              <a:buChar char="•"/>
            </a:pPr>
            <a:r>
              <a:rPr lang="en-IN" sz="2000" dirty="0">
                <a:solidFill>
                  <a:srgbClr val="000000"/>
                </a:solidFill>
                <a:latin typeface="Calibri" pitchFamily="34" charset="0"/>
                <a:ea typeface="Courier New"/>
                <a:cs typeface="Calibri" pitchFamily="34" charset="0"/>
                <a:sym typeface="Courier New"/>
              </a:rPr>
              <a:t>4 = +/-1.024V</a:t>
            </a:r>
            <a:endParaRPr sz="2000" dirty="0">
              <a:solidFill>
                <a:srgbClr val="000000"/>
              </a:solidFill>
              <a:latin typeface="Calibri" pitchFamily="34" charset="0"/>
              <a:ea typeface="Courier New"/>
              <a:cs typeface="Calibri" pitchFamily="34" charset="0"/>
              <a:sym typeface="Courier New"/>
            </a:endParaRPr>
          </a:p>
          <a:p>
            <a:pPr marL="457200" lvl="0" indent="-355600" rtl="0">
              <a:lnSpc>
                <a:spcPct val="115000"/>
              </a:lnSpc>
              <a:spcBef>
                <a:spcPts val="0"/>
              </a:spcBef>
              <a:spcAft>
                <a:spcPts val="0"/>
              </a:spcAft>
              <a:buClr>
                <a:srgbClr val="000000"/>
              </a:buClr>
              <a:buSzPts val="2000"/>
              <a:buFont typeface="Courier New"/>
              <a:buChar char="•"/>
            </a:pPr>
            <a:r>
              <a:rPr lang="en-IN" sz="2000" dirty="0">
                <a:solidFill>
                  <a:srgbClr val="000000"/>
                </a:solidFill>
                <a:latin typeface="Calibri" pitchFamily="34" charset="0"/>
                <a:ea typeface="Courier New"/>
                <a:cs typeface="Calibri" pitchFamily="34" charset="0"/>
                <a:sym typeface="Courier New"/>
              </a:rPr>
              <a:t>8 = +/-0.512V</a:t>
            </a:r>
            <a:endParaRPr sz="2000" dirty="0">
              <a:solidFill>
                <a:srgbClr val="000000"/>
              </a:solidFill>
              <a:latin typeface="Calibri" pitchFamily="34" charset="0"/>
              <a:ea typeface="Courier New"/>
              <a:cs typeface="Calibri" pitchFamily="34" charset="0"/>
              <a:sym typeface="Courier New"/>
            </a:endParaRPr>
          </a:p>
          <a:p>
            <a:pPr marL="457200" lvl="0" indent="-355600" rtl="0">
              <a:lnSpc>
                <a:spcPct val="115000"/>
              </a:lnSpc>
              <a:spcBef>
                <a:spcPts val="0"/>
              </a:spcBef>
              <a:spcAft>
                <a:spcPts val="0"/>
              </a:spcAft>
              <a:buClr>
                <a:srgbClr val="000000"/>
              </a:buClr>
              <a:buSzPts val="2000"/>
              <a:buFont typeface="Courier New"/>
              <a:buChar char="•"/>
            </a:pPr>
            <a:r>
              <a:rPr lang="en-IN" sz="2000" dirty="0">
                <a:solidFill>
                  <a:srgbClr val="000000"/>
                </a:solidFill>
                <a:latin typeface="Calibri" pitchFamily="34" charset="0"/>
                <a:ea typeface="Courier New"/>
                <a:cs typeface="Calibri" pitchFamily="34" charset="0"/>
                <a:sym typeface="Courier New"/>
              </a:rPr>
              <a:t>16 = +/-0.256V</a:t>
            </a:r>
            <a:endParaRPr sz="2000" dirty="0">
              <a:solidFill>
                <a:srgbClr val="000000"/>
              </a:solidFill>
              <a:latin typeface="Calibri" pitchFamily="34" charset="0"/>
              <a:ea typeface="Courier New"/>
              <a:cs typeface="Calibri" pitchFamily="34" charset="0"/>
              <a:sym typeface="Courier New"/>
            </a:endParaRPr>
          </a:p>
          <a:p>
            <a:pPr marL="0" lvl="0" indent="0" rtl="0">
              <a:lnSpc>
                <a:spcPct val="115000"/>
              </a:lnSpc>
              <a:spcBef>
                <a:spcPts val="0"/>
              </a:spcBef>
              <a:spcAft>
                <a:spcPts val="0"/>
              </a:spcAft>
              <a:buNone/>
            </a:pPr>
            <a:endParaRPr sz="2000" dirty="0">
              <a:solidFill>
                <a:srgbClr val="000000"/>
              </a:solidFill>
              <a:latin typeface="Calibri" pitchFamily="34" charset="0"/>
              <a:ea typeface="Courier New"/>
              <a:cs typeface="Calibri" pitchFamily="34" charset="0"/>
              <a:sym typeface="Courier New"/>
            </a:endParaRPr>
          </a:p>
          <a:p>
            <a:pPr marL="0" lvl="0" indent="0" rtl="0">
              <a:lnSpc>
                <a:spcPct val="115000"/>
              </a:lnSpc>
              <a:spcBef>
                <a:spcPts val="0"/>
              </a:spcBef>
              <a:spcAft>
                <a:spcPts val="0"/>
              </a:spcAft>
              <a:buNone/>
            </a:pPr>
            <a:r>
              <a:rPr lang="en-IN" sz="2000" dirty="0">
                <a:solidFill>
                  <a:srgbClr val="000000"/>
                </a:solidFill>
                <a:highlight>
                  <a:srgbClr val="FFFFFF"/>
                </a:highlight>
                <a:latin typeface="Calibri" pitchFamily="34" charset="0"/>
                <a:ea typeface="Proxima Nova"/>
                <a:cs typeface="Calibri" pitchFamily="34" charset="0"/>
                <a:sym typeface="Proxima Nova"/>
              </a:rPr>
              <a:t>The function takes one parameter, the channel number to read (a value of 0 to 3), and optionally a gain value (the default is 1). </a:t>
            </a:r>
            <a:endParaRPr sz="2000" dirty="0">
              <a:solidFill>
                <a:srgbClr val="000000"/>
              </a:solidFill>
              <a:latin typeface="Calibri" pitchFamily="34" charset="0"/>
              <a:ea typeface="Courier New"/>
              <a:cs typeface="Calibri" pitchFamily="34" charset="0"/>
              <a:sym typeface="Courier New"/>
            </a:endParaRPr>
          </a:p>
          <a:p>
            <a:pPr marL="0" lvl="0" indent="0">
              <a:spcBef>
                <a:spcPts val="640"/>
              </a:spcBef>
              <a:spcAft>
                <a:spcPts val="0"/>
              </a:spcAft>
              <a:buNone/>
            </a:pPr>
            <a:endParaRPr dirty="0">
              <a:latin typeface="Calibri" pitchFamily="34" charset="0"/>
              <a:cs typeface="Calibri" pitchFamily="34" charset="0"/>
            </a:endParaRPr>
          </a:p>
        </p:txBody>
      </p:sp>
      <p:sp>
        <p:nvSpPr>
          <p:cNvPr id="2" name="Date Placeholder 1"/>
          <p:cNvSpPr>
            <a:spLocks noGrp="1"/>
          </p:cNvSpPr>
          <p:nvPr>
            <p:ph type="dt" idx="10"/>
          </p:nvPr>
        </p:nvSpPr>
        <p:spPr/>
        <p:txBody>
          <a:bodyPr/>
          <a:lstStyle/>
          <a:p>
            <a:r>
              <a:rPr lang="en-US" smtClean="0"/>
              <a:t>TIFR</a:t>
            </a:r>
            <a:endParaRPr lang="en-US"/>
          </a:p>
        </p:txBody>
      </p:sp>
      <p:sp>
        <p:nvSpPr>
          <p:cNvPr id="3" name="Footer Placeholder 2"/>
          <p:cNvSpPr>
            <a:spLocks noGrp="1"/>
          </p:cNvSpPr>
          <p:nvPr>
            <p:ph type="ftr" idx="11"/>
          </p:nvPr>
        </p:nvSpPr>
        <p:spPr/>
        <p:txBody>
          <a:bodyPr/>
          <a:lstStyle/>
          <a:p>
            <a:r>
              <a:rPr lang="en-US" smtClean="0"/>
              <a:t>AISCM FCRIT, VASHI</a:t>
            </a:r>
            <a:endParaRPr lang="en-US"/>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IN" sz="2000" dirty="0" smtClean="0">
                <a:latin typeface="Calibri" pitchFamily="34" charset="0"/>
                <a:ea typeface="Arial"/>
                <a:cs typeface="Calibri" pitchFamily="34" charset="0"/>
                <a:sym typeface="Arial"/>
              </a:rPr>
              <a:t>Why do we use analog output of moisture sensor and convert it to digital while we already have a digital output at the sensor?</a:t>
            </a:r>
            <a:endParaRPr dirty="0">
              <a:latin typeface="Calibri" pitchFamily="34" charset="0"/>
              <a:cs typeface="Calibri" pitchFamily="34" charset="0"/>
            </a:endParaRPr>
          </a:p>
        </p:txBody>
      </p:sp>
      <p:sp>
        <p:nvSpPr>
          <p:cNvPr id="168" name="Google Shape;168;p24"/>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355600" rtl="0">
              <a:spcBef>
                <a:spcPts val="640"/>
              </a:spcBef>
              <a:spcAft>
                <a:spcPts val="0"/>
              </a:spcAft>
              <a:buClr>
                <a:srgbClr val="000000"/>
              </a:buClr>
              <a:buSzPts val="2000"/>
              <a:buChar char="•"/>
            </a:pPr>
            <a:r>
              <a:rPr lang="en-IN" sz="2000" dirty="0">
                <a:solidFill>
                  <a:srgbClr val="000000"/>
                </a:solidFill>
                <a:latin typeface="Calibri" pitchFamily="34" charset="0"/>
                <a:ea typeface="Arial"/>
                <a:cs typeface="Calibri" pitchFamily="34" charset="0"/>
                <a:sym typeface="Arial"/>
              </a:rPr>
              <a:t>The sensor module contains a potentiometer with it, which is used to set the threshold value. this threshold value is then compared with the sensor output value using the lm393 comparator which is placed on the sensor module.</a:t>
            </a:r>
            <a:endParaRPr sz="2000" dirty="0">
              <a:solidFill>
                <a:srgbClr val="000000"/>
              </a:solidFill>
              <a:latin typeface="Calibri" pitchFamily="34" charset="0"/>
              <a:ea typeface="Arial"/>
              <a:cs typeface="Calibri" pitchFamily="34" charset="0"/>
              <a:sym typeface="Arial"/>
            </a:endParaRPr>
          </a:p>
          <a:p>
            <a:pPr marL="457200" lvl="0" indent="-355600" rtl="0">
              <a:spcBef>
                <a:spcPts val="0"/>
              </a:spcBef>
              <a:spcAft>
                <a:spcPts val="0"/>
              </a:spcAft>
              <a:buClr>
                <a:srgbClr val="000000"/>
              </a:buClr>
              <a:buSzPts val="2000"/>
              <a:buChar char="•"/>
            </a:pPr>
            <a:r>
              <a:rPr lang="en-IN" sz="2000" dirty="0">
                <a:solidFill>
                  <a:srgbClr val="000000"/>
                </a:solidFill>
                <a:latin typeface="Calibri" pitchFamily="34" charset="0"/>
                <a:ea typeface="Arial"/>
                <a:cs typeface="Calibri" pitchFamily="34" charset="0"/>
                <a:sym typeface="Arial"/>
              </a:rPr>
              <a:t>The lm393 comparator will compare the sensor output value and the threshold value and then gives us the output through the digital pin. when the sensor value will be greater than the threshold value, then the digital pin will give us 5v and when the sensor value will be less than this threshold value, then the digital pin will give us 0v.</a:t>
            </a:r>
            <a:br>
              <a:rPr lang="en-IN" sz="2000" dirty="0">
                <a:solidFill>
                  <a:srgbClr val="000000"/>
                </a:solidFill>
                <a:latin typeface="Calibri" pitchFamily="34" charset="0"/>
                <a:ea typeface="Arial"/>
                <a:cs typeface="Calibri" pitchFamily="34" charset="0"/>
                <a:sym typeface="Arial"/>
              </a:rPr>
            </a:br>
            <a:r>
              <a:rPr lang="en-IN" sz="2000" dirty="0">
                <a:solidFill>
                  <a:srgbClr val="000000"/>
                </a:solidFill>
                <a:latin typeface="Calibri" pitchFamily="34" charset="0"/>
                <a:ea typeface="Arial"/>
                <a:cs typeface="Calibri" pitchFamily="34" charset="0"/>
                <a:sym typeface="Arial"/>
              </a:rPr>
              <a:t>(output obtained will be high and low)</a:t>
            </a:r>
            <a:endParaRPr sz="2000" dirty="0">
              <a:solidFill>
                <a:srgbClr val="000000"/>
              </a:solidFill>
              <a:latin typeface="Calibri" pitchFamily="34" charset="0"/>
              <a:ea typeface="Arial"/>
              <a:cs typeface="Calibri" pitchFamily="34" charset="0"/>
              <a:sym typeface="Arial"/>
            </a:endParaRPr>
          </a:p>
          <a:p>
            <a:pPr marL="457200" lvl="0" indent="-355600" rtl="0">
              <a:spcBef>
                <a:spcPts val="0"/>
              </a:spcBef>
              <a:spcAft>
                <a:spcPts val="0"/>
              </a:spcAft>
              <a:buClr>
                <a:srgbClr val="000000"/>
              </a:buClr>
              <a:buSzPts val="2000"/>
              <a:buChar char="•"/>
            </a:pPr>
            <a:r>
              <a:rPr lang="en-IN" sz="2000" dirty="0">
                <a:solidFill>
                  <a:srgbClr val="000000"/>
                </a:solidFill>
                <a:latin typeface="Calibri" pitchFamily="34" charset="0"/>
                <a:ea typeface="Arial"/>
                <a:cs typeface="Calibri" pitchFamily="34" charset="0"/>
                <a:sym typeface="Arial"/>
              </a:rPr>
              <a:t>Therefore for a continuous output A0 (Analog output is used) and later converted to digital using ADC.</a:t>
            </a:r>
            <a:endParaRPr sz="2000" dirty="0">
              <a:solidFill>
                <a:srgbClr val="000000"/>
              </a:solidFill>
              <a:latin typeface="Calibri" pitchFamily="34" charset="0"/>
              <a:ea typeface="Arial"/>
              <a:cs typeface="Calibri" pitchFamily="34" charset="0"/>
              <a:sym typeface="Arial"/>
            </a:endParaRPr>
          </a:p>
          <a:p>
            <a:pPr marL="0" lvl="0" indent="0">
              <a:spcBef>
                <a:spcPts val="640"/>
              </a:spcBef>
              <a:spcAft>
                <a:spcPts val="0"/>
              </a:spcAft>
              <a:buNone/>
            </a:pPr>
            <a:endParaRPr sz="2000" b="1" dirty="0">
              <a:solidFill>
                <a:srgbClr val="000000"/>
              </a:solidFill>
              <a:latin typeface="Calibri" pitchFamily="34" charset="0"/>
              <a:ea typeface="Arial"/>
              <a:cs typeface="Calibri" pitchFamily="34" charset="0"/>
              <a:sym typeface="Arial"/>
            </a:endParaRPr>
          </a:p>
        </p:txBody>
      </p:sp>
      <p:sp>
        <p:nvSpPr>
          <p:cNvPr id="2" name="Date Placeholder 1"/>
          <p:cNvSpPr>
            <a:spLocks noGrp="1"/>
          </p:cNvSpPr>
          <p:nvPr>
            <p:ph type="dt" idx="10"/>
          </p:nvPr>
        </p:nvSpPr>
        <p:spPr/>
        <p:txBody>
          <a:bodyPr/>
          <a:lstStyle/>
          <a:p>
            <a:r>
              <a:rPr lang="en-US" smtClean="0"/>
              <a:t>TIFR</a:t>
            </a:r>
            <a:endParaRPr lang="en-US"/>
          </a:p>
        </p:txBody>
      </p:sp>
      <p:sp>
        <p:nvSpPr>
          <p:cNvPr id="3" name="Footer Placeholder 2"/>
          <p:cNvSpPr>
            <a:spLocks noGrp="1"/>
          </p:cNvSpPr>
          <p:nvPr>
            <p:ph type="ftr" idx="11"/>
          </p:nvPr>
        </p:nvSpPr>
        <p:spPr/>
        <p:txBody>
          <a:bodyPr/>
          <a:lstStyle/>
          <a:p>
            <a:r>
              <a:rPr lang="en-US" smtClean="0"/>
              <a:t>AISCM FCRIT, VASHI</a:t>
            </a:r>
            <a:endParaRPr lang="en-US"/>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ADC ADS1115</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smtClean="0"/>
              <a:t>TIFR</a:t>
            </a:r>
            <a:endParaRPr lang="en-US"/>
          </a:p>
        </p:txBody>
      </p:sp>
      <p:sp>
        <p:nvSpPr>
          <p:cNvPr id="5" name="Footer Placeholder 4"/>
          <p:cNvSpPr>
            <a:spLocks noGrp="1"/>
          </p:cNvSpPr>
          <p:nvPr>
            <p:ph type="ftr" idx="11"/>
          </p:nvPr>
        </p:nvSpPr>
        <p:spPr/>
        <p:txBody>
          <a:bodyPr/>
          <a:lstStyle/>
          <a:p>
            <a:r>
              <a:rPr lang="en-US" smtClean="0"/>
              <a:t>AISCM FCRIT, VASHI</a:t>
            </a:r>
            <a:endParaRPr lang="en-US"/>
          </a:p>
        </p:txBody>
      </p:sp>
      <p:sp>
        <p:nvSpPr>
          <p:cNvPr id="6" name="Slide Number Placeholder 5"/>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13</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616" y="2189018"/>
            <a:ext cx="4511965" cy="3241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635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ADS1115</a:t>
            </a:r>
            <a:endParaRPr lang="en-US" dirty="0"/>
          </a:p>
        </p:txBody>
      </p:sp>
      <p:sp>
        <p:nvSpPr>
          <p:cNvPr id="3" name="Text Placeholder 2"/>
          <p:cNvSpPr>
            <a:spLocks noGrp="1"/>
          </p:cNvSpPr>
          <p:nvPr>
            <p:ph type="body" idx="1"/>
          </p:nvPr>
        </p:nvSpPr>
        <p:spPr/>
        <p:txBody>
          <a:bodyPr/>
          <a:lstStyle/>
          <a:p>
            <a:r>
              <a:rPr lang="en-US" sz="2400" dirty="0"/>
              <a:t>Ultra-small QFN package: 2 mm x 1.5 mm x 0.4 mm</a:t>
            </a:r>
          </a:p>
          <a:p>
            <a:r>
              <a:rPr lang="en-US" sz="2400" dirty="0"/>
              <a:t>Wide supply range: 2 V to 5.5 V</a:t>
            </a:r>
          </a:p>
          <a:p>
            <a:r>
              <a:rPr lang="en-US" sz="2400" dirty="0"/>
              <a:t>Programmable data rate: 8 SPS to 860 </a:t>
            </a:r>
            <a:r>
              <a:rPr lang="en-US" sz="2400" dirty="0" smtClean="0"/>
              <a:t>SPS</a:t>
            </a:r>
          </a:p>
          <a:p>
            <a:r>
              <a:rPr lang="en-US" sz="2400" dirty="0" smtClean="0"/>
              <a:t>16 bit,I</a:t>
            </a:r>
            <a:r>
              <a:rPr lang="en-US" sz="2400" baseline="30000" dirty="0" smtClean="0"/>
              <a:t>2</a:t>
            </a:r>
            <a:r>
              <a:rPr lang="en-US" sz="2400" dirty="0" smtClean="0"/>
              <a:t>C </a:t>
            </a:r>
            <a:r>
              <a:rPr lang="en-US" sz="2400" dirty="0"/>
              <a:t>interface: pin-selectable addresses</a:t>
            </a:r>
          </a:p>
          <a:p>
            <a:r>
              <a:rPr lang="en-US" sz="2400" dirty="0"/>
              <a:t>Internal oscillator</a:t>
            </a:r>
          </a:p>
          <a:p>
            <a:r>
              <a:rPr lang="en-US" sz="2400" dirty="0" smtClean="0"/>
              <a:t>Internal PGA(Programmable Gain Amplifier)</a:t>
            </a:r>
          </a:p>
          <a:p>
            <a:r>
              <a:rPr lang="en-US" sz="2400" dirty="0" smtClean="0"/>
              <a:t>Programmable Comparator</a:t>
            </a:r>
          </a:p>
          <a:p>
            <a:r>
              <a:rPr lang="en-US" sz="2400" dirty="0"/>
              <a:t>Internal low-drift voltage </a:t>
            </a:r>
            <a:r>
              <a:rPr lang="en-US" sz="2400" dirty="0" smtClean="0"/>
              <a:t>reference</a:t>
            </a:r>
            <a:endParaRPr lang="en-US" sz="2400" dirty="0"/>
          </a:p>
          <a:p>
            <a:endParaRPr lang="en-US" dirty="0"/>
          </a:p>
        </p:txBody>
      </p:sp>
      <p:sp>
        <p:nvSpPr>
          <p:cNvPr id="4" name="Date Placeholder 3"/>
          <p:cNvSpPr>
            <a:spLocks noGrp="1"/>
          </p:cNvSpPr>
          <p:nvPr>
            <p:ph type="dt" idx="10"/>
          </p:nvPr>
        </p:nvSpPr>
        <p:spPr/>
        <p:txBody>
          <a:bodyPr/>
          <a:lstStyle/>
          <a:p>
            <a:r>
              <a:rPr lang="en-US" smtClean="0"/>
              <a:t>TIFR</a:t>
            </a:r>
            <a:endParaRPr lang="en-US"/>
          </a:p>
        </p:txBody>
      </p:sp>
      <p:sp>
        <p:nvSpPr>
          <p:cNvPr id="5" name="Footer Placeholder 4"/>
          <p:cNvSpPr>
            <a:spLocks noGrp="1"/>
          </p:cNvSpPr>
          <p:nvPr>
            <p:ph type="ftr" idx="11"/>
          </p:nvPr>
        </p:nvSpPr>
        <p:spPr/>
        <p:txBody>
          <a:bodyPr/>
          <a:lstStyle/>
          <a:p>
            <a:r>
              <a:rPr lang="en-US" smtClean="0"/>
              <a:t>AISCM FCRIT, VASHI</a:t>
            </a:r>
            <a:endParaRPr lang="en-US"/>
          </a:p>
        </p:txBody>
      </p:sp>
      <p:sp>
        <p:nvSpPr>
          <p:cNvPr id="6" name="Slide Number Placeholder 5"/>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14</a:t>
            </a:fld>
            <a:endParaRPr lang="en-IN"/>
          </a:p>
        </p:txBody>
      </p:sp>
    </p:spTree>
    <p:extLst>
      <p:ext uri="{BB962C8B-B14F-4D97-AF65-F5344CB8AC3E}">
        <p14:creationId xmlns:p14="http://schemas.microsoft.com/office/powerpoint/2010/main" val="1748909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t>
            </a:r>
            <a:endParaRPr lang="en-US" dirty="0"/>
          </a:p>
        </p:txBody>
      </p:sp>
      <p:sp>
        <p:nvSpPr>
          <p:cNvPr id="3" name="Text Placeholder 2"/>
          <p:cNvSpPr>
            <a:spLocks noGrp="1"/>
          </p:cNvSpPr>
          <p:nvPr>
            <p:ph type="body" idx="1"/>
          </p:nvPr>
        </p:nvSpPr>
        <p:spPr>
          <a:xfrm>
            <a:off x="429491" y="1226127"/>
            <a:ext cx="8229600" cy="5396346"/>
          </a:xfrm>
        </p:spPr>
        <p:txBody>
          <a:bodyPr/>
          <a:lstStyle/>
          <a:p>
            <a:r>
              <a:rPr lang="en-US" sz="2400" dirty="0"/>
              <a:t>The ADS1115 is a 4-channel analog-to-digital converter </a:t>
            </a:r>
            <a:r>
              <a:rPr lang="en-US" sz="2400" dirty="0" smtClean="0"/>
              <a:t>utilizes </a:t>
            </a:r>
            <a:r>
              <a:rPr lang="en-US" sz="2400" dirty="0"/>
              <a:t>the I2C </a:t>
            </a:r>
            <a:r>
              <a:rPr lang="en-US" sz="2400" dirty="0" smtClean="0"/>
              <a:t>protocol with </a:t>
            </a:r>
            <a:r>
              <a:rPr lang="en-US" sz="2400" dirty="0"/>
              <a:t>selectable addresses.</a:t>
            </a:r>
            <a:endParaRPr lang="en-US" sz="2400" dirty="0" smtClean="0"/>
          </a:p>
          <a:p>
            <a:r>
              <a:rPr lang="en-US" sz="2400" dirty="0" smtClean="0"/>
              <a:t>The </a:t>
            </a:r>
            <a:r>
              <a:rPr lang="en-US" sz="2400" dirty="0"/>
              <a:t>analog output of the sensor from pin A0 is given to A0 </a:t>
            </a:r>
            <a:r>
              <a:rPr lang="en-US" sz="2400" dirty="0" smtClean="0"/>
              <a:t>pin of </a:t>
            </a:r>
            <a:r>
              <a:rPr lang="en-US" sz="2400" dirty="0"/>
              <a:t>ADC </a:t>
            </a:r>
            <a:r>
              <a:rPr lang="en-US" sz="2400" dirty="0" smtClean="0"/>
              <a:t>which </a:t>
            </a:r>
            <a:r>
              <a:rPr lang="en-US" sz="2400" dirty="0"/>
              <a:t>is analog input pin</a:t>
            </a:r>
            <a:r>
              <a:rPr lang="en-US" sz="2400" dirty="0" smtClean="0"/>
              <a:t>.</a:t>
            </a:r>
          </a:p>
          <a:p>
            <a:r>
              <a:rPr lang="en-US" sz="2400" dirty="0" smtClean="0"/>
              <a:t>For communication with Raspberry Pi the I2C pins must be enabled and then set to high.</a:t>
            </a:r>
          </a:p>
          <a:p>
            <a:r>
              <a:rPr lang="en-US" sz="2400" dirty="0"/>
              <a:t>ADS1115 has an Internal PGA(Programmable Gain </a:t>
            </a:r>
            <a:r>
              <a:rPr lang="en-US" sz="2400" dirty="0" smtClean="0"/>
              <a:t>Amplifier).We have to set gain of ADC depending on voltages that we want to read. Program gain is set to one to read voltage from  0V-4.09V. To read value from ADC </a:t>
            </a:r>
            <a:r>
              <a:rPr lang="en-US" sz="2400" dirty="0" err="1" smtClean="0"/>
              <a:t>read_adc</a:t>
            </a:r>
            <a:r>
              <a:rPr lang="en-US" sz="2400" dirty="0" smtClean="0"/>
              <a:t>() function is used.</a:t>
            </a:r>
          </a:p>
          <a:p>
            <a:endParaRPr lang="en-US" sz="2400" dirty="0" smtClean="0"/>
          </a:p>
        </p:txBody>
      </p:sp>
      <p:sp>
        <p:nvSpPr>
          <p:cNvPr id="4" name="Date Placeholder 3"/>
          <p:cNvSpPr>
            <a:spLocks noGrp="1"/>
          </p:cNvSpPr>
          <p:nvPr>
            <p:ph type="dt" idx="10"/>
          </p:nvPr>
        </p:nvSpPr>
        <p:spPr/>
        <p:txBody>
          <a:bodyPr/>
          <a:lstStyle/>
          <a:p>
            <a:r>
              <a:rPr lang="en-US" smtClean="0"/>
              <a:t>TIFR</a:t>
            </a:r>
            <a:endParaRPr lang="en-US"/>
          </a:p>
        </p:txBody>
      </p:sp>
      <p:sp>
        <p:nvSpPr>
          <p:cNvPr id="5" name="Footer Placeholder 4"/>
          <p:cNvSpPr>
            <a:spLocks noGrp="1"/>
          </p:cNvSpPr>
          <p:nvPr>
            <p:ph type="ftr" idx="11"/>
          </p:nvPr>
        </p:nvSpPr>
        <p:spPr/>
        <p:txBody>
          <a:bodyPr/>
          <a:lstStyle/>
          <a:p>
            <a:r>
              <a:rPr lang="en-US" smtClean="0"/>
              <a:t>AISCM FCRIT, VASHI</a:t>
            </a:r>
            <a:endParaRPr lang="en-US"/>
          </a:p>
        </p:txBody>
      </p:sp>
      <p:sp>
        <p:nvSpPr>
          <p:cNvPr id="6" name="Slide Number Placeholder 5"/>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15</a:t>
            </a:fld>
            <a:endParaRPr lang="en-IN"/>
          </a:p>
        </p:txBody>
      </p:sp>
    </p:spTree>
    <p:extLst>
      <p:ext uri="{BB962C8B-B14F-4D97-AF65-F5344CB8AC3E}">
        <p14:creationId xmlns:p14="http://schemas.microsoft.com/office/powerpoint/2010/main" val="68962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Temperature Sensor(DS18B20)</a:t>
            </a:r>
            <a:endParaRPr sz="4400" b="0" i="0" u="none" strike="noStrike" cap="none">
              <a:solidFill>
                <a:schemeClr val="dk1"/>
              </a:solidFill>
              <a:latin typeface="Calibri"/>
              <a:ea typeface="Calibri"/>
              <a:cs typeface="Calibri"/>
              <a:sym typeface="Calibri"/>
            </a:endParaRPr>
          </a:p>
        </p:txBody>
      </p:sp>
      <p:sp>
        <p:nvSpPr>
          <p:cNvPr id="91" name="Google Shape;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IN" sz="3200" b="0" i="0" u="none" strike="noStrike" cap="none">
                <a:solidFill>
                  <a:schemeClr val="dk1"/>
                </a:solidFill>
                <a:latin typeface="Calibri"/>
                <a:ea typeface="Calibri"/>
                <a:cs typeface="Calibri"/>
                <a:sym typeface="Calibri"/>
              </a:rPr>
              <a:t>Sensor used: DS18B20 (Programmable Resolution 1-Wire Parasite-Power Digital Thermometer)</a:t>
            </a:r>
            <a:endParaRPr/>
          </a:p>
          <a:p>
            <a:pPr marL="0" marR="0" lvl="0" indent="0" algn="l" rtl="0">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92" name="Google Shape;92;p14"/>
          <p:cNvPicPr preferRelativeResize="0"/>
          <p:nvPr/>
        </p:nvPicPr>
        <p:blipFill rotWithShape="1">
          <a:blip r:embed="rId3">
            <a:alphaModFix/>
          </a:blip>
          <a:srcRect/>
          <a:stretch/>
        </p:blipFill>
        <p:spPr>
          <a:xfrm>
            <a:off x="2627784" y="3284984"/>
            <a:ext cx="3469732" cy="3268588"/>
          </a:xfrm>
          <a:prstGeom prst="rect">
            <a:avLst/>
          </a:prstGeom>
          <a:noFill/>
          <a:ln>
            <a:noFill/>
          </a:ln>
        </p:spPr>
      </p:pic>
      <p:sp>
        <p:nvSpPr>
          <p:cNvPr id="2" name="Date Placeholder 1"/>
          <p:cNvSpPr>
            <a:spLocks noGrp="1"/>
          </p:cNvSpPr>
          <p:nvPr>
            <p:ph type="dt" idx="10"/>
          </p:nvPr>
        </p:nvSpPr>
        <p:spPr/>
        <p:txBody>
          <a:bodyPr/>
          <a:lstStyle/>
          <a:p>
            <a:r>
              <a:rPr lang="en-US" smtClean="0"/>
              <a:t>TIFR</a:t>
            </a:r>
            <a:endParaRPr lang="en-US"/>
          </a:p>
        </p:txBody>
      </p:sp>
      <p:sp>
        <p:nvSpPr>
          <p:cNvPr id="3" name="Footer Placeholder 2"/>
          <p:cNvSpPr>
            <a:spLocks noGrp="1"/>
          </p:cNvSpPr>
          <p:nvPr>
            <p:ph type="ftr" idx="11"/>
          </p:nvPr>
        </p:nvSpPr>
        <p:spPr/>
        <p:txBody>
          <a:bodyPr/>
          <a:lstStyle/>
          <a:p>
            <a:r>
              <a:rPr lang="en-US" smtClean="0"/>
              <a:t>AISCM FCRIT, VASHI</a:t>
            </a:r>
            <a:endParaRPr lang="en-US"/>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n-IN" sz="4400" b="0" i="0" u="none" strike="noStrike" cap="none">
                <a:solidFill>
                  <a:schemeClr val="dk1"/>
                </a:solidFill>
                <a:latin typeface="Calibri"/>
                <a:ea typeface="Calibri"/>
                <a:cs typeface="Calibri"/>
                <a:sym typeface="Calibri"/>
              </a:rPr>
              <a:t>FEATURES</a:t>
            </a:r>
            <a:endParaRPr sz="4400" b="0" i="0" u="none" strike="noStrike" cap="none">
              <a:solidFill>
                <a:schemeClr val="dk1"/>
              </a:solidFill>
              <a:latin typeface="Calibri"/>
              <a:ea typeface="Calibri"/>
              <a:cs typeface="Calibri"/>
              <a:sym typeface="Calibri"/>
            </a:endParaRPr>
          </a:p>
        </p:txBody>
      </p:sp>
      <p:sp>
        <p:nvSpPr>
          <p:cNvPr id="98" name="Google Shape;98;p15"/>
          <p:cNvSpPr txBox="1">
            <a:spLocks noGrp="1"/>
          </p:cNvSpPr>
          <p:nvPr>
            <p:ph type="body" idx="1"/>
          </p:nvPr>
        </p:nvSpPr>
        <p:spPr>
          <a:xfrm>
            <a:off x="457200" y="1230600"/>
            <a:ext cx="8229600" cy="452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240"/>
              <a:buFont typeface="Arial"/>
              <a:buChar char="•"/>
            </a:pPr>
            <a:r>
              <a:rPr lang="en-IN" sz="2240" b="0" i="0" u="none" strike="noStrike" cap="none" dirty="0">
                <a:solidFill>
                  <a:schemeClr val="dk1"/>
                </a:solidFill>
                <a:latin typeface="Calibri"/>
                <a:ea typeface="Calibri"/>
                <a:cs typeface="Calibri"/>
                <a:sym typeface="Calibri"/>
              </a:rPr>
              <a:t>DS18B20 is a digital thermometer that provides 9-bit to 12-bit Celsius measurements.</a:t>
            </a:r>
            <a:endParaRPr dirty="0"/>
          </a:p>
          <a:p>
            <a:pPr marL="342900" marR="0" lvl="0" indent="-342900" algn="l" rtl="0">
              <a:lnSpc>
                <a:spcPct val="80000"/>
              </a:lnSpc>
              <a:spcBef>
                <a:spcPts val="448"/>
              </a:spcBef>
              <a:spcAft>
                <a:spcPts val="0"/>
              </a:spcAft>
              <a:buClr>
                <a:schemeClr val="dk1"/>
              </a:buClr>
              <a:buSzPts val="2240"/>
              <a:buFont typeface="Arial"/>
              <a:buChar char="•"/>
            </a:pPr>
            <a:r>
              <a:rPr lang="en-IN" sz="2240" b="0" i="0" u="none" strike="noStrike" cap="none" dirty="0">
                <a:solidFill>
                  <a:schemeClr val="dk1"/>
                </a:solidFill>
                <a:latin typeface="Calibri"/>
                <a:ea typeface="Calibri"/>
                <a:cs typeface="Calibri"/>
                <a:sym typeface="Calibri"/>
              </a:rPr>
              <a:t>It communicates over a 1-wire bus (single data line with single port pin) with the underlying Raspberry-Pi (microprocessor).</a:t>
            </a:r>
            <a:endParaRPr dirty="0"/>
          </a:p>
          <a:p>
            <a:pPr marL="342900" marR="0" lvl="0" indent="-342900" algn="l" rtl="0">
              <a:lnSpc>
                <a:spcPct val="80000"/>
              </a:lnSpc>
              <a:spcBef>
                <a:spcPts val="448"/>
              </a:spcBef>
              <a:spcAft>
                <a:spcPts val="0"/>
              </a:spcAft>
              <a:buClr>
                <a:schemeClr val="dk1"/>
              </a:buClr>
              <a:buSzPts val="2240"/>
              <a:buFont typeface="Arial"/>
              <a:buChar char="•"/>
            </a:pPr>
            <a:r>
              <a:rPr lang="en-IN" sz="2240" b="0" i="0" u="none" strike="noStrike" cap="none" dirty="0">
                <a:solidFill>
                  <a:schemeClr val="dk1"/>
                </a:solidFill>
                <a:latin typeface="Calibri"/>
                <a:ea typeface="Calibri"/>
                <a:cs typeface="Calibri"/>
                <a:sym typeface="Calibri"/>
              </a:rPr>
              <a:t>This sensor is powered directly from the data line also known as parasite power, thus eliminating the need of external power supply.(2 pins for this operation-DQ, GND)</a:t>
            </a:r>
            <a:endParaRPr dirty="0"/>
          </a:p>
          <a:p>
            <a:pPr marL="342900" marR="0" lvl="0" indent="-342900" algn="l" rtl="0">
              <a:lnSpc>
                <a:spcPct val="80000"/>
              </a:lnSpc>
              <a:spcBef>
                <a:spcPts val="448"/>
              </a:spcBef>
              <a:spcAft>
                <a:spcPts val="0"/>
              </a:spcAft>
              <a:buClr>
                <a:schemeClr val="dk1"/>
              </a:buClr>
              <a:buSzPts val="2240"/>
              <a:buFont typeface="Arial"/>
              <a:buChar char="•"/>
            </a:pPr>
            <a:r>
              <a:rPr lang="en-IN" sz="2240" b="0" i="0" u="none" strike="noStrike" cap="none" dirty="0">
                <a:solidFill>
                  <a:schemeClr val="dk1"/>
                </a:solidFill>
                <a:latin typeface="Calibri"/>
                <a:ea typeface="Calibri"/>
                <a:cs typeface="Calibri"/>
                <a:sym typeface="Calibri"/>
              </a:rPr>
              <a:t>Each DS18B20 sensor has a unique 64-bit serial code(stored in on-board 64 bit ROM) and hence this facilitates use of multiple DS18B20 sensors to be connected to the same 1-wire bus.</a:t>
            </a:r>
            <a:endParaRPr dirty="0"/>
          </a:p>
          <a:p>
            <a:pPr marL="342900" marR="0" lvl="0" indent="-342900" algn="l" rtl="0">
              <a:lnSpc>
                <a:spcPct val="80000"/>
              </a:lnSpc>
              <a:spcBef>
                <a:spcPts val="448"/>
              </a:spcBef>
              <a:spcAft>
                <a:spcPts val="0"/>
              </a:spcAft>
              <a:buClr>
                <a:schemeClr val="dk1"/>
              </a:buClr>
              <a:buSzPts val="2240"/>
              <a:buFont typeface="Arial"/>
              <a:buChar char="•"/>
            </a:pPr>
            <a:r>
              <a:rPr lang="en-IN" sz="2240" b="0" i="0" u="none" strike="noStrike" cap="none" dirty="0">
                <a:solidFill>
                  <a:schemeClr val="dk1"/>
                </a:solidFill>
                <a:latin typeface="Calibri"/>
                <a:ea typeface="Calibri"/>
                <a:cs typeface="Calibri"/>
                <a:sym typeface="Calibri"/>
              </a:rPr>
              <a:t>Measures temperatures from -55°C to + 125°C. </a:t>
            </a:r>
            <a:endParaRPr dirty="0"/>
          </a:p>
          <a:p>
            <a:pPr marL="342900" marR="0" lvl="0" indent="-342900" algn="l" rtl="0">
              <a:lnSpc>
                <a:spcPct val="80000"/>
              </a:lnSpc>
              <a:spcBef>
                <a:spcPts val="448"/>
              </a:spcBef>
              <a:spcAft>
                <a:spcPts val="0"/>
              </a:spcAft>
              <a:buClr>
                <a:schemeClr val="dk1"/>
              </a:buClr>
              <a:buSzPts val="2240"/>
              <a:buFont typeface="Arial"/>
              <a:buChar char="•"/>
            </a:pPr>
            <a:r>
              <a:rPr lang="en-IN" sz="2240" b="0" i="0" u="none" strike="noStrike" cap="none" dirty="0">
                <a:solidFill>
                  <a:schemeClr val="dk1"/>
                </a:solidFill>
                <a:latin typeface="Calibri"/>
                <a:ea typeface="Calibri"/>
                <a:cs typeface="Calibri"/>
                <a:sym typeface="Calibri"/>
              </a:rPr>
              <a:t>±0.5°C accuracy from -10°C to +85°C.</a:t>
            </a:r>
            <a:endParaRPr sz="2240"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448"/>
              </a:spcBef>
              <a:spcAft>
                <a:spcPts val="0"/>
              </a:spcAft>
              <a:buClr>
                <a:schemeClr val="dk1"/>
              </a:buClr>
              <a:buSzPts val="2240"/>
              <a:buFont typeface="Arial"/>
              <a:buChar char="•"/>
            </a:pPr>
            <a:r>
              <a:rPr lang="en-IN" sz="2240" b="0" i="0" u="none" strike="noStrike" cap="none" dirty="0">
                <a:solidFill>
                  <a:schemeClr val="dk1"/>
                </a:solidFill>
                <a:latin typeface="Calibri"/>
                <a:ea typeface="Calibri"/>
                <a:cs typeface="Calibri"/>
                <a:sym typeface="Calibri"/>
              </a:rPr>
              <a:t>Contains a scratchpad memory- the R0 and R1 registers of the scratchpad memory store the digital output from the temperature sensor.</a:t>
            </a:r>
            <a:endParaRPr sz="2240" b="0" i="0" u="none" strike="noStrike" cap="none" dirty="0">
              <a:solidFill>
                <a:schemeClr val="dk1"/>
              </a:solidFill>
              <a:latin typeface="Calibri"/>
              <a:ea typeface="Calibri"/>
              <a:cs typeface="Calibri"/>
              <a:sym typeface="Calibri"/>
            </a:endParaRPr>
          </a:p>
        </p:txBody>
      </p:sp>
      <p:sp>
        <p:nvSpPr>
          <p:cNvPr id="2" name="Date Placeholder 1"/>
          <p:cNvSpPr>
            <a:spLocks noGrp="1"/>
          </p:cNvSpPr>
          <p:nvPr>
            <p:ph type="dt" idx="10"/>
          </p:nvPr>
        </p:nvSpPr>
        <p:spPr/>
        <p:txBody>
          <a:bodyPr/>
          <a:lstStyle/>
          <a:p>
            <a:r>
              <a:rPr lang="en-US" smtClean="0"/>
              <a:t>TIFR</a:t>
            </a:r>
            <a:endParaRPr lang="en-US"/>
          </a:p>
        </p:txBody>
      </p:sp>
      <p:sp>
        <p:nvSpPr>
          <p:cNvPr id="3" name="Footer Placeholder 2"/>
          <p:cNvSpPr>
            <a:spLocks noGrp="1"/>
          </p:cNvSpPr>
          <p:nvPr>
            <p:ph type="ftr" idx="11"/>
          </p:nvPr>
        </p:nvSpPr>
        <p:spPr/>
        <p:txBody>
          <a:bodyPr/>
          <a:lstStyle/>
          <a:p>
            <a:r>
              <a:rPr lang="en-US" smtClean="0"/>
              <a:t>AISCM FCRIT, VASHI</a:t>
            </a:r>
            <a:endParaRPr lang="en-US"/>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959"/>
              <a:buFont typeface="Calibri"/>
              <a:buNone/>
            </a:pPr>
            <a:r>
              <a:rPr lang="en-IN" b="0" i="0" u="none" strike="noStrike" cap="none">
                <a:solidFill>
                  <a:schemeClr val="dk1"/>
                </a:solidFill>
                <a:latin typeface="Calibri"/>
                <a:ea typeface="Calibri"/>
                <a:cs typeface="Calibri"/>
                <a:sym typeface="Calibri"/>
              </a:rPr>
              <a:t>OPERATION: MEASURING TEMPERATURE</a:t>
            </a:r>
            <a:endParaRPr b="0" i="0" u="none" strike="noStrike" cap="none">
              <a:solidFill>
                <a:schemeClr val="dk1"/>
              </a:solidFill>
              <a:latin typeface="Calibri"/>
              <a:ea typeface="Calibri"/>
              <a:cs typeface="Calibri"/>
              <a:sym typeface="Calibri"/>
            </a:endParaRPr>
          </a:p>
        </p:txBody>
      </p:sp>
      <p:sp>
        <p:nvSpPr>
          <p:cNvPr id="104" name="Google Shape;104;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The resolution can be set to 9, 10, 11 or 12 bits which provide increments of 0.5°C, 0.25°C, 0.125°C and 0.0625°C respectively.(default at power-up is 12 bits). This resolution is set in the scratchpad register.</a:t>
            </a:r>
            <a:endParaRPr dirty="0"/>
          </a:p>
          <a:p>
            <a:pPr marL="342900" marR="0" lvl="0" indent="-342900" algn="l" rtl="0">
              <a:lnSpc>
                <a:spcPct val="80000"/>
              </a:lnSpc>
              <a:spcBef>
                <a:spcPts val="40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The T[44h] command has to be fired to initiate the measurement of temperature followed by analog to digital conversion.</a:t>
            </a:r>
            <a:endParaRPr dirty="0"/>
          </a:p>
          <a:p>
            <a:pPr marL="342900" marR="0" lvl="0" indent="-342900" algn="l" rtl="0">
              <a:lnSpc>
                <a:spcPct val="80000"/>
              </a:lnSpc>
              <a:spcBef>
                <a:spcPts val="40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After the conversion the resultant thermal value is stored in the scratchpad memory and the sensor returns to idle state.</a:t>
            </a:r>
            <a:endParaRPr dirty="0"/>
          </a:p>
          <a:p>
            <a:pPr marL="342900" marR="0" lvl="0" indent="-342900" algn="l" rtl="0">
              <a:lnSpc>
                <a:spcPct val="80000"/>
              </a:lnSpc>
              <a:spcBef>
                <a:spcPts val="40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The output temperature b</a:t>
            </a:r>
            <a:r>
              <a:rPr lang="en-IN" sz="2000" dirty="0"/>
              <a:t>y</a:t>
            </a:r>
            <a:r>
              <a:rPr lang="en-IN" sz="2000" b="0" i="0" u="none" strike="noStrike" cap="none" dirty="0">
                <a:solidFill>
                  <a:schemeClr val="dk1"/>
                </a:solidFill>
                <a:latin typeface="Calibri"/>
                <a:ea typeface="Calibri"/>
                <a:cs typeface="Calibri"/>
                <a:sym typeface="Calibri"/>
              </a:rPr>
              <a:t> DS18B20 is calibrated in degrees Celsius.</a:t>
            </a:r>
            <a:endParaRPr dirty="0"/>
          </a:p>
          <a:p>
            <a:pPr marL="342900" marR="0" lvl="0" indent="-342900" algn="l" rtl="0">
              <a:lnSpc>
                <a:spcPct val="80000"/>
              </a:lnSpc>
              <a:spcBef>
                <a:spcPts val="40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For Fahrenheit requirements either a look-up table can be maintained or can be converted using the Celsius to Fahrenheit conversion formula:</a:t>
            </a:r>
            <a:endParaRPr dirty="0"/>
          </a:p>
          <a:p>
            <a:pPr marL="0" marR="0" lvl="0" indent="0" algn="ctr" rtl="0">
              <a:lnSpc>
                <a:spcPct val="80000"/>
              </a:lnSpc>
              <a:spcBef>
                <a:spcPts val="400"/>
              </a:spcBef>
              <a:spcAft>
                <a:spcPts val="0"/>
              </a:spcAft>
              <a:buClr>
                <a:schemeClr val="dk1"/>
              </a:buClr>
              <a:buSzPts val="2000"/>
              <a:buFont typeface="Arial"/>
              <a:buNone/>
            </a:pPr>
            <a:r>
              <a:rPr lang="en-IN" sz="2000" b="0" i="0" u="none" strike="noStrike" cap="none" dirty="0">
                <a:solidFill>
                  <a:schemeClr val="dk1"/>
                </a:solidFill>
                <a:latin typeface="Calibri"/>
                <a:ea typeface="Calibri"/>
                <a:cs typeface="Calibri"/>
                <a:sym typeface="Calibri"/>
              </a:rPr>
              <a:t>T(°F)=T(°C) * 9/5 + 32</a:t>
            </a:r>
            <a:endParaRPr dirty="0"/>
          </a:p>
          <a:p>
            <a:pPr marL="342900" marR="0" lvl="0" indent="-342900" algn="l" rtl="0">
              <a:lnSpc>
                <a:spcPct val="80000"/>
              </a:lnSpc>
              <a:spcBef>
                <a:spcPts val="40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The temperature data is stored as a 16-bit signed two’s complement number in the temperature register.</a:t>
            </a:r>
            <a:endParaRPr dirty="0"/>
          </a:p>
          <a:p>
            <a:pPr marL="342900" marR="0" lvl="0" indent="-342900" algn="l" rtl="0">
              <a:lnSpc>
                <a:spcPct val="80000"/>
              </a:lnSpc>
              <a:spcBef>
                <a:spcPts val="40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The signed bit indicates if the temperature is positive or negative.</a:t>
            </a:r>
            <a:endParaRPr dirty="0"/>
          </a:p>
          <a:p>
            <a:pPr marL="342900" marR="0" lvl="0" indent="-342900" algn="l" rtl="0">
              <a:lnSpc>
                <a:spcPct val="80000"/>
              </a:lnSpc>
              <a:spcBef>
                <a:spcPts val="40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The CRC byte (9</a:t>
            </a:r>
            <a:r>
              <a:rPr lang="en-IN" sz="2000" b="0" i="0" u="none" strike="noStrike" cap="none" baseline="30000" dirty="0">
                <a:solidFill>
                  <a:schemeClr val="dk1"/>
                </a:solidFill>
                <a:latin typeface="Calibri"/>
                <a:ea typeface="Calibri"/>
                <a:cs typeface="Calibri"/>
                <a:sym typeface="Calibri"/>
              </a:rPr>
              <a:t>th</a:t>
            </a:r>
            <a:r>
              <a:rPr lang="en-IN" sz="2000" b="0" i="0" u="none" strike="noStrike" cap="none" dirty="0">
                <a:solidFill>
                  <a:schemeClr val="dk1"/>
                </a:solidFill>
                <a:latin typeface="Calibri"/>
                <a:ea typeface="Calibri"/>
                <a:cs typeface="Calibri"/>
                <a:sym typeface="Calibri"/>
              </a:rPr>
              <a:t> byte) is provided in the scratchpad memory which helps validate the data received.</a:t>
            </a:r>
            <a:endParaRPr dirty="0"/>
          </a:p>
        </p:txBody>
      </p:sp>
      <p:sp>
        <p:nvSpPr>
          <p:cNvPr id="2" name="Date Placeholder 1"/>
          <p:cNvSpPr>
            <a:spLocks noGrp="1"/>
          </p:cNvSpPr>
          <p:nvPr>
            <p:ph type="dt" idx="10"/>
          </p:nvPr>
        </p:nvSpPr>
        <p:spPr/>
        <p:txBody>
          <a:bodyPr/>
          <a:lstStyle/>
          <a:p>
            <a:r>
              <a:rPr lang="en-US" smtClean="0"/>
              <a:t>TIFR</a:t>
            </a:r>
            <a:endParaRPr lang="en-US"/>
          </a:p>
        </p:txBody>
      </p:sp>
      <p:sp>
        <p:nvSpPr>
          <p:cNvPr id="3" name="Footer Placeholder 2"/>
          <p:cNvSpPr>
            <a:spLocks noGrp="1"/>
          </p:cNvSpPr>
          <p:nvPr>
            <p:ph type="ftr" idx="11"/>
          </p:nvPr>
        </p:nvSpPr>
        <p:spPr/>
        <p:txBody>
          <a:bodyPr/>
          <a:lstStyle/>
          <a:p>
            <a:r>
              <a:rPr lang="en-US" smtClean="0"/>
              <a:t>AISCM FCRIT, VASHI</a:t>
            </a:r>
            <a:endParaRPr lang="en-US"/>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109" name="Google Shape;109;p17"/>
          <p:cNvGrpSpPr/>
          <p:nvPr/>
        </p:nvGrpSpPr>
        <p:grpSpPr>
          <a:xfrm>
            <a:off x="687435" y="1956037"/>
            <a:ext cx="7769128" cy="3954037"/>
            <a:chOff x="3867" y="39205"/>
            <a:chExt cx="7769128" cy="3954037"/>
          </a:xfrm>
        </p:grpSpPr>
        <p:sp>
          <p:nvSpPr>
            <p:cNvPr id="110" name="Google Shape;110;p17"/>
            <p:cNvSpPr/>
            <p:nvPr/>
          </p:nvSpPr>
          <p:spPr>
            <a:xfrm>
              <a:off x="3867" y="39205"/>
              <a:ext cx="1758680" cy="941455"/>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17"/>
            <p:cNvSpPr txBox="1"/>
            <p:nvPr/>
          </p:nvSpPr>
          <p:spPr>
            <a:xfrm>
              <a:off x="3867" y="39205"/>
              <a:ext cx="1758680" cy="627637"/>
            </a:xfrm>
            <a:prstGeom prst="rect">
              <a:avLst/>
            </a:prstGeom>
            <a:noFill/>
            <a:ln>
              <a:noFill/>
            </a:ln>
          </p:spPr>
          <p:txBody>
            <a:bodyPr spcFirstLastPara="1" wrap="square" lIns="113775" tIns="113775" rIns="113775" bIns="60950" anchor="t" anchorCtr="0">
              <a:noAutofit/>
            </a:bodyPr>
            <a:lstStyle/>
            <a:p>
              <a:pPr marL="0" marR="0" lvl="0" indent="0" algn="l" rtl="0">
                <a:lnSpc>
                  <a:spcPct val="90000"/>
                </a:lnSpc>
                <a:spcBef>
                  <a:spcPts val="0"/>
                </a:spcBef>
                <a:spcAft>
                  <a:spcPts val="0"/>
                </a:spcAft>
                <a:buNone/>
              </a:pPr>
              <a:r>
                <a:rPr lang="en-IN" sz="1600" b="0" i="0" u="none" strike="noStrike" cap="none">
                  <a:solidFill>
                    <a:schemeClr val="lt1"/>
                  </a:solidFill>
                  <a:latin typeface="Calibri"/>
                  <a:ea typeface="Calibri"/>
                  <a:cs typeface="Calibri"/>
                  <a:sym typeface="Calibri"/>
                </a:rPr>
                <a:t>INITIALIZATION</a:t>
              </a:r>
              <a:endParaRPr sz="1600" b="0" i="0" u="none" strike="noStrike" cap="none">
                <a:solidFill>
                  <a:schemeClr val="lt1"/>
                </a:solidFill>
                <a:latin typeface="Calibri"/>
                <a:ea typeface="Calibri"/>
                <a:cs typeface="Calibri"/>
                <a:sym typeface="Calibri"/>
              </a:endParaRPr>
            </a:p>
          </p:txBody>
        </p:sp>
        <p:sp>
          <p:nvSpPr>
            <p:cNvPr id="112" name="Google Shape;112;p17"/>
            <p:cNvSpPr/>
            <p:nvPr/>
          </p:nvSpPr>
          <p:spPr>
            <a:xfrm>
              <a:off x="364079" y="666842"/>
              <a:ext cx="1758680" cy="3326400"/>
            </a:xfrm>
            <a:prstGeom prst="roundRect">
              <a:avLst>
                <a:gd name="adj" fmla="val 1000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Google Shape;113;p17"/>
            <p:cNvSpPr txBox="1"/>
            <p:nvPr/>
          </p:nvSpPr>
          <p:spPr>
            <a:xfrm>
              <a:off x="415589" y="718352"/>
              <a:ext cx="1655660" cy="3223380"/>
            </a:xfrm>
            <a:prstGeom prst="rect">
              <a:avLst/>
            </a:prstGeom>
            <a:noFill/>
            <a:ln>
              <a:noFill/>
            </a:ln>
          </p:spPr>
          <p:txBody>
            <a:bodyPr spcFirstLastPara="1" wrap="square" lIns="113775" tIns="113775" rIns="113775" bIns="113775" anchor="t" anchorCtr="0">
              <a:noAutofit/>
            </a:bodyPr>
            <a:lstStyle/>
            <a:p>
              <a:pPr marL="171450" marR="0" lvl="1" indent="-171450" algn="l" rtl="0">
                <a:lnSpc>
                  <a:spcPct val="90000"/>
                </a:lnSpc>
                <a:spcBef>
                  <a:spcPts val="0"/>
                </a:spcBef>
                <a:spcAft>
                  <a:spcPts val="0"/>
                </a:spcAft>
                <a:buClr>
                  <a:schemeClr val="dk1"/>
                </a:buClr>
                <a:buSzPts val="1600"/>
                <a:buFont typeface="Calibri"/>
                <a:buChar char="•"/>
              </a:pPr>
              <a:r>
                <a:rPr lang="en-IN" sz="1600" b="0" i="0" u="none" strike="noStrike" cap="none" dirty="0">
                  <a:solidFill>
                    <a:schemeClr val="dk1"/>
                  </a:solidFill>
                  <a:latin typeface="Calibri"/>
                  <a:ea typeface="Calibri"/>
                  <a:cs typeface="Calibri"/>
                  <a:sym typeface="Calibri"/>
                </a:rPr>
                <a:t>A reset pulse is transmitted.</a:t>
              </a:r>
              <a:endParaRPr sz="1600" b="0" i="0" u="none" strike="noStrike" cap="none" dirty="0">
                <a:solidFill>
                  <a:schemeClr val="dk1"/>
                </a:solidFill>
                <a:latin typeface="Calibri"/>
                <a:ea typeface="Calibri"/>
                <a:cs typeface="Calibri"/>
                <a:sym typeface="Calibri"/>
              </a:endParaRPr>
            </a:p>
            <a:p>
              <a:pPr marL="171450" marR="0" lvl="1" indent="-171450" algn="l" rtl="0">
                <a:lnSpc>
                  <a:spcPct val="90000"/>
                </a:lnSpc>
                <a:spcBef>
                  <a:spcPts val="240"/>
                </a:spcBef>
                <a:spcAft>
                  <a:spcPts val="0"/>
                </a:spcAft>
                <a:buClr>
                  <a:schemeClr val="dk1"/>
                </a:buClr>
                <a:buSzPts val="1600"/>
                <a:buFont typeface="Calibri"/>
                <a:buChar char="•"/>
              </a:pPr>
              <a:r>
                <a:rPr lang="en-IN" sz="1600" b="0" i="0" u="none" strike="noStrike" cap="none" dirty="0">
                  <a:solidFill>
                    <a:schemeClr val="dk1"/>
                  </a:solidFill>
                  <a:latin typeface="Calibri"/>
                  <a:ea typeface="Calibri"/>
                  <a:cs typeface="Calibri"/>
                  <a:sym typeface="Calibri"/>
                </a:rPr>
                <a:t>A presence pulse lets the bus master know about the presence of other slaves </a:t>
              </a:r>
              <a:endParaRPr sz="1600" b="0" i="0" u="none" strike="noStrike" cap="none" dirty="0">
                <a:solidFill>
                  <a:schemeClr val="dk1"/>
                </a:solidFill>
                <a:latin typeface="Calibri"/>
                <a:ea typeface="Calibri"/>
                <a:cs typeface="Calibri"/>
                <a:sym typeface="Calibri"/>
              </a:endParaRPr>
            </a:p>
            <a:p>
              <a:pPr marL="171450" marR="0" lvl="1" indent="-69850" algn="l" rtl="0">
                <a:lnSpc>
                  <a:spcPct val="90000"/>
                </a:lnSpc>
                <a:spcBef>
                  <a:spcPts val="240"/>
                </a:spcBef>
                <a:spcAft>
                  <a:spcPts val="0"/>
                </a:spcAft>
                <a:buClr>
                  <a:schemeClr val="dk1"/>
                </a:buClr>
                <a:buSzPts val="1600"/>
                <a:buFont typeface="Calibri"/>
                <a:buNone/>
              </a:pPr>
              <a:endParaRPr sz="1600" b="0" i="0" u="none" strike="noStrike" cap="none" dirty="0">
                <a:solidFill>
                  <a:schemeClr val="dk1"/>
                </a:solidFill>
                <a:latin typeface="Calibri"/>
                <a:ea typeface="Calibri"/>
                <a:cs typeface="Calibri"/>
                <a:sym typeface="Calibri"/>
              </a:endParaRPr>
            </a:p>
          </p:txBody>
        </p:sp>
        <p:sp>
          <p:nvSpPr>
            <p:cNvPr id="114" name="Google Shape;114;p17"/>
            <p:cNvSpPr/>
            <p:nvPr/>
          </p:nvSpPr>
          <p:spPr>
            <a:xfrm>
              <a:off x="2029157" y="134093"/>
              <a:ext cx="565212" cy="437860"/>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Google Shape;115;p17"/>
            <p:cNvSpPr txBox="1"/>
            <p:nvPr/>
          </p:nvSpPr>
          <p:spPr>
            <a:xfrm>
              <a:off x="2029157" y="221665"/>
              <a:ext cx="433854" cy="262716"/>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endParaRPr sz="1300" b="0" i="0" u="none" strike="noStrike" cap="none">
                <a:solidFill>
                  <a:schemeClr val="lt1"/>
                </a:solidFill>
                <a:latin typeface="Calibri"/>
                <a:ea typeface="Calibri"/>
                <a:cs typeface="Calibri"/>
                <a:sym typeface="Calibri"/>
              </a:endParaRPr>
            </a:p>
          </p:txBody>
        </p:sp>
        <p:sp>
          <p:nvSpPr>
            <p:cNvPr id="116" name="Google Shape;116;p17"/>
            <p:cNvSpPr/>
            <p:nvPr/>
          </p:nvSpPr>
          <p:spPr>
            <a:xfrm>
              <a:off x="2828986" y="39205"/>
              <a:ext cx="1758680" cy="941455"/>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Google Shape;117;p17"/>
            <p:cNvSpPr txBox="1"/>
            <p:nvPr/>
          </p:nvSpPr>
          <p:spPr>
            <a:xfrm>
              <a:off x="2828986" y="39205"/>
              <a:ext cx="1758680" cy="627637"/>
            </a:xfrm>
            <a:prstGeom prst="rect">
              <a:avLst/>
            </a:prstGeom>
            <a:noFill/>
            <a:ln>
              <a:noFill/>
            </a:ln>
          </p:spPr>
          <p:txBody>
            <a:bodyPr spcFirstLastPara="1" wrap="square" lIns="113775" tIns="113775" rIns="113775" bIns="60950" anchor="t" anchorCtr="0">
              <a:noAutofit/>
            </a:bodyPr>
            <a:lstStyle/>
            <a:p>
              <a:pPr marL="0" marR="0" lvl="0" indent="0" algn="l" rtl="0">
                <a:lnSpc>
                  <a:spcPct val="90000"/>
                </a:lnSpc>
                <a:spcBef>
                  <a:spcPts val="0"/>
                </a:spcBef>
                <a:spcAft>
                  <a:spcPts val="0"/>
                </a:spcAft>
                <a:buNone/>
              </a:pPr>
              <a:r>
                <a:rPr lang="en-IN" sz="1600" b="0" i="0" u="none" strike="noStrike" cap="none">
                  <a:solidFill>
                    <a:schemeClr val="lt1"/>
                  </a:solidFill>
                  <a:latin typeface="Calibri"/>
                  <a:ea typeface="Calibri"/>
                  <a:cs typeface="Calibri"/>
                  <a:sym typeface="Calibri"/>
                </a:rPr>
                <a:t>ROM COMMAND</a:t>
              </a:r>
              <a:endParaRPr sz="1600" b="0" i="0" u="none" strike="noStrike" cap="none">
                <a:solidFill>
                  <a:schemeClr val="lt1"/>
                </a:solidFill>
                <a:latin typeface="Calibri"/>
                <a:ea typeface="Calibri"/>
                <a:cs typeface="Calibri"/>
                <a:sym typeface="Calibri"/>
              </a:endParaRPr>
            </a:p>
          </p:txBody>
        </p:sp>
        <p:sp>
          <p:nvSpPr>
            <p:cNvPr id="118" name="Google Shape;118;p17"/>
            <p:cNvSpPr/>
            <p:nvPr/>
          </p:nvSpPr>
          <p:spPr>
            <a:xfrm>
              <a:off x="3189197" y="666842"/>
              <a:ext cx="1758680" cy="3326400"/>
            </a:xfrm>
            <a:prstGeom prst="roundRect">
              <a:avLst>
                <a:gd name="adj" fmla="val 1000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Google Shape;119;p17"/>
            <p:cNvSpPr txBox="1"/>
            <p:nvPr/>
          </p:nvSpPr>
          <p:spPr>
            <a:xfrm>
              <a:off x="3240707" y="718352"/>
              <a:ext cx="1655660" cy="3223380"/>
            </a:xfrm>
            <a:prstGeom prst="rect">
              <a:avLst/>
            </a:prstGeom>
            <a:noFill/>
            <a:ln>
              <a:noFill/>
            </a:ln>
          </p:spPr>
          <p:txBody>
            <a:bodyPr spcFirstLastPara="1" wrap="square" lIns="113775" tIns="113775" rIns="113775" bIns="113775" anchor="t" anchorCtr="0">
              <a:noAutofit/>
            </a:bodyPr>
            <a:lstStyle/>
            <a:p>
              <a:pPr marL="171450" marR="0" lvl="1" indent="-171450" algn="l" rtl="0">
                <a:lnSpc>
                  <a:spcPct val="90000"/>
                </a:lnSpc>
                <a:spcBef>
                  <a:spcPts val="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Each slave sends it’s serial number for identification.</a:t>
              </a:r>
              <a:endParaRPr sz="1600" b="0" i="0" u="none" strike="noStrike" cap="none">
                <a:solidFill>
                  <a:schemeClr val="dk1"/>
                </a:solidFill>
                <a:latin typeface="Calibri"/>
                <a:ea typeface="Calibri"/>
                <a:cs typeface="Calibri"/>
                <a:sym typeface="Calibri"/>
              </a:endParaRPr>
            </a:p>
            <a:p>
              <a:pPr marL="171450" marR="0" lvl="1" indent="-69850" algn="l" rtl="0">
                <a:lnSpc>
                  <a:spcPct val="90000"/>
                </a:lnSpc>
                <a:spcBef>
                  <a:spcPts val="240"/>
                </a:spcBef>
                <a:spcAft>
                  <a:spcPts val="0"/>
                </a:spcAft>
                <a:buClr>
                  <a:schemeClr val="dk1"/>
                </a:buClr>
                <a:buSzPts val="1600"/>
                <a:buFont typeface="Calibri"/>
                <a:buNone/>
              </a:pPr>
              <a:endParaRPr sz="1600" b="0" i="0" u="none" strike="noStrike" cap="none">
                <a:solidFill>
                  <a:schemeClr val="dk1"/>
                </a:solidFill>
                <a:latin typeface="Calibri"/>
                <a:ea typeface="Calibri"/>
                <a:cs typeface="Calibri"/>
                <a:sym typeface="Calibri"/>
              </a:endParaRPr>
            </a:p>
          </p:txBody>
        </p:sp>
        <p:sp>
          <p:nvSpPr>
            <p:cNvPr id="120" name="Google Shape;120;p17"/>
            <p:cNvSpPr/>
            <p:nvPr/>
          </p:nvSpPr>
          <p:spPr>
            <a:xfrm>
              <a:off x="4854275" y="134093"/>
              <a:ext cx="565212" cy="437860"/>
            </a:xfrm>
            <a:prstGeom prst="rightArrow">
              <a:avLst>
                <a:gd name="adj1" fmla="val 60000"/>
                <a:gd name="adj2" fmla="val 50000"/>
              </a:avLst>
            </a:prstGeom>
            <a:solidFill>
              <a:srgbClr val="B1C0D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17"/>
            <p:cNvSpPr txBox="1"/>
            <p:nvPr/>
          </p:nvSpPr>
          <p:spPr>
            <a:xfrm>
              <a:off x="4854275" y="221665"/>
              <a:ext cx="433854" cy="262716"/>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None/>
              </a:pPr>
              <a:endParaRPr sz="1300" b="0" i="0" u="none" strike="noStrike" cap="none">
                <a:solidFill>
                  <a:schemeClr val="lt1"/>
                </a:solidFill>
                <a:latin typeface="Calibri"/>
                <a:ea typeface="Calibri"/>
                <a:cs typeface="Calibri"/>
                <a:sym typeface="Calibri"/>
              </a:endParaRPr>
            </a:p>
          </p:txBody>
        </p:sp>
        <p:sp>
          <p:nvSpPr>
            <p:cNvPr id="122" name="Google Shape;122;p17"/>
            <p:cNvSpPr/>
            <p:nvPr/>
          </p:nvSpPr>
          <p:spPr>
            <a:xfrm>
              <a:off x="5654104" y="39205"/>
              <a:ext cx="1758680" cy="941455"/>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17"/>
            <p:cNvSpPr txBox="1"/>
            <p:nvPr/>
          </p:nvSpPr>
          <p:spPr>
            <a:xfrm>
              <a:off x="5654104" y="39205"/>
              <a:ext cx="1758680" cy="627637"/>
            </a:xfrm>
            <a:prstGeom prst="rect">
              <a:avLst/>
            </a:prstGeom>
            <a:noFill/>
            <a:ln>
              <a:noFill/>
            </a:ln>
          </p:spPr>
          <p:txBody>
            <a:bodyPr spcFirstLastPara="1" wrap="square" lIns="113775" tIns="113775" rIns="113775" bIns="60950" anchor="t" anchorCtr="0">
              <a:noAutofit/>
            </a:bodyPr>
            <a:lstStyle/>
            <a:p>
              <a:pPr marL="0" marR="0" lvl="0" indent="0" algn="l" rtl="0">
                <a:lnSpc>
                  <a:spcPct val="90000"/>
                </a:lnSpc>
                <a:spcBef>
                  <a:spcPts val="0"/>
                </a:spcBef>
                <a:spcAft>
                  <a:spcPts val="0"/>
                </a:spcAft>
                <a:buNone/>
              </a:pPr>
              <a:r>
                <a:rPr lang="en-IN" sz="1600" b="0" i="0" u="none" strike="noStrike" cap="none">
                  <a:solidFill>
                    <a:schemeClr val="lt1"/>
                  </a:solidFill>
                  <a:latin typeface="Calibri"/>
                  <a:ea typeface="Calibri"/>
                  <a:cs typeface="Calibri"/>
                  <a:sym typeface="Calibri"/>
                </a:rPr>
                <a:t>FUNCTION COMMAND</a:t>
              </a:r>
              <a:endParaRPr sz="1600" b="0" i="0" u="none" strike="noStrike" cap="none">
                <a:solidFill>
                  <a:schemeClr val="lt1"/>
                </a:solidFill>
                <a:latin typeface="Calibri"/>
                <a:ea typeface="Calibri"/>
                <a:cs typeface="Calibri"/>
                <a:sym typeface="Calibri"/>
              </a:endParaRPr>
            </a:p>
          </p:txBody>
        </p:sp>
        <p:sp>
          <p:nvSpPr>
            <p:cNvPr id="124" name="Google Shape;124;p17"/>
            <p:cNvSpPr/>
            <p:nvPr/>
          </p:nvSpPr>
          <p:spPr>
            <a:xfrm>
              <a:off x="6014315" y="666842"/>
              <a:ext cx="1758680" cy="3326400"/>
            </a:xfrm>
            <a:prstGeom prst="roundRect">
              <a:avLst>
                <a:gd name="adj" fmla="val 10000"/>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Google Shape;125;p17"/>
            <p:cNvSpPr txBox="1"/>
            <p:nvPr/>
          </p:nvSpPr>
          <p:spPr>
            <a:xfrm>
              <a:off x="6065825" y="718352"/>
              <a:ext cx="1655660" cy="3223380"/>
            </a:xfrm>
            <a:prstGeom prst="rect">
              <a:avLst/>
            </a:prstGeom>
            <a:noFill/>
            <a:ln>
              <a:noFill/>
            </a:ln>
          </p:spPr>
          <p:txBody>
            <a:bodyPr spcFirstLastPara="1" wrap="square" lIns="113775" tIns="113775" rIns="113775" bIns="113775" anchor="t" anchorCtr="0">
              <a:noAutofit/>
            </a:bodyPr>
            <a:lstStyle/>
            <a:p>
              <a:pPr marL="171450" marR="0" lvl="1" indent="-171450" algn="l" rtl="0">
                <a:lnSpc>
                  <a:spcPct val="90000"/>
                </a:lnSpc>
                <a:spcBef>
                  <a:spcPts val="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T[44h]: initiates single temperature conversion.</a:t>
              </a:r>
              <a:endParaRPr sz="1600" b="0" i="0" u="none" strike="noStrike" cap="none">
                <a:solidFill>
                  <a:schemeClr val="dk1"/>
                </a:solidFill>
                <a:latin typeface="Calibri"/>
                <a:ea typeface="Calibri"/>
                <a:cs typeface="Calibri"/>
                <a:sym typeface="Calibri"/>
              </a:endParaRPr>
            </a:p>
            <a:p>
              <a:pPr marL="171450" marR="0" lvl="1" indent="-171450" algn="l" rtl="0">
                <a:lnSpc>
                  <a:spcPct val="90000"/>
                </a:lnSpc>
                <a:spcBef>
                  <a:spcPts val="24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[4Eh]: allows master to write 3 bytes of data into scratchpad.</a:t>
              </a:r>
              <a:endParaRPr sz="1600" b="0" i="0" u="none" strike="noStrike" cap="none">
                <a:solidFill>
                  <a:schemeClr val="dk1"/>
                </a:solidFill>
                <a:latin typeface="Calibri"/>
                <a:ea typeface="Calibri"/>
                <a:cs typeface="Calibri"/>
                <a:sym typeface="Calibri"/>
              </a:endParaRPr>
            </a:p>
            <a:p>
              <a:pPr marL="171450" marR="0" lvl="1" indent="-171450" algn="l" rtl="0">
                <a:lnSpc>
                  <a:spcPct val="90000"/>
                </a:lnSpc>
                <a:spcBef>
                  <a:spcPts val="240"/>
                </a:spcBef>
                <a:spcAft>
                  <a:spcPts val="0"/>
                </a:spcAft>
                <a:buClr>
                  <a:schemeClr val="dk1"/>
                </a:buClr>
                <a:buSzPts val="1600"/>
                <a:buFont typeface="Calibri"/>
                <a:buChar char="•"/>
              </a:pPr>
              <a:r>
                <a:rPr lang="en-IN" sz="1600" b="0" i="0" u="none" strike="noStrike" cap="none">
                  <a:solidFill>
                    <a:schemeClr val="dk1"/>
                  </a:solidFill>
                  <a:latin typeface="Calibri"/>
                  <a:ea typeface="Calibri"/>
                  <a:cs typeface="Calibri"/>
                  <a:sym typeface="Calibri"/>
                </a:rPr>
                <a:t>[BEh]: allows master to read contents of scratchpad.</a:t>
              </a:r>
              <a:endParaRPr sz="1600" b="0" i="0" u="none" strike="noStrike" cap="none">
                <a:solidFill>
                  <a:schemeClr val="dk1"/>
                </a:solidFill>
                <a:latin typeface="Calibri"/>
                <a:ea typeface="Calibri"/>
                <a:cs typeface="Calibri"/>
                <a:sym typeface="Calibri"/>
              </a:endParaRPr>
            </a:p>
          </p:txBody>
        </p:sp>
      </p:grpSp>
      <p:sp>
        <p:nvSpPr>
          <p:cNvPr id="126" name="Google Shape;126;p17"/>
          <p:cNvSpPr txBox="1"/>
          <p:nvPr/>
        </p:nvSpPr>
        <p:spPr>
          <a:xfrm>
            <a:off x="1961845" y="761875"/>
            <a:ext cx="4860098"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0" i="0" u="none" strike="noStrike" cap="none" dirty="0">
                <a:solidFill>
                  <a:schemeClr val="dk1"/>
                </a:solidFill>
                <a:latin typeface="Calibri"/>
                <a:ea typeface="Calibri"/>
                <a:cs typeface="Calibri"/>
                <a:sym typeface="Calibri"/>
              </a:rPr>
              <a:t>TRANSACTION SEQUENCE</a:t>
            </a:r>
            <a:r>
              <a:rPr lang="en-IN" sz="18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
        <p:nvSpPr>
          <p:cNvPr id="2" name="Date Placeholder 1"/>
          <p:cNvSpPr>
            <a:spLocks noGrp="1"/>
          </p:cNvSpPr>
          <p:nvPr>
            <p:ph type="dt" idx="10"/>
          </p:nvPr>
        </p:nvSpPr>
        <p:spPr/>
        <p:txBody>
          <a:bodyPr/>
          <a:lstStyle/>
          <a:p>
            <a:r>
              <a:rPr lang="en-US" smtClean="0"/>
              <a:t>TIFR</a:t>
            </a:r>
            <a:endParaRPr lang="en-US"/>
          </a:p>
        </p:txBody>
      </p:sp>
      <p:sp>
        <p:nvSpPr>
          <p:cNvPr id="3" name="Footer Placeholder 2"/>
          <p:cNvSpPr>
            <a:spLocks noGrp="1"/>
          </p:cNvSpPr>
          <p:nvPr>
            <p:ph type="ftr" idx="11"/>
          </p:nvPr>
        </p:nvSpPr>
        <p:spPr/>
        <p:txBody>
          <a:bodyPr/>
          <a:lstStyle/>
          <a:p>
            <a:r>
              <a:rPr lang="en-US" smtClean="0"/>
              <a:t>AISCM FCRIT, VASHI</a:t>
            </a:r>
            <a:endParaRPr lang="en-US"/>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457200" y="249713"/>
            <a:ext cx="8229600" cy="1143000"/>
          </a:xfrm>
          <a:prstGeom prst="rect">
            <a:avLst/>
          </a:prstGeom>
        </p:spPr>
        <p:txBody>
          <a:bodyPr spcFirstLastPara="1" wrap="square" lIns="91425" tIns="45700" rIns="91425" bIns="45700" anchor="ctr" anchorCtr="0">
            <a:noAutofit/>
          </a:bodyPr>
          <a:lstStyle/>
          <a:p>
            <a:pPr marL="0" lvl="0" indent="0" rtl="0">
              <a:spcBef>
                <a:spcPts val="0"/>
              </a:spcBef>
              <a:spcAft>
                <a:spcPts val="0"/>
              </a:spcAft>
              <a:buClr>
                <a:schemeClr val="dk1"/>
              </a:buClr>
              <a:buSzPts val="1100"/>
              <a:buFont typeface="Arial"/>
              <a:buNone/>
            </a:pPr>
            <a:r>
              <a:rPr lang="en-IN" sz="3600" dirty="0">
                <a:latin typeface="Calibri" pitchFamily="34" charset="0"/>
                <a:ea typeface="Arial"/>
                <a:cs typeface="Calibri" pitchFamily="34" charset="0"/>
                <a:sym typeface="Arial"/>
              </a:rPr>
              <a:t>ULTRASONIC SENSOR(HCSR04)</a:t>
            </a:r>
            <a:br>
              <a:rPr lang="en-IN" sz="3600" dirty="0">
                <a:latin typeface="Calibri" pitchFamily="34" charset="0"/>
                <a:ea typeface="Arial"/>
                <a:cs typeface="Calibri" pitchFamily="34" charset="0"/>
                <a:sym typeface="Arial"/>
              </a:rPr>
            </a:br>
            <a:r>
              <a:rPr lang="en-IN" sz="3600" dirty="0">
                <a:latin typeface="Calibri" pitchFamily="34" charset="0"/>
                <a:ea typeface="Arial"/>
                <a:cs typeface="Calibri" pitchFamily="34" charset="0"/>
                <a:sym typeface="Arial"/>
              </a:rPr>
              <a:t>SPECIFICATIONS</a:t>
            </a:r>
            <a:endParaRPr sz="3600" dirty="0">
              <a:latin typeface="Calibri" pitchFamily="34" charset="0"/>
              <a:cs typeface="Calibri" pitchFamily="34" charset="0"/>
            </a:endParaRPr>
          </a:p>
        </p:txBody>
      </p:sp>
      <p:sp>
        <p:nvSpPr>
          <p:cNvPr id="132" name="Google Shape;132;p18"/>
          <p:cNvSpPr txBox="1">
            <a:spLocks noGrp="1"/>
          </p:cNvSpPr>
          <p:nvPr>
            <p:ph type="body" idx="1"/>
          </p:nvPr>
        </p:nvSpPr>
        <p:spPr>
          <a:xfrm>
            <a:off x="457200" y="1594500"/>
            <a:ext cx="8229600" cy="4526100"/>
          </a:xfrm>
          <a:prstGeom prst="rect">
            <a:avLst/>
          </a:prstGeom>
        </p:spPr>
        <p:txBody>
          <a:bodyPr spcFirstLastPara="1" wrap="square" lIns="91425" tIns="45700" rIns="91425" bIns="45700" anchor="t" anchorCtr="0">
            <a:noAutofit/>
          </a:bodyPr>
          <a:lstStyle/>
          <a:p>
            <a:pPr marL="342900" indent="-342900"/>
            <a:r>
              <a:rPr lang="en-IN" sz="2000" dirty="0" smtClean="0">
                <a:solidFill>
                  <a:srgbClr val="000000"/>
                </a:solidFill>
                <a:latin typeface="Calibri" pitchFamily="34" charset="0"/>
                <a:ea typeface="Arial"/>
                <a:cs typeface="Calibri" pitchFamily="34" charset="0"/>
                <a:sym typeface="Arial"/>
              </a:rPr>
              <a:t>Measures </a:t>
            </a:r>
            <a:r>
              <a:rPr lang="en-IN" sz="2000" dirty="0">
                <a:solidFill>
                  <a:srgbClr val="000000"/>
                </a:solidFill>
                <a:latin typeface="Calibri" pitchFamily="34" charset="0"/>
                <a:ea typeface="Arial"/>
                <a:cs typeface="Calibri" pitchFamily="34" charset="0"/>
                <a:sym typeface="Arial"/>
              </a:rPr>
              <a:t>distance from – 2 cm to 4 m</a:t>
            </a:r>
            <a:r>
              <a:rPr lang="en-IN" sz="2000" dirty="0" smtClean="0">
                <a:solidFill>
                  <a:srgbClr val="000000"/>
                </a:solidFill>
                <a:latin typeface="Calibri" pitchFamily="34" charset="0"/>
                <a:ea typeface="Arial"/>
                <a:cs typeface="Calibri" pitchFamily="34" charset="0"/>
                <a:sym typeface="Arial"/>
              </a:rPr>
              <a:t>. </a:t>
            </a:r>
          </a:p>
          <a:p>
            <a:pPr marL="342900" indent="-342900"/>
            <a:r>
              <a:rPr lang="en-IN" sz="2000" dirty="0" smtClean="0">
                <a:solidFill>
                  <a:srgbClr val="000000"/>
                </a:solidFill>
                <a:latin typeface="Calibri" pitchFamily="34" charset="0"/>
                <a:ea typeface="Arial"/>
                <a:cs typeface="Calibri" pitchFamily="34" charset="0"/>
                <a:sym typeface="Arial"/>
              </a:rPr>
              <a:t>Measuring </a:t>
            </a:r>
            <a:r>
              <a:rPr lang="en-IN" sz="2000" dirty="0">
                <a:solidFill>
                  <a:srgbClr val="000000"/>
                </a:solidFill>
                <a:latin typeface="Calibri" pitchFamily="34" charset="0"/>
                <a:ea typeface="Arial"/>
                <a:cs typeface="Calibri" pitchFamily="34" charset="0"/>
                <a:sym typeface="Arial"/>
              </a:rPr>
              <a:t>angle – 15 degree</a:t>
            </a:r>
            <a:r>
              <a:rPr lang="en-IN" sz="2000" dirty="0" smtClean="0">
                <a:solidFill>
                  <a:srgbClr val="000000"/>
                </a:solidFill>
                <a:latin typeface="Calibri" pitchFamily="34" charset="0"/>
                <a:ea typeface="Arial"/>
                <a:cs typeface="Calibri" pitchFamily="34" charset="0"/>
                <a:sym typeface="Arial"/>
              </a:rPr>
              <a:t>.</a:t>
            </a:r>
          </a:p>
          <a:p>
            <a:pPr marL="342900" indent="-342900"/>
            <a:r>
              <a:rPr lang="en-IN" sz="2000" dirty="0" smtClean="0">
                <a:solidFill>
                  <a:srgbClr val="000000"/>
                </a:solidFill>
                <a:latin typeface="Calibri" pitchFamily="34" charset="0"/>
                <a:ea typeface="Arial"/>
                <a:cs typeface="Calibri" pitchFamily="34" charset="0"/>
                <a:sym typeface="Arial"/>
              </a:rPr>
              <a:t>Speed </a:t>
            </a:r>
            <a:r>
              <a:rPr lang="en-IN" sz="2000" dirty="0">
                <a:solidFill>
                  <a:srgbClr val="000000"/>
                </a:solidFill>
                <a:latin typeface="Calibri" pitchFamily="34" charset="0"/>
                <a:ea typeface="Arial"/>
                <a:cs typeface="Calibri" pitchFamily="34" charset="0"/>
                <a:sym typeface="Arial"/>
              </a:rPr>
              <a:t>of wave – 340 m/sec(</a:t>
            </a:r>
            <a:r>
              <a:rPr lang="en-IN" sz="2000" dirty="0" err="1">
                <a:solidFill>
                  <a:srgbClr val="000000"/>
                </a:solidFill>
                <a:latin typeface="Calibri" pitchFamily="34" charset="0"/>
                <a:ea typeface="Arial"/>
                <a:cs typeface="Calibri" pitchFamily="34" charset="0"/>
                <a:sym typeface="Arial"/>
              </a:rPr>
              <a:t>approx</a:t>
            </a:r>
            <a:r>
              <a:rPr lang="en-IN" sz="2000" dirty="0">
                <a:solidFill>
                  <a:srgbClr val="000000"/>
                </a:solidFill>
                <a:latin typeface="Calibri" pitchFamily="34" charset="0"/>
                <a:ea typeface="Arial"/>
                <a:cs typeface="Calibri" pitchFamily="34" charset="0"/>
                <a:sym typeface="Arial"/>
              </a:rPr>
              <a:t>) , [accurate 342 m/sec]</a:t>
            </a:r>
            <a:endParaRPr sz="2000" dirty="0">
              <a:solidFill>
                <a:srgbClr val="000000"/>
              </a:solidFill>
              <a:latin typeface="Calibri" pitchFamily="34" charset="0"/>
              <a:ea typeface="Arial"/>
              <a:cs typeface="Calibri" pitchFamily="34" charset="0"/>
              <a:sym typeface="Arial"/>
            </a:endParaRPr>
          </a:p>
          <a:p>
            <a:pPr marL="342900" indent="-342900"/>
            <a:r>
              <a:rPr lang="en-IN" sz="2000" dirty="0" smtClean="0">
                <a:solidFill>
                  <a:srgbClr val="000000"/>
                </a:solidFill>
                <a:latin typeface="Calibri" pitchFamily="34" charset="0"/>
                <a:ea typeface="Arial"/>
                <a:cs typeface="Calibri" pitchFamily="34" charset="0"/>
                <a:sym typeface="Arial"/>
              </a:rPr>
              <a:t> </a:t>
            </a:r>
            <a:r>
              <a:rPr lang="en-IN" sz="2000" dirty="0">
                <a:solidFill>
                  <a:srgbClr val="000000"/>
                </a:solidFill>
                <a:latin typeface="Calibri" pitchFamily="34" charset="0"/>
                <a:ea typeface="Arial"/>
                <a:cs typeface="Calibri" pitchFamily="34" charset="0"/>
                <a:sym typeface="Arial"/>
              </a:rPr>
              <a:t>Power supply +5V </a:t>
            </a:r>
            <a:r>
              <a:rPr lang="en-IN" sz="2000" dirty="0" smtClean="0">
                <a:solidFill>
                  <a:srgbClr val="000000"/>
                </a:solidFill>
                <a:latin typeface="Calibri" pitchFamily="34" charset="0"/>
                <a:ea typeface="Arial"/>
                <a:cs typeface="Calibri" pitchFamily="34" charset="0"/>
                <a:sym typeface="Arial"/>
              </a:rPr>
              <a:t>DC.</a:t>
            </a:r>
            <a:endParaRPr lang="en-IN" sz="2000" dirty="0">
              <a:solidFill>
                <a:srgbClr val="000000"/>
              </a:solidFill>
              <a:latin typeface="Calibri" pitchFamily="34" charset="0"/>
              <a:ea typeface="Arial"/>
              <a:cs typeface="Calibri" pitchFamily="34" charset="0"/>
              <a:sym typeface="Arial"/>
            </a:endParaRPr>
          </a:p>
          <a:p>
            <a:pPr marL="342900" indent="-342900"/>
            <a:r>
              <a:rPr lang="en-IN" sz="2000" dirty="0" smtClean="0">
                <a:solidFill>
                  <a:srgbClr val="000000"/>
                </a:solidFill>
                <a:latin typeface="Calibri" pitchFamily="34" charset="0"/>
                <a:ea typeface="Arial"/>
                <a:cs typeface="Calibri" pitchFamily="34" charset="0"/>
                <a:sym typeface="Arial"/>
              </a:rPr>
              <a:t>Input </a:t>
            </a:r>
            <a:r>
              <a:rPr lang="en-IN" sz="2000" dirty="0">
                <a:solidFill>
                  <a:srgbClr val="000000"/>
                </a:solidFill>
                <a:latin typeface="Calibri" pitchFamily="34" charset="0"/>
                <a:ea typeface="Arial"/>
                <a:cs typeface="Calibri" pitchFamily="34" charset="0"/>
                <a:sym typeface="Arial"/>
              </a:rPr>
              <a:t>trigger signal – 10us </a:t>
            </a:r>
            <a:r>
              <a:rPr lang="en-IN" sz="2000" dirty="0" err="1">
                <a:solidFill>
                  <a:srgbClr val="000000"/>
                </a:solidFill>
                <a:latin typeface="Calibri" pitchFamily="34" charset="0"/>
                <a:ea typeface="Arial"/>
                <a:cs typeface="Calibri" pitchFamily="34" charset="0"/>
                <a:sym typeface="Arial"/>
              </a:rPr>
              <a:t>ttl</a:t>
            </a:r>
            <a:r>
              <a:rPr lang="en-IN" sz="2000" dirty="0">
                <a:solidFill>
                  <a:srgbClr val="000000"/>
                </a:solidFill>
                <a:latin typeface="Calibri" pitchFamily="34" charset="0"/>
                <a:ea typeface="Arial"/>
                <a:cs typeface="Calibri" pitchFamily="34" charset="0"/>
                <a:sym typeface="Arial"/>
              </a:rPr>
              <a:t> pulse</a:t>
            </a:r>
            <a:r>
              <a:rPr lang="en-IN" sz="2000" dirty="0" smtClean="0">
                <a:solidFill>
                  <a:srgbClr val="000000"/>
                </a:solidFill>
                <a:latin typeface="Calibri" pitchFamily="34" charset="0"/>
                <a:ea typeface="Arial"/>
                <a:cs typeface="Calibri" pitchFamily="34" charset="0"/>
                <a:sym typeface="Arial"/>
              </a:rPr>
              <a:t>. </a:t>
            </a:r>
          </a:p>
          <a:p>
            <a:pPr marL="342900" indent="-342900"/>
            <a:r>
              <a:rPr lang="en-IN" sz="2000" dirty="0" smtClean="0">
                <a:solidFill>
                  <a:srgbClr val="000000"/>
                </a:solidFill>
                <a:latin typeface="Calibri" pitchFamily="34" charset="0"/>
                <a:ea typeface="Arial"/>
                <a:cs typeface="Calibri" pitchFamily="34" charset="0"/>
                <a:sym typeface="Arial"/>
              </a:rPr>
              <a:t>Trigger </a:t>
            </a:r>
            <a:r>
              <a:rPr lang="en-IN" sz="2000" dirty="0">
                <a:solidFill>
                  <a:srgbClr val="000000"/>
                </a:solidFill>
                <a:latin typeface="Calibri" pitchFamily="34" charset="0"/>
                <a:ea typeface="Arial"/>
                <a:cs typeface="Calibri" pitchFamily="34" charset="0"/>
                <a:sym typeface="Arial"/>
              </a:rPr>
              <a:t>pin when set to high </a:t>
            </a:r>
            <a:r>
              <a:rPr lang="en-IN" sz="2000" dirty="0" err="1">
                <a:solidFill>
                  <a:srgbClr val="000000"/>
                </a:solidFill>
                <a:latin typeface="Calibri" pitchFamily="34" charset="0"/>
                <a:ea typeface="Arial"/>
                <a:cs typeface="Calibri" pitchFamily="34" charset="0"/>
                <a:sym typeface="Arial"/>
              </a:rPr>
              <a:t>emittes</a:t>
            </a:r>
            <a:r>
              <a:rPr lang="en-IN" sz="2000" dirty="0">
                <a:solidFill>
                  <a:srgbClr val="000000"/>
                </a:solidFill>
                <a:latin typeface="Calibri" pitchFamily="34" charset="0"/>
                <a:ea typeface="Arial"/>
                <a:cs typeface="Calibri" pitchFamily="34" charset="0"/>
                <a:sym typeface="Arial"/>
              </a:rPr>
              <a:t> sound waves.</a:t>
            </a:r>
            <a:endParaRPr sz="2000" dirty="0">
              <a:solidFill>
                <a:srgbClr val="000000"/>
              </a:solidFill>
              <a:latin typeface="Calibri" pitchFamily="34" charset="0"/>
              <a:ea typeface="Arial"/>
              <a:cs typeface="Calibri" pitchFamily="34" charset="0"/>
              <a:sym typeface="Arial"/>
            </a:endParaRPr>
          </a:p>
          <a:p>
            <a:pPr marL="342900" indent="-342900"/>
            <a:r>
              <a:rPr lang="en-IN" sz="2000" dirty="0" smtClean="0">
                <a:solidFill>
                  <a:srgbClr val="000000"/>
                </a:solidFill>
                <a:latin typeface="Calibri" pitchFamily="34" charset="0"/>
                <a:ea typeface="Arial"/>
                <a:cs typeface="Calibri" pitchFamily="34" charset="0"/>
                <a:sym typeface="Arial"/>
              </a:rPr>
              <a:t>Echo </a:t>
            </a:r>
            <a:r>
              <a:rPr lang="en-IN" sz="2000" dirty="0">
                <a:solidFill>
                  <a:srgbClr val="000000"/>
                </a:solidFill>
                <a:latin typeface="Calibri" pitchFamily="34" charset="0"/>
                <a:ea typeface="Arial"/>
                <a:cs typeface="Calibri" pitchFamily="34" charset="0"/>
                <a:sym typeface="Arial"/>
              </a:rPr>
              <a:t>pin senses the reflected wave and the time at which a wave is received by the echo is returned</a:t>
            </a:r>
            <a:r>
              <a:rPr lang="en-IN" sz="2000" dirty="0" smtClean="0">
                <a:solidFill>
                  <a:srgbClr val="000000"/>
                </a:solidFill>
                <a:latin typeface="Calibri" pitchFamily="34" charset="0"/>
                <a:ea typeface="Arial"/>
                <a:cs typeface="Calibri" pitchFamily="34" charset="0"/>
                <a:sym typeface="Arial"/>
              </a:rPr>
              <a:t>. </a:t>
            </a:r>
          </a:p>
          <a:p>
            <a:pPr marL="342900" indent="-342900"/>
            <a:r>
              <a:rPr lang="en-IN" sz="2000" dirty="0" smtClean="0">
                <a:solidFill>
                  <a:srgbClr val="000000"/>
                </a:solidFill>
                <a:latin typeface="Calibri" pitchFamily="34" charset="0"/>
                <a:ea typeface="Arial"/>
                <a:cs typeface="Calibri" pitchFamily="34" charset="0"/>
                <a:sym typeface="Arial"/>
              </a:rPr>
              <a:t>Operating </a:t>
            </a:r>
            <a:r>
              <a:rPr lang="en-IN" sz="2000" dirty="0">
                <a:solidFill>
                  <a:srgbClr val="000000"/>
                </a:solidFill>
                <a:latin typeface="Calibri" pitchFamily="34" charset="0"/>
                <a:ea typeface="Arial"/>
                <a:cs typeface="Calibri" pitchFamily="34" charset="0"/>
                <a:sym typeface="Arial"/>
              </a:rPr>
              <a:t>frequency 40 KHz.</a:t>
            </a:r>
            <a:endParaRPr sz="2000" dirty="0">
              <a:solidFill>
                <a:srgbClr val="000000"/>
              </a:solidFill>
              <a:latin typeface="Calibri" pitchFamily="34" charset="0"/>
              <a:ea typeface="Arial"/>
              <a:cs typeface="Calibri" pitchFamily="34" charset="0"/>
              <a:sym typeface="Arial"/>
            </a:endParaRPr>
          </a:p>
          <a:p>
            <a:pPr marL="342900" indent="-342900"/>
            <a:endParaRPr sz="2000" dirty="0">
              <a:solidFill>
                <a:srgbClr val="000000"/>
              </a:solidFill>
              <a:latin typeface="Calibri" pitchFamily="34" charset="0"/>
              <a:ea typeface="Arial"/>
              <a:cs typeface="Calibri" pitchFamily="34" charset="0"/>
              <a:sym typeface="Arial"/>
            </a:endParaRPr>
          </a:p>
          <a:p>
            <a:pPr marL="342900" indent="-342900"/>
            <a:endParaRPr sz="2000" dirty="0">
              <a:solidFill>
                <a:srgbClr val="000000"/>
              </a:solidFill>
              <a:latin typeface="Calibri" pitchFamily="34" charset="0"/>
              <a:ea typeface="Arial"/>
              <a:cs typeface="Calibri" pitchFamily="34" charset="0"/>
              <a:sym typeface="Arial"/>
            </a:endParaRPr>
          </a:p>
        </p:txBody>
      </p:sp>
      <p:sp>
        <p:nvSpPr>
          <p:cNvPr id="2" name="Date Placeholder 1"/>
          <p:cNvSpPr>
            <a:spLocks noGrp="1"/>
          </p:cNvSpPr>
          <p:nvPr>
            <p:ph type="dt" idx="10"/>
          </p:nvPr>
        </p:nvSpPr>
        <p:spPr/>
        <p:txBody>
          <a:bodyPr/>
          <a:lstStyle/>
          <a:p>
            <a:r>
              <a:rPr lang="en-US" smtClean="0"/>
              <a:t>TIFR</a:t>
            </a:r>
            <a:endParaRPr lang="en-US"/>
          </a:p>
        </p:txBody>
      </p:sp>
      <p:sp>
        <p:nvSpPr>
          <p:cNvPr id="3" name="Footer Placeholder 2"/>
          <p:cNvSpPr>
            <a:spLocks noGrp="1"/>
          </p:cNvSpPr>
          <p:nvPr>
            <p:ph type="ftr" idx="11"/>
          </p:nvPr>
        </p:nvSpPr>
        <p:spPr/>
        <p:txBody>
          <a:bodyPr/>
          <a:lstStyle/>
          <a:p>
            <a:r>
              <a:rPr lang="en-US" smtClean="0"/>
              <a:t>AISCM FCRIT, VASHI</a:t>
            </a:r>
            <a:endParaRPr lang="en-US"/>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457200" y="274703"/>
            <a:ext cx="8441100" cy="6165300"/>
          </a:xfrm>
          <a:prstGeom prst="rect">
            <a:avLst/>
          </a:prstGeom>
        </p:spPr>
        <p:txBody>
          <a:bodyPr spcFirstLastPara="1" wrap="square" lIns="91425" tIns="45700" rIns="91425" bIns="45700" anchor="ctr" anchorCtr="0">
            <a:noAutofit/>
          </a:bodyPr>
          <a:lstStyle/>
          <a:p>
            <a:pPr marL="457200" lvl="0" indent="-355600" algn="just" rtl="0">
              <a:spcBef>
                <a:spcPts val="0"/>
              </a:spcBef>
              <a:spcAft>
                <a:spcPts val="0"/>
              </a:spcAft>
              <a:buSzPts val="2000"/>
              <a:buFont typeface="Arial" pitchFamily="34" charset="0"/>
              <a:buChar char="•"/>
            </a:pPr>
            <a:r>
              <a:rPr lang="en-IN" sz="2000" dirty="0">
                <a:latin typeface="Calibri" pitchFamily="34" charset="0"/>
                <a:cs typeface="Calibri" pitchFamily="34" charset="0"/>
              </a:rPr>
              <a:t>The Ultrasonic Sensor sends out a high-frequency sound pulse and then times how long it takes for the echo of the sound to reflect back. The sensor has 2 openings on its front. One opening transmits ultrasonic waves, (like a tiny speaker), the other receives them, (like a tiny microphone).</a:t>
            </a:r>
            <a:br>
              <a:rPr lang="en-IN" sz="2000" dirty="0">
                <a:latin typeface="Calibri" pitchFamily="34" charset="0"/>
                <a:cs typeface="Calibri" pitchFamily="34" charset="0"/>
              </a:rPr>
            </a:br>
            <a:r>
              <a:rPr lang="en-IN" sz="2000" dirty="0">
                <a:latin typeface="Calibri" pitchFamily="34" charset="0"/>
                <a:cs typeface="Calibri" pitchFamily="34" charset="0"/>
              </a:rPr>
              <a:t>The speed of sound is approximately 341 meters (1100 feet) per second in air. The ultrasonic sensor uses this information along with the time difference between sending and receiving the sound pulse to determine the distance to an object. It uses the following mathematical equation:</a:t>
            </a:r>
            <a:endParaRPr sz="2000" dirty="0">
              <a:latin typeface="Calibri" pitchFamily="34" charset="0"/>
              <a:cs typeface="Calibri" pitchFamily="34" charset="0"/>
            </a:endParaRPr>
          </a:p>
          <a:p>
            <a:pPr marL="800100" lvl="0" indent="-342900" algn="just" rtl="0">
              <a:spcBef>
                <a:spcPts val="0"/>
              </a:spcBef>
              <a:spcAft>
                <a:spcPts val="0"/>
              </a:spcAft>
              <a:buFont typeface="Arial" pitchFamily="34" charset="0"/>
              <a:buChar char="•"/>
            </a:pPr>
            <a:endParaRPr sz="2000" dirty="0">
              <a:latin typeface="Calibri" pitchFamily="34" charset="0"/>
              <a:cs typeface="Calibri" pitchFamily="34" charset="0"/>
            </a:endParaRPr>
          </a:p>
          <a:p>
            <a:pPr marL="457200" lvl="0" indent="-355600" algn="just" rtl="0">
              <a:spcBef>
                <a:spcPts val="0"/>
              </a:spcBef>
              <a:spcAft>
                <a:spcPts val="0"/>
              </a:spcAft>
              <a:buSzPts val="2000"/>
              <a:buFont typeface="Arial" pitchFamily="34" charset="0"/>
              <a:buChar char="•"/>
            </a:pPr>
            <a:r>
              <a:rPr lang="en-IN" sz="2000" dirty="0">
                <a:latin typeface="Calibri" pitchFamily="34" charset="0"/>
                <a:cs typeface="Calibri" pitchFamily="34" charset="0"/>
              </a:rPr>
              <a:t>Distance = Time x Speed of Sound divided by 2</a:t>
            </a:r>
            <a:br>
              <a:rPr lang="en-IN" sz="2000" dirty="0">
                <a:latin typeface="Calibri" pitchFamily="34" charset="0"/>
                <a:cs typeface="Calibri" pitchFamily="34" charset="0"/>
              </a:rPr>
            </a:br>
            <a:endParaRPr sz="2000" dirty="0">
              <a:latin typeface="Calibri" pitchFamily="34" charset="0"/>
              <a:cs typeface="Calibri" pitchFamily="34" charset="0"/>
            </a:endParaRPr>
          </a:p>
          <a:p>
            <a:pPr marL="457200" lvl="0" indent="-355600" algn="just" rtl="0">
              <a:spcBef>
                <a:spcPts val="0"/>
              </a:spcBef>
              <a:spcAft>
                <a:spcPts val="0"/>
              </a:spcAft>
              <a:buSzPts val="2000"/>
              <a:buFont typeface="Arial" pitchFamily="34" charset="0"/>
              <a:buChar char="•"/>
            </a:pPr>
            <a:r>
              <a:rPr lang="en-IN" sz="2000" dirty="0">
                <a:latin typeface="Calibri" pitchFamily="34" charset="0"/>
                <a:cs typeface="Calibri" pitchFamily="34" charset="0"/>
              </a:rPr>
              <a:t>Time = the time between when an ultrasonic wave is transmitted and when it is received</a:t>
            </a:r>
            <a:br>
              <a:rPr lang="en-IN" sz="2000" dirty="0">
                <a:latin typeface="Calibri" pitchFamily="34" charset="0"/>
                <a:cs typeface="Calibri" pitchFamily="34" charset="0"/>
              </a:rPr>
            </a:br>
            <a:endParaRPr sz="2000" dirty="0">
              <a:latin typeface="Calibri" pitchFamily="34" charset="0"/>
              <a:cs typeface="Calibri" pitchFamily="34" charset="0"/>
            </a:endParaRPr>
          </a:p>
          <a:p>
            <a:pPr marL="457200" lvl="0" indent="-355600" algn="just">
              <a:spcBef>
                <a:spcPts val="0"/>
              </a:spcBef>
              <a:spcAft>
                <a:spcPts val="0"/>
              </a:spcAft>
              <a:buSzPts val="2000"/>
              <a:buFont typeface="Arial" pitchFamily="34" charset="0"/>
              <a:buChar char="•"/>
            </a:pPr>
            <a:r>
              <a:rPr lang="en-IN" sz="2000" dirty="0">
                <a:latin typeface="Calibri" pitchFamily="34" charset="0"/>
                <a:cs typeface="Calibri" pitchFamily="34" charset="0"/>
              </a:rPr>
              <a:t>You divide this number by 2 because the sound wave has to travel to the object and back.</a:t>
            </a:r>
            <a:endParaRPr sz="2000" dirty="0">
              <a:latin typeface="Calibri" pitchFamily="34" charset="0"/>
              <a:cs typeface="Calibri" pitchFamily="34" charset="0"/>
            </a:endParaRPr>
          </a:p>
        </p:txBody>
      </p:sp>
      <p:sp>
        <p:nvSpPr>
          <p:cNvPr id="2" name="Date Placeholder 1"/>
          <p:cNvSpPr>
            <a:spLocks noGrp="1"/>
          </p:cNvSpPr>
          <p:nvPr>
            <p:ph type="dt" idx="10"/>
          </p:nvPr>
        </p:nvSpPr>
        <p:spPr/>
        <p:txBody>
          <a:bodyPr/>
          <a:lstStyle/>
          <a:p>
            <a:r>
              <a:rPr lang="en-US" smtClean="0"/>
              <a:t>TIFR</a:t>
            </a:r>
            <a:endParaRPr lang="en-US"/>
          </a:p>
        </p:txBody>
      </p:sp>
      <p:sp>
        <p:nvSpPr>
          <p:cNvPr id="3" name="Footer Placeholder 2"/>
          <p:cNvSpPr>
            <a:spLocks noGrp="1"/>
          </p:cNvSpPr>
          <p:nvPr>
            <p:ph type="ftr" idx="11"/>
          </p:nvPr>
        </p:nvSpPr>
        <p:spPr/>
        <p:txBody>
          <a:bodyPr/>
          <a:lstStyle/>
          <a:p>
            <a:r>
              <a:rPr lang="en-US" smtClean="0"/>
              <a:t>AISCM FCRIT, VASHI</a:t>
            </a:r>
            <a:endParaRPr lang="en-US"/>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914400" lvl="0" indent="0" rtl="0">
              <a:lnSpc>
                <a:spcPct val="115000"/>
              </a:lnSpc>
              <a:spcBef>
                <a:spcPts val="0"/>
              </a:spcBef>
              <a:spcAft>
                <a:spcPts val="0"/>
              </a:spcAft>
              <a:buNone/>
            </a:pPr>
            <a:r>
              <a:rPr lang="en-IN" sz="3600" dirty="0">
                <a:latin typeface="Calibri" pitchFamily="34" charset="0"/>
                <a:ea typeface="Times New Roman"/>
                <a:cs typeface="Calibri" pitchFamily="34" charset="0"/>
                <a:sym typeface="Times New Roman"/>
              </a:rPr>
              <a:t>Soil Moisture Sensor (KG003)</a:t>
            </a:r>
            <a:endParaRPr sz="3600" dirty="0">
              <a:latin typeface="Calibri" pitchFamily="34" charset="0"/>
              <a:cs typeface="Calibri" pitchFamily="34" charset="0"/>
            </a:endParaRPr>
          </a:p>
        </p:txBody>
      </p:sp>
      <p:sp>
        <p:nvSpPr>
          <p:cNvPr id="143" name="Google Shape;143;p2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342900" lvl="0" indent="-342900" rtl="0">
              <a:spcBef>
                <a:spcPts val="0"/>
              </a:spcBef>
              <a:spcAft>
                <a:spcPts val="0"/>
              </a:spcAft>
              <a:buSzPts val="3200"/>
              <a:buChar char="•"/>
            </a:pPr>
            <a:r>
              <a:rPr lang="en-IN" dirty="0"/>
              <a:t>Sensor used: </a:t>
            </a:r>
            <a:r>
              <a:rPr lang="en-IN" dirty="0">
                <a:latin typeface="Times New Roman"/>
                <a:ea typeface="Times New Roman"/>
                <a:cs typeface="Times New Roman"/>
                <a:sym typeface="Times New Roman"/>
              </a:rPr>
              <a:t>KG003</a:t>
            </a:r>
            <a:endParaRPr dirty="0"/>
          </a:p>
          <a:p>
            <a:pPr marL="0" lvl="0" indent="0">
              <a:spcBef>
                <a:spcPts val="640"/>
              </a:spcBef>
              <a:spcAft>
                <a:spcPts val="0"/>
              </a:spcAft>
              <a:buNone/>
            </a:pPr>
            <a:endParaRPr dirty="0"/>
          </a:p>
        </p:txBody>
      </p:sp>
      <p:pic>
        <p:nvPicPr>
          <p:cNvPr id="144" name="Google Shape;144;p20"/>
          <p:cNvPicPr preferRelativeResize="0"/>
          <p:nvPr/>
        </p:nvPicPr>
        <p:blipFill>
          <a:blip r:embed="rId3">
            <a:alphaModFix/>
          </a:blip>
          <a:stretch>
            <a:fillRect/>
          </a:stretch>
        </p:blipFill>
        <p:spPr>
          <a:xfrm>
            <a:off x="1979450" y="2478096"/>
            <a:ext cx="4762500" cy="3087025"/>
          </a:xfrm>
          <a:prstGeom prst="rect">
            <a:avLst/>
          </a:prstGeom>
          <a:noFill/>
          <a:ln>
            <a:noFill/>
          </a:ln>
        </p:spPr>
      </p:pic>
      <p:sp>
        <p:nvSpPr>
          <p:cNvPr id="2" name="Date Placeholder 1"/>
          <p:cNvSpPr>
            <a:spLocks noGrp="1"/>
          </p:cNvSpPr>
          <p:nvPr>
            <p:ph type="dt" idx="10"/>
          </p:nvPr>
        </p:nvSpPr>
        <p:spPr/>
        <p:txBody>
          <a:bodyPr/>
          <a:lstStyle/>
          <a:p>
            <a:r>
              <a:rPr lang="en-US" smtClean="0"/>
              <a:t>TIFR</a:t>
            </a:r>
            <a:endParaRPr lang="en-US"/>
          </a:p>
        </p:txBody>
      </p:sp>
      <p:sp>
        <p:nvSpPr>
          <p:cNvPr id="3" name="Footer Placeholder 2"/>
          <p:cNvSpPr>
            <a:spLocks noGrp="1"/>
          </p:cNvSpPr>
          <p:nvPr>
            <p:ph type="ftr" idx="11"/>
          </p:nvPr>
        </p:nvSpPr>
        <p:spPr/>
        <p:txBody>
          <a:bodyPr/>
          <a:lstStyle/>
          <a:p>
            <a:r>
              <a:rPr lang="en-US" smtClean="0"/>
              <a:t>AISCM FCRIT, VASHI</a:t>
            </a:r>
            <a:endParaRPr lang="en-US"/>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chemeClr val="dk1"/>
              </a:buClr>
              <a:buSzPts val="4400"/>
              <a:buFont typeface="Calibri"/>
              <a:buNone/>
            </a:pPr>
            <a:r>
              <a:rPr lang="en-IN" dirty="0" smtClean="0"/>
              <a:t>FEATURES</a:t>
            </a:r>
            <a:endParaRPr dirty="0"/>
          </a:p>
        </p:txBody>
      </p:sp>
      <p:sp>
        <p:nvSpPr>
          <p:cNvPr id="150" name="Google Shape;150;p21"/>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431800" rtl="0">
              <a:spcBef>
                <a:spcPts val="640"/>
              </a:spcBef>
              <a:spcAft>
                <a:spcPts val="0"/>
              </a:spcAft>
              <a:buSzPts val="3200"/>
              <a:buChar char="•"/>
            </a:pPr>
            <a:r>
              <a:rPr lang="en-IN" dirty="0"/>
              <a:t>Working voltage: 5V </a:t>
            </a:r>
            <a:endParaRPr dirty="0"/>
          </a:p>
          <a:p>
            <a:pPr marL="457200" lvl="0" indent="-431800" rtl="0">
              <a:spcBef>
                <a:spcPts val="0"/>
              </a:spcBef>
              <a:spcAft>
                <a:spcPts val="0"/>
              </a:spcAft>
              <a:buSzPts val="3200"/>
              <a:buChar char="•"/>
            </a:pPr>
            <a:r>
              <a:rPr lang="en-IN" dirty="0"/>
              <a:t>Working Current: &lt;20ma </a:t>
            </a:r>
            <a:endParaRPr dirty="0"/>
          </a:p>
          <a:p>
            <a:pPr marL="457200" lvl="0" indent="-431800" rtl="0">
              <a:spcBef>
                <a:spcPts val="0"/>
              </a:spcBef>
              <a:spcAft>
                <a:spcPts val="0"/>
              </a:spcAft>
              <a:buSzPts val="3200"/>
              <a:buChar char="•"/>
            </a:pPr>
            <a:r>
              <a:rPr lang="en-IN" dirty="0"/>
              <a:t>Interface: Analog </a:t>
            </a:r>
            <a:endParaRPr dirty="0"/>
          </a:p>
          <a:p>
            <a:pPr marL="457200" lvl="0" indent="-431800" rtl="0">
              <a:spcBef>
                <a:spcPts val="0"/>
              </a:spcBef>
              <a:spcAft>
                <a:spcPts val="0"/>
              </a:spcAft>
              <a:buSzPts val="3200"/>
              <a:buChar char="•"/>
            </a:pPr>
            <a:r>
              <a:rPr lang="en-IN" dirty="0"/>
              <a:t>Depth of detection: 37mm </a:t>
            </a:r>
            <a:endParaRPr dirty="0"/>
          </a:p>
          <a:p>
            <a:pPr marL="457200" lvl="0" indent="-431800" rtl="0">
              <a:spcBef>
                <a:spcPts val="0"/>
              </a:spcBef>
              <a:spcAft>
                <a:spcPts val="0"/>
              </a:spcAft>
              <a:buSzPts val="3200"/>
              <a:buChar char="•"/>
            </a:pPr>
            <a:r>
              <a:rPr lang="en-IN" dirty="0"/>
              <a:t>Working Temperature: 1</a:t>
            </a:r>
            <a:endParaRPr dirty="0"/>
          </a:p>
          <a:p>
            <a:pPr marL="457200" lvl="0" indent="-431800">
              <a:spcBef>
                <a:spcPts val="0"/>
              </a:spcBef>
              <a:spcAft>
                <a:spcPts val="0"/>
              </a:spcAft>
              <a:buSzPts val="3200"/>
              <a:buChar char="•"/>
            </a:pPr>
            <a:r>
              <a:rPr lang="en-IN" dirty="0"/>
              <a:t>Output voltage signal: 0 to 4.2V</a:t>
            </a:r>
            <a:endParaRPr dirty="0"/>
          </a:p>
        </p:txBody>
      </p:sp>
      <p:sp>
        <p:nvSpPr>
          <p:cNvPr id="2" name="Date Placeholder 1"/>
          <p:cNvSpPr>
            <a:spLocks noGrp="1"/>
          </p:cNvSpPr>
          <p:nvPr>
            <p:ph type="dt" idx="10"/>
          </p:nvPr>
        </p:nvSpPr>
        <p:spPr/>
        <p:txBody>
          <a:bodyPr/>
          <a:lstStyle/>
          <a:p>
            <a:r>
              <a:rPr lang="en-US" smtClean="0"/>
              <a:t>TIFR</a:t>
            </a:r>
            <a:endParaRPr lang="en-US"/>
          </a:p>
        </p:txBody>
      </p:sp>
      <p:sp>
        <p:nvSpPr>
          <p:cNvPr id="3" name="Footer Placeholder 2"/>
          <p:cNvSpPr>
            <a:spLocks noGrp="1"/>
          </p:cNvSpPr>
          <p:nvPr>
            <p:ph type="ftr" idx="11"/>
          </p:nvPr>
        </p:nvSpPr>
        <p:spPr/>
        <p:txBody>
          <a:bodyPr/>
          <a:lstStyle/>
          <a:p>
            <a:r>
              <a:rPr lang="en-US" smtClean="0"/>
              <a:t>AISCM FCRIT, VASHI</a:t>
            </a:r>
            <a:endParaRPr lang="en-US"/>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1069</Words>
  <Application>Microsoft Office PowerPoint</Application>
  <PresentationFormat>On-screen Show (4:3)</PresentationFormat>
  <Paragraphs>136</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Proxima Nova</vt:lpstr>
      <vt:lpstr>Times New Roman</vt:lpstr>
      <vt:lpstr>Calibri</vt:lpstr>
      <vt:lpstr>Courier New</vt:lpstr>
      <vt:lpstr>Office Theme</vt:lpstr>
      <vt:lpstr>DESCRIPTION OF SENSORS USED IN AISCM PROJECT</vt:lpstr>
      <vt:lpstr>Temperature Sensor(DS18B20)</vt:lpstr>
      <vt:lpstr>FEATURES</vt:lpstr>
      <vt:lpstr>OPERATION: MEASURING TEMPERATURE</vt:lpstr>
      <vt:lpstr>PowerPoint Presentation</vt:lpstr>
      <vt:lpstr>ULTRASONIC SENSOR(HCSR04) SPECIFICATIONS</vt:lpstr>
      <vt:lpstr>The Ultrasonic Sensor sends out a high-frequency sound pulse and then times how long it takes for the echo of the sound to reflect back. The sensor has 2 openings on its front. One opening transmits ultrasonic waves, (like a tiny speaker), the other receives them, (like a tiny microphone). The speed of sound is approximately 341 meters (1100 feet) per second in air. The ultrasonic sensor uses this information along with the time difference between sending and receiving the sound pulse to determine the distance to an object. It uses the following mathematical equation:  Distance = Time x Speed of Sound divided by 2  Time = the time between when an ultrasonic wave is transmitted and when it is received  You divide this number by 2 because the sound wave has to travel to the object and back.</vt:lpstr>
      <vt:lpstr>Soil Moisture Sensor (KG003)</vt:lpstr>
      <vt:lpstr>FEATURES</vt:lpstr>
      <vt:lpstr>OPERATION: MEASURING MOISTURE</vt:lpstr>
      <vt:lpstr>PowerPoint Presentation</vt:lpstr>
      <vt:lpstr>Why do we use analog output of moisture sensor and convert it to digital while we already have a digital output at the sensor?</vt:lpstr>
      <vt:lpstr>ADC ADS1115</vt:lpstr>
      <vt:lpstr>Features of ADS1115</vt:lpstr>
      <vt:lpstr>Operation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OF SENSORS USED IN AISCM PROJECT</dc:title>
  <cp:lastModifiedBy>User</cp:lastModifiedBy>
  <cp:revision>15</cp:revision>
  <dcterms:modified xsi:type="dcterms:W3CDTF">2018-09-02T06:25:59Z</dcterms:modified>
</cp:coreProperties>
</file>