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1" r:id="rId4"/>
    <p:sldId id="280" r:id="rId5"/>
    <p:sldId id="285" r:id="rId6"/>
    <p:sldId id="286" r:id="rId7"/>
    <p:sldId id="287" r:id="rId8"/>
    <p:sldId id="288" r:id="rId9"/>
    <p:sldId id="290" r:id="rId10"/>
    <p:sldId id="277" r:id="rId11"/>
    <p:sldId id="284" r:id="rId12"/>
    <p:sldId id="279" r:id="rId13"/>
    <p:sldId id="289" r:id="rId14"/>
    <p:sldId id="273" r:id="rId15"/>
  </p:sldIdLst>
  <p:sldSz cx="12192000" cy="6858000"/>
  <p:notesSz cx="6858000" cy="9144000"/>
  <p:embeddedFontLst>
    <p:embeddedFont>
      <p:font typeface="제주고딕" panose="02000300000000000000" pitchFamily="2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Dancing Script" panose="03080600040507000D00" pitchFamily="66" charset="0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26"/>
    <a:srgbClr val="0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80" autoAdjust="0"/>
    <p:restoredTop sz="95184" autoAdjust="0"/>
  </p:normalViewPr>
  <p:slideViewPr>
    <p:cSldViewPr snapToGrid="0" showGuides="1">
      <p:cViewPr varScale="1">
        <p:scale>
          <a:sx n="86" d="100"/>
          <a:sy n="86" d="100"/>
        </p:scale>
        <p:origin x="806" y="72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C9EAB-B00E-404F-9BD1-B6D7572C7B8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65AFD-FAFA-4141-B707-8B1EC96E3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3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65AFD-FAFA-4141-B707-8B1EC96E3A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76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65AFD-FAFA-4141-B707-8B1EC96E3A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6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65AFD-FAFA-4141-B707-8B1EC96E3A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50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65AFD-FAFA-4141-B707-8B1EC96E3A3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2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65AFD-FAFA-4141-B707-8B1EC96E3A3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1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65AFD-FAFA-4141-B707-8B1EC96E3A3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80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65AFD-FAFA-4141-B707-8B1EC96E3A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9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65AFD-FAFA-4141-B707-8B1EC96E3A3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9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ancing Script" panose="03080600040507000D00" pitchFamily="66" charset="0"/>
              </a:defRPr>
            </a:lvl1pPr>
          </a:lstStyle>
          <a:p>
            <a:fld id="{386CB99C-9B6F-4B9E-A2C8-D50A6870A801}" type="datetimeFigureOut">
              <a:rPr lang="ko-KR" altLang="en-US" smtClean="0"/>
              <a:pPr/>
              <a:t>2019-10-09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ancing Script" panose="03080600040507000D00" pitchFamily="66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ancing Script" panose="03080600040507000D00" pitchFamily="66" charset="0"/>
              </a:defRPr>
            </a:lvl1pPr>
          </a:lstStyle>
          <a:p>
            <a:fld id="{CFCA0D76-A36C-4715-88AD-F73D86C097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ancing Script" panose="03080600040507000D00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ancing Script" panose="03080600040507000D00" pitchFamily="66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ancing Script" panose="03080600040507000D00" pitchFamily="66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ancing Script" panose="03080600040507000D00" pitchFamily="66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ancing Script" panose="03080600040507000D00" pitchFamily="66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ancing Script" panose="03080600040507000D00" pitchFamily="66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w0516/TelegramFlaskWats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st112.go.kr/lost/lostList.d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www.seoul.go.kr/v2012/find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662609"/>
            <a:ext cx="12192000" cy="552137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2138089" y="843577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pc="-15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2019.10.09</a:t>
            </a:r>
            <a:endParaRPr kumimoji="1" lang="ja-JP" altLang="en-US" spc="-15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59" y="15765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2019 </a:t>
            </a:r>
            <a:r>
              <a:rPr lang="ko-KR" altLang="en-US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서울 인공지능 </a:t>
            </a:r>
            <a:r>
              <a:rPr lang="ko-KR" altLang="en-US" dirty="0" err="1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챗봇톤</a:t>
            </a:r>
            <a:endParaRPr lang="ko-KR" altLang="en-US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52894" y="965865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620" y="1521127"/>
              <a:ext cx="3012429" cy="1009947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8089185" y="1837822"/>
            <a:ext cx="3969356" cy="4479784"/>
            <a:chOff x="1400534" y="1209071"/>
            <a:chExt cx="3268684" cy="368901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157" y="1209071"/>
              <a:ext cx="2781061" cy="2781061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1400534" y="1408149"/>
              <a:ext cx="2935371" cy="3489933"/>
              <a:chOff x="1400534" y="1408149"/>
              <a:chExt cx="2935371" cy="3489933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842"/>
              <a:stretch/>
            </p:blipFill>
            <p:spPr>
              <a:xfrm rot="19746932">
                <a:off x="1400534" y="1408149"/>
                <a:ext cx="2935371" cy="902400"/>
              </a:xfrm>
              <a:prstGeom prst="rect">
                <a:avLst/>
              </a:prstGeom>
            </p:spPr>
          </p:pic>
          <p:grpSp>
            <p:nvGrpSpPr>
              <p:cNvPr id="18" name="그룹 17"/>
              <p:cNvGrpSpPr/>
              <p:nvPr/>
            </p:nvGrpSpPr>
            <p:grpSpPr>
              <a:xfrm>
                <a:off x="1693016" y="1913352"/>
                <a:ext cx="2581553" cy="2984730"/>
                <a:chOff x="1693016" y="1913352"/>
                <a:chExt cx="2581553" cy="2984730"/>
              </a:xfrm>
            </p:grpSpPr>
            <p:pic>
              <p:nvPicPr>
                <p:cNvPr id="19" name="그림 18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2685"/>
                <a:stretch/>
              </p:blipFill>
              <p:spPr>
                <a:xfrm>
                  <a:off x="1693016" y="3160318"/>
                  <a:ext cx="2581553" cy="1737764"/>
                </a:xfrm>
                <a:prstGeom prst="rect">
                  <a:avLst/>
                </a:prstGeom>
              </p:spPr>
            </p:pic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32993">
                  <a:off x="2753745" y="2750023"/>
                  <a:ext cx="1049887" cy="870045"/>
                </a:xfrm>
                <a:prstGeom prst="rect">
                  <a:avLst/>
                </a:prstGeom>
              </p:spPr>
            </p:pic>
            <p:sp>
              <p:nvSpPr>
                <p:cNvPr id="21" name="타원 20"/>
                <p:cNvSpPr/>
                <p:nvPr/>
              </p:nvSpPr>
              <p:spPr>
                <a:xfrm>
                  <a:off x="2983793" y="2345339"/>
                  <a:ext cx="215968" cy="3904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3343912" y="2345339"/>
                  <a:ext cx="215969" cy="3904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타원 25"/>
                <p:cNvSpPr/>
                <p:nvPr/>
              </p:nvSpPr>
              <p:spPr>
                <a:xfrm>
                  <a:off x="3047942" y="2474502"/>
                  <a:ext cx="105789" cy="1590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3388841" y="2474502"/>
                  <a:ext cx="105789" cy="1590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3070669" y="2540702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28"/>
                <p:cNvSpPr/>
                <p:nvPr/>
              </p:nvSpPr>
              <p:spPr>
                <a:xfrm>
                  <a:off x="3412045" y="2546798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84815" y="3631886"/>
                  <a:ext cx="984570" cy="431097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3773"/>
                <a:stretch/>
              </p:blipFill>
              <p:spPr>
                <a:xfrm>
                  <a:off x="3047942" y="2761048"/>
                  <a:ext cx="579178" cy="400130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7371"/>
                <a:stretch/>
              </p:blipFill>
              <p:spPr>
                <a:xfrm>
                  <a:off x="2457415" y="1913352"/>
                  <a:ext cx="1642544" cy="119296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4" name="テキスト ボックス 21"/>
          <p:cNvSpPr txBox="1"/>
          <p:nvPr/>
        </p:nvSpPr>
        <p:spPr>
          <a:xfrm>
            <a:off x="1739676" y="3217659"/>
            <a:ext cx="63850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 b="1" spc="-300" dirty="0">
                <a:latin typeface="제주고딕" panose="02000300000000000000" pitchFamily="2" charset="-127"/>
                <a:ea typeface="제주고딕" panose="02000300000000000000" pitchFamily="2" charset="-127"/>
              </a:rPr>
              <a:t>습득물 조회 서비스</a:t>
            </a:r>
            <a:endParaRPr kumimoji="1" lang="ja-JP" altLang="en-US" sz="6600" b="1" spc="-3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235066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09360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235066"/>
            <a:ext cx="4326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향후 개발 방향</a:t>
            </a:r>
            <a:endParaRPr kumimoji="1" lang="ja-JP" altLang="en-US" sz="5400" b="1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9728" y="3480011"/>
            <a:ext cx="454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분실물을 찾지 못한 경우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</a:p>
          <a:p>
            <a:pPr algn="ctr"/>
            <a:r>
              <a:rPr lang="ko-KR" altLang="en-US" sz="24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이메일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등록하여 알림 서비스 제공</a:t>
            </a:r>
            <a:endParaRPr lang="ko-KR" altLang="en-US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37495" y="3258203"/>
            <a:ext cx="4521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알림 서비스는</a:t>
            </a:r>
            <a:endParaRPr lang="en-US" altLang="ko-KR" sz="24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정기적으로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매 시간마다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en-US" altLang="ko-KR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모니터링을 통해 구현</a:t>
            </a:r>
            <a:endParaRPr lang="ko-KR" altLang="en-US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B3AEEDA8-774A-4B2A-8C57-EE20C4C9A99D}"/>
              </a:ext>
            </a:extLst>
          </p:cNvPr>
          <p:cNvCxnSpPr/>
          <p:nvPr/>
        </p:nvCxnSpPr>
        <p:spPr>
          <a:xfrm flipH="1">
            <a:off x="4554515" y="4544085"/>
            <a:ext cx="1288010" cy="774495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45FD1548-32A2-4498-8B53-5BC98CA6211C}"/>
              </a:ext>
            </a:extLst>
          </p:cNvPr>
          <p:cNvCxnSpPr/>
          <p:nvPr/>
        </p:nvCxnSpPr>
        <p:spPr>
          <a:xfrm>
            <a:off x="5889576" y="4544082"/>
            <a:ext cx="1072693" cy="679245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1503934F-0225-455F-911E-5CD8DBE4EA2B}"/>
              </a:ext>
            </a:extLst>
          </p:cNvPr>
          <p:cNvSpPr/>
          <p:nvPr/>
        </p:nvSpPr>
        <p:spPr>
          <a:xfrm>
            <a:off x="3322461" y="475044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1040C180-20F4-4579-8706-402A415C857D}"/>
              </a:ext>
            </a:extLst>
          </p:cNvPr>
          <p:cNvSpPr/>
          <p:nvPr/>
        </p:nvSpPr>
        <p:spPr>
          <a:xfrm>
            <a:off x="4978729" y="159430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D4B0BB9C-CAAF-4AE0-8444-70C38BFA5DB3}"/>
              </a:ext>
            </a:extLst>
          </p:cNvPr>
          <p:cNvSpPr/>
          <p:nvPr/>
        </p:nvSpPr>
        <p:spPr>
          <a:xfrm>
            <a:off x="6737495" y="475044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E8FEAF5-D809-43A0-8E08-D148AA993842}"/>
              </a:ext>
            </a:extLst>
          </p:cNvPr>
          <p:cNvSpPr txBox="1"/>
          <p:nvPr/>
        </p:nvSpPr>
        <p:spPr>
          <a:xfrm>
            <a:off x="3623800" y="5390673"/>
            <a:ext cx="1156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분실자</a:t>
            </a:r>
            <a:endParaRPr lang="ko-KR" altLang="en-US" sz="2800" b="1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E8FEAF5-D809-43A0-8E08-D148AA993842}"/>
              </a:ext>
            </a:extLst>
          </p:cNvPr>
          <p:cNvSpPr txBox="1"/>
          <p:nvPr/>
        </p:nvSpPr>
        <p:spPr>
          <a:xfrm>
            <a:off x="5426385" y="2231327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챗봇</a:t>
            </a:r>
            <a:endParaRPr lang="ko-KR" altLang="en-US" sz="2800" b="1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E8FEAF5-D809-43A0-8E08-D148AA993842}"/>
              </a:ext>
            </a:extLst>
          </p:cNvPr>
          <p:cNvSpPr txBox="1"/>
          <p:nvPr/>
        </p:nvSpPr>
        <p:spPr>
          <a:xfrm>
            <a:off x="7200738" y="5172016"/>
            <a:ext cx="832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보관</a:t>
            </a:r>
            <a:endParaRPr lang="en-US" altLang="ko-KR" sz="2800" b="1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센터</a:t>
            </a:r>
            <a:endParaRPr lang="ko-KR" altLang="en-US" sz="2800" b="1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6CFE4D9A-C65C-47A3-977E-514CB67A78C0}"/>
              </a:ext>
            </a:extLst>
          </p:cNvPr>
          <p:cNvCxnSpPr/>
          <p:nvPr/>
        </p:nvCxnSpPr>
        <p:spPr>
          <a:xfrm>
            <a:off x="5860552" y="3343919"/>
            <a:ext cx="0" cy="1192863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2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2" y="1772113"/>
            <a:ext cx="5073004" cy="34588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66" y="4357078"/>
            <a:ext cx="4028505" cy="2412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048" y="1559171"/>
            <a:ext cx="5581650" cy="4124325"/>
          </a:xfrm>
          <a:prstGeom prst="rect">
            <a:avLst/>
          </a:prstGeom>
        </p:spPr>
      </p:pic>
      <p:sp>
        <p:nvSpPr>
          <p:cNvPr id="8" name="正方形/長方形 4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9" name="グループ化 1"/>
          <p:cNvGrpSpPr/>
          <p:nvPr/>
        </p:nvGrpSpPr>
        <p:grpSpPr>
          <a:xfrm>
            <a:off x="282270" y="235066"/>
            <a:ext cx="2110410" cy="929201"/>
            <a:chOff x="556590" y="1460994"/>
            <a:chExt cx="2110410" cy="1134834"/>
          </a:xfrm>
        </p:grpSpPr>
        <p:sp>
          <p:nvSpPr>
            <p:cNvPr id="10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11" name="テキスト ボックス 3"/>
            <p:cNvSpPr txBox="1"/>
            <p:nvPr/>
          </p:nvSpPr>
          <p:spPr>
            <a:xfrm>
              <a:off x="795130" y="1606538"/>
              <a:ext cx="1409360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12" name="テキスト ボックス 5"/>
          <p:cNvSpPr txBox="1"/>
          <p:nvPr/>
        </p:nvSpPr>
        <p:spPr>
          <a:xfrm>
            <a:off x="2631220" y="235066"/>
            <a:ext cx="5580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분실물 데이터 활용</a:t>
            </a:r>
            <a:endParaRPr kumimoji="1" lang="ja-JP" altLang="en-US" sz="5400" b="1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049" y="3946296"/>
            <a:ext cx="4552950" cy="2733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rcRect l="25513" r="26095"/>
          <a:stretch/>
        </p:blipFill>
        <p:spPr>
          <a:xfrm>
            <a:off x="4592520" y="3982251"/>
            <a:ext cx="2217107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4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76F34F3E-964A-4AB5-91D4-21F4FB461F53}"/>
              </a:ext>
            </a:extLst>
          </p:cNvPr>
          <p:cNvSpPr/>
          <p:nvPr/>
        </p:nvSpPr>
        <p:spPr>
          <a:xfrm>
            <a:off x="1868170" y="1950500"/>
            <a:ext cx="4162425" cy="2096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BD38162-6A27-4E91-955E-13481DF1B273}"/>
              </a:ext>
            </a:extLst>
          </p:cNvPr>
          <p:cNvSpPr/>
          <p:nvPr/>
        </p:nvSpPr>
        <p:spPr>
          <a:xfrm>
            <a:off x="6154420" y="1950500"/>
            <a:ext cx="3977462" cy="20969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2D29AA3A-9DB5-4932-9FA2-C1D0A12E4E54}"/>
              </a:ext>
            </a:extLst>
          </p:cNvPr>
          <p:cNvSpPr/>
          <p:nvPr/>
        </p:nvSpPr>
        <p:spPr>
          <a:xfrm>
            <a:off x="1868170" y="4169825"/>
            <a:ext cx="4162425" cy="20969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ADB963E2-08E7-40EC-A616-9B20E76EEADB}"/>
              </a:ext>
            </a:extLst>
          </p:cNvPr>
          <p:cNvSpPr/>
          <p:nvPr/>
        </p:nvSpPr>
        <p:spPr>
          <a:xfrm>
            <a:off x="6154420" y="4169825"/>
            <a:ext cx="3977462" cy="20969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다이아몬드 88">
            <a:extLst>
              <a:ext uri="{FF2B5EF4-FFF2-40B4-BE49-F238E27FC236}">
                <a16:creationId xmlns="" xmlns:a16="http://schemas.microsoft.com/office/drawing/2014/main" id="{35EF5541-C8C7-4B47-BE77-F5301BEF50DB}"/>
              </a:ext>
            </a:extLst>
          </p:cNvPr>
          <p:cNvSpPr/>
          <p:nvPr/>
        </p:nvSpPr>
        <p:spPr>
          <a:xfrm>
            <a:off x="4449445" y="2466344"/>
            <a:ext cx="3295650" cy="3295650"/>
          </a:xfrm>
          <a:prstGeom prst="diamond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6C1B753A-0465-454D-8E1A-96704AD1B688}"/>
              </a:ext>
            </a:extLst>
          </p:cNvPr>
          <p:cNvSpPr txBox="1"/>
          <p:nvPr/>
        </p:nvSpPr>
        <p:spPr>
          <a:xfrm>
            <a:off x="5538399" y="349689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1AC5D811-182B-4E65-8C4F-10FB4EC1B744}"/>
              </a:ext>
            </a:extLst>
          </p:cNvPr>
          <p:cNvSpPr txBox="1"/>
          <p:nvPr/>
        </p:nvSpPr>
        <p:spPr>
          <a:xfrm>
            <a:off x="6251832" y="349689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5745B098-15E1-419C-8A22-890635A75D8C}"/>
              </a:ext>
            </a:extLst>
          </p:cNvPr>
          <p:cNvSpPr txBox="1"/>
          <p:nvPr/>
        </p:nvSpPr>
        <p:spPr>
          <a:xfrm>
            <a:off x="5538399" y="422700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4393864B-1173-4733-88B2-231051128F39}"/>
              </a:ext>
            </a:extLst>
          </p:cNvPr>
          <p:cNvSpPr txBox="1"/>
          <p:nvPr/>
        </p:nvSpPr>
        <p:spPr>
          <a:xfrm>
            <a:off x="6246581" y="421837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7" name="グループ化 1"/>
          <p:cNvGrpSpPr/>
          <p:nvPr/>
        </p:nvGrpSpPr>
        <p:grpSpPr>
          <a:xfrm>
            <a:off x="282270" y="222529"/>
            <a:ext cx="2110410" cy="929201"/>
            <a:chOff x="556590" y="1460994"/>
            <a:chExt cx="2110410" cy="1134834"/>
          </a:xfrm>
        </p:grpSpPr>
        <p:sp>
          <p:nvSpPr>
            <p:cNvPr id="18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19" name="テキスト ボックス 3"/>
            <p:cNvSpPr txBox="1"/>
            <p:nvPr/>
          </p:nvSpPr>
          <p:spPr>
            <a:xfrm>
              <a:off x="795130" y="1606538"/>
              <a:ext cx="1409360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Part </a:t>
              </a:r>
              <a:r>
                <a:rPr kumimoji="1" lang="en-US" altLang="ko-KR" sz="3600" b="1" dirty="0" smtClean="0">
                  <a:solidFill>
                    <a:srgbClr val="1F3359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4</a:t>
              </a:r>
              <a:endParaRPr kumimoji="1" lang="ja-JP" altLang="en-US" sz="3600" b="1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20" name="テキスト ボックス 5"/>
          <p:cNvSpPr txBox="1"/>
          <p:nvPr/>
        </p:nvSpPr>
        <p:spPr>
          <a:xfrm>
            <a:off x="2631220" y="222529"/>
            <a:ext cx="2690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기대 성과</a:t>
            </a:r>
            <a:endParaRPr kumimoji="1" lang="ja-JP" altLang="en-US" sz="5400" b="1" spc="-3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4387" y="2640188"/>
            <a:ext cx="2881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시민들의 편리성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접근성 증가</a:t>
            </a:r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2680" y="4864379"/>
            <a:ext cx="3010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산재되어 있는</a:t>
            </a:r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많은 유실물센터 통합가능</a:t>
            </a:r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11016" y="4557994"/>
            <a:ext cx="2920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보관시설 부담 감소</a:t>
            </a:r>
            <a:endParaRPr lang="en-US" altLang="ko-KR" sz="2000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개인 대 개인 </a:t>
            </a:r>
            <a:r>
              <a:rPr lang="ko-KR" altLang="en-US" sz="2000" dirty="0" err="1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매칭</a:t>
            </a:r>
            <a:endParaRPr lang="en-US" altLang="ko-KR" sz="2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유실물 보관 관리 부담</a:t>
            </a:r>
            <a:r>
              <a:rPr lang="en-US" altLang="ko-KR" sz="2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폐기량 감소</a:t>
            </a:r>
            <a:endParaRPr lang="en-US" altLang="ko-KR" sz="2000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ko-KR" altLang="en-US" sz="2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11016" y="2640188"/>
            <a:ext cx="2543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잃어버리면 포기 </a:t>
            </a:r>
            <a:r>
              <a:rPr lang="en-US" altLang="ko-KR" sz="2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&gt;&gt;</a:t>
            </a:r>
            <a:endParaRPr lang="en-US" altLang="ko-KR" sz="2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찾으려는 희망 증가</a:t>
            </a:r>
            <a:endParaRPr lang="en-US" altLang="ko-KR" sz="2000" dirty="0" smtClea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326370" y="4339149"/>
            <a:ext cx="1438870" cy="1699342"/>
            <a:chOff x="10367417" y="4235570"/>
            <a:chExt cx="1663294" cy="190119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0585" y="4244257"/>
              <a:ext cx="1000126" cy="18669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2634"/>
            <a:stretch/>
          </p:blipFill>
          <p:spPr>
            <a:xfrm>
              <a:off x="10367417" y="4235570"/>
              <a:ext cx="809625" cy="1901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2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4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5" name="グループ化 1"/>
          <p:cNvGrpSpPr/>
          <p:nvPr/>
        </p:nvGrpSpPr>
        <p:grpSpPr>
          <a:xfrm>
            <a:off x="282270" y="235066"/>
            <a:ext cx="2110410" cy="929201"/>
            <a:chOff x="556590" y="1460994"/>
            <a:chExt cx="2110410" cy="1134834"/>
          </a:xfrm>
        </p:grpSpPr>
        <p:sp>
          <p:nvSpPr>
            <p:cNvPr id="6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7" name="テキスト ボックス 3"/>
            <p:cNvSpPr txBox="1"/>
            <p:nvPr/>
          </p:nvSpPr>
          <p:spPr>
            <a:xfrm>
              <a:off x="795130" y="1606538"/>
              <a:ext cx="184731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3600" b="1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8" name="テキスト ボックス 5"/>
          <p:cNvSpPr txBox="1"/>
          <p:nvPr/>
        </p:nvSpPr>
        <p:spPr>
          <a:xfrm>
            <a:off x="2631220" y="235066"/>
            <a:ext cx="1361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시연</a:t>
            </a:r>
            <a:endParaRPr kumimoji="1" lang="ja-JP" altLang="en-US" sz="5400" b="1" spc="-3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テキスト ボックス 3"/>
          <p:cNvSpPr txBox="1"/>
          <p:nvPr/>
        </p:nvSpPr>
        <p:spPr>
          <a:xfrm>
            <a:off x="520810" y="354237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Part 4</a:t>
            </a:r>
            <a:endParaRPr kumimoji="1" lang="ja-JP" altLang="en-US" sz="3600" b="1" dirty="0">
              <a:solidFill>
                <a:srgbClr val="1F33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1855" y="2788714"/>
            <a:ext cx="502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링크 </a:t>
            </a:r>
            <a:r>
              <a:rPr lang="en-US" altLang="ko-KR" sz="2800" dirty="0">
                <a:latin typeface="제주고딕" panose="02000300000000000000" pitchFamily="2" charset="-127"/>
                <a:ea typeface="제주고딕" panose="02000300000000000000" pitchFamily="2" charset="-127"/>
              </a:rPr>
              <a:t>: t.me/</a:t>
            </a:r>
            <a:r>
              <a:rPr lang="en-US" altLang="ko-KR" sz="2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kimchanwoo_bot</a:t>
            </a:r>
            <a:r>
              <a:rPr lang="en-US" altLang="ko-KR" sz="2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2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8530" y="3693544"/>
            <a:ext cx="11503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latin typeface="제주고딕" panose="02000300000000000000" pitchFamily="2" charset="-127"/>
                <a:ea typeface="제주고딕" panose="02000300000000000000" pitchFamily="2" charset="-127"/>
                <a:hlinkClick r:id="rId3"/>
              </a:rPr>
              <a:t>Github</a:t>
            </a:r>
            <a:r>
              <a:rPr lang="en-US" altLang="ko-KR" sz="2800" dirty="0">
                <a:latin typeface="제주고딕" panose="02000300000000000000" pitchFamily="2" charset="-127"/>
                <a:ea typeface="제주고딕" panose="02000300000000000000" pitchFamily="2" charset="-127"/>
                <a:hlinkClick r:id="rId3"/>
              </a:rPr>
              <a:t> </a:t>
            </a:r>
            <a:r>
              <a:rPr lang="ko-KR" altLang="en-US" sz="2800" dirty="0">
                <a:latin typeface="제주고딕" panose="02000300000000000000" pitchFamily="2" charset="-127"/>
                <a:ea typeface="제주고딕" panose="02000300000000000000" pitchFamily="2" charset="-127"/>
                <a:hlinkClick r:id="rId3"/>
              </a:rPr>
              <a:t>소스코드 </a:t>
            </a:r>
            <a:r>
              <a:rPr lang="en-US" altLang="ko-KR" sz="2800" dirty="0">
                <a:latin typeface="제주고딕" panose="02000300000000000000" pitchFamily="2" charset="-127"/>
                <a:ea typeface="제주고딕" panose="02000300000000000000" pitchFamily="2" charset="-127"/>
                <a:hlinkClick r:id="rId3"/>
              </a:rPr>
              <a:t>: https</a:t>
            </a:r>
            <a:r>
              <a:rPr lang="en-US" altLang="ko-KR" sz="2800" dirty="0">
                <a:latin typeface="제주고딕" panose="02000300000000000000" pitchFamily="2" charset="-127"/>
                <a:ea typeface="제주고딕" panose="02000300000000000000" pitchFamily="2" charset="-127"/>
                <a:hlinkClick r:id="rId3"/>
              </a:rPr>
              <a:t>://github.com/cw0516/TelegramFlaskWatson</a:t>
            </a:r>
            <a:endParaRPr lang="ko-KR" altLang="en-US" sz="28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7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xmlns="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xmlns="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5" name="グループ化 23">
            <a:extLst>
              <a:ext uri="{FF2B5EF4-FFF2-40B4-BE49-F238E27FC236}">
                <a16:creationId xmlns:a16="http://schemas.microsoft.com/office/drawing/2014/main" xmlns="" id="{0A06C4B1-9DA1-4C82-817C-252CA9341302}"/>
              </a:ext>
            </a:extLst>
          </p:cNvPr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6" name="ホームベース 7">
              <a:extLst>
                <a:ext uri="{FF2B5EF4-FFF2-40B4-BE49-F238E27FC236}">
                  <a16:creationId xmlns:a16="http://schemas.microsoft.com/office/drawing/2014/main" xmlns="" id="{07312CC8-BDBD-4DBC-9E79-AB2511AEAA2B}"/>
                </a:ext>
              </a:extLst>
            </p:cNvPr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7" name="テキスト ボックス 8">
              <a:extLst>
                <a:ext uri="{FF2B5EF4-FFF2-40B4-BE49-F238E27FC236}">
                  <a16:creationId xmlns:a16="http://schemas.microsoft.com/office/drawing/2014/main" xmlns="" id="{F0591927-51F6-4D9E-829D-AF626F57FFF5}"/>
                </a:ext>
              </a:extLst>
            </p:cNvPr>
            <p:cNvSpPr txBox="1"/>
            <p:nvPr/>
          </p:nvSpPr>
          <p:spPr>
            <a:xfrm>
              <a:off x="795130" y="1797578"/>
              <a:ext cx="24128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 dirty="0" err="1">
                  <a:solidFill>
                    <a:srgbClr val="1F3359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도와조</a:t>
              </a:r>
              <a:r>
                <a:rPr kumimoji="1" lang="ko-KR" altLang="en-US" sz="2800" b="1" spc="-300" dirty="0">
                  <a:solidFill>
                    <a:srgbClr val="1F3359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  </a:t>
              </a:r>
              <a:r>
                <a:rPr kumimoji="1" lang="en-US" altLang="ko-KR" sz="2800" b="1" spc="-300" dirty="0">
                  <a:solidFill>
                    <a:srgbClr val="1F3359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-    </a:t>
              </a:r>
              <a:r>
                <a:rPr kumimoji="1" lang="ko-KR" altLang="en-US" sz="2800" b="1" spc="-300" dirty="0" err="1" smtClean="0">
                  <a:solidFill>
                    <a:srgbClr val="1F3359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솔라프</a:t>
              </a:r>
              <a:endParaRPr kumimoji="1" lang="ja-JP" altLang="en-US" sz="2800" b="1" spc="-300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6D6D1C8-59A8-4E32-B3AF-9274DDA7D1D1}"/>
              </a:ext>
            </a:extLst>
          </p:cNvPr>
          <p:cNvSpPr txBox="1"/>
          <p:nvPr/>
        </p:nvSpPr>
        <p:spPr>
          <a:xfrm>
            <a:off x="4092087" y="2991577"/>
            <a:ext cx="40078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감사합니다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8089185" y="1908451"/>
            <a:ext cx="3969356" cy="4479784"/>
            <a:chOff x="1400534" y="1209071"/>
            <a:chExt cx="3268684" cy="368901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157" y="1209071"/>
              <a:ext cx="2781061" cy="2781061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1400534" y="1408149"/>
              <a:ext cx="2935371" cy="3489933"/>
              <a:chOff x="1400534" y="1408149"/>
              <a:chExt cx="2935371" cy="3489933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842"/>
              <a:stretch/>
            </p:blipFill>
            <p:spPr>
              <a:xfrm rot="19746932">
                <a:off x="1400534" y="1408149"/>
                <a:ext cx="2935371" cy="902400"/>
              </a:xfrm>
              <a:prstGeom prst="rect">
                <a:avLst/>
              </a:prstGeom>
            </p:spPr>
          </p:pic>
          <p:grpSp>
            <p:nvGrpSpPr>
              <p:cNvPr id="28" name="그룹 27"/>
              <p:cNvGrpSpPr/>
              <p:nvPr/>
            </p:nvGrpSpPr>
            <p:grpSpPr>
              <a:xfrm>
                <a:off x="1693016" y="1913352"/>
                <a:ext cx="2581553" cy="2984730"/>
                <a:chOff x="1693016" y="1913352"/>
                <a:chExt cx="2581553" cy="2984730"/>
              </a:xfrm>
            </p:grpSpPr>
            <p:pic>
              <p:nvPicPr>
                <p:cNvPr id="29" name="그림 2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2685"/>
                <a:stretch/>
              </p:blipFill>
              <p:spPr>
                <a:xfrm>
                  <a:off x="1693016" y="3160318"/>
                  <a:ext cx="2581553" cy="1737764"/>
                </a:xfrm>
                <a:prstGeom prst="rect">
                  <a:avLst/>
                </a:prstGeom>
              </p:spPr>
            </p:pic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32993">
                  <a:off x="2753745" y="2750023"/>
                  <a:ext cx="1049887" cy="870045"/>
                </a:xfrm>
                <a:prstGeom prst="rect">
                  <a:avLst/>
                </a:prstGeom>
              </p:spPr>
            </p:pic>
            <p:sp>
              <p:nvSpPr>
                <p:cNvPr id="31" name="타원 30"/>
                <p:cNvSpPr/>
                <p:nvPr/>
              </p:nvSpPr>
              <p:spPr>
                <a:xfrm>
                  <a:off x="2983793" y="2345339"/>
                  <a:ext cx="215968" cy="3904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3343912" y="2345339"/>
                  <a:ext cx="215969" cy="3904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3047942" y="2474502"/>
                  <a:ext cx="105789" cy="1590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3388841" y="2474502"/>
                  <a:ext cx="105789" cy="1590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3070669" y="2540702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3412045" y="2546798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7" name="그림 3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84815" y="3631886"/>
                  <a:ext cx="984570" cy="431097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 rotWithShape="1">
                <a:blip r:embed="rId8"/>
                <a:srcRect t="3773"/>
                <a:stretch/>
              </p:blipFill>
              <p:spPr>
                <a:xfrm>
                  <a:off x="3047942" y="2761048"/>
                  <a:ext cx="579178" cy="400130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7371"/>
                <a:stretch/>
              </p:blipFill>
              <p:spPr>
                <a:xfrm>
                  <a:off x="2457415" y="1913352"/>
                  <a:ext cx="1642544" cy="119296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1272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965105" y="2093843"/>
            <a:ext cx="8070575" cy="4392489"/>
            <a:chOff x="1965105" y="2162118"/>
            <a:chExt cx="8070575" cy="4392489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1965105" y="2162118"/>
              <a:ext cx="8070575" cy="734895"/>
              <a:chOff x="1965105" y="2451651"/>
              <a:chExt cx="8070575" cy="808384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965105" y="2451652"/>
                <a:ext cx="808383" cy="808383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4000" b="1" dirty="0">
                    <a:solidFill>
                      <a:schemeClr val="tx1">
                        <a:lumMod val="7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</a:t>
                </a:r>
                <a:endParaRPr lang="ja-JP" altLang="en-US" sz="4000" b="1" dirty="0">
                  <a:solidFill>
                    <a:schemeClr val="tx1">
                      <a:lumMod val="7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3091540" y="2451651"/>
                <a:ext cx="6944140" cy="808383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ja-JP" altLang="en-US" sz="3600" b="1" spc="-150" dirty="0">
                  <a:solidFill>
                    <a:schemeClr val="tx1">
                      <a:lumMod val="7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3313043" y="2465677"/>
                <a:ext cx="1978427" cy="71096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ko-KR" altLang="en-US" sz="3600" b="1" dirty="0" err="1" smtClean="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챗봇</a:t>
                </a:r>
                <a:r>
                  <a:rPr kumimoji="1" lang="ko-KR" altLang="en-US" sz="3600" b="1" dirty="0" smtClean="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 설명</a:t>
                </a:r>
                <a:endParaRPr kumimoji="1" lang="ja-JP" altLang="en-US" sz="3600" b="1" dirty="0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1965105" y="3381316"/>
              <a:ext cx="8070575" cy="734895"/>
              <a:chOff x="1965105" y="2451651"/>
              <a:chExt cx="8070575" cy="808384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1965105" y="2451652"/>
                <a:ext cx="808383" cy="808383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4000" b="1" dirty="0">
                    <a:solidFill>
                      <a:schemeClr val="tx1">
                        <a:lumMod val="7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2</a:t>
                </a:r>
                <a:endParaRPr lang="ja-JP" altLang="en-US" sz="4000" b="1" dirty="0">
                  <a:solidFill>
                    <a:schemeClr val="tx1">
                      <a:lumMod val="7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3091540" y="2451651"/>
                <a:ext cx="6944140" cy="808383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ja-JP" altLang="en-US" sz="3600" b="1" spc="-150" dirty="0">
                  <a:solidFill>
                    <a:schemeClr val="tx1">
                      <a:lumMod val="7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3313043" y="2488799"/>
                <a:ext cx="3772186" cy="71096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ko-KR" altLang="en-US" sz="3600" b="1" dirty="0" smtClean="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시나리오 구현 방법</a:t>
                </a:r>
                <a:endParaRPr kumimoji="1" lang="ja-JP" altLang="en-US" sz="3600" b="1" dirty="0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1965105" y="4600514"/>
              <a:ext cx="8070575" cy="734895"/>
              <a:chOff x="1965105" y="2451651"/>
              <a:chExt cx="8070575" cy="808384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1965105" y="2451652"/>
                <a:ext cx="808383" cy="808383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4000" b="1" dirty="0">
                    <a:solidFill>
                      <a:schemeClr val="tx1">
                        <a:lumMod val="7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3</a:t>
                </a:r>
                <a:endParaRPr lang="ja-JP" altLang="en-US" sz="4000" b="1" dirty="0">
                  <a:solidFill>
                    <a:schemeClr val="tx1">
                      <a:lumMod val="7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3091540" y="2451651"/>
                <a:ext cx="6944140" cy="808383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ja-JP" altLang="en-US" sz="3600" b="1" spc="-150" dirty="0">
                  <a:solidFill>
                    <a:schemeClr val="tx1">
                      <a:lumMod val="7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</p:grpSp>
        <p:grpSp>
          <p:nvGrpSpPr>
            <p:cNvPr id="23" name="グループ化 18"/>
            <p:cNvGrpSpPr/>
            <p:nvPr/>
          </p:nvGrpSpPr>
          <p:grpSpPr>
            <a:xfrm>
              <a:off x="1965105" y="4644795"/>
              <a:ext cx="8070575" cy="1909812"/>
              <a:chOff x="1965105" y="1159243"/>
              <a:chExt cx="8070575" cy="2100792"/>
            </a:xfrm>
          </p:grpSpPr>
          <p:sp>
            <p:nvSpPr>
              <p:cNvPr id="24" name="正方形/長方形 19"/>
              <p:cNvSpPr/>
              <p:nvPr/>
            </p:nvSpPr>
            <p:spPr>
              <a:xfrm>
                <a:off x="1965105" y="2451652"/>
                <a:ext cx="808383" cy="808383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4000" b="1" dirty="0">
                    <a:solidFill>
                      <a:schemeClr val="tx1">
                        <a:lumMod val="7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4</a:t>
                </a:r>
                <a:endParaRPr lang="ja-JP" altLang="en-US" sz="4000" b="1" dirty="0">
                  <a:solidFill>
                    <a:schemeClr val="tx1">
                      <a:lumMod val="7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25" name="正方形/長方形 20"/>
              <p:cNvSpPr/>
              <p:nvPr/>
            </p:nvSpPr>
            <p:spPr>
              <a:xfrm>
                <a:off x="3091540" y="2451651"/>
                <a:ext cx="6944140" cy="808383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ja-JP" altLang="en-US" sz="3600" b="1" spc="-150" dirty="0">
                  <a:solidFill>
                    <a:schemeClr val="tx1">
                      <a:lumMod val="7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26" name="テキスト ボックス 21"/>
              <p:cNvSpPr txBox="1"/>
              <p:nvPr/>
            </p:nvSpPr>
            <p:spPr>
              <a:xfrm>
                <a:off x="3313043" y="1159243"/>
                <a:ext cx="5413661" cy="71096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ko-KR" altLang="en-US" sz="3600" b="1" dirty="0" smtClean="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향후 개발 방향</a:t>
                </a:r>
                <a:r>
                  <a:rPr kumimoji="1" lang="en-US" altLang="ko-KR" sz="3600" b="1" dirty="0" smtClean="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, </a:t>
                </a:r>
                <a:r>
                  <a:rPr kumimoji="1" lang="ko-KR" altLang="en-US" sz="3600" b="1" dirty="0" smtClean="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데이터 활용</a:t>
                </a:r>
                <a:endParaRPr kumimoji="1" lang="ja-JP" altLang="en-US" sz="3600" b="1" dirty="0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27" name="テキスト ボックス 21"/>
              <p:cNvSpPr txBox="1"/>
              <p:nvPr/>
            </p:nvSpPr>
            <p:spPr>
              <a:xfrm>
                <a:off x="3313043" y="2500360"/>
                <a:ext cx="1018227" cy="71096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ko-KR" altLang="en-US" sz="3600" b="1" dirty="0" smtClean="0"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시연</a:t>
                </a:r>
                <a:endParaRPr kumimoji="1" lang="ja-JP" altLang="en-US" sz="3600" b="1" dirty="0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224376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66080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224376"/>
            <a:ext cx="2690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 err="1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챗봇</a:t>
            </a:r>
            <a:r>
              <a:rPr kumimoji="1" lang="ko-KR" altLang="en-US" sz="5400" b="1" spc="-3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kumimoji="1" lang="ko-KR" altLang="en-US" sz="5400" b="1" spc="-3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소개</a:t>
            </a:r>
            <a:endParaRPr kumimoji="1" lang="ja-JP" altLang="en-US" sz="5400" b="1" spc="-3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268229" y="2660151"/>
            <a:ext cx="2362991" cy="2666853"/>
            <a:chOff x="1400534" y="1209071"/>
            <a:chExt cx="3268684" cy="368901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157" y="1209071"/>
              <a:ext cx="2781061" cy="2781061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1400534" y="1408149"/>
              <a:ext cx="2935371" cy="3489933"/>
              <a:chOff x="1400534" y="1408149"/>
              <a:chExt cx="2935371" cy="3489933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842"/>
              <a:stretch/>
            </p:blipFill>
            <p:spPr>
              <a:xfrm rot="19746932">
                <a:off x="1400534" y="1408149"/>
                <a:ext cx="2935371" cy="902400"/>
              </a:xfrm>
              <a:prstGeom prst="rect">
                <a:avLst/>
              </a:prstGeom>
            </p:spPr>
          </p:pic>
          <p:grpSp>
            <p:nvGrpSpPr>
              <p:cNvPr id="28" name="그룹 27"/>
              <p:cNvGrpSpPr/>
              <p:nvPr/>
            </p:nvGrpSpPr>
            <p:grpSpPr>
              <a:xfrm>
                <a:off x="1693016" y="1913352"/>
                <a:ext cx="2581553" cy="2984730"/>
                <a:chOff x="1693016" y="1913352"/>
                <a:chExt cx="2581553" cy="2984730"/>
              </a:xfrm>
            </p:grpSpPr>
            <p:pic>
              <p:nvPicPr>
                <p:cNvPr id="45" name="그림 44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2685"/>
                <a:stretch/>
              </p:blipFill>
              <p:spPr>
                <a:xfrm>
                  <a:off x="1693016" y="3160318"/>
                  <a:ext cx="2581553" cy="1737764"/>
                </a:xfrm>
                <a:prstGeom prst="rect">
                  <a:avLst/>
                </a:prstGeom>
              </p:spPr>
            </p:pic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32993">
                  <a:off x="2753745" y="2750023"/>
                  <a:ext cx="1049887" cy="870045"/>
                </a:xfrm>
                <a:prstGeom prst="rect">
                  <a:avLst/>
                </a:prstGeom>
              </p:spPr>
            </p:pic>
            <p:sp>
              <p:nvSpPr>
                <p:cNvPr id="47" name="타원 46"/>
                <p:cNvSpPr/>
                <p:nvPr/>
              </p:nvSpPr>
              <p:spPr>
                <a:xfrm>
                  <a:off x="2983793" y="2345339"/>
                  <a:ext cx="215968" cy="3904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3343912" y="2345339"/>
                  <a:ext cx="215969" cy="3904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/>
                <p:cNvSpPr/>
                <p:nvPr/>
              </p:nvSpPr>
              <p:spPr>
                <a:xfrm>
                  <a:off x="3047942" y="2474502"/>
                  <a:ext cx="105789" cy="1590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3388841" y="2474502"/>
                  <a:ext cx="105789" cy="1590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/>
                <p:cNvSpPr/>
                <p:nvPr/>
              </p:nvSpPr>
              <p:spPr>
                <a:xfrm>
                  <a:off x="3070669" y="2540702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3412045" y="2546798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3" name="그림 5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84815" y="3631886"/>
                  <a:ext cx="984570" cy="431097"/>
                </a:xfrm>
                <a:prstGeom prst="rect">
                  <a:avLst/>
                </a:prstGeom>
              </p:spPr>
            </p:pic>
            <p:pic>
              <p:nvPicPr>
                <p:cNvPr id="54" name="그림 53"/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3773"/>
                <a:stretch/>
              </p:blipFill>
              <p:spPr>
                <a:xfrm>
                  <a:off x="3047942" y="2761048"/>
                  <a:ext cx="579178" cy="400130"/>
                </a:xfrm>
                <a:prstGeom prst="rect">
                  <a:avLst/>
                </a:prstGeom>
              </p:spPr>
            </p:pic>
            <p:pic>
              <p:nvPicPr>
                <p:cNvPr id="55" name="그림 54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7371"/>
                <a:stretch/>
              </p:blipFill>
              <p:spPr>
                <a:xfrm>
                  <a:off x="2457415" y="1913352"/>
                  <a:ext cx="1642544" cy="119296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9" name="그룹 8"/>
          <p:cNvGrpSpPr/>
          <p:nvPr/>
        </p:nvGrpSpPr>
        <p:grpSpPr>
          <a:xfrm>
            <a:off x="2808942" y="2395711"/>
            <a:ext cx="9432806" cy="4031873"/>
            <a:chOff x="2900265" y="1190649"/>
            <a:chExt cx="9432806" cy="4031873"/>
          </a:xfrm>
        </p:grpSpPr>
        <p:sp>
          <p:nvSpPr>
            <p:cNvPr id="44" name="テキスト ボックス 12">
              <a:extLst>
                <a:ext uri="{FF2B5EF4-FFF2-40B4-BE49-F238E27FC236}">
                  <a16:creationId xmlns:a16="http://schemas.microsoft.com/office/drawing/2014/main" xmlns="" id="{625B71EE-44F2-4AD0-9290-C48863AD40E5}"/>
                </a:ext>
              </a:extLst>
            </p:cNvPr>
            <p:cNvSpPr txBox="1"/>
            <p:nvPr/>
          </p:nvSpPr>
          <p:spPr>
            <a:xfrm>
              <a:off x="2900265" y="1190649"/>
              <a:ext cx="9432806" cy="4031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ko-KR" altLang="en-US" sz="3200" b="1" dirty="0" err="1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챗봇</a:t>
              </a:r>
              <a:r>
                <a:rPr kumimoji="1" lang="ko-KR" altLang="en-US" sz="3200" b="1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 주제 </a:t>
              </a:r>
              <a:r>
                <a:rPr kumimoji="1" lang="en-US" altLang="ko-KR" sz="3200" b="1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: </a:t>
              </a:r>
              <a:r>
                <a:rPr kumimoji="1" lang="ko-KR" altLang="en-US" sz="3200" b="1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습득물 조회 서비스</a:t>
              </a:r>
              <a:endParaRPr kumimoji="1" lang="en-US" altLang="ko-KR" sz="3200" b="1" dirty="0" smtClean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kumimoji="1" lang="ko-KR" altLang="en-US" sz="3200" b="1" dirty="0" err="1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챗봇</a:t>
              </a:r>
              <a:r>
                <a:rPr kumimoji="1" lang="ko-KR" altLang="en-US" sz="3200" b="1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 이름 </a:t>
              </a:r>
              <a:r>
                <a:rPr kumimoji="1" lang="en-US" altLang="ko-KR" sz="3200" b="1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:				</a:t>
              </a:r>
              <a:r>
                <a:rPr kumimoji="1" lang="en-US" altLang="ko-KR" sz="3200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kumimoji="1" lang="en-US" altLang="ko-KR" sz="3200" b="1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    </a:t>
              </a:r>
              <a:r>
                <a:rPr lang="en-US" altLang="ko-KR" sz="2400" b="1" dirty="0" smtClean="0"/>
                <a:t>S</a:t>
              </a:r>
              <a:r>
                <a:rPr lang="en-US" altLang="ko-KR" sz="2400" dirty="0" smtClean="0"/>
                <a:t>ervice </a:t>
              </a:r>
              <a:r>
                <a:rPr lang="en-US" altLang="ko-KR" sz="2400" b="1" dirty="0"/>
                <a:t>O</a:t>
              </a:r>
              <a:r>
                <a:rPr lang="en-US" altLang="ko-KR" sz="2400" dirty="0"/>
                <a:t>f </a:t>
              </a:r>
              <a:r>
                <a:rPr lang="en-US" altLang="ko-KR" sz="2400" b="1" dirty="0"/>
                <a:t>L</a:t>
              </a:r>
              <a:r>
                <a:rPr lang="en-US" altLang="ko-KR" sz="2400" dirty="0"/>
                <a:t>ost </a:t>
              </a:r>
              <a:r>
                <a:rPr lang="en-US" altLang="ko-KR" sz="2400" b="1" dirty="0"/>
                <a:t>A</a:t>
              </a:r>
              <a:r>
                <a:rPr lang="en-US" altLang="ko-KR" sz="2400" dirty="0"/>
                <a:t>nd </a:t>
              </a:r>
              <a:r>
                <a:rPr lang="en-US" altLang="ko-KR" sz="2400" b="1" dirty="0" smtClean="0"/>
                <a:t>F</a:t>
              </a:r>
              <a:r>
                <a:rPr lang="en-US" altLang="ko-KR" sz="2400" dirty="0" smtClean="0"/>
                <a:t>ound</a:t>
              </a:r>
              <a:endParaRPr kumimoji="1" lang="en-US" altLang="ko-KR" sz="3200" b="1" dirty="0" smtClean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kumimoji="1" lang="ko-KR" altLang="en-US" sz="3200" b="1" dirty="0" err="1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챗봇</a:t>
              </a:r>
              <a:r>
                <a:rPr kumimoji="1" lang="ko-KR" altLang="en-US" sz="3200" b="1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 성격 </a:t>
              </a:r>
              <a:r>
                <a:rPr kumimoji="1" lang="en-US" altLang="ko-KR" sz="3200" b="1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: </a:t>
              </a:r>
              <a:r>
                <a:rPr kumimoji="1" lang="ko-KR" altLang="en-US" sz="3200" dirty="0" err="1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코난에서</a:t>
              </a:r>
              <a:r>
                <a:rPr kumimoji="1" lang="ko-KR" altLang="en-US" sz="32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 모티브</a:t>
              </a:r>
              <a:endParaRPr kumimoji="1" lang="en-US" altLang="ko-KR" sz="3200" dirty="0" smtClean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pPr>
                <a:lnSpc>
                  <a:spcPct val="200000"/>
                </a:lnSpc>
              </a:pPr>
              <a:endParaRPr kumimoji="1" lang="en-US" altLang="ko-KR" sz="3200" b="1" dirty="0" smtClean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15767" y="2325713"/>
              <a:ext cx="3012429" cy="1009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4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5" name="グループ化 1"/>
          <p:cNvGrpSpPr/>
          <p:nvPr/>
        </p:nvGrpSpPr>
        <p:grpSpPr>
          <a:xfrm>
            <a:off x="282270" y="235066"/>
            <a:ext cx="2110410" cy="929201"/>
            <a:chOff x="556590" y="1460994"/>
            <a:chExt cx="2110410" cy="1134834"/>
          </a:xfrm>
        </p:grpSpPr>
        <p:sp>
          <p:nvSpPr>
            <p:cNvPr id="6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7" name="テキスト ボックス 3"/>
            <p:cNvSpPr txBox="1"/>
            <p:nvPr/>
          </p:nvSpPr>
          <p:spPr>
            <a:xfrm>
              <a:off x="795130" y="1606538"/>
              <a:ext cx="184731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3600" b="1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8" name="テキスト ボックス 5"/>
          <p:cNvSpPr txBox="1"/>
          <p:nvPr/>
        </p:nvSpPr>
        <p:spPr>
          <a:xfrm>
            <a:off x="2631220" y="235066"/>
            <a:ext cx="2690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 방법</a:t>
            </a:r>
            <a:endParaRPr kumimoji="1" lang="ja-JP" altLang="en-US" sz="5400" b="1" spc="-3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テキスト ボックス 3"/>
          <p:cNvSpPr txBox="1"/>
          <p:nvPr/>
        </p:nvSpPr>
        <p:spPr>
          <a:xfrm>
            <a:off x="520810" y="354237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Part 2</a:t>
            </a:r>
            <a:endParaRPr kumimoji="1" lang="ja-JP" altLang="en-US" sz="3600" b="1" dirty="0">
              <a:solidFill>
                <a:srgbClr val="1F33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270" y="1693353"/>
            <a:ext cx="600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1. </a:t>
            </a:r>
            <a:r>
              <a:rPr lang="ko-KR" altLang="en-US" sz="24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크롤링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경찰청 유실물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대중교통 유실물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en-US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3623" y="2212164"/>
            <a:ext cx="4689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경찰청 유실물</a:t>
            </a:r>
            <a:r>
              <a:rPr lang="en-US" altLang="ko-KR" dirty="0" smtClean="0"/>
              <a:t>]</a:t>
            </a:r>
          </a:p>
          <a:p>
            <a:r>
              <a:rPr lang="en-US" altLang="ko-KR" dirty="0">
                <a:hlinkClick r:id="rId3"/>
              </a:rPr>
              <a:t>https://www.lost112.go.kr/lost/lostList.do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24023" y="2212164"/>
            <a:ext cx="524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대중교통 유실물</a:t>
            </a:r>
            <a:r>
              <a:rPr lang="en-US" altLang="ko-KR" dirty="0" smtClean="0"/>
              <a:t>] </a:t>
            </a:r>
          </a:p>
          <a:p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://www.seoul.go.kr/v2012/find.html</a:t>
            </a:r>
            <a:endParaRPr lang="ko-KR" altLang="en-US" dirty="0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5"/>
          <a:srcRect t="1" b="-897"/>
          <a:stretch/>
        </p:blipFill>
        <p:spPr>
          <a:xfrm>
            <a:off x="282270" y="3135494"/>
            <a:ext cx="5587588" cy="3294657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6"/>
          <a:srcRect b="8280"/>
          <a:stretch/>
        </p:blipFill>
        <p:spPr>
          <a:xfrm>
            <a:off x="6096000" y="3214152"/>
            <a:ext cx="5935227" cy="28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4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5" name="グループ化 1"/>
          <p:cNvGrpSpPr/>
          <p:nvPr/>
        </p:nvGrpSpPr>
        <p:grpSpPr>
          <a:xfrm>
            <a:off x="282270" y="235066"/>
            <a:ext cx="2110410" cy="929201"/>
            <a:chOff x="556590" y="1460994"/>
            <a:chExt cx="2110410" cy="1134834"/>
          </a:xfrm>
        </p:grpSpPr>
        <p:sp>
          <p:nvSpPr>
            <p:cNvPr id="6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7" name="テキスト ボックス 3"/>
            <p:cNvSpPr txBox="1"/>
            <p:nvPr/>
          </p:nvSpPr>
          <p:spPr>
            <a:xfrm>
              <a:off x="795130" y="1606538"/>
              <a:ext cx="184731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3600" b="1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8" name="テキスト ボックス 5"/>
          <p:cNvSpPr txBox="1"/>
          <p:nvPr/>
        </p:nvSpPr>
        <p:spPr>
          <a:xfrm>
            <a:off x="2631220" y="235066"/>
            <a:ext cx="2690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 방법</a:t>
            </a:r>
            <a:endParaRPr kumimoji="1" lang="ja-JP" altLang="en-US" sz="5400" b="1" spc="-3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テキスト ボックス 3"/>
          <p:cNvSpPr txBox="1"/>
          <p:nvPr/>
        </p:nvSpPr>
        <p:spPr>
          <a:xfrm>
            <a:off x="520810" y="354237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Part 2</a:t>
            </a:r>
            <a:endParaRPr kumimoji="1" lang="ja-JP" altLang="en-US" sz="3600" b="1" dirty="0">
              <a:solidFill>
                <a:srgbClr val="1F33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270" y="1693353"/>
            <a:ext cx="600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2. </a:t>
            </a:r>
            <a:r>
              <a:rPr lang="ko-KR" altLang="en-US" sz="24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크롤링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데이터 가공 및 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DB 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구축</a:t>
            </a:r>
            <a:endParaRPr lang="ko-KR" altLang="en-US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13363" b="15492"/>
          <a:stretch/>
        </p:blipFill>
        <p:spPr>
          <a:xfrm>
            <a:off x="2673614" y="2615645"/>
            <a:ext cx="6844771" cy="39902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6102" y="2153980"/>
            <a:ext cx="11339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크롤링한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데이터들을 관리번호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분실물명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분실물 색깔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분실장소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분실일자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이미지링크 별로 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DB 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구축함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endParaRPr lang="ko-KR" altLang="en-US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7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4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5" name="グループ化 1"/>
          <p:cNvGrpSpPr/>
          <p:nvPr/>
        </p:nvGrpSpPr>
        <p:grpSpPr>
          <a:xfrm>
            <a:off x="282270" y="235066"/>
            <a:ext cx="2110410" cy="929201"/>
            <a:chOff x="556590" y="1460994"/>
            <a:chExt cx="2110410" cy="1134834"/>
          </a:xfrm>
        </p:grpSpPr>
        <p:sp>
          <p:nvSpPr>
            <p:cNvPr id="6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7" name="テキスト ボックス 3"/>
            <p:cNvSpPr txBox="1"/>
            <p:nvPr/>
          </p:nvSpPr>
          <p:spPr>
            <a:xfrm>
              <a:off x="795130" y="1606538"/>
              <a:ext cx="184731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3600" b="1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8" name="テキスト ボックス 5"/>
          <p:cNvSpPr txBox="1"/>
          <p:nvPr/>
        </p:nvSpPr>
        <p:spPr>
          <a:xfrm>
            <a:off x="2631220" y="235066"/>
            <a:ext cx="2690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 방법</a:t>
            </a:r>
            <a:endParaRPr kumimoji="1" lang="ja-JP" altLang="en-US" sz="5400" b="1" spc="-3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テキスト ボックス 3"/>
          <p:cNvSpPr txBox="1"/>
          <p:nvPr/>
        </p:nvSpPr>
        <p:spPr>
          <a:xfrm>
            <a:off x="520810" y="354237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Part 2</a:t>
            </a:r>
            <a:endParaRPr kumimoji="1" lang="ja-JP" altLang="en-US" sz="3600" b="1" dirty="0">
              <a:solidFill>
                <a:srgbClr val="1F33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270" y="1693353"/>
            <a:ext cx="600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플라스크 서버와 </a:t>
            </a:r>
            <a:r>
              <a:rPr lang="ko-KR" altLang="en-US" sz="24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텔레그램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연동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ko-KR" altLang="en-US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781939" y="4011754"/>
            <a:ext cx="1703539" cy="1039660"/>
            <a:chOff x="4421688" y="3620022"/>
            <a:chExt cx="1703539" cy="1039660"/>
          </a:xfrm>
        </p:grpSpPr>
        <p:sp>
          <p:nvSpPr>
            <p:cNvPr id="2" name="직사각형 1"/>
            <p:cNvSpPr/>
            <p:nvPr/>
          </p:nvSpPr>
          <p:spPr>
            <a:xfrm>
              <a:off x="4421688" y="3620022"/>
              <a:ext cx="1703539" cy="103966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421688" y="3955186"/>
              <a:ext cx="1703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크롤링</a:t>
              </a:r>
              <a:endPara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24637" y="2589011"/>
            <a:ext cx="1703539" cy="1039660"/>
            <a:chOff x="4421688" y="3620022"/>
            <a:chExt cx="1703539" cy="1039660"/>
          </a:xfrm>
        </p:grpSpPr>
        <p:sp>
          <p:nvSpPr>
            <p:cNvPr id="13" name="직사각형 12"/>
            <p:cNvSpPr/>
            <p:nvPr/>
          </p:nvSpPr>
          <p:spPr>
            <a:xfrm>
              <a:off x="4421688" y="3620022"/>
              <a:ext cx="1703539" cy="103966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21688" y="3955186"/>
              <a:ext cx="1703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플라스크 서버</a:t>
              </a:r>
              <a:endPara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186903" y="2326558"/>
            <a:ext cx="1703539" cy="1039660"/>
            <a:chOff x="4421688" y="3620022"/>
            <a:chExt cx="1703539" cy="1039660"/>
          </a:xfrm>
        </p:grpSpPr>
        <p:sp>
          <p:nvSpPr>
            <p:cNvPr id="16" name="직사각형 15"/>
            <p:cNvSpPr/>
            <p:nvPr/>
          </p:nvSpPr>
          <p:spPr>
            <a:xfrm>
              <a:off x="4421688" y="3620022"/>
              <a:ext cx="1703539" cy="103966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21688" y="3955186"/>
              <a:ext cx="1703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DB</a:t>
              </a:r>
              <a:endPara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415446" y="4283121"/>
            <a:ext cx="3180858" cy="959760"/>
            <a:chOff x="4421688" y="3620022"/>
            <a:chExt cx="1703539" cy="1039660"/>
          </a:xfrm>
        </p:grpSpPr>
        <p:sp>
          <p:nvSpPr>
            <p:cNvPr id="19" name="직사각형 18"/>
            <p:cNvSpPr/>
            <p:nvPr/>
          </p:nvSpPr>
          <p:spPr>
            <a:xfrm>
              <a:off x="4421688" y="3620022"/>
              <a:ext cx="1703539" cy="103966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1688" y="3955186"/>
              <a:ext cx="1703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Telegram </a:t>
              </a:r>
              <a:r>
                <a:rPr lang="en-US" altLang="ko-KR" dirty="0" err="1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api</a:t>
              </a:r>
              <a:r>
                <a:rPr lang="en-US" altLang="ko-KR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ko-KR" altLang="en-US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연동</a:t>
              </a:r>
              <a:endPara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376406" y="5630379"/>
            <a:ext cx="3143657" cy="828071"/>
            <a:chOff x="4421688" y="3620022"/>
            <a:chExt cx="1703539" cy="1039660"/>
          </a:xfrm>
        </p:grpSpPr>
        <p:sp>
          <p:nvSpPr>
            <p:cNvPr id="22" name="직사각형 21"/>
            <p:cNvSpPr/>
            <p:nvPr/>
          </p:nvSpPr>
          <p:spPr>
            <a:xfrm>
              <a:off x="4421688" y="3620022"/>
              <a:ext cx="1703539" cy="103966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21688" y="3955186"/>
              <a:ext cx="1703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client</a:t>
              </a:r>
              <a:endPara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930170" y="5651399"/>
            <a:ext cx="2389512" cy="711823"/>
            <a:chOff x="4421688" y="3620022"/>
            <a:chExt cx="1703539" cy="1039660"/>
          </a:xfrm>
        </p:grpSpPr>
        <p:sp>
          <p:nvSpPr>
            <p:cNvPr id="25" name="직사각형 24"/>
            <p:cNvSpPr/>
            <p:nvPr/>
          </p:nvSpPr>
          <p:spPr>
            <a:xfrm>
              <a:off x="4421688" y="3620022"/>
              <a:ext cx="1703539" cy="103966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21688" y="3835909"/>
              <a:ext cx="1703539" cy="66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대중교통 통합 분실물 센터</a:t>
              </a:r>
              <a:endParaRPr lang="en-US" altLang="ko-KR" sz="1400" dirty="0" smtClean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pPr algn="ctr"/>
              <a:r>
                <a:rPr lang="ko-KR" altLang="en-US" sz="1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경찰청 통합 분실물 센터</a:t>
              </a:r>
              <a:endPara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 flipV="1">
            <a:off x="3786502" y="3426600"/>
            <a:ext cx="243545" cy="4641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3318529" y="5095399"/>
            <a:ext cx="243545" cy="4641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031134" y="2741071"/>
            <a:ext cx="1352811" cy="44711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504834" y="3766051"/>
            <a:ext cx="501041" cy="41532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028603" y="2964630"/>
            <a:ext cx="1245138" cy="175162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4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5" name="グループ化 1"/>
          <p:cNvGrpSpPr/>
          <p:nvPr/>
        </p:nvGrpSpPr>
        <p:grpSpPr>
          <a:xfrm>
            <a:off x="282270" y="235066"/>
            <a:ext cx="2110410" cy="929201"/>
            <a:chOff x="556590" y="1460994"/>
            <a:chExt cx="2110410" cy="1134834"/>
          </a:xfrm>
        </p:grpSpPr>
        <p:sp>
          <p:nvSpPr>
            <p:cNvPr id="6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7" name="テキスト ボックス 3"/>
            <p:cNvSpPr txBox="1"/>
            <p:nvPr/>
          </p:nvSpPr>
          <p:spPr>
            <a:xfrm>
              <a:off x="795130" y="1606538"/>
              <a:ext cx="184731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3600" b="1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8" name="テキスト ボックス 5"/>
          <p:cNvSpPr txBox="1"/>
          <p:nvPr/>
        </p:nvSpPr>
        <p:spPr>
          <a:xfrm>
            <a:off x="2631220" y="235066"/>
            <a:ext cx="2690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 방법</a:t>
            </a:r>
            <a:endParaRPr kumimoji="1" lang="ja-JP" altLang="en-US" sz="5400" b="1" spc="-3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テキスト ボックス 3"/>
          <p:cNvSpPr txBox="1"/>
          <p:nvPr/>
        </p:nvSpPr>
        <p:spPr>
          <a:xfrm>
            <a:off x="520810" y="354237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Part 2</a:t>
            </a:r>
            <a:endParaRPr kumimoji="1" lang="ja-JP" altLang="en-US" sz="3600" b="1" dirty="0">
              <a:solidFill>
                <a:srgbClr val="1F33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270" y="1693353"/>
            <a:ext cx="600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4. 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카테고리 분류 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자연어 처리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en-US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6932" t="10359" r="8666" b="3405"/>
          <a:stretch/>
        </p:blipFill>
        <p:spPr>
          <a:xfrm>
            <a:off x="282270" y="2795369"/>
            <a:ext cx="4771883" cy="30179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321" y="2055152"/>
            <a:ext cx="1998891" cy="42820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4443" r="17533" b="1515"/>
          <a:stretch/>
        </p:blipFill>
        <p:spPr>
          <a:xfrm>
            <a:off x="5321380" y="2465443"/>
            <a:ext cx="3805083" cy="346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4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5" name="グループ化 1"/>
          <p:cNvGrpSpPr/>
          <p:nvPr/>
        </p:nvGrpSpPr>
        <p:grpSpPr>
          <a:xfrm>
            <a:off x="282270" y="235066"/>
            <a:ext cx="2110410" cy="929201"/>
            <a:chOff x="556590" y="1460994"/>
            <a:chExt cx="2110410" cy="1134834"/>
          </a:xfrm>
        </p:grpSpPr>
        <p:sp>
          <p:nvSpPr>
            <p:cNvPr id="6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7" name="テキスト ボックス 3"/>
            <p:cNvSpPr txBox="1"/>
            <p:nvPr/>
          </p:nvSpPr>
          <p:spPr>
            <a:xfrm>
              <a:off x="795130" y="1606538"/>
              <a:ext cx="184731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3600" b="1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8" name="テキスト ボックス 5"/>
          <p:cNvSpPr txBox="1"/>
          <p:nvPr/>
        </p:nvSpPr>
        <p:spPr>
          <a:xfrm>
            <a:off x="2631220" y="235066"/>
            <a:ext cx="2690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 방법</a:t>
            </a:r>
            <a:endParaRPr kumimoji="1" lang="ja-JP" altLang="en-US" sz="5400" b="1" spc="-3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テキスト ボックス 3"/>
          <p:cNvSpPr txBox="1"/>
          <p:nvPr/>
        </p:nvSpPr>
        <p:spPr>
          <a:xfrm>
            <a:off x="520810" y="354237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Part 2</a:t>
            </a:r>
            <a:endParaRPr kumimoji="1" lang="ja-JP" altLang="en-US" sz="3600" b="1" dirty="0">
              <a:solidFill>
                <a:srgbClr val="1F33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270" y="1693353"/>
            <a:ext cx="600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제주고딕" panose="02000300000000000000" pitchFamily="2" charset="-127"/>
                <a:ea typeface="제주고딕" panose="02000300000000000000" pitchFamily="2" charset="-127"/>
              </a:rPr>
              <a:t>5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.  </a:t>
            </a:r>
            <a:r>
              <a:rPr lang="ko-KR" altLang="en-US" sz="24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챗봇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제작 </a:t>
            </a:r>
            <a:endParaRPr lang="ko-KR" altLang="en-US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84" y="1562330"/>
            <a:ext cx="5798796" cy="50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4"/>
          <p:cNvSpPr/>
          <p:nvPr/>
        </p:nvSpPr>
        <p:spPr>
          <a:xfrm>
            <a:off x="0" y="0"/>
            <a:ext cx="12192000" cy="1440000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5" name="グループ化 1"/>
          <p:cNvGrpSpPr/>
          <p:nvPr/>
        </p:nvGrpSpPr>
        <p:grpSpPr>
          <a:xfrm>
            <a:off x="282270" y="235066"/>
            <a:ext cx="2110410" cy="929201"/>
            <a:chOff x="556590" y="1460994"/>
            <a:chExt cx="2110410" cy="1134834"/>
          </a:xfrm>
        </p:grpSpPr>
        <p:sp>
          <p:nvSpPr>
            <p:cNvPr id="6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7" name="テキスト ボックス 3"/>
            <p:cNvSpPr txBox="1"/>
            <p:nvPr/>
          </p:nvSpPr>
          <p:spPr>
            <a:xfrm>
              <a:off x="795130" y="1606538"/>
              <a:ext cx="184731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3600" b="1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8" name="テキスト ボックス 5"/>
          <p:cNvSpPr txBox="1"/>
          <p:nvPr/>
        </p:nvSpPr>
        <p:spPr>
          <a:xfrm>
            <a:off x="2631220" y="235066"/>
            <a:ext cx="2690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 smtClea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 방법</a:t>
            </a:r>
            <a:endParaRPr kumimoji="1" lang="ja-JP" altLang="en-US" sz="5400" b="1" spc="-3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テキスト ボックス 3"/>
          <p:cNvSpPr txBox="1"/>
          <p:nvPr/>
        </p:nvSpPr>
        <p:spPr>
          <a:xfrm>
            <a:off x="520810" y="354237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solidFill>
                  <a:srgbClr val="1F3359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Part 2</a:t>
            </a:r>
            <a:endParaRPr kumimoji="1" lang="ja-JP" altLang="en-US" sz="3600" b="1" dirty="0">
              <a:solidFill>
                <a:srgbClr val="1F3359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270" y="1693353"/>
            <a:ext cx="600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6. </a:t>
            </a:r>
            <a:r>
              <a:rPr lang="ko-KR" altLang="en-US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페르소나 입히기</a:t>
            </a:r>
            <a:r>
              <a:rPr lang="en-US" altLang="ko-KR" sz="24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ko-KR" altLang="en-US" sz="24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5" y="2737421"/>
            <a:ext cx="3131574" cy="3131574"/>
          </a:xfrm>
          <a:prstGeom prst="rect">
            <a:avLst/>
          </a:prstGeom>
        </p:spPr>
      </p:pic>
      <p:pic>
        <p:nvPicPr>
          <p:cNvPr id="1026" name="Picture 2" descr="올라프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02" y="1981052"/>
            <a:ext cx="3057525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8051606" y="1772618"/>
            <a:ext cx="3969356" cy="4479784"/>
            <a:chOff x="1400534" y="1209071"/>
            <a:chExt cx="3268684" cy="368901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157" y="1209071"/>
              <a:ext cx="2781061" cy="2781061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>
              <a:off x="1400534" y="1408149"/>
              <a:ext cx="2935371" cy="3489933"/>
              <a:chOff x="1400534" y="1408149"/>
              <a:chExt cx="2935371" cy="3489933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842"/>
              <a:stretch/>
            </p:blipFill>
            <p:spPr>
              <a:xfrm rot="19746932">
                <a:off x="1400534" y="1408149"/>
                <a:ext cx="2935371" cy="902400"/>
              </a:xfrm>
              <a:prstGeom prst="rect">
                <a:avLst/>
              </a:prstGeom>
            </p:spPr>
          </p:pic>
          <p:grpSp>
            <p:nvGrpSpPr>
              <p:cNvPr id="15" name="그룹 14"/>
              <p:cNvGrpSpPr/>
              <p:nvPr/>
            </p:nvGrpSpPr>
            <p:grpSpPr>
              <a:xfrm>
                <a:off x="1693016" y="1913352"/>
                <a:ext cx="2581553" cy="2984730"/>
                <a:chOff x="1693016" y="1913352"/>
                <a:chExt cx="2581553" cy="2984730"/>
              </a:xfrm>
            </p:grpSpPr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2685"/>
                <a:stretch/>
              </p:blipFill>
              <p:spPr>
                <a:xfrm>
                  <a:off x="1693016" y="3160318"/>
                  <a:ext cx="2581553" cy="1737764"/>
                </a:xfrm>
                <a:prstGeom prst="rect">
                  <a:avLst/>
                </a:prstGeom>
              </p:spPr>
            </p:pic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32993">
                  <a:off x="2753745" y="2750023"/>
                  <a:ext cx="1049887" cy="870045"/>
                </a:xfrm>
                <a:prstGeom prst="rect">
                  <a:avLst/>
                </a:prstGeom>
              </p:spPr>
            </p:pic>
            <p:sp>
              <p:nvSpPr>
                <p:cNvPr id="18" name="타원 17"/>
                <p:cNvSpPr/>
                <p:nvPr/>
              </p:nvSpPr>
              <p:spPr>
                <a:xfrm>
                  <a:off x="2983793" y="2345339"/>
                  <a:ext cx="215968" cy="3904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3343912" y="2345339"/>
                  <a:ext cx="215969" cy="3904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3047942" y="2474502"/>
                  <a:ext cx="105789" cy="1590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3388841" y="2474502"/>
                  <a:ext cx="105789" cy="1590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3070669" y="2540702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3412045" y="2546798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84815" y="3631886"/>
                  <a:ext cx="984570" cy="431097"/>
                </a:xfrm>
                <a:prstGeom prst="rect">
                  <a:avLst/>
                </a:prstGeom>
              </p:spPr>
            </p:pic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3773"/>
                <a:stretch/>
              </p:blipFill>
              <p:spPr>
                <a:xfrm>
                  <a:off x="3047942" y="2761048"/>
                  <a:ext cx="579178" cy="400130"/>
                </a:xfrm>
                <a:prstGeom prst="rect">
                  <a:avLst/>
                </a:prstGeom>
              </p:spPr>
            </p:pic>
            <p:pic>
              <p:nvPicPr>
                <p:cNvPr id="26" name="그림 25"/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7371"/>
                <a:stretch/>
              </p:blipFill>
              <p:spPr>
                <a:xfrm>
                  <a:off x="2457415" y="1913352"/>
                  <a:ext cx="1642544" cy="119296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" name="TextBox 2"/>
          <p:cNvSpPr txBox="1"/>
          <p:nvPr/>
        </p:nvSpPr>
        <p:spPr>
          <a:xfrm>
            <a:off x="4136218" y="3868118"/>
            <a:ext cx="663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/>
              <a:t>+</a:t>
            </a:r>
            <a:endParaRPr lang="ko-KR" altLang="en-US" sz="7200" dirty="0"/>
          </a:p>
        </p:txBody>
      </p:sp>
      <p:sp>
        <p:nvSpPr>
          <p:cNvPr id="28" name="TextBox 27"/>
          <p:cNvSpPr txBox="1"/>
          <p:nvPr/>
        </p:nvSpPr>
        <p:spPr>
          <a:xfrm>
            <a:off x="7540824" y="3835020"/>
            <a:ext cx="663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=</a:t>
            </a:r>
            <a:endParaRPr lang="ko-KR" altLang="en-US" sz="7200" dirty="0"/>
          </a:p>
        </p:txBody>
      </p:sp>
      <p:sp>
        <p:nvSpPr>
          <p:cNvPr id="10" name="TextBox 9"/>
          <p:cNvSpPr txBox="1"/>
          <p:nvPr/>
        </p:nvSpPr>
        <p:spPr>
          <a:xfrm>
            <a:off x="1323037" y="5898459"/>
            <a:ext cx="1917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spc="-3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코난</a:t>
            </a:r>
            <a:endParaRPr kumimoji="1" lang="en-US" altLang="ko-KR" sz="2400" b="1" spc="-3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kumimoji="1" lang="ko-KR" altLang="en-US" sz="1600" spc="-3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잘 찾아줄 것 같은 이미지</a:t>
            </a:r>
            <a:endParaRPr kumimoji="1" lang="ko-KR" altLang="en-US" sz="1600" spc="-3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1092" y="6083125"/>
            <a:ext cx="1917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spc="-30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올라프</a:t>
            </a:r>
            <a:endParaRPr kumimoji="1" lang="ko-KR" altLang="en-US" sz="1600" spc="-3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64353" y="6262484"/>
            <a:ext cx="694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b="1" spc="-3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솔라프</a:t>
            </a:r>
            <a:endParaRPr kumimoji="1" lang="en-US" altLang="ko-KR" b="1" spc="-3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5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256</Words>
  <Application>Microsoft Office PowerPoint</Application>
  <PresentationFormat>와이드스크린</PresentationFormat>
  <Paragraphs>95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제주고딕</vt:lpstr>
      <vt:lpstr>Arial</vt:lpstr>
      <vt:lpstr>맑은 고딕</vt:lpstr>
      <vt:lpstr>나눔스퀘어 Bold</vt:lpstr>
      <vt:lpstr>나눔스퀘어</vt:lpstr>
      <vt:lpstr>Dancing Script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SooHyunLee</cp:lastModifiedBy>
  <cp:revision>60</cp:revision>
  <dcterms:created xsi:type="dcterms:W3CDTF">2019-06-16T11:26:11Z</dcterms:created>
  <dcterms:modified xsi:type="dcterms:W3CDTF">2019-10-09T08:25:45Z</dcterms:modified>
</cp:coreProperties>
</file>