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8" r:id="rId2"/>
    <p:sldMasterId id="2147483690" r:id="rId3"/>
    <p:sldMasterId id="2147483702" r:id="rId4"/>
    <p:sldMasterId id="2147483714" r:id="rId5"/>
  </p:sldMasterIdLst>
  <p:sldIdLst>
    <p:sldId id="256" r:id="rId6"/>
    <p:sldId id="257" r:id="rId7"/>
    <p:sldId id="258" r:id="rId8"/>
    <p:sldId id="273" r:id="rId9"/>
    <p:sldId id="274" r:id="rId10"/>
    <p:sldId id="275" r:id="rId11"/>
    <p:sldId id="276" r:id="rId12"/>
    <p:sldId id="277" r:id="rId13"/>
    <p:sldId id="278" r:id="rId14"/>
    <p:sldId id="279" r:id="rId15"/>
    <p:sldId id="280" r:id="rId16"/>
    <p:sldId id="259" r:id="rId17"/>
    <p:sldId id="260" r:id="rId18"/>
    <p:sldId id="261" r:id="rId19"/>
    <p:sldId id="262"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63" r:id="rId35"/>
    <p:sldId id="264" r:id="rId36"/>
    <p:sldId id="265" r:id="rId37"/>
    <p:sldId id="266" r:id="rId38"/>
    <p:sldId id="268" r:id="rId39"/>
    <p:sldId id="267" r:id="rId40"/>
    <p:sldId id="269" r:id="rId41"/>
    <p:sldId id="270" r:id="rId42"/>
    <p:sldId id="281" r:id="rId43"/>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5pPr>
    <a:lvl6pPr marL="2286000" algn="l" defTabSz="914400" rtl="0" eaLnBrk="1" latinLnBrk="0" hangingPunct="1">
      <a:defRPr sz="2400" kern="1200">
        <a:solidFill>
          <a:schemeClr val="tx1"/>
        </a:solidFill>
        <a:latin typeface="Arial" pitchFamily="34" charset="0"/>
        <a:ea typeface="宋体" pitchFamily="2" charset="-122"/>
        <a:cs typeface="+mn-cs"/>
      </a:defRPr>
    </a:lvl6pPr>
    <a:lvl7pPr marL="2743200" algn="l" defTabSz="914400" rtl="0" eaLnBrk="1" latinLnBrk="0" hangingPunct="1">
      <a:defRPr sz="2400" kern="1200">
        <a:solidFill>
          <a:schemeClr val="tx1"/>
        </a:solidFill>
        <a:latin typeface="Arial" pitchFamily="34" charset="0"/>
        <a:ea typeface="宋体" pitchFamily="2" charset="-122"/>
        <a:cs typeface="+mn-cs"/>
      </a:defRPr>
    </a:lvl7pPr>
    <a:lvl8pPr marL="3200400" algn="l" defTabSz="914400" rtl="0" eaLnBrk="1" latinLnBrk="0" hangingPunct="1">
      <a:defRPr sz="2400" kern="1200">
        <a:solidFill>
          <a:schemeClr val="tx1"/>
        </a:solidFill>
        <a:latin typeface="Arial" pitchFamily="34" charset="0"/>
        <a:ea typeface="宋体" pitchFamily="2" charset="-122"/>
        <a:cs typeface="+mn-cs"/>
      </a:defRPr>
    </a:lvl8pPr>
    <a:lvl9pPr marL="3657600" algn="l" defTabSz="914400" rtl="0" eaLnBrk="1" latinLnBrk="0" hangingPunct="1">
      <a:defRPr sz="24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5" autoAdjust="0"/>
  </p:normalViewPr>
  <p:slideViewPr>
    <p:cSldViewPr>
      <p:cViewPr varScale="1">
        <p:scale>
          <a:sx n="84" d="100"/>
          <a:sy n="84" d="100"/>
        </p:scale>
        <p:origin x="-594" y="-78"/>
      </p:cViewPr>
      <p:guideLst>
        <p:guide orient="horz" pos="2142"/>
        <p:guide pos="2913"/>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9458" name="标题 19457"/>
          <p:cNvSpPr>
            <a:spLocks noGrp="1"/>
          </p:cNvSpPr>
          <p:nvPr>
            <p:ph type="ctrTitle" sz="quarter"/>
          </p:nvPr>
        </p:nvSpPr>
        <p:spPr>
          <a:xfrm>
            <a:off x="3581400" y="685800"/>
            <a:ext cx="5561013" cy="3352800"/>
          </a:xfrm>
          <a:prstGeom prst="rect">
            <a:avLst/>
          </a:prstGeom>
          <a:noFill/>
          <a:ln w="9525">
            <a:noFill/>
            <a:miter/>
          </a:ln>
        </p:spPr>
        <p:txBody>
          <a:bodyPr/>
          <a:lstStyle>
            <a:lvl1pPr lvl="0">
              <a:defRPr kern="1200">
                <a:solidFill>
                  <a:schemeClr val="bg2"/>
                </a:solidFill>
                <a:effectLst>
                  <a:outerShdw blurRad="38100" dist="38100" dir="2700000">
                    <a:srgbClr val="000000"/>
                  </a:outerShdw>
                </a:effectLst>
              </a:defRPr>
            </a:lvl1pPr>
          </a:lstStyle>
          <a:p>
            <a:pPr lvl="0"/>
            <a:r>
              <a:rPr lang="zh-CN" altLang="en-US" noProof="1"/>
              <a:t>单击此处编辑母版标题样式</a:t>
            </a:r>
          </a:p>
        </p:txBody>
      </p:sp>
      <p:sp>
        <p:nvSpPr>
          <p:cNvPr id="19459" name="副标题 19458"/>
          <p:cNvSpPr>
            <a:spLocks noGrp="1"/>
          </p:cNvSpPr>
          <p:nvPr>
            <p:ph type="subTitle" sz="quarter" idx="1"/>
          </p:nvPr>
        </p:nvSpPr>
        <p:spPr>
          <a:xfrm>
            <a:off x="5181600" y="4038600"/>
            <a:ext cx="3960813" cy="1752600"/>
          </a:xfrm>
          <a:prstGeom prst="rect">
            <a:avLst/>
          </a:prstGeom>
          <a:noFill/>
          <a:ln w="9525">
            <a:noFill/>
            <a:miter/>
          </a:ln>
        </p:spPr>
        <p:txBody>
          <a:bodyPr lIns="92075" tIns="46038" rIns="92075" bIns="46038" anchor="ctr"/>
          <a:lstStyle>
            <a:lvl1pPr marL="0" lvl="0" indent="0" algn="ctr">
              <a:buNone/>
              <a:defRPr kern="1200">
                <a:solidFill>
                  <a:schemeClr val="bg2"/>
                </a:solidFill>
              </a:defRPr>
            </a:lvl1pPr>
            <a:lvl2pPr marL="457200" lvl="1" indent="-457200" algn="ctr">
              <a:buNone/>
              <a:defRPr kern="1200">
                <a:solidFill>
                  <a:schemeClr val="bg2"/>
                </a:solidFill>
              </a:defRPr>
            </a:lvl2pPr>
            <a:lvl3pPr marL="914400" lvl="2" indent="-914400" algn="ctr">
              <a:buNone/>
              <a:defRPr kern="1200">
                <a:solidFill>
                  <a:schemeClr val="bg2"/>
                </a:solidFill>
              </a:defRPr>
            </a:lvl3pPr>
            <a:lvl4pPr marL="1371600" lvl="3" indent="-1371600" algn="ctr">
              <a:buNone/>
              <a:defRPr kern="1200">
                <a:solidFill>
                  <a:schemeClr val="bg2"/>
                </a:solidFill>
              </a:defRPr>
            </a:lvl4pPr>
            <a:lvl5pPr marL="1828800" lvl="4" indent="-1828800" algn="ctr">
              <a:buNone/>
              <a:defRPr kern="1200">
                <a:solidFill>
                  <a:schemeClr val="bg2"/>
                </a:solidFill>
              </a:defRPr>
            </a:lvl5pPr>
          </a:lstStyle>
          <a:p>
            <a:pPr lvl="0"/>
            <a:r>
              <a:rPr lang="zh-CN" altLang="en-US" noProof="1"/>
              <a:t>单击此处编辑母版副标题样式</a:t>
            </a:r>
          </a:p>
        </p:txBody>
      </p:sp>
      <p:sp>
        <p:nvSpPr>
          <p:cNvPr id="4" name="日期占位符 19459"/>
          <p:cNvSpPr>
            <a:spLocks noGrp="1"/>
          </p:cNvSpPr>
          <p:nvPr>
            <p:ph type="dt" sz="quarter" idx="10"/>
          </p:nvPr>
        </p:nvSpPr>
        <p:spPr>
          <a:xfrm>
            <a:off x="685800" y="6248400"/>
            <a:ext cx="1905000" cy="457200"/>
          </a:xfrm>
        </p:spPr>
        <p:txBody>
          <a:bodyPr anchor="t"/>
          <a:lstStyle>
            <a:lvl1pPr>
              <a:defRPr>
                <a:solidFill>
                  <a:srgbClr val="EAEAEA"/>
                </a:solidFill>
              </a:defRPr>
            </a:lvl1pPr>
          </a:lstStyle>
          <a:p>
            <a:pPr>
              <a:defRPr/>
            </a:pPr>
            <a:endParaRPr lang="zh-CN" altLang="en-US"/>
          </a:p>
        </p:txBody>
      </p:sp>
      <p:sp>
        <p:nvSpPr>
          <p:cNvPr id="5" name="页脚占位符 19460"/>
          <p:cNvSpPr>
            <a:spLocks noGrp="1"/>
          </p:cNvSpPr>
          <p:nvPr>
            <p:ph type="ftr" sz="quarter" idx="11"/>
          </p:nvPr>
        </p:nvSpPr>
        <p:spPr>
          <a:xfrm>
            <a:off x="3124200" y="6248400"/>
            <a:ext cx="2895600" cy="457200"/>
          </a:xfrm>
        </p:spPr>
        <p:txBody>
          <a:bodyPr anchor="t"/>
          <a:lstStyle>
            <a:lvl1pPr>
              <a:defRPr>
                <a:solidFill>
                  <a:srgbClr val="EAEAEA"/>
                </a:solidFill>
              </a:defRPr>
            </a:lvl1pPr>
          </a:lstStyle>
          <a:p>
            <a:pPr>
              <a:defRPr/>
            </a:pPr>
            <a:endParaRPr lang="zh-CN"/>
          </a:p>
        </p:txBody>
      </p:sp>
      <p:sp>
        <p:nvSpPr>
          <p:cNvPr id="6" name="灯片编号占位符 19461"/>
          <p:cNvSpPr>
            <a:spLocks noGrp="1"/>
          </p:cNvSpPr>
          <p:nvPr>
            <p:ph type="sldNum" sz="quarter" idx="12"/>
          </p:nvPr>
        </p:nvSpPr>
        <p:spPr>
          <a:xfrm>
            <a:off x="6553200" y="6248400"/>
            <a:ext cx="1905000" cy="457200"/>
          </a:xfrm>
        </p:spPr>
        <p:txBody>
          <a:bodyPr/>
          <a:lstStyle>
            <a:lvl1pPr>
              <a:defRPr smtClean="0">
                <a:solidFill>
                  <a:srgbClr val="EAEAEA"/>
                </a:solidFill>
              </a:defRPr>
            </a:lvl1pPr>
          </a:lstStyle>
          <a:p>
            <a:pPr>
              <a:defRPr/>
            </a:pPr>
            <a:fld id="{0D04D1E4-3556-4F14-9827-2F876AD9C86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8434"/>
          <p:cNvSpPr>
            <a:spLocks noGrp="1"/>
          </p:cNvSpPr>
          <p:nvPr>
            <p:ph type="dt" sz="half" idx="10"/>
          </p:nvPr>
        </p:nvSpPr>
        <p:spPr>
          <a:ln/>
        </p:spPr>
        <p:txBody>
          <a:bodyPr/>
          <a:lstStyle>
            <a:lvl1pPr>
              <a:defRPr/>
            </a:lvl1pPr>
          </a:lstStyle>
          <a:p>
            <a:pPr>
              <a:defRPr/>
            </a:pPr>
            <a:endParaRPr lang="zh-CN" altLang="en-US"/>
          </a:p>
        </p:txBody>
      </p:sp>
      <p:sp>
        <p:nvSpPr>
          <p:cNvPr id="5" name="页脚占位符 18435"/>
          <p:cNvSpPr>
            <a:spLocks noGrp="1"/>
          </p:cNvSpPr>
          <p:nvPr>
            <p:ph type="ftr" sz="quarter" idx="11"/>
          </p:nvPr>
        </p:nvSpPr>
        <p:spPr>
          <a:ln/>
        </p:spPr>
        <p:txBody>
          <a:bodyPr/>
          <a:lstStyle>
            <a:lvl1pPr>
              <a:defRPr/>
            </a:lvl1pPr>
          </a:lstStyle>
          <a:p>
            <a:pPr>
              <a:defRPr/>
            </a:pPr>
            <a:endParaRPr lang="zh-CN"/>
          </a:p>
        </p:txBody>
      </p:sp>
      <p:sp>
        <p:nvSpPr>
          <p:cNvPr id="6" name="灯片编号占位符 18436"/>
          <p:cNvSpPr>
            <a:spLocks noGrp="1"/>
          </p:cNvSpPr>
          <p:nvPr>
            <p:ph type="sldNum" sz="quarter" idx="12"/>
          </p:nvPr>
        </p:nvSpPr>
        <p:spPr>
          <a:ln/>
        </p:spPr>
        <p:txBody>
          <a:bodyPr/>
          <a:lstStyle>
            <a:lvl1pPr>
              <a:defRPr/>
            </a:lvl1pPr>
          </a:lstStyle>
          <a:p>
            <a:pPr>
              <a:defRPr/>
            </a:pPr>
            <a:fld id="{CAA5ED88-B528-40BB-AEC9-26DA396B6CA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533400"/>
            <a:ext cx="1905000" cy="55626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371600" y="533400"/>
            <a:ext cx="5604565" cy="55626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8434"/>
          <p:cNvSpPr>
            <a:spLocks noGrp="1"/>
          </p:cNvSpPr>
          <p:nvPr>
            <p:ph type="dt" sz="half" idx="10"/>
          </p:nvPr>
        </p:nvSpPr>
        <p:spPr>
          <a:ln/>
        </p:spPr>
        <p:txBody>
          <a:bodyPr/>
          <a:lstStyle>
            <a:lvl1pPr>
              <a:defRPr/>
            </a:lvl1pPr>
          </a:lstStyle>
          <a:p>
            <a:pPr>
              <a:defRPr/>
            </a:pPr>
            <a:endParaRPr lang="zh-CN" altLang="en-US"/>
          </a:p>
        </p:txBody>
      </p:sp>
      <p:sp>
        <p:nvSpPr>
          <p:cNvPr id="5" name="页脚占位符 18435"/>
          <p:cNvSpPr>
            <a:spLocks noGrp="1"/>
          </p:cNvSpPr>
          <p:nvPr>
            <p:ph type="ftr" sz="quarter" idx="11"/>
          </p:nvPr>
        </p:nvSpPr>
        <p:spPr>
          <a:ln/>
        </p:spPr>
        <p:txBody>
          <a:bodyPr/>
          <a:lstStyle>
            <a:lvl1pPr>
              <a:defRPr/>
            </a:lvl1pPr>
          </a:lstStyle>
          <a:p>
            <a:pPr>
              <a:defRPr/>
            </a:pPr>
            <a:endParaRPr lang="zh-CN"/>
          </a:p>
        </p:txBody>
      </p:sp>
      <p:sp>
        <p:nvSpPr>
          <p:cNvPr id="6" name="灯片编号占位符 18436"/>
          <p:cNvSpPr>
            <a:spLocks noGrp="1"/>
          </p:cNvSpPr>
          <p:nvPr>
            <p:ph type="sldNum" sz="quarter" idx="12"/>
          </p:nvPr>
        </p:nvSpPr>
        <p:spPr>
          <a:ln/>
        </p:spPr>
        <p:txBody>
          <a:bodyPr/>
          <a:lstStyle>
            <a:lvl1pPr>
              <a:defRPr/>
            </a:lvl1pPr>
          </a:lstStyle>
          <a:p>
            <a:pPr>
              <a:defRPr/>
            </a:pPr>
            <a:fld id="{6E3AA95E-15DE-44D2-821E-C3B7C70F9D89}"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8434"/>
          <p:cNvSpPr>
            <a:spLocks noGrp="1"/>
          </p:cNvSpPr>
          <p:nvPr>
            <p:ph type="dt" sz="half" idx="10"/>
          </p:nvPr>
        </p:nvSpPr>
        <p:spPr>
          <a:ln/>
        </p:spPr>
        <p:txBody>
          <a:bodyPr/>
          <a:lstStyle>
            <a:lvl1pPr>
              <a:defRPr/>
            </a:lvl1pPr>
          </a:lstStyle>
          <a:p>
            <a:pPr>
              <a:defRPr/>
            </a:pPr>
            <a:endParaRPr lang="zh-CN" altLang="en-US"/>
          </a:p>
        </p:txBody>
      </p:sp>
      <p:sp>
        <p:nvSpPr>
          <p:cNvPr id="5" name="页脚占位符 18435"/>
          <p:cNvSpPr>
            <a:spLocks noGrp="1"/>
          </p:cNvSpPr>
          <p:nvPr>
            <p:ph type="ftr" sz="quarter" idx="11"/>
          </p:nvPr>
        </p:nvSpPr>
        <p:spPr>
          <a:ln/>
        </p:spPr>
        <p:txBody>
          <a:bodyPr/>
          <a:lstStyle>
            <a:lvl1pPr>
              <a:defRPr/>
            </a:lvl1pPr>
          </a:lstStyle>
          <a:p>
            <a:pPr>
              <a:defRPr/>
            </a:pPr>
            <a:endParaRPr lang="zh-CN"/>
          </a:p>
        </p:txBody>
      </p:sp>
      <p:sp>
        <p:nvSpPr>
          <p:cNvPr id="6" name="灯片编号占位符 18436"/>
          <p:cNvSpPr>
            <a:spLocks noGrp="1"/>
          </p:cNvSpPr>
          <p:nvPr>
            <p:ph type="sldNum" sz="quarter" idx="12"/>
          </p:nvPr>
        </p:nvSpPr>
        <p:spPr>
          <a:ln/>
        </p:spPr>
        <p:txBody>
          <a:bodyPr/>
          <a:lstStyle>
            <a:lvl1pPr>
              <a:defRPr/>
            </a:lvl1pPr>
          </a:lstStyle>
          <a:p>
            <a:pPr>
              <a:defRPr/>
            </a:pPr>
            <a:fld id="{A73ED8E6-DB9D-43CA-B0EE-20162F1DC67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0D04D1E4-3556-4F14-9827-2F876AD9C86D}" type="slidenum">
              <a:rPr lang="zh-CN" altLang="en-US" smtClean="0"/>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endParaRPr lang="zh-CN" altLang="en-US"/>
          </a:p>
        </p:txBody>
      </p:sp>
      <p:sp>
        <p:nvSpPr>
          <p:cNvPr id="5" name="页脚占位符 4"/>
          <p:cNvSpPr>
            <a:spLocks noGrp="1"/>
          </p:cNvSpPr>
          <p:nvPr>
            <p:ph type="ftr" sz="quarter" idx="11"/>
          </p:nvPr>
        </p:nvSpPr>
        <p:spPr>
          <a:xfrm>
            <a:off x="5330952" y="6400800"/>
            <a:ext cx="3733800" cy="283800"/>
          </a:xfrm>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7BB22CD7-0639-4799-89D7-F1A728FA315C}" type="slidenum">
              <a:rPr lang="zh-CN" altLang="en-US" smtClean="0"/>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E7514DDE-DF99-40DF-9EC4-BCF05732FEFC}" type="slidenum">
              <a:rPr lang="zh-CN" altLang="en-US" smtClean="0"/>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1E2E4610-5835-4C1E-91B3-7DED02BE0B49}" type="slidenum">
              <a:rPr lang="zh-CN" altLang="en-US" smtClean="0"/>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zh-CN" altLang="en-US"/>
          </a:p>
        </p:txBody>
      </p:sp>
      <p:sp>
        <p:nvSpPr>
          <p:cNvPr id="8" name="页脚占位符 7"/>
          <p:cNvSpPr>
            <a:spLocks noGrp="1"/>
          </p:cNvSpPr>
          <p:nvPr>
            <p:ph type="ftr" sz="quarter" idx="11"/>
          </p:nvPr>
        </p:nvSpPr>
        <p:spPr/>
        <p:txBody>
          <a:bodyPr/>
          <a:lstStyle/>
          <a:p>
            <a:pPr>
              <a:defRPr/>
            </a:pPr>
            <a:endParaRPr lang="zh-CN"/>
          </a:p>
        </p:txBody>
      </p:sp>
      <p:sp>
        <p:nvSpPr>
          <p:cNvPr id="9" name="灯片编号占位符 8"/>
          <p:cNvSpPr>
            <a:spLocks noGrp="1"/>
          </p:cNvSpPr>
          <p:nvPr>
            <p:ph type="sldNum" sz="quarter" idx="12"/>
          </p:nvPr>
        </p:nvSpPr>
        <p:spPr/>
        <p:txBody>
          <a:bodyPr/>
          <a:lstStyle/>
          <a:p>
            <a:pPr>
              <a:defRPr/>
            </a:pPr>
            <a:fld id="{71468139-C4E0-49D9-B025-7A0FD9D53334}" type="slidenum">
              <a:rPr lang="zh-CN" altLang="en-US" smtClean="0"/>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p>
        </p:txBody>
      </p:sp>
      <p:sp>
        <p:nvSpPr>
          <p:cNvPr id="5" name="灯片编号占位符 4"/>
          <p:cNvSpPr>
            <a:spLocks noGrp="1"/>
          </p:cNvSpPr>
          <p:nvPr>
            <p:ph type="sldNum" sz="quarter" idx="12"/>
          </p:nvPr>
        </p:nvSpPr>
        <p:spPr/>
        <p:txBody>
          <a:bodyPr/>
          <a:lstStyle/>
          <a:p>
            <a:pPr>
              <a:defRPr/>
            </a:pPr>
            <a:fld id="{665797E7-AA3E-45CF-BD30-AF31C6724A46}" type="slidenum">
              <a:rPr lang="zh-CN" altLang="en-US" smtClean="0"/>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p>
        </p:txBody>
      </p:sp>
      <p:sp>
        <p:nvSpPr>
          <p:cNvPr id="4" name="灯片编号占位符 3"/>
          <p:cNvSpPr>
            <a:spLocks noGrp="1"/>
          </p:cNvSpPr>
          <p:nvPr>
            <p:ph type="sldNum" sz="quarter" idx="12"/>
          </p:nvPr>
        </p:nvSpPr>
        <p:spPr/>
        <p:txBody>
          <a:bodyPr/>
          <a:lstStyle/>
          <a:p>
            <a:pPr>
              <a:defRPr/>
            </a:pPr>
            <a:fld id="{1BB634AB-DEA4-4138-BFB5-CCFEF92FFA35}"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8434"/>
          <p:cNvSpPr>
            <a:spLocks noGrp="1"/>
          </p:cNvSpPr>
          <p:nvPr>
            <p:ph type="dt" sz="half" idx="10"/>
          </p:nvPr>
        </p:nvSpPr>
        <p:spPr>
          <a:ln/>
        </p:spPr>
        <p:txBody>
          <a:bodyPr/>
          <a:lstStyle>
            <a:lvl1pPr>
              <a:defRPr/>
            </a:lvl1pPr>
          </a:lstStyle>
          <a:p>
            <a:pPr>
              <a:defRPr/>
            </a:pPr>
            <a:endParaRPr lang="zh-CN" altLang="en-US"/>
          </a:p>
        </p:txBody>
      </p:sp>
      <p:sp>
        <p:nvSpPr>
          <p:cNvPr id="5" name="页脚占位符 18435"/>
          <p:cNvSpPr>
            <a:spLocks noGrp="1"/>
          </p:cNvSpPr>
          <p:nvPr>
            <p:ph type="ftr" sz="quarter" idx="11"/>
          </p:nvPr>
        </p:nvSpPr>
        <p:spPr>
          <a:ln/>
        </p:spPr>
        <p:txBody>
          <a:bodyPr/>
          <a:lstStyle>
            <a:lvl1pPr>
              <a:defRPr/>
            </a:lvl1pPr>
          </a:lstStyle>
          <a:p>
            <a:pPr>
              <a:defRPr/>
            </a:pPr>
            <a:endParaRPr lang="zh-CN"/>
          </a:p>
        </p:txBody>
      </p:sp>
      <p:sp>
        <p:nvSpPr>
          <p:cNvPr id="6" name="灯片编号占位符 18436"/>
          <p:cNvSpPr>
            <a:spLocks noGrp="1"/>
          </p:cNvSpPr>
          <p:nvPr>
            <p:ph type="sldNum" sz="quarter" idx="12"/>
          </p:nvPr>
        </p:nvSpPr>
        <p:spPr>
          <a:ln/>
        </p:spPr>
        <p:txBody>
          <a:bodyPr/>
          <a:lstStyle>
            <a:lvl1pPr>
              <a:defRPr/>
            </a:lvl1pPr>
          </a:lstStyle>
          <a:p>
            <a:pPr>
              <a:defRPr/>
            </a:pPr>
            <a:fld id="{7BB22CD7-0639-4799-89D7-F1A728FA315C}"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DE0EDC34-D473-4904-83AF-00BDC618E3AD}" type="slidenum">
              <a:rPr lang="zh-CN" altLang="en-US" smtClean="0"/>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E7826B23-1097-4E90-A813-285DAA5D629E}"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CAA5ED88-B528-40BB-AEC9-26DA396B6CA9}" type="slidenum">
              <a:rPr lang="zh-CN" altLang="en-US" smtClean="0"/>
              <a:pPr>
                <a:defRPr/>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4137FFA6-6653-4CFE-A838-22C20BE4E103}" type="slidenum">
              <a:rPr lang="zh-CN" altLang="en-US" smtClean="0"/>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0D04D1E4-3556-4F14-9827-2F876AD9C86D}"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7BB22CD7-0639-4799-89D7-F1A728FA315C}" type="slidenum">
              <a:rPr lang="zh-CN" altLang="en-US" smtClean="0"/>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E7514DDE-DF99-40DF-9EC4-BCF05732FEFC}"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1E2E4610-5835-4C1E-91B3-7DED02BE0B49}" type="slidenum">
              <a:rPr lang="zh-CN" altLang="en-US" smtClean="0"/>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zh-CN" altLang="en-US"/>
          </a:p>
        </p:txBody>
      </p:sp>
      <p:sp>
        <p:nvSpPr>
          <p:cNvPr id="8" name="页脚占位符 7"/>
          <p:cNvSpPr>
            <a:spLocks noGrp="1"/>
          </p:cNvSpPr>
          <p:nvPr>
            <p:ph type="ftr" sz="quarter" idx="11"/>
          </p:nvPr>
        </p:nvSpPr>
        <p:spPr/>
        <p:txBody>
          <a:bodyPr/>
          <a:lstStyle/>
          <a:p>
            <a:pPr>
              <a:defRPr/>
            </a:pPr>
            <a:endParaRPr lang="zh-CN"/>
          </a:p>
        </p:txBody>
      </p:sp>
      <p:sp>
        <p:nvSpPr>
          <p:cNvPr id="9" name="灯片编号占位符 8"/>
          <p:cNvSpPr>
            <a:spLocks noGrp="1"/>
          </p:cNvSpPr>
          <p:nvPr>
            <p:ph type="sldNum" sz="quarter" idx="12"/>
          </p:nvPr>
        </p:nvSpPr>
        <p:spPr/>
        <p:txBody>
          <a:bodyPr/>
          <a:lstStyle/>
          <a:p>
            <a:pPr>
              <a:defRPr/>
            </a:pPr>
            <a:fld id="{71468139-C4E0-49D9-B025-7A0FD9D53334}" type="slidenum">
              <a:rPr lang="zh-CN" altLang="en-US" smtClean="0"/>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p>
        </p:txBody>
      </p:sp>
      <p:sp>
        <p:nvSpPr>
          <p:cNvPr id="5" name="灯片编号占位符 4"/>
          <p:cNvSpPr>
            <a:spLocks noGrp="1"/>
          </p:cNvSpPr>
          <p:nvPr>
            <p:ph type="sldNum" sz="quarter" idx="12"/>
          </p:nvPr>
        </p:nvSpPr>
        <p:spPr/>
        <p:txBody>
          <a:bodyPr/>
          <a:lstStyle/>
          <a:p>
            <a:pPr>
              <a:defRPr/>
            </a:pPr>
            <a:fld id="{665797E7-AA3E-45CF-BD30-AF31C6724A46}" type="slidenum">
              <a:rPr lang="zh-CN" altLang="en-US" smtClean="0"/>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8434"/>
          <p:cNvSpPr>
            <a:spLocks noGrp="1"/>
          </p:cNvSpPr>
          <p:nvPr>
            <p:ph type="dt" sz="half" idx="10"/>
          </p:nvPr>
        </p:nvSpPr>
        <p:spPr>
          <a:ln/>
        </p:spPr>
        <p:txBody>
          <a:bodyPr/>
          <a:lstStyle>
            <a:lvl1pPr>
              <a:defRPr/>
            </a:lvl1pPr>
          </a:lstStyle>
          <a:p>
            <a:pPr>
              <a:defRPr/>
            </a:pPr>
            <a:endParaRPr lang="zh-CN" altLang="en-US"/>
          </a:p>
        </p:txBody>
      </p:sp>
      <p:sp>
        <p:nvSpPr>
          <p:cNvPr id="5" name="页脚占位符 18435"/>
          <p:cNvSpPr>
            <a:spLocks noGrp="1"/>
          </p:cNvSpPr>
          <p:nvPr>
            <p:ph type="ftr" sz="quarter" idx="11"/>
          </p:nvPr>
        </p:nvSpPr>
        <p:spPr>
          <a:ln/>
        </p:spPr>
        <p:txBody>
          <a:bodyPr/>
          <a:lstStyle>
            <a:lvl1pPr>
              <a:defRPr/>
            </a:lvl1pPr>
          </a:lstStyle>
          <a:p>
            <a:pPr>
              <a:defRPr/>
            </a:pPr>
            <a:endParaRPr lang="zh-CN"/>
          </a:p>
        </p:txBody>
      </p:sp>
      <p:sp>
        <p:nvSpPr>
          <p:cNvPr id="6" name="灯片编号占位符 18436"/>
          <p:cNvSpPr>
            <a:spLocks noGrp="1"/>
          </p:cNvSpPr>
          <p:nvPr>
            <p:ph type="sldNum" sz="quarter" idx="12"/>
          </p:nvPr>
        </p:nvSpPr>
        <p:spPr>
          <a:ln/>
        </p:spPr>
        <p:txBody>
          <a:bodyPr/>
          <a:lstStyle>
            <a:lvl1pPr>
              <a:defRPr/>
            </a:lvl1pPr>
          </a:lstStyle>
          <a:p>
            <a:pPr>
              <a:defRPr/>
            </a:pPr>
            <a:fld id="{E7514DDE-DF99-40DF-9EC4-BCF05732FEFC}"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p>
        </p:txBody>
      </p:sp>
      <p:sp>
        <p:nvSpPr>
          <p:cNvPr id="4" name="灯片编号占位符 3"/>
          <p:cNvSpPr>
            <a:spLocks noGrp="1"/>
          </p:cNvSpPr>
          <p:nvPr>
            <p:ph type="sldNum" sz="quarter" idx="12"/>
          </p:nvPr>
        </p:nvSpPr>
        <p:spPr/>
        <p:txBody>
          <a:bodyPr/>
          <a:lstStyle/>
          <a:p>
            <a:pPr>
              <a:defRPr/>
            </a:pPr>
            <a:fld id="{1BB634AB-DEA4-4138-BFB5-CCFEF92FFA35}" type="slidenum">
              <a:rPr lang="zh-CN" altLang="en-US" smtClean="0"/>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DE0EDC34-D473-4904-83AF-00BDC618E3AD}" type="slidenum">
              <a:rPr lang="zh-CN" altLang="en-US" smtClean="0"/>
              <a:pPr>
                <a:defRPr/>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E7826B23-1097-4E90-A813-285DAA5D629E}" type="slidenum">
              <a:rPr lang="zh-CN" altLang="en-US" smtClean="0"/>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CAA5ED88-B528-40BB-AEC9-26DA396B6CA9}" type="slidenum">
              <a:rPr lang="zh-CN" altLang="en-US" smtClean="0"/>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4137FFA6-6653-4CFE-A838-22C20BE4E103}" type="slidenum">
              <a:rPr lang="zh-CN" altLang="en-US" smtClean="0"/>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pPr>
              <a:defRPr/>
            </a:pPr>
            <a:endParaRPr lang="zh-CN" altLang="en-US"/>
          </a:p>
        </p:txBody>
      </p:sp>
      <p:sp>
        <p:nvSpPr>
          <p:cNvPr id="19" name="页脚占位符 18"/>
          <p:cNvSpPr>
            <a:spLocks noGrp="1"/>
          </p:cNvSpPr>
          <p:nvPr>
            <p:ph type="ftr" sz="quarter" idx="11"/>
          </p:nvPr>
        </p:nvSpPr>
        <p:spPr/>
        <p:txBody>
          <a:bodyPr/>
          <a:lstStyle/>
          <a:p>
            <a:pPr>
              <a:defRPr/>
            </a:pPr>
            <a:endParaRPr lang="zh-CN"/>
          </a:p>
        </p:txBody>
      </p:sp>
      <p:sp>
        <p:nvSpPr>
          <p:cNvPr id="27" name="灯片编号占位符 26"/>
          <p:cNvSpPr>
            <a:spLocks noGrp="1"/>
          </p:cNvSpPr>
          <p:nvPr>
            <p:ph type="sldNum" sz="quarter" idx="12"/>
          </p:nvPr>
        </p:nvSpPr>
        <p:spPr/>
        <p:txBody>
          <a:bodyPr/>
          <a:lstStyle/>
          <a:p>
            <a:pPr>
              <a:defRPr/>
            </a:pPr>
            <a:fld id="{0D04D1E4-3556-4F14-9827-2F876AD9C86D}" type="slidenum">
              <a:rPr lang="zh-CN" altLang="en-US" smtClean="0"/>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7BB22CD7-0639-4799-89D7-F1A728FA315C}" type="slidenum">
              <a:rPr lang="zh-CN" altLang="en-US" smtClean="0"/>
              <a:pPr>
                <a:defRPr/>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E7514DDE-DF99-40DF-9EC4-BCF05732FEFC}" type="slidenum">
              <a:rPr lang="zh-CN" altLang="en-US" smtClean="0"/>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1E2E4610-5835-4C1E-91B3-7DED02BE0B49}" type="slidenum">
              <a:rPr lang="zh-CN" altLang="en-US" smtClean="0"/>
              <a:pPr>
                <a:defRPr/>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zh-CN" altLang="en-US"/>
          </a:p>
        </p:txBody>
      </p:sp>
      <p:sp>
        <p:nvSpPr>
          <p:cNvPr id="8" name="页脚占位符 7"/>
          <p:cNvSpPr>
            <a:spLocks noGrp="1"/>
          </p:cNvSpPr>
          <p:nvPr>
            <p:ph type="ftr" sz="quarter" idx="11"/>
          </p:nvPr>
        </p:nvSpPr>
        <p:spPr/>
        <p:txBody>
          <a:bodyPr/>
          <a:lstStyle/>
          <a:p>
            <a:pPr>
              <a:defRPr/>
            </a:pPr>
            <a:endParaRPr lang="zh-CN"/>
          </a:p>
        </p:txBody>
      </p:sp>
      <p:sp>
        <p:nvSpPr>
          <p:cNvPr id="9" name="灯片编号占位符 8"/>
          <p:cNvSpPr>
            <a:spLocks noGrp="1"/>
          </p:cNvSpPr>
          <p:nvPr>
            <p:ph type="sldNum" sz="quarter" idx="12"/>
          </p:nvPr>
        </p:nvSpPr>
        <p:spPr/>
        <p:txBody>
          <a:bodyPr/>
          <a:lstStyle/>
          <a:p>
            <a:pPr>
              <a:defRPr/>
            </a:pPr>
            <a:fld id="{71468139-C4E0-49D9-B025-7A0FD9D53334}" type="slidenum">
              <a:rPr lang="zh-CN" altLang="en-US" smtClean="0"/>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371600" y="1981200"/>
            <a:ext cx="37338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257800" y="1981200"/>
            <a:ext cx="37338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8434"/>
          <p:cNvSpPr>
            <a:spLocks noGrp="1"/>
          </p:cNvSpPr>
          <p:nvPr>
            <p:ph type="dt" sz="half" idx="10"/>
          </p:nvPr>
        </p:nvSpPr>
        <p:spPr>
          <a:ln/>
        </p:spPr>
        <p:txBody>
          <a:bodyPr/>
          <a:lstStyle>
            <a:lvl1pPr>
              <a:defRPr/>
            </a:lvl1pPr>
          </a:lstStyle>
          <a:p>
            <a:pPr>
              <a:defRPr/>
            </a:pPr>
            <a:endParaRPr lang="zh-CN" altLang="en-US"/>
          </a:p>
        </p:txBody>
      </p:sp>
      <p:sp>
        <p:nvSpPr>
          <p:cNvPr id="6" name="页脚占位符 18435"/>
          <p:cNvSpPr>
            <a:spLocks noGrp="1"/>
          </p:cNvSpPr>
          <p:nvPr>
            <p:ph type="ftr" sz="quarter" idx="11"/>
          </p:nvPr>
        </p:nvSpPr>
        <p:spPr>
          <a:ln/>
        </p:spPr>
        <p:txBody>
          <a:bodyPr/>
          <a:lstStyle>
            <a:lvl1pPr>
              <a:defRPr/>
            </a:lvl1pPr>
          </a:lstStyle>
          <a:p>
            <a:pPr>
              <a:defRPr/>
            </a:pPr>
            <a:endParaRPr lang="zh-CN"/>
          </a:p>
        </p:txBody>
      </p:sp>
      <p:sp>
        <p:nvSpPr>
          <p:cNvPr id="7" name="灯片编号占位符 18436"/>
          <p:cNvSpPr>
            <a:spLocks noGrp="1"/>
          </p:cNvSpPr>
          <p:nvPr>
            <p:ph type="sldNum" sz="quarter" idx="12"/>
          </p:nvPr>
        </p:nvSpPr>
        <p:spPr>
          <a:ln/>
        </p:spPr>
        <p:txBody>
          <a:bodyPr/>
          <a:lstStyle>
            <a:lvl1pPr>
              <a:defRPr/>
            </a:lvl1pPr>
          </a:lstStyle>
          <a:p>
            <a:pPr>
              <a:defRPr/>
            </a:pPr>
            <a:fld id="{1E2E4610-5835-4C1E-91B3-7DED02BE0B49}"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p>
        </p:txBody>
      </p:sp>
      <p:sp>
        <p:nvSpPr>
          <p:cNvPr id="5" name="灯片编号占位符 4"/>
          <p:cNvSpPr>
            <a:spLocks noGrp="1"/>
          </p:cNvSpPr>
          <p:nvPr>
            <p:ph type="sldNum" sz="quarter" idx="12"/>
          </p:nvPr>
        </p:nvSpPr>
        <p:spPr/>
        <p:txBody>
          <a:bodyPr/>
          <a:lstStyle/>
          <a:p>
            <a:pPr>
              <a:defRPr/>
            </a:pPr>
            <a:fld id="{665797E7-AA3E-45CF-BD30-AF31C6724A46}" type="slidenum">
              <a:rPr lang="zh-CN" altLang="en-US" smtClean="0"/>
              <a:pPr>
                <a:defRPr/>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p>
        </p:txBody>
      </p:sp>
      <p:sp>
        <p:nvSpPr>
          <p:cNvPr id="4" name="灯片编号占位符 3"/>
          <p:cNvSpPr>
            <a:spLocks noGrp="1"/>
          </p:cNvSpPr>
          <p:nvPr>
            <p:ph type="sldNum" sz="quarter" idx="12"/>
          </p:nvPr>
        </p:nvSpPr>
        <p:spPr/>
        <p:txBody>
          <a:bodyPr/>
          <a:lstStyle/>
          <a:p>
            <a:pPr>
              <a:defRPr/>
            </a:pPr>
            <a:fld id="{1BB634AB-DEA4-4138-BFB5-CCFEF92FFA35}" type="slidenum">
              <a:rPr lang="zh-CN" altLang="en-US" smtClean="0"/>
              <a:pPr>
                <a:defRPr/>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DE0EDC34-D473-4904-83AF-00BDC618E3AD}" type="slidenum">
              <a:rPr lang="zh-CN" altLang="en-US" smtClean="0"/>
              <a:pPr>
                <a:defRPr/>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a:xfrm>
            <a:off x="8077200" y="6356350"/>
            <a:ext cx="609600" cy="365125"/>
          </a:xfrm>
        </p:spPr>
        <p:txBody>
          <a:bodyPr/>
          <a:lstStyle/>
          <a:p>
            <a:pPr>
              <a:defRPr/>
            </a:pPr>
            <a:fld id="{E7826B23-1097-4E90-A813-285DAA5D629E}" type="slidenum">
              <a:rPr lang="zh-CN" altLang="en-US" smtClean="0"/>
              <a:pPr>
                <a:defRPr/>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CAA5ED88-B528-40BB-AEC9-26DA396B6CA9}" type="slidenum">
              <a:rPr lang="zh-CN" altLang="en-US" smtClean="0"/>
              <a:pPr>
                <a:defRPr/>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4137FFA6-6653-4CFE-A838-22C20BE4E103}" type="slidenum">
              <a:rPr lang="zh-CN" altLang="en-US" smtClean="0"/>
              <a:pPr>
                <a:defRPr/>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0D04D1E4-3556-4F14-9827-2F876AD9C86D}" type="slidenum">
              <a:rPr lang="zh-CN" altLang="en-US" smtClean="0"/>
              <a:pPr>
                <a:defRPr/>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endParaRPr lang="zh-CN" altLang="en-US"/>
          </a:p>
        </p:txBody>
      </p:sp>
      <p:sp>
        <p:nvSpPr>
          <p:cNvPr id="5" name="页脚占位符 4"/>
          <p:cNvSpPr>
            <a:spLocks noGrp="1"/>
          </p:cNvSpPr>
          <p:nvPr>
            <p:ph type="ftr" sz="quarter" idx="11"/>
          </p:nvPr>
        </p:nvSpPr>
        <p:spPr>
          <a:xfrm>
            <a:off x="5330952" y="6400800"/>
            <a:ext cx="3733800" cy="283800"/>
          </a:xfrm>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7BB22CD7-0639-4799-89D7-F1A728FA315C}" type="slidenum">
              <a:rPr lang="zh-CN" altLang="en-US" smtClean="0"/>
              <a:pPr>
                <a:defRPr/>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E7514DDE-DF99-40DF-9EC4-BCF05732FEFC}" type="slidenum">
              <a:rPr lang="zh-CN" altLang="en-US" smtClean="0"/>
              <a:pPr>
                <a:defRPr/>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1E2E4610-5835-4C1E-91B3-7DED02BE0B49}" type="slidenum">
              <a:rPr lang="zh-CN" altLang="en-US" smtClean="0"/>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8434"/>
          <p:cNvSpPr>
            <a:spLocks noGrp="1"/>
          </p:cNvSpPr>
          <p:nvPr>
            <p:ph type="dt" sz="half" idx="10"/>
          </p:nvPr>
        </p:nvSpPr>
        <p:spPr>
          <a:ln/>
        </p:spPr>
        <p:txBody>
          <a:bodyPr/>
          <a:lstStyle>
            <a:lvl1pPr>
              <a:defRPr/>
            </a:lvl1pPr>
          </a:lstStyle>
          <a:p>
            <a:pPr>
              <a:defRPr/>
            </a:pPr>
            <a:endParaRPr lang="zh-CN" altLang="en-US"/>
          </a:p>
        </p:txBody>
      </p:sp>
      <p:sp>
        <p:nvSpPr>
          <p:cNvPr id="8" name="页脚占位符 18435"/>
          <p:cNvSpPr>
            <a:spLocks noGrp="1"/>
          </p:cNvSpPr>
          <p:nvPr>
            <p:ph type="ftr" sz="quarter" idx="11"/>
          </p:nvPr>
        </p:nvSpPr>
        <p:spPr>
          <a:ln/>
        </p:spPr>
        <p:txBody>
          <a:bodyPr/>
          <a:lstStyle>
            <a:lvl1pPr>
              <a:defRPr/>
            </a:lvl1pPr>
          </a:lstStyle>
          <a:p>
            <a:pPr>
              <a:defRPr/>
            </a:pPr>
            <a:endParaRPr lang="zh-CN"/>
          </a:p>
        </p:txBody>
      </p:sp>
      <p:sp>
        <p:nvSpPr>
          <p:cNvPr id="9" name="灯片编号占位符 18436"/>
          <p:cNvSpPr>
            <a:spLocks noGrp="1"/>
          </p:cNvSpPr>
          <p:nvPr>
            <p:ph type="sldNum" sz="quarter" idx="12"/>
          </p:nvPr>
        </p:nvSpPr>
        <p:spPr>
          <a:ln/>
        </p:spPr>
        <p:txBody>
          <a:bodyPr/>
          <a:lstStyle>
            <a:lvl1pPr>
              <a:defRPr/>
            </a:lvl1pPr>
          </a:lstStyle>
          <a:p>
            <a:pPr>
              <a:defRPr/>
            </a:pPr>
            <a:fld id="{71468139-C4E0-49D9-B025-7A0FD9D53334}"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zh-CN" altLang="en-US"/>
          </a:p>
        </p:txBody>
      </p:sp>
      <p:sp>
        <p:nvSpPr>
          <p:cNvPr id="8" name="页脚占位符 7"/>
          <p:cNvSpPr>
            <a:spLocks noGrp="1"/>
          </p:cNvSpPr>
          <p:nvPr>
            <p:ph type="ftr" sz="quarter" idx="11"/>
          </p:nvPr>
        </p:nvSpPr>
        <p:spPr/>
        <p:txBody>
          <a:bodyPr/>
          <a:lstStyle/>
          <a:p>
            <a:pPr>
              <a:defRPr/>
            </a:pPr>
            <a:endParaRPr lang="zh-CN"/>
          </a:p>
        </p:txBody>
      </p:sp>
      <p:sp>
        <p:nvSpPr>
          <p:cNvPr id="9" name="灯片编号占位符 8"/>
          <p:cNvSpPr>
            <a:spLocks noGrp="1"/>
          </p:cNvSpPr>
          <p:nvPr>
            <p:ph type="sldNum" sz="quarter" idx="12"/>
          </p:nvPr>
        </p:nvSpPr>
        <p:spPr/>
        <p:txBody>
          <a:bodyPr/>
          <a:lstStyle/>
          <a:p>
            <a:pPr>
              <a:defRPr/>
            </a:pPr>
            <a:fld id="{71468139-C4E0-49D9-B025-7A0FD9D53334}" type="slidenum">
              <a:rPr lang="zh-CN" altLang="en-US" smtClean="0"/>
              <a:pPr>
                <a:defRPr/>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p>
        </p:txBody>
      </p:sp>
      <p:sp>
        <p:nvSpPr>
          <p:cNvPr id="5" name="灯片编号占位符 4"/>
          <p:cNvSpPr>
            <a:spLocks noGrp="1"/>
          </p:cNvSpPr>
          <p:nvPr>
            <p:ph type="sldNum" sz="quarter" idx="12"/>
          </p:nvPr>
        </p:nvSpPr>
        <p:spPr/>
        <p:txBody>
          <a:bodyPr/>
          <a:lstStyle/>
          <a:p>
            <a:pPr>
              <a:defRPr/>
            </a:pPr>
            <a:fld id="{665797E7-AA3E-45CF-BD30-AF31C6724A46}" type="slidenum">
              <a:rPr lang="zh-CN" altLang="en-US" smtClean="0"/>
              <a:pPr>
                <a:defRPr/>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p>
        </p:txBody>
      </p:sp>
      <p:sp>
        <p:nvSpPr>
          <p:cNvPr id="4" name="灯片编号占位符 3"/>
          <p:cNvSpPr>
            <a:spLocks noGrp="1"/>
          </p:cNvSpPr>
          <p:nvPr>
            <p:ph type="sldNum" sz="quarter" idx="12"/>
          </p:nvPr>
        </p:nvSpPr>
        <p:spPr/>
        <p:txBody>
          <a:bodyPr/>
          <a:lstStyle/>
          <a:p>
            <a:pPr>
              <a:defRPr/>
            </a:pPr>
            <a:fld id="{1BB634AB-DEA4-4138-BFB5-CCFEF92FFA35}"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DE0EDC34-D473-4904-83AF-00BDC618E3AD}" type="slidenum">
              <a:rPr lang="zh-CN" altLang="en-US" smtClean="0"/>
              <a:pPr>
                <a:defRPr/>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p>
        </p:txBody>
      </p:sp>
      <p:sp>
        <p:nvSpPr>
          <p:cNvPr id="7" name="灯片编号占位符 6"/>
          <p:cNvSpPr>
            <a:spLocks noGrp="1"/>
          </p:cNvSpPr>
          <p:nvPr>
            <p:ph type="sldNum" sz="quarter" idx="12"/>
          </p:nvPr>
        </p:nvSpPr>
        <p:spPr/>
        <p:txBody>
          <a:bodyPr/>
          <a:lstStyle/>
          <a:p>
            <a:pPr>
              <a:defRPr/>
            </a:pPr>
            <a:fld id="{E7826B23-1097-4E90-A813-285DAA5D629E}"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CAA5ED88-B528-40BB-AEC9-26DA396B6CA9}" type="slidenum">
              <a:rPr lang="zh-CN" altLang="en-US" smtClean="0"/>
              <a:pPr>
                <a:defRPr/>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p>
        </p:txBody>
      </p:sp>
      <p:sp>
        <p:nvSpPr>
          <p:cNvPr id="6" name="灯片编号占位符 5"/>
          <p:cNvSpPr>
            <a:spLocks noGrp="1"/>
          </p:cNvSpPr>
          <p:nvPr>
            <p:ph type="sldNum" sz="quarter" idx="12"/>
          </p:nvPr>
        </p:nvSpPr>
        <p:spPr/>
        <p:txBody>
          <a:bodyPr/>
          <a:lstStyle/>
          <a:p>
            <a:pPr>
              <a:defRPr/>
            </a:pPr>
            <a:fld id="{4137FFA6-6653-4CFE-A838-22C20BE4E103}" type="slidenum">
              <a:rPr lang="zh-CN" altLang="en-US" smtClean="0"/>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8434"/>
          <p:cNvSpPr>
            <a:spLocks noGrp="1"/>
          </p:cNvSpPr>
          <p:nvPr>
            <p:ph type="dt" sz="half" idx="10"/>
          </p:nvPr>
        </p:nvSpPr>
        <p:spPr>
          <a:ln/>
        </p:spPr>
        <p:txBody>
          <a:bodyPr/>
          <a:lstStyle>
            <a:lvl1pPr>
              <a:defRPr/>
            </a:lvl1pPr>
          </a:lstStyle>
          <a:p>
            <a:pPr>
              <a:defRPr/>
            </a:pPr>
            <a:endParaRPr lang="zh-CN" altLang="en-US"/>
          </a:p>
        </p:txBody>
      </p:sp>
      <p:sp>
        <p:nvSpPr>
          <p:cNvPr id="4" name="页脚占位符 18435"/>
          <p:cNvSpPr>
            <a:spLocks noGrp="1"/>
          </p:cNvSpPr>
          <p:nvPr>
            <p:ph type="ftr" sz="quarter" idx="11"/>
          </p:nvPr>
        </p:nvSpPr>
        <p:spPr>
          <a:ln/>
        </p:spPr>
        <p:txBody>
          <a:bodyPr/>
          <a:lstStyle>
            <a:lvl1pPr>
              <a:defRPr/>
            </a:lvl1pPr>
          </a:lstStyle>
          <a:p>
            <a:pPr>
              <a:defRPr/>
            </a:pPr>
            <a:endParaRPr lang="zh-CN"/>
          </a:p>
        </p:txBody>
      </p:sp>
      <p:sp>
        <p:nvSpPr>
          <p:cNvPr id="5" name="灯片编号占位符 18436"/>
          <p:cNvSpPr>
            <a:spLocks noGrp="1"/>
          </p:cNvSpPr>
          <p:nvPr>
            <p:ph type="sldNum" sz="quarter" idx="12"/>
          </p:nvPr>
        </p:nvSpPr>
        <p:spPr>
          <a:ln/>
        </p:spPr>
        <p:txBody>
          <a:bodyPr/>
          <a:lstStyle>
            <a:lvl1pPr>
              <a:defRPr/>
            </a:lvl1pPr>
          </a:lstStyle>
          <a:p>
            <a:pPr>
              <a:defRPr/>
            </a:pPr>
            <a:fld id="{665797E7-AA3E-45CF-BD30-AF31C6724A4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8434"/>
          <p:cNvSpPr>
            <a:spLocks noGrp="1"/>
          </p:cNvSpPr>
          <p:nvPr>
            <p:ph type="dt" sz="half" idx="10"/>
          </p:nvPr>
        </p:nvSpPr>
        <p:spPr>
          <a:ln/>
        </p:spPr>
        <p:txBody>
          <a:bodyPr/>
          <a:lstStyle>
            <a:lvl1pPr>
              <a:defRPr/>
            </a:lvl1pPr>
          </a:lstStyle>
          <a:p>
            <a:pPr>
              <a:defRPr/>
            </a:pPr>
            <a:endParaRPr lang="zh-CN" altLang="en-US"/>
          </a:p>
        </p:txBody>
      </p:sp>
      <p:sp>
        <p:nvSpPr>
          <p:cNvPr id="3" name="页脚占位符 18435"/>
          <p:cNvSpPr>
            <a:spLocks noGrp="1"/>
          </p:cNvSpPr>
          <p:nvPr>
            <p:ph type="ftr" sz="quarter" idx="11"/>
          </p:nvPr>
        </p:nvSpPr>
        <p:spPr>
          <a:ln/>
        </p:spPr>
        <p:txBody>
          <a:bodyPr/>
          <a:lstStyle>
            <a:lvl1pPr>
              <a:defRPr/>
            </a:lvl1pPr>
          </a:lstStyle>
          <a:p>
            <a:pPr>
              <a:defRPr/>
            </a:pPr>
            <a:endParaRPr lang="zh-CN"/>
          </a:p>
        </p:txBody>
      </p:sp>
      <p:sp>
        <p:nvSpPr>
          <p:cNvPr id="4" name="灯片编号占位符 18436"/>
          <p:cNvSpPr>
            <a:spLocks noGrp="1"/>
          </p:cNvSpPr>
          <p:nvPr>
            <p:ph type="sldNum" sz="quarter" idx="12"/>
          </p:nvPr>
        </p:nvSpPr>
        <p:spPr>
          <a:ln/>
        </p:spPr>
        <p:txBody>
          <a:bodyPr/>
          <a:lstStyle>
            <a:lvl1pPr>
              <a:defRPr/>
            </a:lvl1pPr>
          </a:lstStyle>
          <a:p>
            <a:pPr>
              <a:defRPr/>
            </a:pPr>
            <a:fld id="{1BB634AB-DEA4-4138-BFB5-CCFEF92FFA3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8434"/>
          <p:cNvSpPr>
            <a:spLocks noGrp="1"/>
          </p:cNvSpPr>
          <p:nvPr>
            <p:ph type="dt" sz="half" idx="10"/>
          </p:nvPr>
        </p:nvSpPr>
        <p:spPr>
          <a:ln/>
        </p:spPr>
        <p:txBody>
          <a:bodyPr/>
          <a:lstStyle>
            <a:lvl1pPr>
              <a:defRPr/>
            </a:lvl1pPr>
          </a:lstStyle>
          <a:p>
            <a:pPr>
              <a:defRPr/>
            </a:pPr>
            <a:endParaRPr lang="zh-CN" altLang="en-US"/>
          </a:p>
        </p:txBody>
      </p:sp>
      <p:sp>
        <p:nvSpPr>
          <p:cNvPr id="6" name="页脚占位符 18435"/>
          <p:cNvSpPr>
            <a:spLocks noGrp="1"/>
          </p:cNvSpPr>
          <p:nvPr>
            <p:ph type="ftr" sz="quarter" idx="11"/>
          </p:nvPr>
        </p:nvSpPr>
        <p:spPr>
          <a:ln/>
        </p:spPr>
        <p:txBody>
          <a:bodyPr/>
          <a:lstStyle>
            <a:lvl1pPr>
              <a:defRPr/>
            </a:lvl1pPr>
          </a:lstStyle>
          <a:p>
            <a:pPr>
              <a:defRPr/>
            </a:pPr>
            <a:endParaRPr lang="zh-CN"/>
          </a:p>
        </p:txBody>
      </p:sp>
      <p:sp>
        <p:nvSpPr>
          <p:cNvPr id="7" name="灯片编号占位符 18436"/>
          <p:cNvSpPr>
            <a:spLocks noGrp="1"/>
          </p:cNvSpPr>
          <p:nvPr>
            <p:ph type="sldNum" sz="quarter" idx="12"/>
          </p:nvPr>
        </p:nvSpPr>
        <p:spPr>
          <a:ln/>
        </p:spPr>
        <p:txBody>
          <a:bodyPr/>
          <a:lstStyle>
            <a:lvl1pPr>
              <a:defRPr/>
            </a:lvl1pPr>
          </a:lstStyle>
          <a:p>
            <a:pPr>
              <a:defRPr/>
            </a:pPr>
            <a:fld id="{DE0EDC34-D473-4904-83AF-00BDC618E3A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8434"/>
          <p:cNvSpPr>
            <a:spLocks noGrp="1"/>
          </p:cNvSpPr>
          <p:nvPr>
            <p:ph type="dt" sz="half" idx="10"/>
          </p:nvPr>
        </p:nvSpPr>
        <p:spPr>
          <a:ln/>
        </p:spPr>
        <p:txBody>
          <a:bodyPr/>
          <a:lstStyle>
            <a:lvl1pPr>
              <a:defRPr/>
            </a:lvl1pPr>
          </a:lstStyle>
          <a:p>
            <a:pPr>
              <a:defRPr/>
            </a:pPr>
            <a:endParaRPr lang="zh-CN" altLang="en-US"/>
          </a:p>
        </p:txBody>
      </p:sp>
      <p:sp>
        <p:nvSpPr>
          <p:cNvPr id="6" name="页脚占位符 18435"/>
          <p:cNvSpPr>
            <a:spLocks noGrp="1"/>
          </p:cNvSpPr>
          <p:nvPr>
            <p:ph type="ftr" sz="quarter" idx="11"/>
          </p:nvPr>
        </p:nvSpPr>
        <p:spPr>
          <a:ln/>
        </p:spPr>
        <p:txBody>
          <a:bodyPr/>
          <a:lstStyle>
            <a:lvl1pPr>
              <a:defRPr/>
            </a:lvl1pPr>
          </a:lstStyle>
          <a:p>
            <a:pPr>
              <a:defRPr/>
            </a:pPr>
            <a:endParaRPr lang="zh-CN"/>
          </a:p>
        </p:txBody>
      </p:sp>
      <p:sp>
        <p:nvSpPr>
          <p:cNvPr id="7" name="灯片编号占位符 18436"/>
          <p:cNvSpPr>
            <a:spLocks noGrp="1"/>
          </p:cNvSpPr>
          <p:nvPr>
            <p:ph type="sldNum" sz="quarter" idx="12"/>
          </p:nvPr>
        </p:nvSpPr>
        <p:spPr>
          <a:ln/>
        </p:spPr>
        <p:txBody>
          <a:bodyPr/>
          <a:lstStyle>
            <a:lvl1pPr>
              <a:defRPr/>
            </a:lvl1pPr>
          </a:lstStyle>
          <a:p>
            <a:pPr>
              <a:defRPr/>
            </a:pPr>
            <a:fld id="{E7826B23-1097-4E90-A813-285DAA5D629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7.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 18433"/>
          <p:cNvSpPr>
            <a:spLocks noGrp="1" noChangeArrowheads="1"/>
          </p:cNvSpPr>
          <p:nvPr>
            <p:ph type="title" idx="4294967295"/>
          </p:nvPr>
        </p:nvSpPr>
        <p:spPr bwMode="auto">
          <a:xfrm>
            <a:off x="1371600" y="533400"/>
            <a:ext cx="75438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8435" name="日期占位符 18434"/>
          <p:cNvSpPr>
            <a:spLocks noGrp="1"/>
          </p:cNvSpPr>
          <p:nvPr>
            <p:ph type="dt" sz="half" idx="2"/>
          </p:nvPr>
        </p:nvSpPr>
        <p:spPr>
          <a:xfrm>
            <a:off x="1371600" y="6248400"/>
            <a:ext cx="1676400" cy="457200"/>
          </a:xfrm>
          <a:prstGeom prst="rect">
            <a:avLst/>
          </a:prstGeom>
          <a:noFill/>
          <a:ln w="12700">
            <a:noFill/>
            <a:miter/>
          </a:ln>
        </p:spPr>
        <p:txBody>
          <a:bodyPr/>
          <a:lstStyle>
            <a:lvl1pPr>
              <a:spcBef>
                <a:spcPct val="50000"/>
              </a:spcBef>
              <a:defRPr sz="1400" noProof="1"/>
            </a:lvl1pPr>
          </a:lstStyle>
          <a:p>
            <a:pPr>
              <a:defRPr/>
            </a:pPr>
            <a:endParaRPr lang="zh-CN" altLang="en-US"/>
          </a:p>
        </p:txBody>
      </p:sp>
      <p:sp>
        <p:nvSpPr>
          <p:cNvPr id="18436" name="页脚占位符 18435"/>
          <p:cNvSpPr>
            <a:spLocks noGrp="1"/>
          </p:cNvSpPr>
          <p:nvPr>
            <p:ph type="ftr" sz="quarter" idx="3"/>
          </p:nvPr>
        </p:nvSpPr>
        <p:spPr>
          <a:xfrm>
            <a:off x="3429000" y="6248400"/>
            <a:ext cx="3429000" cy="457200"/>
          </a:xfrm>
          <a:prstGeom prst="rect">
            <a:avLst/>
          </a:prstGeom>
          <a:noFill/>
          <a:ln w="12700">
            <a:noFill/>
            <a:miter/>
          </a:ln>
        </p:spPr>
        <p:txBody>
          <a:bodyPr/>
          <a:lstStyle>
            <a:lvl1pPr algn="ctr">
              <a:spcBef>
                <a:spcPct val="50000"/>
              </a:spcBef>
              <a:defRPr sz="1400" noProof="1"/>
            </a:lvl1pPr>
          </a:lstStyle>
          <a:p>
            <a:pPr>
              <a:defRPr/>
            </a:pPr>
            <a:endParaRPr lang="zh-CN"/>
          </a:p>
        </p:txBody>
      </p:sp>
      <p:sp>
        <p:nvSpPr>
          <p:cNvPr id="18437" name="灯片编号占位符 18436"/>
          <p:cNvSpPr>
            <a:spLocks noGrp="1"/>
          </p:cNvSpPr>
          <p:nvPr>
            <p:ph type="sldNum" sz="quarter" idx="4"/>
          </p:nvPr>
        </p:nvSpPr>
        <p:spPr>
          <a:xfrm>
            <a:off x="7239000" y="6248400"/>
            <a:ext cx="1905000" cy="457200"/>
          </a:xfrm>
          <a:prstGeom prst="rect">
            <a:avLst/>
          </a:prstGeom>
          <a:noFill/>
          <a:ln w="12700">
            <a:noFill/>
            <a:miter/>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Times New Roman" pitchFamily="18" charset="0"/>
              </a:defRPr>
            </a:lvl1pPr>
          </a:lstStyle>
          <a:p>
            <a:pPr>
              <a:defRPr/>
            </a:pPr>
            <a:fld id="{4137FFA6-6653-4CFE-A838-22C20BE4E103}" type="slidenum">
              <a:rPr lang="zh-CN" altLang="en-US"/>
              <a:pPr>
                <a:defRPr/>
              </a:pPr>
              <a:t>‹#›</a:t>
            </a:fld>
            <a:endParaRPr lang="zh-CN" altLang="en-US"/>
          </a:p>
        </p:txBody>
      </p:sp>
      <p:pic>
        <p:nvPicPr>
          <p:cNvPr id="2054" name="图片 18437" descr="strtegic1"/>
          <p:cNvPicPr>
            <a:picLocks noChangeAspect="1" noChangeArrowheads="1"/>
          </p:cNvPicPr>
          <p:nvPr/>
        </p:nvPicPr>
        <p:blipFill>
          <a:blip r:embed="rId14" cstate="print"/>
          <a:srcRect/>
          <a:stretch>
            <a:fillRect/>
          </a:stretch>
        </p:blipFill>
        <p:spPr bwMode="auto">
          <a:xfrm>
            <a:off x="0" y="0"/>
            <a:ext cx="1219200" cy="6858000"/>
          </a:xfrm>
          <a:prstGeom prst="rect">
            <a:avLst/>
          </a:prstGeom>
          <a:noFill/>
          <a:ln w="9525">
            <a:noFill/>
            <a:miter lim="800000"/>
            <a:headEnd/>
            <a:tailEnd/>
          </a:ln>
        </p:spPr>
      </p:pic>
      <p:sp>
        <p:nvSpPr>
          <p:cNvPr id="2055" name="文本占位符 18438"/>
          <p:cNvSpPr>
            <a:spLocks noGrp="1" noChangeArrowheads="1"/>
          </p:cNvSpPr>
          <p:nvPr>
            <p:ph type="body" idx="4294967295"/>
          </p:nvPr>
        </p:nvSpPr>
        <p:spPr bwMode="auto">
          <a:xfrm>
            <a:off x="1371600" y="1981200"/>
            <a:ext cx="7620000" cy="41148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77"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eaLnBrk="0" fontAlgn="base" hangingPunct="0">
        <a:spcBef>
          <a:spcPct val="0"/>
        </a:spcBef>
        <a:spcAft>
          <a:spcPct val="0"/>
        </a:spcAft>
        <a:buFont typeface="Arial"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defRPr>
      </a:lvl2pPr>
      <a:lvl3pPr algn="ctr"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defRPr>
      </a:lvl3pPr>
      <a:lvl4pPr algn="ctr"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defRPr>
      </a:lvl4pPr>
      <a:lvl5pPr algn="ctr"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defRPr>
      </a:lvl5pPr>
      <a:lvl6pPr marL="457200"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6pPr>
      <a:lvl7pPr marL="914400"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7pPr>
      <a:lvl8pPr marL="1371600"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8pPr>
      <a:lvl9pPr marL="1828800"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Font typeface="Wingdings" pitchFamily="2" charset="2"/>
        <a:buChar char="w"/>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95000"/>
        <a:buFont typeface="Wingdings" pitchFamily="2" charset="2"/>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defRPr/>
            </a:pPr>
            <a:fld id="{4137FFA6-6653-4CFE-A838-22C20BE4E103}" type="slidenum">
              <a:rPr lang="zh-CN" altLang="en-US" smtClean="0"/>
              <a:pPr>
                <a:defRPr/>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pPr>
              <a:defRPr/>
            </a:pPr>
            <a:endParaRPr 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pPr>
              <a:defRPr/>
            </a:pPr>
            <a:fld id="{4137FFA6-6653-4CFE-A838-22C20BE4E103}"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137FFA6-6653-4CFE-A838-22C20BE4E103}" type="slidenum">
              <a:rPr lang="zh-CN" altLang="en-US" smtClean="0"/>
              <a:pPr>
                <a:defRPr/>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defRPr/>
            </a:pPr>
            <a:fld id="{4137FFA6-6653-4CFE-A838-22C20BE4E103}" type="slidenum">
              <a:rPr lang="zh-CN" altLang="en-US" smtClean="0"/>
              <a:pPr>
                <a:defRPr/>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inpai.com.cn/pic/2007/8/6/9d550032-3d04-4d15-bfab-099438ff68bf4501200.jpg" TargetMode="External"/><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hyperlink" Target="http://images.google.com/imgres?imgurl=http://cimg2.163.com/tech/2006/9/26/20060926153734ce152.jpg&amp;imgrefurl=http://tech.163.com/06/0917/19/2R8EFBH1000921FM.html&amp;usg=__2boWmlOH8rJptAc8dTAVGWgRQ68=&amp;h=450&amp;w=350&amp;sz=25&amp;hl=en&amp;start=35&amp;sig2=Ni7szfv7JB5Zrm6ows_FsQ&amp;um=1&amp;tbnid=e6YvfPwoBeusGM:&amp;tbnh=127&amp;tbnw=99&amp;prev=/images%3Fq%3DJack%2BKilby%2B%25E8%25AF%25BA%25E8%25B4%259D%25E5%25B0%2594%26ndsp%3D18%26hl%3Den%26rlz%3D1G1GGLQ_ENCN341%26sa%3DN%26start%3D18%26um%3D1%26newwindow%3D1&amp;ei=1tOjSpG4LZDs6APep7H7Cw" TargetMode="External"/><Relationship Id="rId5" Type="http://schemas.openxmlformats.org/officeDocument/2006/relationships/image" Target="../media/image32.png"/><Relationship Id="rId10" Type="http://schemas.openxmlformats.org/officeDocument/2006/relationships/image" Target="../media/image35.jpeg"/><Relationship Id="rId4" Type="http://schemas.openxmlformats.org/officeDocument/2006/relationships/image" Target="http://www.eicbs.com/bsdata/ljzy/030dzb/dz/t3-12.gif" TargetMode="External"/><Relationship Id="rId9" Type="http://schemas.openxmlformats.org/officeDocument/2006/relationships/image" Target="../media/image3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9.xml"/><Relationship Id="rId4" Type="http://schemas.openxmlformats.org/officeDocument/2006/relationships/image" Target="../media/image44.jpeg"/></Relationships>
</file>

<file path=ppt/slides/_rels/slide22.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image" Target="../media/image46.jpeg"/><Relationship Id="rId7" Type="http://schemas.openxmlformats.org/officeDocument/2006/relationships/image" Target="../media/image49.jpeg"/><Relationship Id="rId2" Type="http://schemas.openxmlformats.org/officeDocument/2006/relationships/image" Target="../media/image45.jpeg"/><Relationship Id="rId1" Type="http://schemas.openxmlformats.org/officeDocument/2006/relationships/slideLayout" Target="../slideLayouts/slideLayout14.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hyperlink" Target="http://detail.zol.com.cn/picture_index_22/index216005.s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tupian.hudong.com/a1_20_65_01300000350658124816655966645_jpg.html" TargetMode="External"/><Relationship Id="rId1" Type="http://schemas.openxmlformats.org/officeDocument/2006/relationships/slideLayout" Target="../slideLayouts/slideLayout47.xml"/><Relationship Id="rId4" Type="http://schemas.openxmlformats.org/officeDocument/2006/relationships/image" Target="../media/image54.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57.jpeg"/><Relationship Id="rId4" Type="http://schemas.openxmlformats.org/officeDocument/2006/relationships/image" Target="../media/image56.jpeg"/></Relationships>
</file>

<file path=ppt/slides/_rels/slide3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3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xfrm>
            <a:off x="3060700" y="1485900"/>
            <a:ext cx="5886450" cy="1282700"/>
          </a:xfrm>
        </p:spPr>
        <p:txBody>
          <a:bodyPr/>
          <a:lstStyle/>
          <a:p>
            <a:pPr eaLnBrk="1" hangingPunct="1">
              <a:defRPr/>
            </a:pPr>
            <a:r>
              <a:rPr lang="zh-CN" altLang="en-US" sz="5400" b="1" noProof="1">
                <a:effectLst>
                  <a:glow rad="139700">
                    <a:schemeClr val="accent4">
                      <a:satMod val="175000"/>
                      <a:alpha val="40000"/>
                    </a:schemeClr>
                  </a:glow>
                  <a:outerShdw blurRad="38100" dist="38100" dir="2700000">
                    <a:srgbClr val="000000"/>
                  </a:outerShdw>
                </a:effectLst>
                <a:latin typeface="Times New Roman" charset="0"/>
              </a:rPr>
              <a:t>电子计算机的发展</a:t>
            </a:r>
          </a:p>
        </p:txBody>
      </p:sp>
      <p:sp>
        <p:nvSpPr>
          <p:cNvPr id="4099" name="副标题 2050"/>
          <p:cNvSpPr>
            <a:spLocks noGrp="1" noChangeArrowheads="1"/>
          </p:cNvSpPr>
          <p:nvPr>
            <p:ph type="subTitle" idx="1"/>
          </p:nvPr>
        </p:nvSpPr>
        <p:spPr>
          <a:xfrm>
            <a:off x="2987675" y="3717925"/>
            <a:ext cx="6400800" cy="762000"/>
          </a:xfrm>
          <a:ln w="12700"/>
        </p:spPr>
        <p:txBody>
          <a:bodyPr/>
          <a:lstStyle/>
          <a:p>
            <a:pPr eaLnBrk="1" hangingPunct="1"/>
            <a:r>
              <a:rPr lang="zh-CN" altLang="en-US" b="1" smtClean="0">
                <a:solidFill>
                  <a:srgbClr val="734D00"/>
                </a:solidFill>
                <a:latin typeface="微软雅黑" pitchFamily="34" charset="-122"/>
                <a:ea typeface="微软雅黑" pitchFamily="34" charset="-122"/>
              </a:rPr>
              <a:t>主讲人：昌维 </a:t>
            </a:r>
          </a:p>
          <a:p>
            <a:pPr eaLnBrk="1" hangingPunct="1"/>
            <a:r>
              <a:rPr lang="zh-CN" altLang="en-US" b="1" smtClean="0">
                <a:solidFill>
                  <a:srgbClr val="734D00"/>
                </a:solidFill>
                <a:latin typeface="微软雅黑" pitchFamily="34" charset="-122"/>
                <a:ea typeface="微软雅黑" pitchFamily="34" charset="-122"/>
              </a:rPr>
              <a:t>班级：</a:t>
            </a:r>
            <a:r>
              <a:rPr lang="en-US" altLang="zh-CN" b="1" smtClean="0">
                <a:solidFill>
                  <a:srgbClr val="734D00"/>
                </a:solidFill>
                <a:latin typeface="微软雅黑" pitchFamily="34" charset="-122"/>
                <a:ea typeface="微软雅黑" pitchFamily="34" charset="-122"/>
              </a:rPr>
              <a:t>15475</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99713"/>
          <p:cNvSpPr txBox="1">
            <a:spLocks noChangeArrowheads="1"/>
          </p:cNvSpPr>
          <p:nvPr/>
        </p:nvSpPr>
        <p:spPr bwMode="auto">
          <a:xfrm>
            <a:off x="1331913" y="1196975"/>
            <a:ext cx="7578725" cy="1716088"/>
          </a:xfrm>
          <a:prstGeom prst="rect">
            <a:avLst/>
          </a:prstGeom>
          <a:noFill/>
          <a:ln w="28575">
            <a:noFill/>
            <a:miter lim="800000"/>
            <a:headEnd/>
            <a:tailEnd/>
          </a:ln>
        </p:spPr>
        <p:txBody>
          <a:bodyPr lIns="67500" tIns="35100" rIns="67500" bIns="35100">
            <a:spAutoFit/>
          </a:bodyPr>
          <a:lstStyle/>
          <a:p>
            <a:pPr>
              <a:lnSpc>
                <a:spcPct val="150000"/>
              </a:lnSpc>
            </a:pPr>
            <a:r>
              <a:rPr lang="zh-CN" altLang="en-US" sz="1800" b="1">
                <a:latin typeface="Times New Roman" pitchFamily="18" charset="0"/>
                <a:ea typeface="华文中宋" pitchFamily="2" charset="-122"/>
              </a:rPr>
              <a:t>        </a:t>
            </a:r>
            <a:r>
              <a:rPr lang="en-US" altLang="zh-CN" sz="1800" b="1">
                <a:latin typeface="Times New Roman" pitchFamily="18" charset="0"/>
                <a:ea typeface="华文中宋" pitchFamily="2" charset="-122"/>
              </a:rPr>
              <a:t>ENIAC</a:t>
            </a:r>
            <a:r>
              <a:rPr lang="zh-CN" altLang="en-US" sz="1800" b="1">
                <a:latin typeface="Times New Roman" pitchFamily="18" charset="0"/>
                <a:ea typeface="华文中宋" pitchFamily="2" charset="-122"/>
              </a:rPr>
              <a:t>主频</a:t>
            </a:r>
            <a:r>
              <a:rPr lang="en-US" altLang="zh-CN" sz="1800" b="1">
                <a:latin typeface="Times New Roman" pitchFamily="18" charset="0"/>
                <a:ea typeface="华文中宋" pitchFamily="2" charset="-122"/>
              </a:rPr>
              <a:t>100 kHz</a:t>
            </a:r>
            <a:r>
              <a:rPr lang="zh-CN" altLang="en-US" sz="1800" b="1">
                <a:latin typeface="Times New Roman" pitchFamily="18" charset="0"/>
                <a:ea typeface="华文中宋" pitchFamily="2" charset="-122"/>
              </a:rPr>
              <a:t>，加法时间</a:t>
            </a:r>
            <a:r>
              <a:rPr lang="en-US" altLang="zh-CN" sz="1800" b="1">
                <a:latin typeface="Times New Roman" pitchFamily="18" charset="0"/>
                <a:ea typeface="华文中宋" pitchFamily="2" charset="-122"/>
              </a:rPr>
              <a:t>0.2ms</a:t>
            </a:r>
            <a:r>
              <a:rPr lang="zh-CN" altLang="en-US" sz="1800" b="1">
                <a:latin typeface="Times New Roman" pitchFamily="18" charset="0"/>
                <a:ea typeface="华文中宋" pitchFamily="2" charset="-122"/>
              </a:rPr>
              <a:t>，乘法时间</a:t>
            </a:r>
            <a:r>
              <a:rPr lang="en-US" altLang="zh-CN" sz="1800" b="1">
                <a:latin typeface="Times New Roman" pitchFamily="18" charset="0"/>
                <a:ea typeface="华文中宋" pitchFamily="2" charset="-122"/>
              </a:rPr>
              <a:t>2.8ms</a:t>
            </a:r>
            <a:r>
              <a:rPr lang="zh-CN" altLang="en-US" sz="1800" b="1">
                <a:latin typeface="Times New Roman" pitchFamily="18" charset="0"/>
                <a:ea typeface="华文中宋" pitchFamily="2" charset="-122"/>
              </a:rPr>
              <a:t>。</a:t>
            </a:r>
            <a:r>
              <a:rPr lang="en-US" altLang="zh-CN" sz="1800" b="1">
                <a:latin typeface="Times New Roman" pitchFamily="18" charset="0"/>
                <a:ea typeface="华文中宋" pitchFamily="2" charset="-122"/>
              </a:rPr>
              <a:t>ENIAC</a:t>
            </a:r>
            <a:r>
              <a:rPr lang="zh-CN" altLang="en-US" sz="1800" b="1">
                <a:latin typeface="Times New Roman" pitchFamily="18" charset="0"/>
                <a:ea typeface="华文中宋" pitchFamily="2" charset="-122"/>
              </a:rPr>
              <a:t>重达</a:t>
            </a:r>
            <a:r>
              <a:rPr lang="en-US" altLang="zh-CN" sz="1800" b="1">
                <a:latin typeface="Times New Roman" pitchFamily="18" charset="0"/>
                <a:ea typeface="华文中宋" pitchFamily="2" charset="-122"/>
              </a:rPr>
              <a:t>30</a:t>
            </a:r>
            <a:r>
              <a:rPr lang="zh-CN" altLang="en-US" sz="1800" b="1">
                <a:latin typeface="Times New Roman" pitchFamily="18" charset="0"/>
                <a:ea typeface="华文中宋" pitchFamily="2" charset="-122"/>
              </a:rPr>
              <a:t>吨，占地</a:t>
            </a:r>
            <a:r>
              <a:rPr lang="en-US" altLang="zh-CN" sz="1800" b="1">
                <a:latin typeface="Times New Roman" pitchFamily="18" charset="0"/>
                <a:ea typeface="华文中宋" pitchFamily="2" charset="-122"/>
              </a:rPr>
              <a:t>170</a:t>
            </a:r>
            <a:r>
              <a:rPr lang="zh-CN" altLang="en-US" sz="1800" b="1">
                <a:latin typeface="Times New Roman" pitchFamily="18" charset="0"/>
                <a:ea typeface="华文中宋" pitchFamily="2" charset="-122"/>
              </a:rPr>
              <a:t>平方米，共用了</a:t>
            </a:r>
            <a:r>
              <a:rPr lang="en-US" altLang="zh-CN" sz="1800" b="1">
                <a:latin typeface="Times New Roman" pitchFamily="18" charset="0"/>
                <a:ea typeface="华文中宋" pitchFamily="2" charset="-122"/>
              </a:rPr>
              <a:t>18600</a:t>
            </a:r>
            <a:r>
              <a:rPr lang="zh-CN" altLang="en-US" sz="1800" b="1">
                <a:latin typeface="Times New Roman" pitchFamily="18" charset="0"/>
                <a:ea typeface="华文中宋" pitchFamily="2" charset="-122"/>
              </a:rPr>
              <a:t>个电子管，运算速度达到每秒</a:t>
            </a:r>
            <a:r>
              <a:rPr lang="en-US" altLang="zh-CN" sz="1800" b="1">
                <a:latin typeface="Times New Roman" pitchFamily="18" charset="0"/>
                <a:ea typeface="华文中宋" pitchFamily="2" charset="-122"/>
              </a:rPr>
              <a:t>5000</a:t>
            </a:r>
            <a:r>
              <a:rPr lang="zh-CN" altLang="en-US" sz="1800" b="1">
                <a:latin typeface="Times New Roman" pitchFamily="18" charset="0"/>
                <a:ea typeface="华文中宋" pitchFamily="2" charset="-122"/>
              </a:rPr>
              <a:t>次，比当时的计算机快</a:t>
            </a:r>
            <a:r>
              <a:rPr lang="en-US" altLang="zh-CN" sz="1800" b="1">
                <a:latin typeface="Times New Roman" pitchFamily="18" charset="0"/>
                <a:ea typeface="华文中宋" pitchFamily="2" charset="-122"/>
              </a:rPr>
              <a:t>1000</a:t>
            </a:r>
            <a:r>
              <a:rPr lang="zh-CN" altLang="en-US" sz="1800" b="1">
                <a:latin typeface="Times New Roman" pitchFamily="18" charset="0"/>
                <a:ea typeface="华文中宋" pitchFamily="2" charset="-122"/>
              </a:rPr>
              <a:t>倍，是手工计算的</a:t>
            </a:r>
            <a:r>
              <a:rPr lang="en-US" altLang="zh-CN" sz="1800" b="1">
                <a:latin typeface="Times New Roman" pitchFamily="18" charset="0"/>
                <a:ea typeface="华文中宋" pitchFamily="2" charset="-122"/>
              </a:rPr>
              <a:t>200, 000</a:t>
            </a:r>
            <a:r>
              <a:rPr lang="zh-CN" altLang="en-US" sz="1800" b="1">
                <a:latin typeface="Times New Roman" pitchFamily="18" charset="0"/>
                <a:ea typeface="华文中宋" pitchFamily="2" charset="-122"/>
              </a:rPr>
              <a:t>倍。但也存在着严重的不足： </a:t>
            </a:r>
          </a:p>
        </p:txBody>
      </p:sp>
      <p:sp>
        <p:nvSpPr>
          <p:cNvPr id="13315" name="文本框 499714"/>
          <p:cNvSpPr txBox="1">
            <a:spLocks noChangeArrowheads="1"/>
          </p:cNvSpPr>
          <p:nvPr/>
        </p:nvSpPr>
        <p:spPr bwMode="auto">
          <a:xfrm>
            <a:off x="1771650" y="2882900"/>
            <a:ext cx="6980238" cy="3773488"/>
          </a:xfrm>
          <a:prstGeom prst="rect">
            <a:avLst/>
          </a:prstGeom>
          <a:noFill/>
          <a:ln w="28575">
            <a:noFill/>
            <a:miter lim="800000"/>
            <a:headEnd/>
            <a:tailEnd/>
          </a:ln>
        </p:spPr>
        <p:txBody>
          <a:bodyPr lIns="67500" tIns="35100" rIns="67500" bIns="35100">
            <a:spAutoFit/>
          </a:bodyPr>
          <a:lstStyle/>
          <a:p>
            <a:pPr>
              <a:lnSpc>
                <a:spcPct val="150000"/>
              </a:lnSpc>
              <a:buClr>
                <a:schemeClr val="tx1"/>
              </a:buClr>
              <a:buFont typeface="Wingdings" pitchFamily="2" charset="2"/>
              <a:buBlip>
                <a:blip r:embed="rId2"/>
              </a:buBlip>
            </a:pPr>
            <a:r>
              <a:rPr lang="zh-CN" altLang="en-US" sz="1800" b="1">
                <a:latin typeface="Times New Roman" pitchFamily="18" charset="0"/>
                <a:ea typeface="华文仿宋" pitchFamily="2" charset="-122"/>
              </a:rPr>
              <a:t> 使用十进制，一方面造成数据存储十分困难，因为很难找到具有十种不同稳定状态的电气元件；另一方面十进制运算电路比较复杂，影响了计算速度。</a:t>
            </a:r>
          </a:p>
          <a:p>
            <a:pPr>
              <a:lnSpc>
                <a:spcPct val="150000"/>
              </a:lnSpc>
              <a:buClr>
                <a:schemeClr val="tx1"/>
              </a:buClr>
              <a:buFont typeface="Wingdings" pitchFamily="2" charset="2"/>
              <a:buBlip>
                <a:blip r:embed="rId2"/>
              </a:buBlip>
            </a:pPr>
            <a:r>
              <a:rPr lang="zh-CN" altLang="en-US" sz="1800" b="1">
                <a:latin typeface="Times New Roman" pitchFamily="18" charset="0"/>
                <a:ea typeface="华文仿宋" pitchFamily="2" charset="-122"/>
              </a:rPr>
              <a:t> 无程序存储功能，</a:t>
            </a:r>
            <a:r>
              <a:rPr lang="en-US" altLang="zh-CN" sz="1800" b="1">
                <a:latin typeface="Times New Roman" pitchFamily="18" charset="0"/>
                <a:ea typeface="华文仿宋" pitchFamily="2" charset="-122"/>
              </a:rPr>
              <a:t>ENIAC</a:t>
            </a:r>
            <a:r>
              <a:rPr lang="zh-CN" altLang="en-US" sz="1800" b="1">
                <a:latin typeface="Times New Roman" pitchFamily="18" charset="0"/>
                <a:ea typeface="华文仿宋" pitchFamily="2" charset="-122"/>
              </a:rPr>
              <a:t>为外插接型计算机，所有计算的控制需要通过手工与其板面开关和插接导线来完成。</a:t>
            </a:r>
          </a:p>
          <a:p>
            <a:pPr>
              <a:lnSpc>
                <a:spcPct val="150000"/>
              </a:lnSpc>
              <a:buClr>
                <a:schemeClr val="tx1"/>
              </a:buClr>
              <a:buFont typeface="Wingdings" pitchFamily="2" charset="2"/>
              <a:buBlip>
                <a:blip r:embed="rId2"/>
              </a:buBlip>
            </a:pPr>
            <a:r>
              <a:rPr lang="zh-CN" altLang="en-US" sz="1800" b="1">
                <a:latin typeface="Times New Roman" pitchFamily="18" charset="0"/>
                <a:ea typeface="华文仿宋" pitchFamily="2" charset="-122"/>
              </a:rPr>
              <a:t> 存储容量小，只有</a:t>
            </a:r>
            <a:r>
              <a:rPr lang="en-US" altLang="zh-CN" sz="1800" b="1">
                <a:latin typeface="Times New Roman" pitchFamily="18" charset="0"/>
                <a:ea typeface="华文仿宋" pitchFamily="2" charset="-122"/>
              </a:rPr>
              <a:t>20</a:t>
            </a:r>
            <a:r>
              <a:rPr lang="zh-CN" altLang="en-US" sz="1800" b="1">
                <a:latin typeface="Times New Roman" pitchFamily="18" charset="0"/>
                <a:ea typeface="华文仿宋" pitchFamily="2" charset="-122"/>
              </a:rPr>
              <a:t>个字节的寄存器存储数字。 </a:t>
            </a:r>
          </a:p>
          <a:p>
            <a:pPr>
              <a:lnSpc>
                <a:spcPct val="150000"/>
              </a:lnSpc>
              <a:buClr>
                <a:schemeClr val="tx1"/>
              </a:buClr>
              <a:buFont typeface="Wingdings" pitchFamily="2" charset="2"/>
              <a:buBlip>
                <a:blip r:embed="rId2"/>
              </a:buBlip>
            </a:pPr>
            <a:r>
              <a:rPr lang="zh-CN" altLang="en-US" sz="1800" b="1">
                <a:latin typeface="Times New Roman" pitchFamily="18" charset="0"/>
                <a:ea typeface="华文仿宋" pitchFamily="2" charset="-122"/>
              </a:rPr>
              <a:t> 故障率高，维护量大。</a:t>
            </a:r>
            <a:r>
              <a:rPr lang="en-US" altLang="zh-CN" sz="1800" b="1">
                <a:latin typeface="Times New Roman" pitchFamily="18" charset="0"/>
                <a:ea typeface="华文仿宋" pitchFamily="2" charset="-122"/>
              </a:rPr>
              <a:t>ENIAC</a:t>
            </a:r>
            <a:r>
              <a:rPr lang="zh-CN" altLang="en-US" sz="1800" b="1">
                <a:latin typeface="Times New Roman" pitchFamily="18" charset="0"/>
                <a:ea typeface="华文仿宋" pitchFamily="2" charset="-122"/>
              </a:rPr>
              <a:t>由近</a:t>
            </a:r>
            <a:r>
              <a:rPr lang="en-US" altLang="zh-CN" sz="1800" b="1">
                <a:latin typeface="Times New Roman" pitchFamily="18" charset="0"/>
                <a:ea typeface="华文仿宋" pitchFamily="2" charset="-122"/>
              </a:rPr>
              <a:t>2</a:t>
            </a:r>
            <a:r>
              <a:rPr lang="zh-CN" altLang="en-US" sz="1800" b="1">
                <a:latin typeface="Times New Roman" pitchFamily="18" charset="0"/>
                <a:ea typeface="华文仿宋" pitchFamily="2" charset="-122"/>
              </a:rPr>
              <a:t>万只电子管组成，电子管工作时散发的热量很大，影响了电子管的使用寿命。</a:t>
            </a:r>
          </a:p>
          <a:p>
            <a:pPr>
              <a:lnSpc>
                <a:spcPct val="150000"/>
              </a:lnSpc>
              <a:buClr>
                <a:schemeClr val="tx1"/>
              </a:buClr>
              <a:buFont typeface="Wingdings" pitchFamily="2" charset="2"/>
              <a:buBlip>
                <a:blip r:embed="rId2"/>
              </a:buBlip>
            </a:pPr>
            <a:r>
              <a:rPr lang="zh-CN" altLang="en-US" sz="1800" b="1">
                <a:latin typeface="Times New Roman" pitchFamily="18" charset="0"/>
                <a:ea typeface="华文仿宋" pitchFamily="2" charset="-122"/>
              </a:rPr>
              <a:t> 功耗大，</a:t>
            </a:r>
            <a:r>
              <a:rPr lang="en-US" altLang="zh-CN" sz="1800" b="1">
                <a:latin typeface="Times New Roman" pitchFamily="18" charset="0"/>
                <a:ea typeface="华文仿宋" pitchFamily="2" charset="-122"/>
              </a:rPr>
              <a:t>ENIAC</a:t>
            </a:r>
            <a:r>
              <a:rPr lang="zh-CN" altLang="en-US" sz="1800" b="1">
                <a:latin typeface="Times New Roman" pitchFamily="18" charset="0"/>
                <a:ea typeface="华文仿宋" pitchFamily="2" charset="-122"/>
              </a:rPr>
              <a:t>工作时耗电量为每小时</a:t>
            </a:r>
            <a:r>
              <a:rPr lang="en-US" altLang="zh-CN" sz="1800" b="1">
                <a:latin typeface="Times New Roman" pitchFamily="18" charset="0"/>
                <a:ea typeface="华文仿宋" pitchFamily="2" charset="-122"/>
              </a:rPr>
              <a:t>150</a:t>
            </a:r>
            <a:r>
              <a:rPr lang="zh-CN" altLang="en-US" sz="1800" b="1">
                <a:latin typeface="Times New Roman" pitchFamily="18" charset="0"/>
                <a:ea typeface="华文仿宋" pitchFamily="2" charset="-122"/>
              </a:rPr>
              <a:t>千瓦。 </a:t>
            </a:r>
          </a:p>
        </p:txBody>
      </p:sp>
      <p:sp>
        <p:nvSpPr>
          <p:cNvPr id="499716" name="标题 499715"/>
          <p:cNvSpPr>
            <a:spLocks noGrp="1"/>
          </p:cNvSpPr>
          <p:nvPr>
            <p:ph type="title" idx="4294967295"/>
          </p:nvPr>
        </p:nvSpPr>
        <p:spPr>
          <a:xfrm>
            <a:off x="1476375" y="476250"/>
            <a:ext cx="6057900" cy="423863"/>
          </a:xfrm>
        </p:spPr>
        <p:txBody>
          <a:bodyPr lIns="69056" tIns="34528" rIns="69056" bIns="34528">
            <a:normAutofit/>
          </a:bodyPr>
          <a:lstStyle/>
          <a:p>
            <a:pPr algn="l" eaLnBrk="1" hangingPunct="1"/>
            <a:r>
              <a:rPr lang="zh-CN" altLang="en-US" sz="2200" noProof="1" smtClean="0">
                <a:cs typeface="Times New Roman" pitchFamily="18" charset="0"/>
              </a:rPr>
              <a:t>第一台数字电子计算机</a:t>
            </a:r>
            <a:r>
              <a:rPr lang="zh-CN" altLang="zh-CN" sz="2200" noProof="1" smtClean="0">
                <a:cs typeface="Times New Roman" pitchFamily="18" charset="0"/>
              </a:rPr>
              <a:t>——</a:t>
            </a:r>
            <a:r>
              <a:rPr lang="en-US" altLang="zh-CN" sz="2200" noProof="1" smtClean="0">
                <a:cs typeface="Times New Roman" pitchFamily="18" charset="0"/>
              </a:rPr>
              <a:t>ENIAC </a:t>
            </a:r>
            <a:r>
              <a:rPr lang="zh-CN" altLang="en-US" sz="2200" noProof="1" smtClean="0"/>
              <a:t>的参数介绍</a:t>
            </a:r>
          </a:p>
        </p:txBody>
      </p:sp>
      <p:sp>
        <p:nvSpPr>
          <p:cNvPr id="13317" name="直接连接符 499716"/>
          <p:cNvSpPr>
            <a:spLocks noChangeShapeType="1"/>
          </p:cNvSpPr>
          <p:nvPr/>
        </p:nvSpPr>
        <p:spPr bwMode="auto">
          <a:xfrm>
            <a:off x="1443038" y="466725"/>
            <a:ext cx="0" cy="742950"/>
          </a:xfrm>
          <a:prstGeom prst="line">
            <a:avLst/>
          </a:prstGeom>
          <a:noFill/>
          <a:ln w="12700">
            <a:solidFill>
              <a:schemeClr val="tx1"/>
            </a:solidFill>
            <a:round/>
            <a:headEnd/>
            <a:tailEnd type="none" w="med" len="lg"/>
          </a:ln>
        </p:spPr>
        <p:txBody>
          <a:bodyPr/>
          <a:lstStyle/>
          <a:p>
            <a:endParaRPr lang="zh-CN" altLang="en-US"/>
          </a:p>
        </p:txBody>
      </p:sp>
      <p:sp>
        <p:nvSpPr>
          <p:cNvPr id="13318" name="直接连接符 499717"/>
          <p:cNvSpPr>
            <a:spLocks noChangeShapeType="1"/>
          </p:cNvSpPr>
          <p:nvPr/>
        </p:nvSpPr>
        <p:spPr bwMode="auto">
          <a:xfrm>
            <a:off x="1328738" y="981075"/>
            <a:ext cx="5657850" cy="0"/>
          </a:xfrm>
          <a:prstGeom prst="line">
            <a:avLst/>
          </a:prstGeom>
          <a:noFill/>
          <a:ln w="12700">
            <a:solidFill>
              <a:schemeClr val="tx1"/>
            </a:solidFill>
            <a:round/>
            <a:headEnd/>
            <a:tailEnd type="none" w="med" len="lg"/>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500737" descr="eniac11"/>
          <p:cNvPicPr>
            <a:picLocks noChangeAspect="1" noChangeArrowheads="1"/>
          </p:cNvPicPr>
          <p:nvPr/>
        </p:nvPicPr>
        <p:blipFill>
          <a:blip r:embed="rId2" cstate="print"/>
          <a:srcRect/>
          <a:stretch>
            <a:fillRect/>
          </a:stretch>
        </p:blipFill>
        <p:spPr bwMode="auto">
          <a:xfrm>
            <a:off x="1763713" y="981075"/>
            <a:ext cx="6562725" cy="5172075"/>
          </a:xfrm>
          <a:prstGeom prst="rect">
            <a:avLst/>
          </a:prstGeom>
          <a:noFill/>
          <a:ln w="9525">
            <a:noFill/>
            <a:miter lim="800000"/>
            <a:headEnd/>
            <a:tailEnd/>
          </a:ln>
        </p:spPr>
      </p:pic>
      <p:sp>
        <p:nvSpPr>
          <p:cNvPr id="14339" name="文本框 500738"/>
          <p:cNvSpPr txBox="1">
            <a:spLocks noChangeArrowheads="1"/>
          </p:cNvSpPr>
          <p:nvPr/>
        </p:nvSpPr>
        <p:spPr bwMode="auto">
          <a:xfrm>
            <a:off x="1763713" y="6237288"/>
            <a:ext cx="6710362" cy="355600"/>
          </a:xfrm>
          <a:prstGeom prst="rect">
            <a:avLst/>
          </a:prstGeom>
          <a:noFill/>
          <a:ln w="28575">
            <a:noFill/>
            <a:miter lim="800000"/>
            <a:headEnd/>
            <a:tailEnd/>
          </a:ln>
        </p:spPr>
        <p:txBody>
          <a:bodyPr lIns="67500" tIns="35100" rIns="67500" bIns="35100" anchor="ctr">
            <a:spAutoFit/>
          </a:bodyPr>
          <a:lstStyle/>
          <a:p>
            <a:pPr>
              <a:lnSpc>
                <a:spcPct val="125000"/>
              </a:lnSpc>
            </a:pPr>
            <a:r>
              <a:rPr lang="en-US" altLang="zh-CN" sz="1500">
                <a:latin typeface="Times New Roman" pitchFamily="18" charset="0"/>
                <a:ea typeface="华文中宋" pitchFamily="2" charset="-122"/>
              </a:rPr>
              <a:t>ENIAC</a:t>
            </a:r>
            <a:r>
              <a:rPr lang="zh-CN" altLang="en-US" sz="1500">
                <a:latin typeface="Times New Roman" pitchFamily="18" charset="0"/>
                <a:ea typeface="华文中宋" pitchFamily="2" charset="-122"/>
              </a:rPr>
              <a:t>研制小组主要成员，左一为埃克特，右四为莫克莱，左四为戈德斯坦。</a:t>
            </a:r>
          </a:p>
        </p:txBody>
      </p:sp>
      <p:sp>
        <p:nvSpPr>
          <p:cNvPr id="500740" name="标题 500739"/>
          <p:cNvSpPr>
            <a:spLocks noGrp="1"/>
          </p:cNvSpPr>
          <p:nvPr>
            <p:ph type="title" idx="4294967295"/>
          </p:nvPr>
        </p:nvSpPr>
        <p:spPr>
          <a:xfrm>
            <a:off x="1547813" y="404813"/>
            <a:ext cx="6057900" cy="423862"/>
          </a:xfrm>
        </p:spPr>
        <p:txBody>
          <a:bodyPr lIns="69056" tIns="34528" rIns="69056" bIns="34528">
            <a:normAutofit/>
          </a:bodyPr>
          <a:lstStyle/>
          <a:p>
            <a:pPr algn="l" eaLnBrk="1" hangingPunct="1"/>
            <a:r>
              <a:rPr lang="zh-CN" altLang="en-US" sz="2200" noProof="1" smtClean="0">
                <a:cs typeface="Times New Roman" pitchFamily="18" charset="0"/>
              </a:rPr>
              <a:t>第一台数字电子计算机</a:t>
            </a:r>
            <a:r>
              <a:rPr lang="zh-CN" altLang="zh-CN" sz="2200" noProof="1" smtClean="0">
                <a:cs typeface="Times New Roman" pitchFamily="18" charset="0"/>
              </a:rPr>
              <a:t>——</a:t>
            </a:r>
            <a:r>
              <a:rPr lang="en-US" altLang="zh-CN" sz="2200" noProof="1" smtClean="0">
                <a:cs typeface="Times New Roman" pitchFamily="18" charset="0"/>
              </a:rPr>
              <a:t>ENIAC </a:t>
            </a:r>
          </a:p>
        </p:txBody>
      </p:sp>
      <p:sp>
        <p:nvSpPr>
          <p:cNvPr id="14341" name="直接连接符 500740"/>
          <p:cNvSpPr>
            <a:spLocks noChangeShapeType="1"/>
          </p:cNvSpPr>
          <p:nvPr/>
        </p:nvSpPr>
        <p:spPr bwMode="auto">
          <a:xfrm>
            <a:off x="1443038" y="323850"/>
            <a:ext cx="0" cy="742950"/>
          </a:xfrm>
          <a:prstGeom prst="line">
            <a:avLst/>
          </a:prstGeom>
          <a:noFill/>
          <a:ln w="12700">
            <a:solidFill>
              <a:schemeClr val="tx1"/>
            </a:solidFill>
            <a:round/>
            <a:headEnd/>
            <a:tailEnd type="none" w="med" len="lg"/>
          </a:ln>
        </p:spPr>
        <p:txBody>
          <a:bodyPr/>
          <a:lstStyle/>
          <a:p>
            <a:endParaRPr lang="zh-CN" altLang="en-US"/>
          </a:p>
        </p:txBody>
      </p:sp>
      <p:sp>
        <p:nvSpPr>
          <p:cNvPr id="14342" name="直接连接符 500741"/>
          <p:cNvSpPr>
            <a:spLocks noChangeShapeType="1"/>
          </p:cNvSpPr>
          <p:nvPr/>
        </p:nvSpPr>
        <p:spPr bwMode="auto">
          <a:xfrm>
            <a:off x="1328738" y="838200"/>
            <a:ext cx="5657850" cy="0"/>
          </a:xfrm>
          <a:prstGeom prst="line">
            <a:avLst/>
          </a:prstGeom>
          <a:noFill/>
          <a:ln w="12700">
            <a:solidFill>
              <a:schemeClr val="tx1"/>
            </a:solidFill>
            <a:round/>
            <a:headEnd/>
            <a:tailEnd type="none" w="med" len="lg"/>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6145"/>
          <p:cNvSpPr>
            <a:spLocks noGrp="1" noChangeArrowheads="1"/>
          </p:cNvSpPr>
          <p:nvPr>
            <p:ph type="title"/>
          </p:nvPr>
        </p:nvSpPr>
        <p:spPr/>
        <p:txBody>
          <a:bodyPr/>
          <a:lstStyle/>
          <a:p>
            <a:pPr eaLnBrk="1" hangingPunct="1"/>
            <a:r>
              <a:rPr lang="zh-CN" altLang="en-US" dirty="0" smtClean="0"/>
              <a:t>二、电子计算机的发展</a:t>
            </a:r>
          </a:p>
        </p:txBody>
      </p:sp>
      <p:sp>
        <p:nvSpPr>
          <p:cNvPr id="15363" name="文本占位符 6146"/>
          <p:cNvSpPr>
            <a:spLocks noGrp="1" noChangeArrowheads="1"/>
          </p:cNvSpPr>
          <p:nvPr>
            <p:ph type="body" idx="1"/>
          </p:nvPr>
        </p:nvSpPr>
        <p:spPr/>
        <p:txBody>
          <a:bodyPr/>
          <a:lstStyle/>
          <a:p>
            <a:pPr eaLnBrk="1" hangingPunct="1"/>
            <a:r>
              <a:rPr lang="zh-CN" altLang="en-US" smtClean="0"/>
              <a:t>第一代电子管计算机（</a:t>
            </a:r>
            <a:r>
              <a:rPr lang="en-US" altLang="zh-CN" smtClean="0"/>
              <a:t>1946</a:t>
            </a:r>
            <a:r>
              <a:rPr lang="zh-CN" altLang="en-US" smtClean="0"/>
              <a:t>年</a:t>
            </a:r>
            <a:r>
              <a:rPr lang="en-US" altLang="zh-CN" smtClean="0"/>
              <a:t>-1958</a:t>
            </a:r>
            <a:r>
              <a:rPr lang="zh-CN" altLang="en-US" smtClean="0"/>
              <a:t>年）</a:t>
            </a:r>
          </a:p>
        </p:txBody>
      </p:sp>
      <p:pic>
        <p:nvPicPr>
          <p:cNvPr id="15364" name="图片 6147" descr="埃尼阿克"/>
          <p:cNvPicPr>
            <a:picLocks noChangeAspect="1" noChangeArrowheads="1"/>
          </p:cNvPicPr>
          <p:nvPr/>
        </p:nvPicPr>
        <p:blipFill>
          <a:blip r:embed="rId3" cstate="print"/>
          <a:srcRect/>
          <a:stretch>
            <a:fillRect/>
          </a:stretch>
        </p:blipFill>
        <p:spPr bwMode="auto">
          <a:xfrm>
            <a:off x="1260475" y="2997200"/>
            <a:ext cx="4429125" cy="3111500"/>
          </a:xfrm>
          <a:prstGeom prst="rect">
            <a:avLst/>
          </a:prstGeom>
          <a:noFill/>
          <a:ln w="9525">
            <a:noFill/>
            <a:miter lim="800000"/>
            <a:headEnd/>
            <a:tailEnd/>
          </a:ln>
        </p:spPr>
      </p:pic>
      <p:pic>
        <p:nvPicPr>
          <p:cNvPr id="15365" name="图片 6148" descr="电子管"/>
          <p:cNvPicPr>
            <a:picLocks noChangeAspect="1" noChangeArrowheads="1"/>
          </p:cNvPicPr>
          <p:nvPr/>
        </p:nvPicPr>
        <p:blipFill>
          <a:blip r:embed="rId4" cstate="print"/>
          <a:srcRect/>
          <a:stretch>
            <a:fillRect/>
          </a:stretch>
        </p:blipFill>
        <p:spPr bwMode="auto">
          <a:xfrm>
            <a:off x="5795963" y="3213100"/>
            <a:ext cx="3200400" cy="2393950"/>
          </a:xfrm>
          <a:prstGeom prst="rect">
            <a:avLst/>
          </a:prstGeom>
          <a:noFill/>
          <a:ln w="9525">
            <a:noFill/>
            <a:miter lim="800000"/>
            <a:headEnd/>
            <a:tailEnd/>
          </a:ln>
        </p:spPr>
      </p:pic>
      <p:sp>
        <p:nvSpPr>
          <p:cNvPr id="15366" name="文本框 6149"/>
          <p:cNvSpPr txBox="1">
            <a:spLocks noChangeArrowheads="1"/>
          </p:cNvSpPr>
          <p:nvPr/>
        </p:nvSpPr>
        <p:spPr bwMode="auto">
          <a:xfrm>
            <a:off x="6629400" y="5867400"/>
            <a:ext cx="16764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电子管</a:t>
            </a:r>
          </a:p>
        </p:txBody>
      </p:sp>
    </p:spTree>
  </p:cSld>
  <p:clrMapOvr>
    <a:masterClrMapping/>
  </p:clrMapOvr>
  <p:transition>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0" end="0"/>
                                            </p:txEl>
                                          </p:spTgt>
                                        </p:tgtEl>
                                        <p:attrNameLst>
                                          <p:attrName>style.visibility</p:attrName>
                                        </p:attrNameLst>
                                      </p:cBhvr>
                                      <p:to>
                                        <p:strVal val="visible"/>
                                      </p:to>
                                    </p:set>
                                    <p:anim calcmode="lin" valueType="num">
                                      <p:cBhvr additive="base">
                                        <p:cTn id="13"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4"/>
                                        </p:tgtEl>
                                        <p:attrNameLst>
                                          <p:attrName>style.visibility</p:attrName>
                                        </p:attrNameLst>
                                      </p:cBhvr>
                                      <p:to>
                                        <p:strVal val="visible"/>
                                      </p:to>
                                    </p:set>
                                    <p:anim calcmode="lin" valueType="num">
                                      <p:cBhvr additive="base">
                                        <p:cTn id="19" dur="500" fill="hold"/>
                                        <p:tgtEl>
                                          <p:spTgt spid="15364"/>
                                        </p:tgtEl>
                                        <p:attrNameLst>
                                          <p:attrName>ppt_x</p:attrName>
                                        </p:attrNameLst>
                                      </p:cBhvr>
                                      <p:tavLst>
                                        <p:tav tm="0">
                                          <p:val>
                                            <p:strVal val="#ppt_x"/>
                                          </p:val>
                                        </p:tav>
                                        <p:tav tm="100000">
                                          <p:val>
                                            <p:strVal val="#ppt_x"/>
                                          </p:val>
                                        </p:tav>
                                      </p:tavLst>
                                    </p:anim>
                                    <p:anim calcmode="lin" valueType="num">
                                      <p:cBhvr additive="base">
                                        <p:cTn id="20"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5"/>
                                        </p:tgtEl>
                                        <p:attrNameLst>
                                          <p:attrName>style.visibility</p:attrName>
                                        </p:attrNameLst>
                                      </p:cBhvr>
                                      <p:to>
                                        <p:strVal val="visible"/>
                                      </p:to>
                                    </p:set>
                                    <p:anim calcmode="lin" valueType="num">
                                      <p:cBhvr additive="base">
                                        <p:cTn id="25" dur="500" fill="hold"/>
                                        <p:tgtEl>
                                          <p:spTgt spid="15365"/>
                                        </p:tgtEl>
                                        <p:attrNameLst>
                                          <p:attrName>ppt_x</p:attrName>
                                        </p:attrNameLst>
                                      </p:cBhvr>
                                      <p:tavLst>
                                        <p:tav tm="0">
                                          <p:val>
                                            <p:strVal val="#ppt_x"/>
                                          </p:val>
                                        </p:tav>
                                        <p:tav tm="100000">
                                          <p:val>
                                            <p:strVal val="#ppt_x"/>
                                          </p:val>
                                        </p:tav>
                                      </p:tavLst>
                                    </p:anim>
                                    <p:anim calcmode="lin" valueType="num">
                                      <p:cBhvr additive="base">
                                        <p:cTn id="26" dur="500" fill="hold"/>
                                        <p:tgtEl>
                                          <p:spTgt spid="1536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5366"/>
                                        </p:tgtEl>
                                        <p:attrNameLst>
                                          <p:attrName>style.visibility</p:attrName>
                                        </p:attrNameLst>
                                      </p:cBhvr>
                                      <p:to>
                                        <p:strVal val="visible"/>
                                      </p:to>
                                    </p:set>
                                    <p:anim calcmode="lin" valueType="num">
                                      <p:cBhvr additive="base">
                                        <p:cTn id="30" dur="500" fill="hold"/>
                                        <p:tgtEl>
                                          <p:spTgt spid="15366"/>
                                        </p:tgtEl>
                                        <p:attrNameLst>
                                          <p:attrName>ppt_x</p:attrName>
                                        </p:attrNameLst>
                                      </p:cBhvr>
                                      <p:tavLst>
                                        <p:tav tm="0">
                                          <p:val>
                                            <p:strVal val="#ppt_x"/>
                                          </p:val>
                                        </p:tav>
                                        <p:tav tm="100000">
                                          <p:val>
                                            <p:strVal val="#ppt_x"/>
                                          </p:val>
                                        </p:tav>
                                      </p:tavLst>
                                    </p:anim>
                                    <p:anim calcmode="lin" valueType="num">
                                      <p:cBhvr additive="base">
                                        <p:cTn id="31"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P spid="153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7170"/>
          <p:cNvSpPr>
            <a:spLocks noGrp="1" noChangeArrowheads="1"/>
          </p:cNvSpPr>
          <p:nvPr>
            <p:ph type="body" idx="1"/>
          </p:nvPr>
        </p:nvSpPr>
        <p:spPr>
          <a:xfrm>
            <a:off x="1066800" y="1066800"/>
            <a:ext cx="7772400" cy="801688"/>
          </a:xfrm>
        </p:spPr>
        <p:txBody>
          <a:bodyPr/>
          <a:lstStyle/>
          <a:p>
            <a:pPr eaLnBrk="1" hangingPunct="1"/>
            <a:r>
              <a:rPr lang="zh-CN" altLang="en-US" smtClean="0"/>
              <a:t>第二代晶体管计算机（</a:t>
            </a:r>
            <a:r>
              <a:rPr lang="en-US" altLang="zh-CN" smtClean="0"/>
              <a:t>1959</a:t>
            </a:r>
            <a:r>
              <a:rPr lang="zh-CN" altLang="en-US" smtClean="0"/>
              <a:t>年</a:t>
            </a:r>
            <a:r>
              <a:rPr lang="en-US" altLang="zh-CN" smtClean="0">
                <a:latin typeface="Times New Roman" pitchFamily="18" charset="0"/>
              </a:rPr>
              <a:t>—</a:t>
            </a:r>
            <a:r>
              <a:rPr lang="en-US" altLang="zh-CN" smtClean="0"/>
              <a:t>1964</a:t>
            </a:r>
            <a:r>
              <a:rPr lang="zh-CN" altLang="en-US" smtClean="0"/>
              <a:t>年）</a:t>
            </a:r>
          </a:p>
        </p:txBody>
      </p:sp>
      <p:pic>
        <p:nvPicPr>
          <p:cNvPr id="16387" name="图片 7171" descr="晶体管计算机"/>
          <p:cNvPicPr>
            <a:picLocks noChangeAspect="1" noChangeArrowheads="1"/>
          </p:cNvPicPr>
          <p:nvPr/>
        </p:nvPicPr>
        <p:blipFill>
          <a:blip r:embed="rId3" cstate="print"/>
          <a:srcRect/>
          <a:stretch>
            <a:fillRect/>
          </a:stretch>
        </p:blipFill>
        <p:spPr bwMode="auto">
          <a:xfrm>
            <a:off x="1447800" y="1981200"/>
            <a:ext cx="3657600" cy="4060825"/>
          </a:xfrm>
          <a:prstGeom prst="rect">
            <a:avLst/>
          </a:prstGeom>
          <a:noFill/>
          <a:ln w="9525">
            <a:noFill/>
            <a:miter lim="800000"/>
            <a:headEnd/>
            <a:tailEnd/>
          </a:ln>
        </p:spPr>
      </p:pic>
      <p:pic>
        <p:nvPicPr>
          <p:cNvPr id="16388" name="图片 7173" descr="晶体管"/>
          <p:cNvPicPr>
            <a:picLocks noChangeAspect="1" noChangeArrowheads="1"/>
          </p:cNvPicPr>
          <p:nvPr/>
        </p:nvPicPr>
        <p:blipFill>
          <a:blip r:embed="rId4" cstate="print"/>
          <a:srcRect/>
          <a:stretch>
            <a:fillRect/>
          </a:stretch>
        </p:blipFill>
        <p:spPr bwMode="auto">
          <a:xfrm>
            <a:off x="5410200" y="2590800"/>
            <a:ext cx="3009900" cy="2257425"/>
          </a:xfrm>
          <a:prstGeom prst="rect">
            <a:avLst/>
          </a:prstGeom>
          <a:noFill/>
          <a:ln w="9525">
            <a:noFill/>
            <a:miter lim="800000"/>
            <a:headEnd/>
            <a:tailEnd/>
          </a:ln>
        </p:spPr>
      </p:pic>
      <p:sp>
        <p:nvSpPr>
          <p:cNvPr id="16389" name="文本框 7175"/>
          <p:cNvSpPr txBox="1">
            <a:spLocks noChangeArrowheads="1"/>
          </p:cNvSpPr>
          <p:nvPr/>
        </p:nvSpPr>
        <p:spPr bwMode="auto">
          <a:xfrm>
            <a:off x="5943600" y="5105400"/>
            <a:ext cx="16764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晶体管</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8194"/>
          <p:cNvSpPr>
            <a:spLocks noGrp="1" noChangeArrowheads="1"/>
          </p:cNvSpPr>
          <p:nvPr>
            <p:ph type="body" idx="1"/>
          </p:nvPr>
        </p:nvSpPr>
        <p:spPr>
          <a:xfrm>
            <a:off x="798513" y="1066800"/>
            <a:ext cx="8345487" cy="649288"/>
          </a:xfrm>
        </p:spPr>
        <p:txBody>
          <a:bodyPr/>
          <a:lstStyle/>
          <a:p>
            <a:pPr eaLnBrk="1" hangingPunct="1"/>
            <a:r>
              <a:rPr lang="zh-CN" altLang="en-US" smtClean="0"/>
              <a:t>第三代集成电路计算机（</a:t>
            </a:r>
            <a:r>
              <a:rPr lang="en-US" altLang="zh-CN" smtClean="0"/>
              <a:t>1965</a:t>
            </a:r>
            <a:r>
              <a:rPr lang="zh-CN" altLang="en-US" smtClean="0"/>
              <a:t>年</a:t>
            </a:r>
            <a:r>
              <a:rPr lang="en-US" altLang="zh-CN" smtClean="0">
                <a:latin typeface="Times New Roman" pitchFamily="18" charset="0"/>
              </a:rPr>
              <a:t>—</a:t>
            </a:r>
            <a:r>
              <a:rPr lang="en-US" altLang="zh-CN" smtClean="0"/>
              <a:t>1970</a:t>
            </a:r>
            <a:r>
              <a:rPr lang="zh-CN" altLang="en-US" smtClean="0"/>
              <a:t>年）</a:t>
            </a:r>
          </a:p>
        </p:txBody>
      </p:sp>
      <p:pic>
        <p:nvPicPr>
          <p:cNvPr id="17411" name="图片 8195" descr="IBM360集成电路计算机"/>
          <p:cNvPicPr>
            <a:picLocks noChangeAspect="1" noChangeArrowheads="1"/>
          </p:cNvPicPr>
          <p:nvPr/>
        </p:nvPicPr>
        <p:blipFill>
          <a:blip r:embed="rId3" cstate="print"/>
          <a:srcRect/>
          <a:stretch>
            <a:fillRect/>
          </a:stretch>
        </p:blipFill>
        <p:spPr bwMode="auto">
          <a:xfrm>
            <a:off x="1331913" y="2276475"/>
            <a:ext cx="4572000" cy="3657600"/>
          </a:xfrm>
          <a:prstGeom prst="rect">
            <a:avLst/>
          </a:prstGeom>
          <a:noFill/>
          <a:ln w="9525">
            <a:noFill/>
            <a:miter lim="800000"/>
            <a:headEnd/>
            <a:tailEnd/>
          </a:ln>
        </p:spPr>
      </p:pic>
      <p:pic>
        <p:nvPicPr>
          <p:cNvPr id="17412" name="图片 8196" descr="集成电路"/>
          <p:cNvPicPr>
            <a:picLocks noChangeAspect="1" noChangeArrowheads="1"/>
          </p:cNvPicPr>
          <p:nvPr/>
        </p:nvPicPr>
        <p:blipFill>
          <a:blip r:embed="rId4" cstate="print"/>
          <a:srcRect/>
          <a:stretch>
            <a:fillRect/>
          </a:stretch>
        </p:blipFill>
        <p:spPr bwMode="auto">
          <a:xfrm>
            <a:off x="6084888" y="2852738"/>
            <a:ext cx="2971800" cy="2262187"/>
          </a:xfrm>
          <a:prstGeom prst="rect">
            <a:avLst/>
          </a:prstGeom>
          <a:noFill/>
          <a:ln w="9525">
            <a:noFill/>
            <a:miter lim="800000"/>
            <a:headEnd/>
            <a:tailEnd/>
          </a:ln>
        </p:spPr>
      </p:pic>
      <p:sp>
        <p:nvSpPr>
          <p:cNvPr id="17413" name="文本框 8197"/>
          <p:cNvSpPr txBox="1">
            <a:spLocks noChangeArrowheads="1"/>
          </p:cNvSpPr>
          <p:nvPr/>
        </p:nvSpPr>
        <p:spPr bwMode="auto">
          <a:xfrm>
            <a:off x="6553200" y="5334000"/>
            <a:ext cx="16764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集成电路</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9219"/>
          <p:cNvSpPr>
            <a:spLocks noChangeArrowheads="1"/>
          </p:cNvSpPr>
          <p:nvPr/>
        </p:nvSpPr>
        <p:spPr bwMode="auto">
          <a:xfrm>
            <a:off x="798513" y="381000"/>
            <a:ext cx="8345487" cy="1143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zh-CN" altLang="en-US" sz="3200">
                <a:latin typeface="Tahoma" pitchFamily="34" charset="0"/>
              </a:rPr>
              <a:t>第四代大规模、超大规模集成电路计算机（</a:t>
            </a:r>
            <a:r>
              <a:rPr lang="en-US" altLang="zh-CN" sz="3200">
                <a:latin typeface="Tahoma" pitchFamily="34" charset="0"/>
              </a:rPr>
              <a:t>1971</a:t>
            </a:r>
            <a:r>
              <a:rPr lang="zh-CN" altLang="en-US" sz="3200">
                <a:latin typeface="Tahoma" pitchFamily="34" charset="0"/>
              </a:rPr>
              <a:t>年</a:t>
            </a:r>
            <a:r>
              <a:rPr lang="en-US" altLang="zh-CN" sz="3200">
                <a:latin typeface="Tahoma" pitchFamily="34" charset="0"/>
              </a:rPr>
              <a:t>—</a:t>
            </a:r>
            <a:r>
              <a:rPr lang="zh-CN" altLang="en-US" sz="3200">
                <a:latin typeface="Tahoma" pitchFamily="34" charset="0"/>
              </a:rPr>
              <a:t>现在）</a:t>
            </a:r>
          </a:p>
        </p:txBody>
      </p:sp>
      <p:pic>
        <p:nvPicPr>
          <p:cNvPr id="18435" name="图片 9221" descr="20041207174843_51023"/>
          <p:cNvPicPr>
            <a:picLocks noChangeAspect="1" noChangeArrowheads="1"/>
          </p:cNvPicPr>
          <p:nvPr/>
        </p:nvPicPr>
        <p:blipFill>
          <a:blip r:embed="rId3" cstate="print"/>
          <a:srcRect/>
          <a:stretch>
            <a:fillRect/>
          </a:stretch>
        </p:blipFill>
        <p:spPr bwMode="auto">
          <a:xfrm>
            <a:off x="2195513" y="1557338"/>
            <a:ext cx="5530850" cy="5200650"/>
          </a:xfrm>
          <a:prstGeom prst="rect">
            <a:avLst/>
          </a:prstGeom>
          <a:noFill/>
          <a:ln w="9525">
            <a:noFill/>
            <a:miter lim="800000"/>
            <a:headEnd/>
            <a:tailEnd/>
          </a:ln>
        </p:spPr>
      </p:pic>
    </p:spTree>
  </p:cSld>
  <p:clrMapOvr>
    <a:masterClrMapping/>
  </p:clrMapOvr>
  <p:transition>
    <p:random/>
    <p:sndAc>
      <p:stSnd>
        <p:snd r:embed="rId2" name="chimes.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bwMode="auto">
          <a:xfrm>
            <a:off x="1371600" y="6248400"/>
            <a:ext cx="1676400" cy="457200"/>
          </a:xfrm>
          <a:noFill/>
          <a:ln>
            <a:miter lim="800000"/>
            <a:headEnd/>
            <a:tailEnd/>
          </a:ln>
        </p:spPr>
        <p:txBody>
          <a:bodyPr/>
          <a:lstStyle/>
          <a:p>
            <a:pPr algn="l"/>
            <a:fld id="{7D832E54-E771-4195-B564-E7D104295981}" type="slidenum">
              <a:rPr altLang="en-US" noProof="1">
                <a:latin typeface="Arial" pitchFamily="34" charset="0"/>
              </a:rPr>
              <a:pPr algn="l"/>
              <a:t>16</a:t>
            </a:fld>
            <a:endParaRPr lang="zh-CN" altLang="zh-CN" noProof="1">
              <a:latin typeface="Arial" pitchFamily="34" charset="0"/>
            </a:endParaRPr>
          </a:p>
        </p:txBody>
      </p:sp>
      <p:sp>
        <p:nvSpPr>
          <p:cNvPr id="1028" name="Rectangle 2"/>
          <p:cNvSpPr>
            <a:spLocks noGrp="1"/>
          </p:cNvSpPr>
          <p:nvPr>
            <p:ph type="title"/>
          </p:nvPr>
        </p:nvSpPr>
        <p:spPr>
          <a:xfrm>
            <a:off x="1600200" y="0"/>
            <a:ext cx="7543800" cy="1143000"/>
          </a:xfrm>
        </p:spPr>
        <p:txBody>
          <a:bodyPr/>
          <a:lstStyle/>
          <a:p>
            <a:pPr eaLnBrk="1" hangingPunct="1"/>
            <a:r>
              <a:rPr lang="zh-CN" altLang="en-US" dirty="0" smtClean="0">
                <a:latin typeface="黑体" pitchFamily="49" charset="-122"/>
                <a:ea typeface="黑体" pitchFamily="49" charset="-122"/>
              </a:rPr>
              <a:t>数字电子计算机</a:t>
            </a:r>
          </a:p>
        </p:txBody>
      </p:sp>
      <p:sp>
        <p:nvSpPr>
          <p:cNvPr id="1029" name="Rectangle 3"/>
          <p:cNvSpPr>
            <a:spLocks noGrp="1"/>
          </p:cNvSpPr>
          <p:nvPr>
            <p:ph type="body" idx="1"/>
          </p:nvPr>
        </p:nvSpPr>
        <p:spPr>
          <a:xfrm>
            <a:off x="323528" y="1052736"/>
            <a:ext cx="7696200" cy="5305425"/>
          </a:xfrm>
        </p:spPr>
        <p:txBody>
          <a:bodyPr/>
          <a:lstStyle/>
          <a:p>
            <a:pPr lvl="1" eaLnBrk="1" hangingPunct="1"/>
            <a:r>
              <a:rPr lang="zh-CN" altLang="en-US" dirty="0" smtClean="0">
                <a:latin typeface="黑体" pitchFamily="49" charset="-122"/>
                <a:ea typeface="黑体" pitchFamily="49" charset="-122"/>
              </a:rPr>
              <a:t>数字电子计算机</a:t>
            </a:r>
          </a:p>
          <a:p>
            <a:pPr lvl="2" eaLnBrk="1" hangingPunct="1"/>
            <a:r>
              <a:rPr lang="zh-CN" altLang="en-US" dirty="0" smtClean="0">
                <a:latin typeface="黑体" pitchFamily="49" charset="-122"/>
                <a:ea typeface="黑体" pitchFamily="49" charset="-122"/>
              </a:rPr>
              <a:t>第一代：约</a:t>
            </a:r>
            <a:r>
              <a:rPr lang="en-US" altLang="zh-CN" dirty="0" smtClean="0">
                <a:latin typeface="黑体" pitchFamily="49" charset="-122"/>
                <a:ea typeface="黑体" pitchFamily="49" charset="-122"/>
              </a:rPr>
              <a:t>1946-1957 </a:t>
            </a:r>
          </a:p>
          <a:p>
            <a:pPr lvl="2" eaLnBrk="1" hangingPunct="1">
              <a:buFont typeface="Wingdings" pitchFamily="2" charset="2"/>
              <a:buNone/>
            </a:pPr>
            <a:r>
              <a:rPr lang="en-US" altLang="zh-CN" dirty="0" smtClean="0">
                <a:solidFill>
                  <a:schemeClr val="hlink"/>
                </a:solidFill>
                <a:latin typeface="黑体" pitchFamily="49" charset="-122"/>
                <a:ea typeface="黑体" pitchFamily="49" charset="-122"/>
              </a:rPr>
              <a:t>         </a:t>
            </a:r>
            <a:r>
              <a:rPr lang="zh-CN" altLang="en-US" dirty="0" smtClean="0">
                <a:solidFill>
                  <a:schemeClr val="hlink"/>
                </a:solidFill>
                <a:latin typeface="黑体" pitchFamily="49" charset="-122"/>
                <a:ea typeface="黑体" pitchFamily="49" charset="-122"/>
              </a:rPr>
              <a:t>电子真空管</a:t>
            </a:r>
          </a:p>
          <a:p>
            <a:pPr lvl="2" eaLnBrk="1" hangingPunct="1">
              <a:buFont typeface="Wingdings" pitchFamily="2" charset="2"/>
              <a:buNone/>
            </a:pPr>
            <a:endParaRPr lang="zh-CN" altLang="en-US" dirty="0" smtClean="0">
              <a:latin typeface="黑体" pitchFamily="49" charset="-122"/>
              <a:ea typeface="黑体" pitchFamily="49" charset="-122"/>
            </a:endParaRPr>
          </a:p>
          <a:p>
            <a:pPr lvl="2" eaLnBrk="1" hangingPunct="1"/>
            <a:r>
              <a:rPr lang="zh-CN" altLang="en-US" dirty="0" smtClean="0">
                <a:latin typeface="黑体" pitchFamily="49" charset="-122"/>
                <a:ea typeface="黑体" pitchFamily="49" charset="-122"/>
              </a:rPr>
              <a:t>第二代：约</a:t>
            </a:r>
            <a:r>
              <a:rPr lang="en-US" altLang="zh-CN" dirty="0" smtClean="0">
                <a:latin typeface="黑体" pitchFamily="49" charset="-122"/>
                <a:ea typeface="黑体" pitchFamily="49" charset="-122"/>
              </a:rPr>
              <a:t>1957-1964 </a:t>
            </a:r>
          </a:p>
          <a:p>
            <a:pPr lvl="2" eaLnBrk="1" hangingPunct="1">
              <a:buFont typeface="Wingdings" pitchFamily="2" charset="2"/>
              <a:buNone/>
            </a:pPr>
            <a:r>
              <a:rPr lang="en-US" altLang="zh-CN" dirty="0" smtClean="0">
                <a:latin typeface="黑体" pitchFamily="49" charset="-122"/>
                <a:ea typeface="黑体" pitchFamily="49" charset="-122"/>
              </a:rPr>
              <a:t>          </a:t>
            </a:r>
            <a:r>
              <a:rPr lang="zh-CN" altLang="en-US" dirty="0" smtClean="0">
                <a:solidFill>
                  <a:schemeClr val="hlink"/>
                </a:solidFill>
                <a:latin typeface="黑体" pitchFamily="49" charset="-122"/>
                <a:ea typeface="黑体" pitchFamily="49" charset="-122"/>
              </a:rPr>
              <a:t>晶体管</a:t>
            </a:r>
          </a:p>
          <a:p>
            <a:pPr lvl="2" eaLnBrk="1" hangingPunct="1">
              <a:buFont typeface="Wingdings" pitchFamily="2" charset="2"/>
              <a:buNone/>
            </a:pPr>
            <a:endParaRPr lang="zh-CN" altLang="en-US" dirty="0" smtClean="0">
              <a:solidFill>
                <a:schemeClr val="hlink"/>
              </a:solidFill>
              <a:latin typeface="黑体" pitchFamily="49" charset="-122"/>
              <a:ea typeface="黑体" pitchFamily="49" charset="-122"/>
            </a:endParaRPr>
          </a:p>
          <a:p>
            <a:pPr lvl="2" eaLnBrk="1" hangingPunct="1"/>
            <a:r>
              <a:rPr lang="zh-CN" altLang="en-US" dirty="0" smtClean="0">
                <a:latin typeface="黑体" pitchFamily="49" charset="-122"/>
                <a:ea typeface="黑体" pitchFamily="49" charset="-122"/>
              </a:rPr>
              <a:t>第三代：约</a:t>
            </a:r>
            <a:r>
              <a:rPr lang="en-US" altLang="zh-CN" dirty="0" smtClean="0">
                <a:latin typeface="黑体" pitchFamily="49" charset="-122"/>
                <a:ea typeface="黑体" pitchFamily="49" charset="-122"/>
              </a:rPr>
              <a:t>1965-1971 </a:t>
            </a:r>
          </a:p>
          <a:p>
            <a:pPr lvl="2" eaLnBrk="1" hangingPunct="1">
              <a:buFont typeface="Wingdings" pitchFamily="2" charset="2"/>
              <a:buNone/>
            </a:pPr>
            <a:r>
              <a:rPr lang="en-US" altLang="zh-CN" sz="2000" dirty="0" smtClean="0">
                <a:solidFill>
                  <a:schemeClr val="hlink"/>
                </a:solidFill>
                <a:latin typeface="黑体" pitchFamily="49" charset="-122"/>
                <a:ea typeface="黑体" pitchFamily="49" charset="-122"/>
              </a:rPr>
              <a:t>           </a:t>
            </a:r>
            <a:r>
              <a:rPr lang="zh-CN" altLang="en-US" dirty="0" smtClean="0">
                <a:solidFill>
                  <a:schemeClr val="hlink"/>
                </a:solidFill>
                <a:latin typeface="黑体" pitchFamily="49" charset="-122"/>
                <a:ea typeface="黑体" pitchFamily="49" charset="-122"/>
              </a:rPr>
              <a:t>中小规模集成电路</a:t>
            </a:r>
          </a:p>
          <a:p>
            <a:pPr lvl="2" eaLnBrk="1" hangingPunct="1">
              <a:buFont typeface="Wingdings" pitchFamily="2" charset="2"/>
              <a:buNone/>
            </a:pPr>
            <a:endParaRPr lang="zh-CN" altLang="en-US" dirty="0" smtClean="0">
              <a:solidFill>
                <a:schemeClr val="hlink"/>
              </a:solidFill>
              <a:latin typeface="黑体" pitchFamily="49" charset="-122"/>
              <a:ea typeface="黑体" pitchFamily="49" charset="-122"/>
            </a:endParaRPr>
          </a:p>
          <a:p>
            <a:pPr lvl="2" eaLnBrk="1" hangingPunct="1"/>
            <a:r>
              <a:rPr lang="zh-CN" altLang="en-US" dirty="0" smtClean="0">
                <a:latin typeface="黑体" pitchFamily="49" charset="-122"/>
                <a:ea typeface="黑体" pitchFamily="49" charset="-122"/>
              </a:rPr>
              <a:t>第四代：约</a:t>
            </a:r>
            <a:r>
              <a:rPr lang="en-US" altLang="zh-CN" dirty="0" smtClean="0">
                <a:latin typeface="黑体" pitchFamily="49" charset="-122"/>
                <a:ea typeface="黑体" pitchFamily="49" charset="-122"/>
              </a:rPr>
              <a:t>1972-1977</a:t>
            </a:r>
            <a:endParaRPr lang="zh-CN" altLang="en-US" dirty="0" smtClean="0">
              <a:latin typeface="黑体" pitchFamily="49" charset="-122"/>
              <a:ea typeface="黑体" pitchFamily="49" charset="-122"/>
            </a:endParaRPr>
          </a:p>
          <a:p>
            <a:pPr lvl="2" eaLnBrk="1" hangingPunct="1">
              <a:buFont typeface="Wingdings" pitchFamily="2" charset="2"/>
              <a:buNone/>
            </a:pPr>
            <a:r>
              <a:rPr lang="zh-CN" altLang="en-US" dirty="0" smtClean="0">
                <a:solidFill>
                  <a:schemeClr val="hlink"/>
                </a:solidFill>
                <a:latin typeface="黑体" pitchFamily="49" charset="-122"/>
                <a:ea typeface="黑体" pitchFamily="49" charset="-122"/>
              </a:rPr>
              <a:t>          大规模集成电路</a:t>
            </a:r>
            <a:endParaRPr lang="zh-CN" altLang="en-US" dirty="0" smtClean="0">
              <a:latin typeface="黑体" pitchFamily="49" charset="-122"/>
              <a:ea typeface="黑体" pitchFamily="49" charset="-122"/>
            </a:endParaRPr>
          </a:p>
        </p:txBody>
      </p:sp>
      <p:pic>
        <p:nvPicPr>
          <p:cNvPr id="1030" name="Picture 4" descr="http://www.eicbs.com/bsdata/ljzy/030dzb/dz/t3-12.gif"/>
          <p:cNvPicPr>
            <a:picLocks noChangeAspect="1" noChangeArrowheads="1"/>
          </p:cNvPicPr>
          <p:nvPr/>
        </p:nvPicPr>
        <p:blipFill>
          <a:blip r:embed="rId3" r:link="rId4" cstate="print"/>
          <a:srcRect/>
          <a:stretch>
            <a:fillRect/>
          </a:stretch>
        </p:blipFill>
        <p:spPr bwMode="auto">
          <a:xfrm>
            <a:off x="5291807" y="1197199"/>
            <a:ext cx="512762" cy="1223962"/>
          </a:xfrm>
          <a:prstGeom prst="rect">
            <a:avLst/>
          </a:prstGeom>
          <a:solidFill>
            <a:srgbClr val="DDDDDD"/>
          </a:solidFill>
          <a:ln w="9525">
            <a:noFill/>
            <a:miter lim="800000"/>
            <a:headEnd/>
            <a:tailEnd/>
          </a:ln>
        </p:spPr>
      </p:pic>
      <p:pic>
        <p:nvPicPr>
          <p:cNvPr id="1031" name="Picture 5"/>
          <p:cNvPicPr>
            <a:picLocks noChangeAspect="1" noChangeArrowheads="1"/>
          </p:cNvPicPr>
          <p:nvPr/>
        </p:nvPicPr>
        <p:blipFill>
          <a:blip r:embed="rId5" cstate="print"/>
          <a:srcRect/>
          <a:stretch>
            <a:fillRect/>
          </a:stretch>
        </p:blipFill>
        <p:spPr bwMode="auto">
          <a:xfrm>
            <a:off x="6372200" y="2708920"/>
            <a:ext cx="747713" cy="1079500"/>
          </a:xfrm>
          <a:prstGeom prst="rect">
            <a:avLst/>
          </a:prstGeom>
          <a:noFill/>
          <a:ln w="9525">
            <a:noFill/>
            <a:miter lim="800000"/>
            <a:headEnd/>
            <a:tailEnd/>
          </a:ln>
        </p:spPr>
      </p:pic>
      <p:graphicFrame>
        <p:nvGraphicFramePr>
          <p:cNvPr id="1026" name="Object 2"/>
          <p:cNvGraphicFramePr>
            <a:graphicFrameLocks noChangeAspect="1"/>
          </p:cNvGraphicFramePr>
          <p:nvPr/>
        </p:nvGraphicFramePr>
        <p:xfrm>
          <a:off x="5652120" y="4509120"/>
          <a:ext cx="1143000" cy="609600"/>
        </p:xfrm>
        <a:graphic>
          <a:graphicData uri="http://schemas.openxmlformats.org/presentationml/2006/ole">
            <p:oleObj spid="_x0000_s1026" name="剪辑" r:id="rId6" imgW="4311360" imgH="3596760" progId="MS_ClipArt_Gallery.2">
              <p:embed/>
            </p:oleObj>
          </a:graphicData>
        </a:graphic>
      </p:graphicFrame>
      <p:pic>
        <p:nvPicPr>
          <p:cNvPr id="1032" name="Picture 7"/>
          <p:cNvPicPr>
            <a:picLocks noChangeAspect="1" noChangeArrowheads="1"/>
          </p:cNvPicPr>
          <p:nvPr/>
        </p:nvPicPr>
        <p:blipFill>
          <a:blip r:embed="rId7" cstate="print"/>
          <a:srcRect/>
          <a:stretch>
            <a:fillRect/>
          </a:stretch>
        </p:blipFill>
        <p:spPr bwMode="auto">
          <a:xfrm>
            <a:off x="6804248" y="5229200"/>
            <a:ext cx="1371600" cy="1447800"/>
          </a:xfrm>
          <a:prstGeom prst="rect">
            <a:avLst/>
          </a:prstGeom>
          <a:noFill/>
          <a:ln w="9525">
            <a:noFill/>
            <a:miter lim="800000"/>
            <a:headEnd/>
            <a:tailEnd/>
          </a:ln>
        </p:spPr>
      </p:pic>
      <p:pic>
        <p:nvPicPr>
          <p:cNvPr id="1033" name="Picture 8" descr="See full size image">
            <a:hlinkClick r:id="rId8"/>
          </p:cNvPr>
          <p:cNvPicPr>
            <a:picLocks noChangeAspect="1" noChangeArrowheads="1"/>
          </p:cNvPicPr>
          <p:nvPr/>
        </p:nvPicPr>
        <p:blipFill>
          <a:blip r:embed="rId9" cstate="print"/>
          <a:srcRect/>
          <a:stretch>
            <a:fillRect/>
          </a:stretch>
        </p:blipFill>
        <p:spPr bwMode="auto">
          <a:xfrm>
            <a:off x="5219675" y="2708920"/>
            <a:ext cx="1081088" cy="1081087"/>
          </a:xfrm>
          <a:prstGeom prst="rect">
            <a:avLst/>
          </a:prstGeom>
          <a:noFill/>
          <a:ln w="9525">
            <a:noFill/>
            <a:miter lim="800000"/>
            <a:headEnd/>
            <a:tailEnd/>
          </a:ln>
        </p:spPr>
      </p:pic>
      <p:pic>
        <p:nvPicPr>
          <p:cNvPr id="1034" name="Picture 9" descr="U71P2T1D334792F13DT20040317101905"/>
          <p:cNvPicPr>
            <a:picLocks noChangeAspect="1" noChangeArrowheads="1"/>
          </p:cNvPicPr>
          <p:nvPr/>
        </p:nvPicPr>
        <p:blipFill>
          <a:blip r:embed="rId10" cstate="print"/>
          <a:srcRect/>
          <a:stretch>
            <a:fillRect/>
          </a:stretch>
        </p:blipFill>
        <p:spPr bwMode="auto">
          <a:xfrm>
            <a:off x="6660232" y="1052736"/>
            <a:ext cx="1079500" cy="1012825"/>
          </a:xfrm>
          <a:prstGeom prst="rect">
            <a:avLst/>
          </a:prstGeom>
          <a:noFill/>
          <a:ln w="9525">
            <a:noFill/>
            <a:miter lim="800000"/>
            <a:headEnd/>
            <a:tailEnd/>
          </a:ln>
        </p:spPr>
      </p:pic>
      <p:sp>
        <p:nvSpPr>
          <p:cNvPr id="1035" name="Rectangle 10"/>
          <p:cNvSpPr>
            <a:spLocks noChangeArrowheads="1"/>
          </p:cNvSpPr>
          <p:nvPr/>
        </p:nvSpPr>
        <p:spPr bwMode="auto">
          <a:xfrm>
            <a:off x="6371307" y="2060799"/>
            <a:ext cx="1903412" cy="457200"/>
          </a:xfrm>
          <a:prstGeom prst="rect">
            <a:avLst/>
          </a:prstGeom>
          <a:noFill/>
          <a:ln w="9525" algn="ctr">
            <a:noFill/>
            <a:miter lim="800000"/>
            <a:headEnd/>
            <a:tailEnd/>
          </a:ln>
        </p:spPr>
        <p:txBody>
          <a:bodyPr wrap="none" anchor="ctr">
            <a:spAutoFit/>
          </a:bodyPr>
          <a:lstStyle/>
          <a:p>
            <a:pPr>
              <a:buFontTx/>
              <a:buNone/>
            </a:pPr>
            <a:r>
              <a:rPr lang="zh-CN" altLang="en-US" sz="1200"/>
              <a:t>威廉</a:t>
            </a:r>
            <a:r>
              <a:rPr lang="en-US" altLang="zh-CN" sz="1200"/>
              <a:t>·</a:t>
            </a:r>
            <a:r>
              <a:rPr lang="zh-CN" altLang="en-US" sz="1200"/>
              <a:t>肖克利，晶体管之父</a:t>
            </a:r>
          </a:p>
          <a:p>
            <a:pPr>
              <a:buFontTx/>
              <a:buNone/>
            </a:pPr>
            <a:r>
              <a:rPr lang="en-US" altLang="zh-CN" sz="1200"/>
              <a:t>1956</a:t>
            </a:r>
            <a:r>
              <a:rPr lang="zh-CN" altLang="en-US" sz="1200"/>
              <a:t>年诺贝尔物理学奖</a:t>
            </a:r>
          </a:p>
        </p:txBody>
      </p:sp>
      <p:pic>
        <p:nvPicPr>
          <p:cNvPr id="1036" name="Picture 11" descr="20060926153734ce152">
            <a:hlinkClick r:id="rId11"/>
          </p:cNvPr>
          <p:cNvPicPr>
            <a:picLocks noChangeAspect="1" noChangeArrowheads="1"/>
          </p:cNvPicPr>
          <p:nvPr/>
        </p:nvPicPr>
        <p:blipFill>
          <a:blip r:embed="rId12" cstate="print"/>
          <a:srcRect/>
          <a:stretch>
            <a:fillRect/>
          </a:stretch>
        </p:blipFill>
        <p:spPr bwMode="auto">
          <a:xfrm>
            <a:off x="7596188" y="3213100"/>
            <a:ext cx="942975" cy="1209675"/>
          </a:xfrm>
          <a:prstGeom prst="rect">
            <a:avLst/>
          </a:prstGeom>
          <a:noFill/>
          <a:ln w="9525">
            <a:noFill/>
            <a:miter lim="800000"/>
            <a:headEnd/>
            <a:tailEnd/>
          </a:ln>
        </p:spPr>
      </p:pic>
      <p:sp>
        <p:nvSpPr>
          <p:cNvPr id="1037" name="Rectangle 12"/>
          <p:cNvSpPr>
            <a:spLocks noChangeArrowheads="1"/>
          </p:cNvSpPr>
          <p:nvPr/>
        </p:nvSpPr>
        <p:spPr bwMode="auto">
          <a:xfrm>
            <a:off x="7092950" y="4484688"/>
            <a:ext cx="2055813" cy="457200"/>
          </a:xfrm>
          <a:prstGeom prst="rect">
            <a:avLst/>
          </a:prstGeom>
          <a:noFill/>
          <a:ln w="9525" algn="ctr">
            <a:noFill/>
            <a:miter lim="800000"/>
            <a:headEnd/>
            <a:tailEnd/>
          </a:ln>
        </p:spPr>
        <p:txBody>
          <a:bodyPr wrap="none" anchor="ctr">
            <a:spAutoFit/>
          </a:bodyPr>
          <a:lstStyle/>
          <a:p>
            <a:pPr>
              <a:buFontTx/>
              <a:buNone/>
            </a:pPr>
            <a:r>
              <a:rPr lang="zh-CN" altLang="en-US" sz="1200"/>
              <a:t>杰克</a:t>
            </a:r>
            <a:r>
              <a:rPr lang="en-US" altLang="zh-CN" sz="1200"/>
              <a:t>·</a:t>
            </a:r>
            <a:r>
              <a:rPr lang="zh-CN" altLang="en-US" sz="1200"/>
              <a:t>基尔比，集成电路之父</a:t>
            </a:r>
          </a:p>
          <a:p>
            <a:pPr>
              <a:buFontTx/>
              <a:buNone/>
            </a:pPr>
            <a:r>
              <a:rPr lang="en-US" altLang="zh-CN" sz="1200"/>
              <a:t>2000</a:t>
            </a:r>
            <a:r>
              <a:rPr lang="zh-CN" altLang="en-US" sz="1200"/>
              <a:t>年诺贝尔物理学奖</a:t>
            </a:r>
          </a:p>
        </p:txBody>
      </p:sp>
      <p:sp>
        <p:nvSpPr>
          <p:cNvPr id="1038" name="Rectangle 13"/>
          <p:cNvSpPr>
            <a:spLocks noChangeArrowheads="1"/>
          </p:cNvSpPr>
          <p:nvPr/>
        </p:nvSpPr>
        <p:spPr bwMode="auto">
          <a:xfrm>
            <a:off x="2484438" y="5157788"/>
            <a:ext cx="2708275" cy="274637"/>
          </a:xfrm>
          <a:prstGeom prst="rect">
            <a:avLst/>
          </a:prstGeom>
          <a:noFill/>
          <a:ln w="9525" algn="ctr">
            <a:noFill/>
            <a:miter lim="800000"/>
            <a:headEnd/>
            <a:tailEnd/>
          </a:ln>
        </p:spPr>
        <p:txBody>
          <a:bodyPr wrap="none" anchor="ctr">
            <a:spAutoFit/>
          </a:bodyPr>
          <a:lstStyle/>
          <a:p>
            <a:pPr>
              <a:buFontTx/>
              <a:buNone/>
            </a:pPr>
            <a:r>
              <a:rPr lang="zh-CN" altLang="en-US" sz="1200"/>
              <a:t>发明人：罗伯特</a:t>
            </a:r>
            <a:r>
              <a:rPr lang="en-US" altLang="zh-CN" sz="1200"/>
              <a:t>·</a:t>
            </a:r>
            <a:r>
              <a:rPr lang="zh-CN" altLang="en-US" sz="1200"/>
              <a:t>诺伊斯、杰克</a:t>
            </a:r>
            <a:r>
              <a:rPr lang="en-US" altLang="zh-CN" sz="1200"/>
              <a:t>·</a:t>
            </a:r>
            <a:r>
              <a:rPr lang="zh-CN" altLang="en-US" sz="1200"/>
              <a:t>基尔比</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29">
                                            <p:txEl>
                                              <p:pRg st="0" end="0"/>
                                            </p:txEl>
                                          </p:spTgt>
                                        </p:tgtEl>
                                        <p:attrNameLst>
                                          <p:attrName>style.visibility</p:attrName>
                                        </p:attrNameLst>
                                      </p:cBhvr>
                                      <p:to>
                                        <p:strVal val="visible"/>
                                      </p:to>
                                    </p:set>
                                    <p:animEffect transition="in" filter="box(in)">
                                      <p:cBhvr>
                                        <p:cTn id="13" dur="500"/>
                                        <p:tgtEl>
                                          <p:spTgt spid="102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29">
                                            <p:txEl>
                                              <p:pRg st="1" end="1"/>
                                            </p:txEl>
                                          </p:spTgt>
                                        </p:tgtEl>
                                        <p:attrNameLst>
                                          <p:attrName>style.visibility</p:attrName>
                                        </p:attrNameLst>
                                      </p:cBhvr>
                                      <p:to>
                                        <p:strVal val="visible"/>
                                      </p:to>
                                    </p:set>
                                    <p:animEffect transition="in" filter="box(in)">
                                      <p:cBhvr>
                                        <p:cTn id="18" dur="500"/>
                                        <p:tgtEl>
                                          <p:spTgt spid="1029">
                                            <p:txEl>
                                              <p:pRg st="1" end="1"/>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29">
                                            <p:txEl>
                                              <p:pRg st="2" end="2"/>
                                            </p:txEl>
                                          </p:spTgt>
                                        </p:tgtEl>
                                        <p:attrNameLst>
                                          <p:attrName>style.visibility</p:attrName>
                                        </p:attrNameLst>
                                      </p:cBhvr>
                                      <p:to>
                                        <p:strVal val="visible"/>
                                      </p:to>
                                    </p:set>
                                    <p:animEffect transition="in" filter="box(in)">
                                      <p:cBhvr>
                                        <p:cTn id="21" dur="500"/>
                                        <p:tgtEl>
                                          <p:spTgt spid="102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1030"/>
                                        </p:tgtEl>
                                        <p:attrNameLst>
                                          <p:attrName>style.visibility</p:attrName>
                                        </p:attrNameLst>
                                      </p:cBhvr>
                                      <p:to>
                                        <p:strVal val="visible"/>
                                      </p:to>
                                    </p:set>
                                    <p:anim calcmode="lin" valueType="num">
                                      <p:cBhvr>
                                        <p:cTn id="26" dur="500" fill="hold"/>
                                        <p:tgtEl>
                                          <p:spTgt spid="1030"/>
                                        </p:tgtEl>
                                        <p:attrNameLst>
                                          <p:attrName>ppt_w</p:attrName>
                                        </p:attrNameLst>
                                      </p:cBhvr>
                                      <p:tavLst>
                                        <p:tav tm="0">
                                          <p:val>
                                            <p:fltVal val="0"/>
                                          </p:val>
                                        </p:tav>
                                        <p:tav tm="100000">
                                          <p:val>
                                            <p:strVal val="#ppt_w"/>
                                          </p:val>
                                        </p:tav>
                                      </p:tavLst>
                                    </p:anim>
                                    <p:anim calcmode="lin" valueType="num">
                                      <p:cBhvr>
                                        <p:cTn id="27" dur="500" fill="hold"/>
                                        <p:tgtEl>
                                          <p:spTgt spid="1030"/>
                                        </p:tgtEl>
                                        <p:attrNameLst>
                                          <p:attrName>ppt_h</p:attrName>
                                        </p:attrNameLst>
                                      </p:cBhvr>
                                      <p:tavLst>
                                        <p:tav tm="0">
                                          <p:val>
                                            <p:fltVal val="0"/>
                                          </p:val>
                                        </p:tav>
                                        <p:tav tm="100000">
                                          <p:val>
                                            <p:strVal val="#ppt_h"/>
                                          </p:val>
                                        </p:tav>
                                      </p:tavLst>
                                    </p:anim>
                                    <p:animEffect transition="in" filter="fade">
                                      <p:cBhvr>
                                        <p:cTn id="28" dur="500"/>
                                        <p:tgtEl>
                                          <p:spTgt spid="1030"/>
                                        </p:tgtEl>
                                      </p:cBhvr>
                                    </p:animEffect>
                                  </p:childTnLst>
                                </p:cTn>
                              </p:par>
                              <p:par>
                                <p:cTn id="29" presetID="53" presetClass="entr" presetSubtype="0" fill="hold" nodeType="withEffect">
                                  <p:stCondLst>
                                    <p:cond delay="0"/>
                                  </p:stCondLst>
                                  <p:childTnLst>
                                    <p:set>
                                      <p:cBhvr>
                                        <p:cTn id="30" dur="1" fill="hold">
                                          <p:stCondLst>
                                            <p:cond delay="0"/>
                                          </p:stCondLst>
                                        </p:cTn>
                                        <p:tgtEl>
                                          <p:spTgt spid="1034"/>
                                        </p:tgtEl>
                                        <p:attrNameLst>
                                          <p:attrName>style.visibility</p:attrName>
                                        </p:attrNameLst>
                                      </p:cBhvr>
                                      <p:to>
                                        <p:strVal val="visible"/>
                                      </p:to>
                                    </p:set>
                                    <p:anim calcmode="lin" valueType="num">
                                      <p:cBhvr>
                                        <p:cTn id="31" dur="500" fill="hold"/>
                                        <p:tgtEl>
                                          <p:spTgt spid="1034"/>
                                        </p:tgtEl>
                                        <p:attrNameLst>
                                          <p:attrName>ppt_w</p:attrName>
                                        </p:attrNameLst>
                                      </p:cBhvr>
                                      <p:tavLst>
                                        <p:tav tm="0">
                                          <p:val>
                                            <p:fltVal val="0"/>
                                          </p:val>
                                        </p:tav>
                                        <p:tav tm="100000">
                                          <p:val>
                                            <p:strVal val="#ppt_w"/>
                                          </p:val>
                                        </p:tav>
                                      </p:tavLst>
                                    </p:anim>
                                    <p:anim calcmode="lin" valueType="num">
                                      <p:cBhvr>
                                        <p:cTn id="32" dur="500" fill="hold"/>
                                        <p:tgtEl>
                                          <p:spTgt spid="1034"/>
                                        </p:tgtEl>
                                        <p:attrNameLst>
                                          <p:attrName>ppt_h</p:attrName>
                                        </p:attrNameLst>
                                      </p:cBhvr>
                                      <p:tavLst>
                                        <p:tav tm="0">
                                          <p:val>
                                            <p:fltVal val="0"/>
                                          </p:val>
                                        </p:tav>
                                        <p:tav tm="100000">
                                          <p:val>
                                            <p:strVal val="#ppt_h"/>
                                          </p:val>
                                        </p:tav>
                                      </p:tavLst>
                                    </p:anim>
                                    <p:animEffect transition="in" filter="fade">
                                      <p:cBhvr>
                                        <p:cTn id="33" dur="500"/>
                                        <p:tgtEl>
                                          <p:spTgt spid="1034"/>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1035"/>
                                        </p:tgtEl>
                                        <p:attrNameLst>
                                          <p:attrName>style.visibility</p:attrName>
                                        </p:attrNameLst>
                                      </p:cBhvr>
                                      <p:to>
                                        <p:strVal val="visible"/>
                                      </p:to>
                                    </p:set>
                                    <p:anim calcmode="lin" valueType="num">
                                      <p:cBhvr>
                                        <p:cTn id="36" dur="500" fill="hold"/>
                                        <p:tgtEl>
                                          <p:spTgt spid="1035"/>
                                        </p:tgtEl>
                                        <p:attrNameLst>
                                          <p:attrName>ppt_w</p:attrName>
                                        </p:attrNameLst>
                                      </p:cBhvr>
                                      <p:tavLst>
                                        <p:tav tm="0">
                                          <p:val>
                                            <p:fltVal val="0"/>
                                          </p:val>
                                        </p:tav>
                                        <p:tav tm="100000">
                                          <p:val>
                                            <p:strVal val="#ppt_w"/>
                                          </p:val>
                                        </p:tav>
                                      </p:tavLst>
                                    </p:anim>
                                    <p:anim calcmode="lin" valueType="num">
                                      <p:cBhvr>
                                        <p:cTn id="37" dur="500" fill="hold"/>
                                        <p:tgtEl>
                                          <p:spTgt spid="1035"/>
                                        </p:tgtEl>
                                        <p:attrNameLst>
                                          <p:attrName>ppt_h</p:attrName>
                                        </p:attrNameLst>
                                      </p:cBhvr>
                                      <p:tavLst>
                                        <p:tav tm="0">
                                          <p:val>
                                            <p:fltVal val="0"/>
                                          </p:val>
                                        </p:tav>
                                        <p:tav tm="100000">
                                          <p:val>
                                            <p:strVal val="#ppt_h"/>
                                          </p:val>
                                        </p:tav>
                                      </p:tavLst>
                                    </p:anim>
                                    <p:animEffect transition="in" filter="fade">
                                      <p:cBhvr>
                                        <p:cTn id="38" dur="500"/>
                                        <p:tgtEl>
                                          <p:spTgt spid="103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029">
                                            <p:txEl>
                                              <p:pRg st="4" end="4"/>
                                            </p:txEl>
                                          </p:spTgt>
                                        </p:tgtEl>
                                        <p:attrNameLst>
                                          <p:attrName>style.visibility</p:attrName>
                                        </p:attrNameLst>
                                      </p:cBhvr>
                                      <p:to>
                                        <p:strVal val="visible"/>
                                      </p:to>
                                    </p:set>
                                    <p:animEffect transition="in" filter="box(in)">
                                      <p:cBhvr>
                                        <p:cTn id="43" dur="500"/>
                                        <p:tgtEl>
                                          <p:spTgt spid="1029">
                                            <p:txEl>
                                              <p:pRg st="4" end="4"/>
                                            </p:txEl>
                                          </p:spTgt>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029">
                                            <p:txEl>
                                              <p:pRg st="5" end="5"/>
                                            </p:txEl>
                                          </p:spTgt>
                                        </p:tgtEl>
                                        <p:attrNameLst>
                                          <p:attrName>style.visibility</p:attrName>
                                        </p:attrNameLst>
                                      </p:cBhvr>
                                      <p:to>
                                        <p:strVal val="visible"/>
                                      </p:to>
                                    </p:set>
                                    <p:animEffect transition="in" filter="box(in)">
                                      <p:cBhvr>
                                        <p:cTn id="46" dur="500"/>
                                        <p:tgtEl>
                                          <p:spTgt spid="1029">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nodeType="clickEffect">
                                  <p:stCondLst>
                                    <p:cond delay="0"/>
                                  </p:stCondLst>
                                  <p:childTnLst>
                                    <p:set>
                                      <p:cBhvr>
                                        <p:cTn id="50" dur="1" fill="hold">
                                          <p:stCondLst>
                                            <p:cond delay="0"/>
                                          </p:stCondLst>
                                        </p:cTn>
                                        <p:tgtEl>
                                          <p:spTgt spid="1031"/>
                                        </p:tgtEl>
                                        <p:attrNameLst>
                                          <p:attrName>style.visibility</p:attrName>
                                        </p:attrNameLst>
                                      </p:cBhvr>
                                      <p:to>
                                        <p:strVal val="visible"/>
                                      </p:to>
                                    </p:set>
                                    <p:anim calcmode="lin" valueType="num">
                                      <p:cBhvr>
                                        <p:cTn id="51" dur="500" fill="hold"/>
                                        <p:tgtEl>
                                          <p:spTgt spid="1031"/>
                                        </p:tgtEl>
                                        <p:attrNameLst>
                                          <p:attrName>ppt_w</p:attrName>
                                        </p:attrNameLst>
                                      </p:cBhvr>
                                      <p:tavLst>
                                        <p:tav tm="0">
                                          <p:val>
                                            <p:fltVal val="0"/>
                                          </p:val>
                                        </p:tav>
                                        <p:tav tm="100000">
                                          <p:val>
                                            <p:strVal val="#ppt_w"/>
                                          </p:val>
                                        </p:tav>
                                      </p:tavLst>
                                    </p:anim>
                                    <p:anim calcmode="lin" valueType="num">
                                      <p:cBhvr>
                                        <p:cTn id="52" dur="500" fill="hold"/>
                                        <p:tgtEl>
                                          <p:spTgt spid="1031"/>
                                        </p:tgtEl>
                                        <p:attrNameLst>
                                          <p:attrName>ppt_h</p:attrName>
                                        </p:attrNameLst>
                                      </p:cBhvr>
                                      <p:tavLst>
                                        <p:tav tm="0">
                                          <p:val>
                                            <p:fltVal val="0"/>
                                          </p:val>
                                        </p:tav>
                                        <p:tav tm="100000">
                                          <p:val>
                                            <p:strVal val="#ppt_h"/>
                                          </p:val>
                                        </p:tav>
                                      </p:tavLst>
                                    </p:anim>
                                    <p:animEffect transition="in" filter="fade">
                                      <p:cBhvr>
                                        <p:cTn id="53" dur="500"/>
                                        <p:tgtEl>
                                          <p:spTgt spid="1031"/>
                                        </p:tgtEl>
                                      </p:cBhvr>
                                    </p:animEffect>
                                  </p:childTnLst>
                                </p:cTn>
                              </p:par>
                              <p:par>
                                <p:cTn id="54" presetID="53" presetClass="entr" presetSubtype="0" fill="hold" nodeType="withEffect">
                                  <p:stCondLst>
                                    <p:cond delay="0"/>
                                  </p:stCondLst>
                                  <p:childTnLst>
                                    <p:set>
                                      <p:cBhvr>
                                        <p:cTn id="55" dur="1" fill="hold">
                                          <p:stCondLst>
                                            <p:cond delay="0"/>
                                          </p:stCondLst>
                                        </p:cTn>
                                        <p:tgtEl>
                                          <p:spTgt spid="1033"/>
                                        </p:tgtEl>
                                        <p:attrNameLst>
                                          <p:attrName>style.visibility</p:attrName>
                                        </p:attrNameLst>
                                      </p:cBhvr>
                                      <p:to>
                                        <p:strVal val="visible"/>
                                      </p:to>
                                    </p:set>
                                    <p:anim calcmode="lin" valueType="num">
                                      <p:cBhvr>
                                        <p:cTn id="56" dur="500" fill="hold"/>
                                        <p:tgtEl>
                                          <p:spTgt spid="1033"/>
                                        </p:tgtEl>
                                        <p:attrNameLst>
                                          <p:attrName>ppt_w</p:attrName>
                                        </p:attrNameLst>
                                      </p:cBhvr>
                                      <p:tavLst>
                                        <p:tav tm="0">
                                          <p:val>
                                            <p:fltVal val="0"/>
                                          </p:val>
                                        </p:tav>
                                        <p:tav tm="100000">
                                          <p:val>
                                            <p:strVal val="#ppt_w"/>
                                          </p:val>
                                        </p:tav>
                                      </p:tavLst>
                                    </p:anim>
                                    <p:anim calcmode="lin" valueType="num">
                                      <p:cBhvr>
                                        <p:cTn id="57" dur="500" fill="hold"/>
                                        <p:tgtEl>
                                          <p:spTgt spid="1033"/>
                                        </p:tgtEl>
                                        <p:attrNameLst>
                                          <p:attrName>ppt_h</p:attrName>
                                        </p:attrNameLst>
                                      </p:cBhvr>
                                      <p:tavLst>
                                        <p:tav tm="0">
                                          <p:val>
                                            <p:fltVal val="0"/>
                                          </p:val>
                                        </p:tav>
                                        <p:tav tm="100000">
                                          <p:val>
                                            <p:strVal val="#ppt_h"/>
                                          </p:val>
                                        </p:tav>
                                      </p:tavLst>
                                    </p:anim>
                                    <p:animEffect transition="in" filter="fade">
                                      <p:cBhvr>
                                        <p:cTn id="58" dur="500"/>
                                        <p:tgtEl>
                                          <p:spTgt spid="1033"/>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029">
                                            <p:txEl>
                                              <p:pRg st="7" end="7"/>
                                            </p:txEl>
                                          </p:spTgt>
                                        </p:tgtEl>
                                        <p:attrNameLst>
                                          <p:attrName>style.visibility</p:attrName>
                                        </p:attrNameLst>
                                      </p:cBhvr>
                                      <p:to>
                                        <p:strVal val="visible"/>
                                      </p:to>
                                    </p:set>
                                    <p:animEffect transition="in" filter="box(in)">
                                      <p:cBhvr>
                                        <p:cTn id="63" dur="500"/>
                                        <p:tgtEl>
                                          <p:spTgt spid="1029">
                                            <p:txEl>
                                              <p:pRg st="7" end="7"/>
                                            </p:txEl>
                                          </p:spTgt>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029">
                                            <p:txEl>
                                              <p:pRg st="8" end="8"/>
                                            </p:txEl>
                                          </p:spTgt>
                                        </p:tgtEl>
                                        <p:attrNameLst>
                                          <p:attrName>style.visibility</p:attrName>
                                        </p:attrNameLst>
                                      </p:cBhvr>
                                      <p:to>
                                        <p:strVal val="visible"/>
                                      </p:to>
                                    </p:set>
                                    <p:animEffect transition="in" filter="box(in)">
                                      <p:cBhvr>
                                        <p:cTn id="66" dur="500"/>
                                        <p:tgtEl>
                                          <p:spTgt spid="1029">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0" fill="hold" nodeType="clickEffect">
                                  <p:stCondLst>
                                    <p:cond delay="0"/>
                                  </p:stCondLst>
                                  <p:childTnLst>
                                    <p:set>
                                      <p:cBhvr>
                                        <p:cTn id="70" dur="1" fill="hold">
                                          <p:stCondLst>
                                            <p:cond delay="0"/>
                                          </p:stCondLst>
                                        </p:cTn>
                                        <p:tgtEl>
                                          <p:spTgt spid="1026"/>
                                        </p:tgtEl>
                                        <p:attrNameLst>
                                          <p:attrName>style.visibility</p:attrName>
                                        </p:attrNameLst>
                                      </p:cBhvr>
                                      <p:to>
                                        <p:strVal val="visible"/>
                                      </p:to>
                                    </p:set>
                                    <p:anim calcmode="lin" valueType="num">
                                      <p:cBhvr>
                                        <p:cTn id="71" dur="500" fill="hold"/>
                                        <p:tgtEl>
                                          <p:spTgt spid="1026"/>
                                        </p:tgtEl>
                                        <p:attrNameLst>
                                          <p:attrName>ppt_w</p:attrName>
                                        </p:attrNameLst>
                                      </p:cBhvr>
                                      <p:tavLst>
                                        <p:tav tm="0">
                                          <p:val>
                                            <p:fltVal val="0"/>
                                          </p:val>
                                        </p:tav>
                                        <p:tav tm="100000">
                                          <p:val>
                                            <p:strVal val="#ppt_w"/>
                                          </p:val>
                                        </p:tav>
                                      </p:tavLst>
                                    </p:anim>
                                    <p:anim calcmode="lin" valueType="num">
                                      <p:cBhvr>
                                        <p:cTn id="72" dur="500" fill="hold"/>
                                        <p:tgtEl>
                                          <p:spTgt spid="1026"/>
                                        </p:tgtEl>
                                        <p:attrNameLst>
                                          <p:attrName>ppt_h</p:attrName>
                                        </p:attrNameLst>
                                      </p:cBhvr>
                                      <p:tavLst>
                                        <p:tav tm="0">
                                          <p:val>
                                            <p:fltVal val="0"/>
                                          </p:val>
                                        </p:tav>
                                        <p:tav tm="100000">
                                          <p:val>
                                            <p:strVal val="#ppt_h"/>
                                          </p:val>
                                        </p:tav>
                                      </p:tavLst>
                                    </p:anim>
                                    <p:animEffect transition="in" filter="fade">
                                      <p:cBhvr>
                                        <p:cTn id="73" dur="500"/>
                                        <p:tgtEl>
                                          <p:spTgt spid="1026"/>
                                        </p:tgtEl>
                                      </p:cBhvr>
                                    </p:animEffect>
                                  </p:childTnLst>
                                </p:cTn>
                              </p:par>
                              <p:par>
                                <p:cTn id="74" presetID="53" presetClass="entr" presetSubtype="0" fill="hold" nodeType="withEffect">
                                  <p:stCondLst>
                                    <p:cond delay="0"/>
                                  </p:stCondLst>
                                  <p:childTnLst>
                                    <p:set>
                                      <p:cBhvr>
                                        <p:cTn id="75" dur="1" fill="hold">
                                          <p:stCondLst>
                                            <p:cond delay="0"/>
                                          </p:stCondLst>
                                        </p:cTn>
                                        <p:tgtEl>
                                          <p:spTgt spid="1036"/>
                                        </p:tgtEl>
                                        <p:attrNameLst>
                                          <p:attrName>style.visibility</p:attrName>
                                        </p:attrNameLst>
                                      </p:cBhvr>
                                      <p:to>
                                        <p:strVal val="visible"/>
                                      </p:to>
                                    </p:set>
                                    <p:anim calcmode="lin" valueType="num">
                                      <p:cBhvr>
                                        <p:cTn id="76" dur="500" fill="hold"/>
                                        <p:tgtEl>
                                          <p:spTgt spid="1036"/>
                                        </p:tgtEl>
                                        <p:attrNameLst>
                                          <p:attrName>ppt_w</p:attrName>
                                        </p:attrNameLst>
                                      </p:cBhvr>
                                      <p:tavLst>
                                        <p:tav tm="0">
                                          <p:val>
                                            <p:fltVal val="0"/>
                                          </p:val>
                                        </p:tav>
                                        <p:tav tm="100000">
                                          <p:val>
                                            <p:strVal val="#ppt_w"/>
                                          </p:val>
                                        </p:tav>
                                      </p:tavLst>
                                    </p:anim>
                                    <p:anim calcmode="lin" valueType="num">
                                      <p:cBhvr>
                                        <p:cTn id="77" dur="500" fill="hold"/>
                                        <p:tgtEl>
                                          <p:spTgt spid="1036"/>
                                        </p:tgtEl>
                                        <p:attrNameLst>
                                          <p:attrName>ppt_h</p:attrName>
                                        </p:attrNameLst>
                                      </p:cBhvr>
                                      <p:tavLst>
                                        <p:tav tm="0">
                                          <p:val>
                                            <p:fltVal val="0"/>
                                          </p:val>
                                        </p:tav>
                                        <p:tav tm="100000">
                                          <p:val>
                                            <p:strVal val="#ppt_h"/>
                                          </p:val>
                                        </p:tav>
                                      </p:tavLst>
                                    </p:anim>
                                    <p:animEffect transition="in" filter="fade">
                                      <p:cBhvr>
                                        <p:cTn id="78" dur="500"/>
                                        <p:tgtEl>
                                          <p:spTgt spid="1036"/>
                                        </p:tgtEl>
                                      </p:cBhvr>
                                    </p:animEffect>
                                  </p:childTnLst>
                                </p:cTn>
                              </p:par>
                              <p:par>
                                <p:cTn id="79" presetID="53" presetClass="entr" presetSubtype="0" fill="hold" grpId="0" nodeType="withEffect">
                                  <p:stCondLst>
                                    <p:cond delay="0"/>
                                  </p:stCondLst>
                                  <p:childTnLst>
                                    <p:set>
                                      <p:cBhvr>
                                        <p:cTn id="80" dur="1" fill="hold">
                                          <p:stCondLst>
                                            <p:cond delay="0"/>
                                          </p:stCondLst>
                                        </p:cTn>
                                        <p:tgtEl>
                                          <p:spTgt spid="1037"/>
                                        </p:tgtEl>
                                        <p:attrNameLst>
                                          <p:attrName>style.visibility</p:attrName>
                                        </p:attrNameLst>
                                      </p:cBhvr>
                                      <p:to>
                                        <p:strVal val="visible"/>
                                      </p:to>
                                    </p:set>
                                    <p:anim calcmode="lin" valueType="num">
                                      <p:cBhvr>
                                        <p:cTn id="81" dur="500" fill="hold"/>
                                        <p:tgtEl>
                                          <p:spTgt spid="1037"/>
                                        </p:tgtEl>
                                        <p:attrNameLst>
                                          <p:attrName>ppt_w</p:attrName>
                                        </p:attrNameLst>
                                      </p:cBhvr>
                                      <p:tavLst>
                                        <p:tav tm="0">
                                          <p:val>
                                            <p:fltVal val="0"/>
                                          </p:val>
                                        </p:tav>
                                        <p:tav tm="100000">
                                          <p:val>
                                            <p:strVal val="#ppt_w"/>
                                          </p:val>
                                        </p:tav>
                                      </p:tavLst>
                                    </p:anim>
                                    <p:anim calcmode="lin" valueType="num">
                                      <p:cBhvr>
                                        <p:cTn id="82" dur="500" fill="hold"/>
                                        <p:tgtEl>
                                          <p:spTgt spid="1037"/>
                                        </p:tgtEl>
                                        <p:attrNameLst>
                                          <p:attrName>ppt_h</p:attrName>
                                        </p:attrNameLst>
                                      </p:cBhvr>
                                      <p:tavLst>
                                        <p:tav tm="0">
                                          <p:val>
                                            <p:fltVal val="0"/>
                                          </p:val>
                                        </p:tav>
                                        <p:tav tm="100000">
                                          <p:val>
                                            <p:strVal val="#ppt_h"/>
                                          </p:val>
                                        </p:tav>
                                      </p:tavLst>
                                    </p:anim>
                                    <p:animEffect transition="in" filter="fade">
                                      <p:cBhvr>
                                        <p:cTn id="83" dur="500"/>
                                        <p:tgtEl>
                                          <p:spTgt spid="1037"/>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029">
                                            <p:txEl>
                                              <p:pRg st="10" end="10"/>
                                            </p:txEl>
                                          </p:spTgt>
                                        </p:tgtEl>
                                        <p:attrNameLst>
                                          <p:attrName>style.visibility</p:attrName>
                                        </p:attrNameLst>
                                      </p:cBhvr>
                                      <p:to>
                                        <p:strVal val="visible"/>
                                      </p:to>
                                    </p:set>
                                    <p:animEffect transition="in" filter="box(in)">
                                      <p:cBhvr>
                                        <p:cTn id="88" dur="500"/>
                                        <p:tgtEl>
                                          <p:spTgt spid="1029">
                                            <p:txEl>
                                              <p:pRg st="10" end="10"/>
                                            </p:txEl>
                                          </p:spTgt>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1029">
                                            <p:txEl>
                                              <p:pRg st="11" end="11"/>
                                            </p:txEl>
                                          </p:spTgt>
                                        </p:tgtEl>
                                        <p:attrNameLst>
                                          <p:attrName>style.visibility</p:attrName>
                                        </p:attrNameLst>
                                      </p:cBhvr>
                                      <p:to>
                                        <p:strVal val="visible"/>
                                      </p:to>
                                    </p:set>
                                    <p:animEffect transition="in" filter="box(in)">
                                      <p:cBhvr>
                                        <p:cTn id="91" dur="500"/>
                                        <p:tgtEl>
                                          <p:spTgt spid="1029">
                                            <p:txEl>
                                              <p:pRg st="11" end="11"/>
                                            </p:txEl>
                                          </p:spTgt>
                                        </p:tgtEl>
                                      </p:cBhvr>
                                    </p:animEffect>
                                  </p:childTnLst>
                                </p:cTn>
                              </p:par>
                              <p:par>
                                <p:cTn id="92" presetID="53" presetClass="entr" presetSubtype="0" fill="hold" nodeType="withEffect">
                                  <p:stCondLst>
                                    <p:cond delay="0"/>
                                  </p:stCondLst>
                                  <p:childTnLst>
                                    <p:set>
                                      <p:cBhvr>
                                        <p:cTn id="93" dur="1" fill="hold">
                                          <p:stCondLst>
                                            <p:cond delay="0"/>
                                          </p:stCondLst>
                                        </p:cTn>
                                        <p:tgtEl>
                                          <p:spTgt spid="1032"/>
                                        </p:tgtEl>
                                        <p:attrNameLst>
                                          <p:attrName>style.visibility</p:attrName>
                                        </p:attrNameLst>
                                      </p:cBhvr>
                                      <p:to>
                                        <p:strVal val="visible"/>
                                      </p:to>
                                    </p:set>
                                    <p:anim calcmode="lin" valueType="num">
                                      <p:cBhvr>
                                        <p:cTn id="94" dur="500" fill="hold"/>
                                        <p:tgtEl>
                                          <p:spTgt spid="1032"/>
                                        </p:tgtEl>
                                        <p:attrNameLst>
                                          <p:attrName>ppt_w</p:attrName>
                                        </p:attrNameLst>
                                      </p:cBhvr>
                                      <p:tavLst>
                                        <p:tav tm="0">
                                          <p:val>
                                            <p:fltVal val="0"/>
                                          </p:val>
                                        </p:tav>
                                        <p:tav tm="100000">
                                          <p:val>
                                            <p:strVal val="#ppt_w"/>
                                          </p:val>
                                        </p:tav>
                                      </p:tavLst>
                                    </p:anim>
                                    <p:anim calcmode="lin" valueType="num">
                                      <p:cBhvr>
                                        <p:cTn id="95" dur="500" fill="hold"/>
                                        <p:tgtEl>
                                          <p:spTgt spid="1032"/>
                                        </p:tgtEl>
                                        <p:attrNameLst>
                                          <p:attrName>ppt_h</p:attrName>
                                        </p:attrNameLst>
                                      </p:cBhvr>
                                      <p:tavLst>
                                        <p:tav tm="0">
                                          <p:val>
                                            <p:fltVal val="0"/>
                                          </p:val>
                                        </p:tav>
                                        <p:tav tm="100000">
                                          <p:val>
                                            <p:strVal val="#ppt_h"/>
                                          </p:val>
                                        </p:tav>
                                      </p:tavLst>
                                    </p:anim>
                                    <p:animEffect transition="in" filter="fade">
                                      <p:cBhvr>
                                        <p:cTn id="96"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29" grpId="0" uiExpand="1" build="p"/>
      <p:bldP spid="1035" grpId="0" uiExpand="1"/>
      <p:bldP spid="1037" grpId="0" uiExpan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bwMode="auto">
          <a:xfrm>
            <a:off x="1371600" y="6248400"/>
            <a:ext cx="1676400" cy="457200"/>
          </a:xfrm>
          <a:noFill/>
          <a:ln>
            <a:miter lim="800000"/>
            <a:headEnd/>
            <a:tailEnd/>
          </a:ln>
        </p:spPr>
        <p:txBody>
          <a:bodyPr/>
          <a:lstStyle/>
          <a:p>
            <a:pPr algn="l"/>
            <a:fld id="{CD264731-37D4-4DDB-90A1-7F87C1A3B34C}" type="slidenum">
              <a:rPr altLang="en-US" noProof="1">
                <a:latin typeface="Arial" pitchFamily="34" charset="0"/>
              </a:rPr>
              <a:pPr algn="l"/>
              <a:t>17</a:t>
            </a:fld>
            <a:endParaRPr lang="zh-CN" altLang="zh-CN" noProof="1">
              <a:latin typeface="Arial" pitchFamily="34" charset="0"/>
            </a:endParaRPr>
          </a:p>
        </p:txBody>
      </p:sp>
      <p:sp>
        <p:nvSpPr>
          <p:cNvPr id="19459" name="Text Box 2"/>
          <p:cNvSpPr txBox="1">
            <a:spLocks noChangeArrowheads="1"/>
          </p:cNvSpPr>
          <p:nvPr/>
        </p:nvSpPr>
        <p:spPr bwMode="auto">
          <a:xfrm>
            <a:off x="250825" y="260350"/>
            <a:ext cx="7434263" cy="579438"/>
          </a:xfrm>
          <a:prstGeom prst="rect">
            <a:avLst/>
          </a:prstGeom>
          <a:noFill/>
          <a:ln w="9525">
            <a:noFill/>
            <a:miter lim="800000"/>
            <a:headEnd/>
            <a:tailEnd/>
          </a:ln>
        </p:spPr>
        <p:txBody>
          <a:bodyPr>
            <a:spAutoFit/>
          </a:bodyPr>
          <a:lstStyle/>
          <a:p>
            <a:pPr>
              <a:buFontTx/>
              <a:buNone/>
            </a:pPr>
            <a:r>
              <a:rPr lang="zh-CN" altLang="en-US" sz="3200">
                <a:latin typeface="Times New Roman" pitchFamily="18" charset="0"/>
              </a:rPr>
              <a:t>硬件技术对计算机更新换代的影响</a:t>
            </a:r>
          </a:p>
        </p:txBody>
      </p:sp>
      <p:sp>
        <p:nvSpPr>
          <p:cNvPr id="19460" name="Line 3"/>
          <p:cNvSpPr>
            <a:spLocks noChangeShapeType="1"/>
          </p:cNvSpPr>
          <p:nvPr/>
        </p:nvSpPr>
        <p:spPr bwMode="auto">
          <a:xfrm>
            <a:off x="1914525" y="1524000"/>
            <a:ext cx="2057400" cy="0"/>
          </a:xfrm>
          <a:prstGeom prst="line">
            <a:avLst/>
          </a:prstGeom>
          <a:noFill/>
          <a:ln w="12700">
            <a:noFill/>
            <a:round/>
            <a:headEnd/>
            <a:tailEnd/>
          </a:ln>
        </p:spPr>
        <p:txBody>
          <a:bodyPr wrap="none"/>
          <a:lstStyle/>
          <a:p>
            <a:endParaRPr lang="zh-CN" altLang="en-US"/>
          </a:p>
        </p:txBody>
      </p:sp>
      <p:grpSp>
        <p:nvGrpSpPr>
          <p:cNvPr id="2" name="Group 51"/>
          <p:cNvGrpSpPr>
            <a:grpSpLocks/>
          </p:cNvGrpSpPr>
          <p:nvPr/>
        </p:nvGrpSpPr>
        <p:grpSpPr bwMode="auto">
          <a:xfrm>
            <a:off x="323850" y="1341438"/>
            <a:ext cx="8791575" cy="5297487"/>
            <a:chOff x="204" y="845"/>
            <a:chExt cx="5538" cy="3337"/>
          </a:xfrm>
        </p:grpSpPr>
        <p:sp>
          <p:nvSpPr>
            <p:cNvPr id="19464" name="Rectangle 5"/>
            <p:cNvSpPr>
              <a:spLocks noChangeArrowheads="1"/>
            </p:cNvSpPr>
            <p:nvPr/>
          </p:nvSpPr>
          <p:spPr bwMode="auto">
            <a:xfrm>
              <a:off x="3996" y="3533"/>
              <a:ext cx="1602"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100 000 000</a:t>
              </a:r>
            </a:p>
          </p:txBody>
        </p:sp>
        <p:sp>
          <p:nvSpPr>
            <p:cNvPr id="19465" name="Rectangle 6"/>
            <p:cNvSpPr>
              <a:spLocks noChangeArrowheads="1"/>
            </p:cNvSpPr>
            <p:nvPr/>
          </p:nvSpPr>
          <p:spPr bwMode="auto">
            <a:xfrm>
              <a:off x="2554" y="3375"/>
              <a:ext cx="1442"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超大规模</a:t>
              </a:r>
            </a:p>
            <a:p>
              <a:pPr>
                <a:buClr>
                  <a:schemeClr val="accent2"/>
                </a:buClr>
              </a:pPr>
              <a:r>
                <a:rPr lang="zh-CN" altLang="en-US" sz="2800">
                  <a:latin typeface="Times New Roman" pitchFamily="18" charset="0"/>
                </a:rPr>
                <a:t>    集成电路</a:t>
              </a:r>
            </a:p>
          </p:txBody>
        </p:sp>
        <p:sp>
          <p:nvSpPr>
            <p:cNvPr id="19466" name="Rectangle 7"/>
            <p:cNvSpPr>
              <a:spLocks noChangeArrowheads="1"/>
            </p:cNvSpPr>
            <p:nvPr/>
          </p:nvSpPr>
          <p:spPr bwMode="auto">
            <a:xfrm>
              <a:off x="1112" y="3533"/>
              <a:ext cx="1442"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1978－现在</a:t>
              </a:r>
            </a:p>
          </p:txBody>
        </p:sp>
        <p:sp>
          <p:nvSpPr>
            <p:cNvPr id="19467" name="Rectangle 8"/>
            <p:cNvSpPr>
              <a:spLocks noChangeArrowheads="1"/>
            </p:cNvSpPr>
            <p:nvPr/>
          </p:nvSpPr>
          <p:spPr bwMode="auto">
            <a:xfrm>
              <a:off x="248" y="3507"/>
              <a:ext cx="908"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五</a:t>
              </a:r>
            </a:p>
          </p:txBody>
        </p:sp>
        <p:sp>
          <p:nvSpPr>
            <p:cNvPr id="19468" name="Rectangle 9"/>
            <p:cNvSpPr>
              <a:spLocks noChangeArrowheads="1"/>
            </p:cNvSpPr>
            <p:nvPr/>
          </p:nvSpPr>
          <p:spPr bwMode="auto">
            <a:xfrm>
              <a:off x="3996" y="2932"/>
              <a:ext cx="1602"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10 000 000</a:t>
              </a:r>
            </a:p>
          </p:txBody>
        </p:sp>
        <p:sp>
          <p:nvSpPr>
            <p:cNvPr id="19469" name="Rectangle 10"/>
            <p:cNvSpPr>
              <a:spLocks noChangeArrowheads="1"/>
            </p:cNvSpPr>
            <p:nvPr/>
          </p:nvSpPr>
          <p:spPr bwMode="auto">
            <a:xfrm>
              <a:off x="2564" y="2726"/>
              <a:ext cx="1443"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大规模</a:t>
              </a:r>
            </a:p>
            <a:p>
              <a:pPr>
                <a:buClr>
                  <a:schemeClr val="accent2"/>
                </a:buClr>
              </a:pPr>
              <a:r>
                <a:rPr lang="zh-CN" altLang="en-US" sz="2800">
                  <a:latin typeface="Times New Roman" pitchFamily="18" charset="0"/>
                </a:rPr>
                <a:t>    集成电路</a:t>
              </a:r>
            </a:p>
          </p:txBody>
        </p:sp>
        <p:sp>
          <p:nvSpPr>
            <p:cNvPr id="19470" name="Rectangle 11"/>
            <p:cNvSpPr>
              <a:spLocks noChangeArrowheads="1"/>
            </p:cNvSpPr>
            <p:nvPr/>
          </p:nvSpPr>
          <p:spPr bwMode="auto">
            <a:xfrm>
              <a:off x="1112" y="2909"/>
              <a:ext cx="1442"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1972－1977</a:t>
              </a:r>
            </a:p>
          </p:txBody>
        </p:sp>
        <p:sp>
          <p:nvSpPr>
            <p:cNvPr id="19471" name="Rectangle 12"/>
            <p:cNvSpPr>
              <a:spLocks noChangeArrowheads="1"/>
            </p:cNvSpPr>
            <p:nvPr/>
          </p:nvSpPr>
          <p:spPr bwMode="auto">
            <a:xfrm>
              <a:off x="204" y="2726"/>
              <a:ext cx="908" cy="649"/>
            </a:xfrm>
            <a:prstGeom prst="rect">
              <a:avLst/>
            </a:prstGeom>
            <a:noFill/>
            <a:ln w="9525">
              <a:noFill/>
              <a:miter lim="800000"/>
              <a:headEnd/>
              <a:tailEnd/>
            </a:ln>
          </p:spPr>
          <p:txBody>
            <a:bodyPr/>
            <a:lstStyle/>
            <a:p>
              <a:pPr>
                <a:buClr>
                  <a:schemeClr val="accent2"/>
                </a:buClr>
              </a:pPr>
              <a:endParaRPr lang="zh-CN" altLang="en-US" sz="2800">
                <a:latin typeface="Times New Roman" pitchFamily="18" charset="0"/>
              </a:endParaRPr>
            </a:p>
          </p:txBody>
        </p:sp>
        <p:sp>
          <p:nvSpPr>
            <p:cNvPr id="19472" name="Rectangle 13"/>
            <p:cNvSpPr>
              <a:spLocks noChangeArrowheads="1"/>
            </p:cNvSpPr>
            <p:nvPr/>
          </p:nvSpPr>
          <p:spPr bwMode="auto">
            <a:xfrm>
              <a:off x="3996" y="2260"/>
              <a:ext cx="1602"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1 000 000</a:t>
              </a:r>
            </a:p>
          </p:txBody>
        </p:sp>
        <p:sp>
          <p:nvSpPr>
            <p:cNvPr id="19473" name="Rectangle 14"/>
            <p:cNvSpPr>
              <a:spLocks noChangeArrowheads="1"/>
            </p:cNvSpPr>
            <p:nvPr/>
          </p:nvSpPr>
          <p:spPr bwMode="auto">
            <a:xfrm>
              <a:off x="2554" y="2077"/>
              <a:ext cx="1442"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中小规模</a:t>
              </a:r>
            </a:p>
            <a:p>
              <a:pPr>
                <a:buClr>
                  <a:schemeClr val="accent2"/>
                </a:buClr>
              </a:pPr>
              <a:r>
                <a:rPr lang="zh-CN" altLang="en-US" sz="2800">
                  <a:latin typeface="Times New Roman" pitchFamily="18" charset="0"/>
                </a:rPr>
                <a:t>    集成电路</a:t>
              </a:r>
            </a:p>
          </p:txBody>
        </p:sp>
        <p:sp>
          <p:nvSpPr>
            <p:cNvPr id="19474" name="Rectangle 15"/>
            <p:cNvSpPr>
              <a:spLocks noChangeArrowheads="1"/>
            </p:cNvSpPr>
            <p:nvPr/>
          </p:nvSpPr>
          <p:spPr bwMode="auto">
            <a:xfrm>
              <a:off x="1112" y="2237"/>
              <a:ext cx="1442"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1965－</a:t>
              </a:r>
              <a:r>
                <a:rPr lang="en-US" altLang="zh-CN" sz="2800">
                  <a:latin typeface="Times New Roman" pitchFamily="18" charset="0"/>
                </a:rPr>
                <a:t>1971</a:t>
              </a:r>
            </a:p>
          </p:txBody>
        </p:sp>
        <p:sp>
          <p:nvSpPr>
            <p:cNvPr id="19475" name="Rectangle 16"/>
            <p:cNvSpPr>
              <a:spLocks noChangeArrowheads="1"/>
            </p:cNvSpPr>
            <p:nvPr/>
          </p:nvSpPr>
          <p:spPr bwMode="auto">
            <a:xfrm>
              <a:off x="204" y="2077"/>
              <a:ext cx="908" cy="64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a:t>
              </a:r>
            </a:p>
          </p:txBody>
        </p:sp>
        <p:sp>
          <p:nvSpPr>
            <p:cNvPr id="19476" name="Rectangle 17"/>
            <p:cNvSpPr>
              <a:spLocks noChangeArrowheads="1"/>
            </p:cNvSpPr>
            <p:nvPr/>
          </p:nvSpPr>
          <p:spPr bwMode="auto">
            <a:xfrm>
              <a:off x="3996" y="1714"/>
              <a:ext cx="1602" cy="427"/>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200 000</a:t>
              </a:r>
            </a:p>
          </p:txBody>
        </p:sp>
        <p:sp>
          <p:nvSpPr>
            <p:cNvPr id="19477" name="Rectangle 18"/>
            <p:cNvSpPr>
              <a:spLocks noChangeArrowheads="1"/>
            </p:cNvSpPr>
            <p:nvPr/>
          </p:nvSpPr>
          <p:spPr bwMode="auto">
            <a:xfrm>
              <a:off x="2554" y="1695"/>
              <a:ext cx="1442" cy="427"/>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晶体管</a:t>
              </a:r>
            </a:p>
          </p:txBody>
        </p:sp>
        <p:sp>
          <p:nvSpPr>
            <p:cNvPr id="19478" name="Rectangle 19"/>
            <p:cNvSpPr>
              <a:spLocks noChangeArrowheads="1"/>
            </p:cNvSpPr>
            <p:nvPr/>
          </p:nvSpPr>
          <p:spPr bwMode="auto">
            <a:xfrm>
              <a:off x="1112" y="1714"/>
              <a:ext cx="1442" cy="427"/>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1958－1964</a:t>
              </a:r>
            </a:p>
          </p:txBody>
        </p:sp>
        <p:sp>
          <p:nvSpPr>
            <p:cNvPr id="19479" name="Rectangle 20"/>
            <p:cNvSpPr>
              <a:spLocks noChangeArrowheads="1"/>
            </p:cNvSpPr>
            <p:nvPr/>
          </p:nvSpPr>
          <p:spPr bwMode="auto">
            <a:xfrm>
              <a:off x="204" y="1650"/>
              <a:ext cx="908" cy="427"/>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a:t>
              </a:r>
            </a:p>
          </p:txBody>
        </p:sp>
        <p:sp>
          <p:nvSpPr>
            <p:cNvPr id="19480" name="Rectangle 21"/>
            <p:cNvSpPr>
              <a:spLocks noChangeArrowheads="1"/>
            </p:cNvSpPr>
            <p:nvPr/>
          </p:nvSpPr>
          <p:spPr bwMode="auto">
            <a:xfrm>
              <a:off x="3996" y="1283"/>
              <a:ext cx="1602" cy="426"/>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40 000</a:t>
              </a:r>
            </a:p>
          </p:txBody>
        </p:sp>
        <p:sp>
          <p:nvSpPr>
            <p:cNvPr id="19481" name="Rectangle 22"/>
            <p:cNvSpPr>
              <a:spLocks noChangeArrowheads="1"/>
            </p:cNvSpPr>
            <p:nvPr/>
          </p:nvSpPr>
          <p:spPr bwMode="auto">
            <a:xfrm>
              <a:off x="2554" y="1287"/>
              <a:ext cx="1442" cy="426"/>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电子管</a:t>
              </a:r>
            </a:p>
          </p:txBody>
        </p:sp>
        <p:sp>
          <p:nvSpPr>
            <p:cNvPr id="19482" name="Rectangle 23"/>
            <p:cNvSpPr>
              <a:spLocks noChangeArrowheads="1"/>
            </p:cNvSpPr>
            <p:nvPr/>
          </p:nvSpPr>
          <p:spPr bwMode="auto">
            <a:xfrm>
              <a:off x="1112" y="1283"/>
              <a:ext cx="1442" cy="426"/>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1946－1957</a:t>
              </a:r>
            </a:p>
          </p:txBody>
        </p:sp>
        <p:sp>
          <p:nvSpPr>
            <p:cNvPr id="19483" name="Rectangle 24"/>
            <p:cNvSpPr>
              <a:spLocks noChangeArrowheads="1"/>
            </p:cNvSpPr>
            <p:nvPr/>
          </p:nvSpPr>
          <p:spPr bwMode="auto">
            <a:xfrm>
              <a:off x="204" y="1224"/>
              <a:ext cx="908" cy="426"/>
            </a:xfrm>
            <a:prstGeom prst="rect">
              <a:avLst/>
            </a:prstGeom>
            <a:noFill/>
            <a:ln w="9525">
              <a:noFill/>
              <a:miter lim="800000"/>
              <a:headEnd/>
              <a:tailEnd/>
            </a:ln>
          </p:spPr>
          <p:txBody>
            <a:bodyPr/>
            <a:lstStyle/>
            <a:p>
              <a:pPr>
                <a:buClr>
                  <a:schemeClr val="accent2"/>
                </a:buClr>
              </a:pPr>
              <a:endParaRPr lang="zh-CN" altLang="en-US" sz="2800">
                <a:latin typeface="Times New Roman" pitchFamily="18" charset="0"/>
              </a:endParaRPr>
            </a:p>
          </p:txBody>
        </p:sp>
        <p:sp>
          <p:nvSpPr>
            <p:cNvPr id="19484" name="Rectangle 25"/>
            <p:cNvSpPr>
              <a:spLocks noChangeArrowheads="1"/>
            </p:cNvSpPr>
            <p:nvPr/>
          </p:nvSpPr>
          <p:spPr bwMode="auto">
            <a:xfrm>
              <a:off x="3978" y="881"/>
              <a:ext cx="1764" cy="37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速度</a:t>
              </a:r>
              <a:r>
                <a:rPr lang="zh-CN" altLang="en-US" sz="800">
                  <a:latin typeface="Times New Roman" pitchFamily="18" charset="0"/>
                </a:rPr>
                <a:t>    </a:t>
              </a:r>
              <a:r>
                <a:rPr lang="en-US" altLang="zh-CN" sz="2800">
                  <a:latin typeface="Times New Roman" pitchFamily="18" charset="0"/>
                </a:rPr>
                <a:t>/</a:t>
              </a:r>
              <a:r>
                <a:rPr lang="zh-CN" altLang="en-US" sz="2800">
                  <a:latin typeface="Times New Roman" pitchFamily="18" charset="0"/>
                </a:rPr>
                <a:t>（次/秒）</a:t>
              </a:r>
            </a:p>
          </p:txBody>
        </p:sp>
        <p:sp>
          <p:nvSpPr>
            <p:cNvPr id="19485" name="Rectangle 26"/>
            <p:cNvSpPr>
              <a:spLocks noChangeArrowheads="1"/>
            </p:cNvSpPr>
            <p:nvPr/>
          </p:nvSpPr>
          <p:spPr bwMode="auto">
            <a:xfrm>
              <a:off x="2554" y="881"/>
              <a:ext cx="1442" cy="37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硬件技术</a:t>
              </a:r>
            </a:p>
          </p:txBody>
        </p:sp>
        <p:sp>
          <p:nvSpPr>
            <p:cNvPr id="19486" name="Rectangle 27"/>
            <p:cNvSpPr>
              <a:spLocks noChangeArrowheads="1"/>
            </p:cNvSpPr>
            <p:nvPr/>
          </p:nvSpPr>
          <p:spPr bwMode="auto">
            <a:xfrm>
              <a:off x="1112" y="881"/>
              <a:ext cx="1442" cy="37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时间</a:t>
              </a:r>
            </a:p>
          </p:txBody>
        </p:sp>
        <p:sp>
          <p:nvSpPr>
            <p:cNvPr id="19487" name="Rectangle 28"/>
            <p:cNvSpPr>
              <a:spLocks noChangeArrowheads="1"/>
            </p:cNvSpPr>
            <p:nvPr/>
          </p:nvSpPr>
          <p:spPr bwMode="auto">
            <a:xfrm>
              <a:off x="204" y="881"/>
              <a:ext cx="908" cy="379"/>
            </a:xfrm>
            <a:prstGeom prst="rect">
              <a:avLst/>
            </a:prstGeom>
            <a:noFill/>
            <a:ln w="9525">
              <a:noFill/>
              <a:miter lim="800000"/>
              <a:headEnd/>
              <a:tailEnd/>
            </a:ln>
          </p:spPr>
          <p:txBody>
            <a:bodyPr/>
            <a:lstStyle/>
            <a:p>
              <a:pPr>
                <a:buClr>
                  <a:schemeClr val="accent2"/>
                </a:buClr>
              </a:pPr>
              <a:r>
                <a:rPr lang="zh-CN" altLang="en-US" sz="2800">
                  <a:latin typeface="Times New Roman" pitchFamily="18" charset="0"/>
                </a:rPr>
                <a:t>     代</a:t>
              </a:r>
            </a:p>
          </p:txBody>
        </p:sp>
        <p:sp>
          <p:nvSpPr>
            <p:cNvPr id="19488" name="Line 29"/>
            <p:cNvSpPr>
              <a:spLocks noChangeShapeType="1"/>
            </p:cNvSpPr>
            <p:nvPr/>
          </p:nvSpPr>
          <p:spPr bwMode="auto">
            <a:xfrm>
              <a:off x="204" y="1224"/>
              <a:ext cx="5394" cy="0"/>
            </a:xfrm>
            <a:prstGeom prst="line">
              <a:avLst/>
            </a:prstGeom>
            <a:noFill/>
            <a:ln w="12700">
              <a:solidFill>
                <a:schemeClr val="tx1"/>
              </a:solidFill>
              <a:round/>
              <a:headEnd/>
              <a:tailEnd/>
            </a:ln>
          </p:spPr>
          <p:txBody>
            <a:bodyPr wrap="none"/>
            <a:lstStyle/>
            <a:p>
              <a:endParaRPr lang="zh-CN" altLang="en-US"/>
            </a:p>
          </p:txBody>
        </p:sp>
        <p:sp>
          <p:nvSpPr>
            <p:cNvPr id="19489" name="Line 30"/>
            <p:cNvSpPr>
              <a:spLocks noChangeShapeType="1"/>
            </p:cNvSpPr>
            <p:nvPr/>
          </p:nvSpPr>
          <p:spPr bwMode="auto">
            <a:xfrm>
              <a:off x="204" y="1650"/>
              <a:ext cx="5394" cy="0"/>
            </a:xfrm>
            <a:prstGeom prst="line">
              <a:avLst/>
            </a:prstGeom>
            <a:noFill/>
            <a:ln w="12700">
              <a:solidFill>
                <a:schemeClr val="tx1"/>
              </a:solidFill>
              <a:round/>
              <a:headEnd/>
              <a:tailEnd/>
            </a:ln>
          </p:spPr>
          <p:txBody>
            <a:bodyPr wrap="none"/>
            <a:lstStyle/>
            <a:p>
              <a:endParaRPr lang="zh-CN" altLang="en-US"/>
            </a:p>
          </p:txBody>
        </p:sp>
        <p:sp>
          <p:nvSpPr>
            <p:cNvPr id="19490" name="Line 31"/>
            <p:cNvSpPr>
              <a:spLocks noChangeShapeType="1"/>
            </p:cNvSpPr>
            <p:nvPr/>
          </p:nvSpPr>
          <p:spPr bwMode="auto">
            <a:xfrm>
              <a:off x="204" y="2077"/>
              <a:ext cx="5394" cy="0"/>
            </a:xfrm>
            <a:prstGeom prst="line">
              <a:avLst/>
            </a:prstGeom>
            <a:noFill/>
            <a:ln w="12700">
              <a:solidFill>
                <a:schemeClr val="tx1"/>
              </a:solidFill>
              <a:round/>
              <a:headEnd/>
              <a:tailEnd/>
            </a:ln>
          </p:spPr>
          <p:txBody>
            <a:bodyPr wrap="none"/>
            <a:lstStyle/>
            <a:p>
              <a:endParaRPr lang="zh-CN" altLang="en-US"/>
            </a:p>
          </p:txBody>
        </p:sp>
        <p:sp>
          <p:nvSpPr>
            <p:cNvPr id="19491" name="Line 32"/>
            <p:cNvSpPr>
              <a:spLocks noChangeShapeType="1"/>
            </p:cNvSpPr>
            <p:nvPr/>
          </p:nvSpPr>
          <p:spPr bwMode="auto">
            <a:xfrm>
              <a:off x="204" y="2726"/>
              <a:ext cx="5394" cy="0"/>
            </a:xfrm>
            <a:prstGeom prst="line">
              <a:avLst/>
            </a:prstGeom>
            <a:noFill/>
            <a:ln w="12700">
              <a:solidFill>
                <a:schemeClr val="tx1"/>
              </a:solidFill>
              <a:round/>
              <a:headEnd/>
              <a:tailEnd/>
            </a:ln>
          </p:spPr>
          <p:txBody>
            <a:bodyPr wrap="none"/>
            <a:lstStyle/>
            <a:p>
              <a:endParaRPr lang="zh-CN" altLang="en-US"/>
            </a:p>
          </p:txBody>
        </p:sp>
        <p:sp>
          <p:nvSpPr>
            <p:cNvPr id="19492" name="Line 33"/>
            <p:cNvSpPr>
              <a:spLocks noChangeShapeType="1"/>
            </p:cNvSpPr>
            <p:nvPr/>
          </p:nvSpPr>
          <p:spPr bwMode="auto">
            <a:xfrm>
              <a:off x="204" y="3375"/>
              <a:ext cx="5394" cy="0"/>
            </a:xfrm>
            <a:prstGeom prst="line">
              <a:avLst/>
            </a:prstGeom>
            <a:noFill/>
            <a:ln w="12700">
              <a:solidFill>
                <a:schemeClr val="tx1"/>
              </a:solidFill>
              <a:round/>
              <a:headEnd/>
              <a:tailEnd/>
            </a:ln>
          </p:spPr>
          <p:txBody>
            <a:bodyPr wrap="none"/>
            <a:lstStyle/>
            <a:p>
              <a:endParaRPr lang="zh-CN" altLang="en-US"/>
            </a:p>
          </p:txBody>
        </p:sp>
        <p:sp>
          <p:nvSpPr>
            <p:cNvPr id="19493" name="Line 34"/>
            <p:cNvSpPr>
              <a:spLocks noChangeShapeType="1"/>
            </p:cNvSpPr>
            <p:nvPr/>
          </p:nvSpPr>
          <p:spPr bwMode="auto">
            <a:xfrm>
              <a:off x="204" y="4024"/>
              <a:ext cx="5394" cy="0"/>
            </a:xfrm>
            <a:prstGeom prst="line">
              <a:avLst/>
            </a:prstGeom>
            <a:noFill/>
            <a:ln w="28575" cap="sq">
              <a:solidFill>
                <a:schemeClr val="tx1"/>
              </a:solidFill>
              <a:round/>
              <a:headEnd/>
              <a:tailEnd/>
            </a:ln>
          </p:spPr>
          <p:txBody>
            <a:bodyPr wrap="none"/>
            <a:lstStyle/>
            <a:p>
              <a:endParaRPr lang="zh-CN" altLang="en-US"/>
            </a:p>
          </p:txBody>
        </p:sp>
        <p:sp>
          <p:nvSpPr>
            <p:cNvPr id="19494" name="Line 35"/>
            <p:cNvSpPr>
              <a:spLocks noChangeShapeType="1"/>
            </p:cNvSpPr>
            <p:nvPr/>
          </p:nvSpPr>
          <p:spPr bwMode="auto">
            <a:xfrm>
              <a:off x="204" y="845"/>
              <a:ext cx="0" cy="3179"/>
            </a:xfrm>
            <a:prstGeom prst="line">
              <a:avLst/>
            </a:prstGeom>
            <a:noFill/>
            <a:ln w="28575" cap="sq">
              <a:solidFill>
                <a:schemeClr val="tx1"/>
              </a:solidFill>
              <a:round/>
              <a:headEnd/>
              <a:tailEnd/>
            </a:ln>
          </p:spPr>
          <p:txBody>
            <a:bodyPr wrap="none"/>
            <a:lstStyle/>
            <a:p>
              <a:endParaRPr lang="zh-CN" altLang="en-US"/>
            </a:p>
          </p:txBody>
        </p:sp>
        <p:sp>
          <p:nvSpPr>
            <p:cNvPr id="19495" name="Line 36"/>
            <p:cNvSpPr>
              <a:spLocks noChangeShapeType="1"/>
            </p:cNvSpPr>
            <p:nvPr/>
          </p:nvSpPr>
          <p:spPr bwMode="auto">
            <a:xfrm>
              <a:off x="1112" y="845"/>
              <a:ext cx="0" cy="3179"/>
            </a:xfrm>
            <a:prstGeom prst="line">
              <a:avLst/>
            </a:prstGeom>
            <a:noFill/>
            <a:ln w="12700">
              <a:solidFill>
                <a:schemeClr val="tx1"/>
              </a:solidFill>
              <a:round/>
              <a:headEnd/>
              <a:tailEnd/>
            </a:ln>
          </p:spPr>
          <p:txBody>
            <a:bodyPr wrap="none"/>
            <a:lstStyle/>
            <a:p>
              <a:endParaRPr lang="zh-CN" altLang="en-US"/>
            </a:p>
          </p:txBody>
        </p:sp>
        <p:sp>
          <p:nvSpPr>
            <p:cNvPr id="19496" name="Line 37"/>
            <p:cNvSpPr>
              <a:spLocks noChangeShapeType="1"/>
            </p:cNvSpPr>
            <p:nvPr/>
          </p:nvSpPr>
          <p:spPr bwMode="auto">
            <a:xfrm>
              <a:off x="2554" y="845"/>
              <a:ext cx="0" cy="3179"/>
            </a:xfrm>
            <a:prstGeom prst="line">
              <a:avLst/>
            </a:prstGeom>
            <a:noFill/>
            <a:ln w="12700">
              <a:solidFill>
                <a:schemeClr val="tx1"/>
              </a:solidFill>
              <a:round/>
              <a:headEnd/>
              <a:tailEnd/>
            </a:ln>
          </p:spPr>
          <p:txBody>
            <a:bodyPr wrap="none"/>
            <a:lstStyle/>
            <a:p>
              <a:endParaRPr lang="zh-CN" altLang="en-US"/>
            </a:p>
          </p:txBody>
        </p:sp>
        <p:sp>
          <p:nvSpPr>
            <p:cNvPr id="19497" name="Line 38"/>
            <p:cNvSpPr>
              <a:spLocks noChangeShapeType="1"/>
            </p:cNvSpPr>
            <p:nvPr/>
          </p:nvSpPr>
          <p:spPr bwMode="auto">
            <a:xfrm>
              <a:off x="3996" y="845"/>
              <a:ext cx="0" cy="3179"/>
            </a:xfrm>
            <a:prstGeom prst="line">
              <a:avLst/>
            </a:prstGeom>
            <a:noFill/>
            <a:ln w="12700">
              <a:solidFill>
                <a:schemeClr val="tx1"/>
              </a:solidFill>
              <a:round/>
              <a:headEnd/>
              <a:tailEnd/>
            </a:ln>
          </p:spPr>
          <p:txBody>
            <a:bodyPr wrap="none"/>
            <a:lstStyle/>
            <a:p>
              <a:endParaRPr lang="zh-CN" altLang="en-US"/>
            </a:p>
          </p:txBody>
        </p:sp>
        <p:sp>
          <p:nvSpPr>
            <p:cNvPr id="19498" name="Line 39"/>
            <p:cNvSpPr>
              <a:spLocks noChangeShapeType="1"/>
            </p:cNvSpPr>
            <p:nvPr/>
          </p:nvSpPr>
          <p:spPr bwMode="auto">
            <a:xfrm>
              <a:off x="5598" y="845"/>
              <a:ext cx="0" cy="3179"/>
            </a:xfrm>
            <a:prstGeom prst="line">
              <a:avLst/>
            </a:prstGeom>
            <a:noFill/>
            <a:ln w="28575" cap="sq">
              <a:solidFill>
                <a:schemeClr val="tx1"/>
              </a:solidFill>
              <a:round/>
              <a:headEnd/>
              <a:tailEnd/>
            </a:ln>
          </p:spPr>
          <p:txBody>
            <a:bodyPr wrap="none"/>
            <a:lstStyle/>
            <a:p>
              <a:endParaRPr lang="zh-CN" altLang="en-US"/>
            </a:p>
          </p:txBody>
        </p:sp>
        <p:sp>
          <p:nvSpPr>
            <p:cNvPr id="19499" name="Line 40"/>
            <p:cNvSpPr>
              <a:spLocks noChangeShapeType="1"/>
            </p:cNvSpPr>
            <p:nvPr/>
          </p:nvSpPr>
          <p:spPr bwMode="auto">
            <a:xfrm>
              <a:off x="204" y="845"/>
              <a:ext cx="908" cy="0"/>
            </a:xfrm>
            <a:prstGeom prst="line">
              <a:avLst/>
            </a:prstGeom>
            <a:noFill/>
            <a:ln w="28575" cap="sq">
              <a:solidFill>
                <a:schemeClr val="tx1"/>
              </a:solidFill>
              <a:round/>
              <a:headEnd/>
              <a:tailEnd/>
            </a:ln>
          </p:spPr>
          <p:txBody>
            <a:bodyPr wrap="none"/>
            <a:lstStyle/>
            <a:p>
              <a:endParaRPr lang="zh-CN" altLang="en-US"/>
            </a:p>
          </p:txBody>
        </p:sp>
        <p:sp>
          <p:nvSpPr>
            <p:cNvPr id="19500" name="Line 41"/>
            <p:cNvSpPr>
              <a:spLocks noChangeShapeType="1"/>
            </p:cNvSpPr>
            <p:nvPr/>
          </p:nvSpPr>
          <p:spPr bwMode="auto">
            <a:xfrm>
              <a:off x="2554" y="845"/>
              <a:ext cx="3044" cy="0"/>
            </a:xfrm>
            <a:prstGeom prst="line">
              <a:avLst/>
            </a:prstGeom>
            <a:noFill/>
            <a:ln w="28575" cap="sq">
              <a:solidFill>
                <a:schemeClr val="tx1"/>
              </a:solidFill>
              <a:round/>
              <a:headEnd/>
              <a:tailEnd/>
            </a:ln>
          </p:spPr>
          <p:txBody>
            <a:bodyPr wrap="none"/>
            <a:lstStyle/>
            <a:p>
              <a:endParaRPr lang="zh-CN" altLang="en-US"/>
            </a:p>
          </p:txBody>
        </p:sp>
        <p:sp>
          <p:nvSpPr>
            <p:cNvPr id="19501" name="Text Box 42"/>
            <p:cNvSpPr txBox="1">
              <a:spLocks noChangeArrowheads="1"/>
            </p:cNvSpPr>
            <p:nvPr/>
          </p:nvSpPr>
          <p:spPr bwMode="auto">
            <a:xfrm>
              <a:off x="471" y="2198"/>
              <a:ext cx="340" cy="327"/>
            </a:xfrm>
            <a:prstGeom prst="rect">
              <a:avLst/>
            </a:prstGeom>
            <a:noFill/>
            <a:ln w="9525">
              <a:noFill/>
              <a:miter lim="800000"/>
              <a:headEnd/>
              <a:tailEnd/>
            </a:ln>
          </p:spPr>
          <p:txBody>
            <a:bodyPr wrap="none">
              <a:spAutoFit/>
            </a:bodyPr>
            <a:lstStyle/>
            <a:p>
              <a:pPr>
                <a:buFontTx/>
                <a:buNone/>
              </a:pPr>
              <a:r>
                <a:rPr lang="zh-CN" altLang="en-US" sz="2800">
                  <a:latin typeface="Times New Roman" pitchFamily="18" charset="0"/>
                </a:rPr>
                <a:t>三</a:t>
              </a:r>
            </a:p>
          </p:txBody>
        </p:sp>
        <p:sp>
          <p:nvSpPr>
            <p:cNvPr id="19502" name="Text Box 43"/>
            <p:cNvSpPr txBox="1">
              <a:spLocks noChangeArrowheads="1"/>
            </p:cNvSpPr>
            <p:nvPr/>
          </p:nvSpPr>
          <p:spPr bwMode="auto">
            <a:xfrm>
              <a:off x="471" y="2861"/>
              <a:ext cx="340" cy="327"/>
            </a:xfrm>
            <a:prstGeom prst="rect">
              <a:avLst/>
            </a:prstGeom>
            <a:noFill/>
            <a:ln w="9525">
              <a:noFill/>
              <a:miter lim="800000"/>
              <a:headEnd/>
              <a:tailEnd/>
            </a:ln>
          </p:spPr>
          <p:txBody>
            <a:bodyPr wrap="none">
              <a:spAutoFit/>
            </a:bodyPr>
            <a:lstStyle/>
            <a:p>
              <a:pPr>
                <a:buFontTx/>
                <a:buNone/>
              </a:pPr>
              <a:r>
                <a:rPr lang="zh-CN" altLang="en-US" sz="2800">
                  <a:latin typeface="Times New Roman" pitchFamily="18" charset="0"/>
                </a:rPr>
                <a:t>四</a:t>
              </a:r>
            </a:p>
          </p:txBody>
        </p:sp>
        <p:sp>
          <p:nvSpPr>
            <p:cNvPr id="19503" name="Text Box 44"/>
            <p:cNvSpPr txBox="1">
              <a:spLocks noChangeArrowheads="1"/>
            </p:cNvSpPr>
            <p:nvPr/>
          </p:nvSpPr>
          <p:spPr bwMode="auto">
            <a:xfrm>
              <a:off x="471" y="1661"/>
              <a:ext cx="340" cy="327"/>
            </a:xfrm>
            <a:prstGeom prst="rect">
              <a:avLst/>
            </a:prstGeom>
            <a:noFill/>
            <a:ln w="9525">
              <a:noFill/>
              <a:miter lim="800000"/>
              <a:headEnd/>
              <a:tailEnd/>
            </a:ln>
          </p:spPr>
          <p:txBody>
            <a:bodyPr wrap="none">
              <a:spAutoFit/>
            </a:bodyPr>
            <a:lstStyle/>
            <a:p>
              <a:pPr>
                <a:buFontTx/>
                <a:buNone/>
              </a:pPr>
              <a:r>
                <a:rPr lang="zh-CN" altLang="en-US" sz="2800">
                  <a:latin typeface="Times New Roman" pitchFamily="18" charset="0"/>
                </a:rPr>
                <a:t>二</a:t>
              </a:r>
            </a:p>
          </p:txBody>
        </p:sp>
        <p:sp>
          <p:nvSpPr>
            <p:cNvPr id="19504" name="Text Box 45"/>
            <p:cNvSpPr txBox="1">
              <a:spLocks noChangeArrowheads="1"/>
            </p:cNvSpPr>
            <p:nvPr/>
          </p:nvSpPr>
          <p:spPr bwMode="auto">
            <a:xfrm>
              <a:off x="471" y="1277"/>
              <a:ext cx="340" cy="327"/>
            </a:xfrm>
            <a:prstGeom prst="rect">
              <a:avLst/>
            </a:prstGeom>
            <a:noFill/>
            <a:ln w="9525">
              <a:noFill/>
              <a:miter lim="800000"/>
              <a:headEnd/>
              <a:tailEnd/>
            </a:ln>
          </p:spPr>
          <p:txBody>
            <a:bodyPr wrap="none">
              <a:spAutoFit/>
            </a:bodyPr>
            <a:lstStyle/>
            <a:p>
              <a:pPr>
                <a:buFontTx/>
                <a:buNone/>
              </a:pPr>
              <a:r>
                <a:rPr lang="zh-CN" altLang="en-US" sz="2800">
                  <a:latin typeface="Times New Roman" pitchFamily="18" charset="0"/>
                </a:rPr>
                <a:t>一</a:t>
              </a:r>
            </a:p>
          </p:txBody>
        </p:sp>
        <p:sp>
          <p:nvSpPr>
            <p:cNvPr id="19505" name="Line 46"/>
            <p:cNvSpPr>
              <a:spLocks noChangeShapeType="1"/>
            </p:cNvSpPr>
            <p:nvPr/>
          </p:nvSpPr>
          <p:spPr bwMode="auto">
            <a:xfrm>
              <a:off x="1112" y="845"/>
              <a:ext cx="1602" cy="0"/>
            </a:xfrm>
            <a:prstGeom prst="line">
              <a:avLst/>
            </a:prstGeom>
            <a:noFill/>
            <a:ln w="28575">
              <a:solidFill>
                <a:schemeClr val="tx1"/>
              </a:solidFill>
              <a:round/>
              <a:headEnd/>
              <a:tailEnd/>
            </a:ln>
          </p:spPr>
          <p:txBody>
            <a:bodyPr wrap="none"/>
            <a:lstStyle/>
            <a:p>
              <a:endParaRPr lang="zh-CN" altLang="en-US"/>
            </a:p>
          </p:txBody>
        </p:sp>
      </p:grpSp>
      <p:sp>
        <p:nvSpPr>
          <p:cNvPr id="19463" name="AutoShape 50">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pPr>
              <a:buFontTx/>
              <a:buNone/>
            </a:pPr>
            <a:endParaRPr lang="zh-CN" altLang="en-US" sz="800">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2"/>
          </p:nvPr>
        </p:nvSpPr>
        <p:spPr bwMode="auto">
          <a:xfrm>
            <a:off x="1371600" y="6248400"/>
            <a:ext cx="1676400" cy="457200"/>
          </a:xfrm>
          <a:noFill/>
          <a:ln>
            <a:miter lim="800000"/>
            <a:headEnd/>
            <a:tailEnd/>
          </a:ln>
        </p:spPr>
        <p:txBody>
          <a:bodyPr/>
          <a:lstStyle/>
          <a:p>
            <a:pPr algn="l"/>
            <a:fld id="{90F6085E-DE67-4711-AE69-EC3B447984F1}" type="slidenum">
              <a:rPr altLang="en-US" noProof="1">
                <a:latin typeface="Arial" pitchFamily="34" charset="0"/>
              </a:rPr>
              <a:pPr algn="l"/>
              <a:t>18</a:t>
            </a:fld>
            <a:endParaRPr lang="zh-CN" altLang="zh-CN" noProof="1">
              <a:latin typeface="Arial" pitchFamily="34" charset="0"/>
            </a:endParaRPr>
          </a:p>
        </p:txBody>
      </p:sp>
      <p:sp>
        <p:nvSpPr>
          <p:cNvPr id="20483" name="Rectangle 2"/>
          <p:cNvSpPr>
            <a:spLocks noChangeArrowheads="1"/>
          </p:cNvSpPr>
          <p:nvPr/>
        </p:nvSpPr>
        <p:spPr bwMode="auto">
          <a:xfrm>
            <a:off x="323850" y="188913"/>
            <a:ext cx="6192838" cy="579437"/>
          </a:xfrm>
          <a:prstGeom prst="rect">
            <a:avLst/>
          </a:prstGeom>
          <a:noFill/>
          <a:ln w="9525" algn="ctr">
            <a:noFill/>
            <a:miter lim="800000"/>
            <a:headEnd/>
            <a:tailEnd/>
          </a:ln>
        </p:spPr>
        <p:txBody>
          <a:bodyPr anchor="ctr"/>
          <a:lstStyle/>
          <a:p>
            <a:pPr>
              <a:buFontTx/>
              <a:buNone/>
            </a:pPr>
            <a:r>
              <a:rPr lang="en-US" altLang="zh-CN" sz="3200" dirty="0" smtClean="0">
                <a:solidFill>
                  <a:srgbClr val="CC6600"/>
                </a:solidFill>
              </a:rPr>
              <a:t>         </a:t>
            </a:r>
            <a:r>
              <a:rPr lang="en-US" altLang="zh-CN" sz="3200" dirty="0" err="1" smtClean="0">
                <a:solidFill>
                  <a:srgbClr val="CC6600"/>
                </a:solidFill>
              </a:rPr>
              <a:t>微型计算机的出现和发展</a:t>
            </a:r>
            <a:endParaRPr lang="zh-CN" altLang="en-US" sz="3200" dirty="0">
              <a:solidFill>
                <a:srgbClr val="CC6600"/>
              </a:solidFill>
            </a:endParaRPr>
          </a:p>
        </p:txBody>
      </p:sp>
      <p:pic>
        <p:nvPicPr>
          <p:cNvPr id="20484" name="Picture 3" descr="英特尔公司"/>
          <p:cNvPicPr>
            <a:picLocks noChangeAspect="1" noChangeArrowheads="1"/>
          </p:cNvPicPr>
          <p:nvPr/>
        </p:nvPicPr>
        <p:blipFill>
          <a:blip r:embed="rId2" cstate="print"/>
          <a:srcRect/>
          <a:stretch>
            <a:fillRect/>
          </a:stretch>
        </p:blipFill>
        <p:spPr bwMode="auto">
          <a:xfrm>
            <a:off x="6732588" y="1341438"/>
            <a:ext cx="2076450" cy="2663825"/>
          </a:xfrm>
          <a:prstGeom prst="rect">
            <a:avLst/>
          </a:prstGeom>
          <a:noFill/>
          <a:ln w="9525">
            <a:noFill/>
            <a:miter lim="800000"/>
            <a:headEnd/>
            <a:tailEnd/>
          </a:ln>
        </p:spPr>
      </p:pic>
      <p:sp>
        <p:nvSpPr>
          <p:cNvPr id="20485" name="Rectangle 4"/>
          <p:cNvSpPr>
            <a:spLocks noChangeArrowheads="1"/>
          </p:cNvSpPr>
          <p:nvPr/>
        </p:nvSpPr>
        <p:spPr bwMode="auto">
          <a:xfrm>
            <a:off x="1331640" y="1268760"/>
            <a:ext cx="5183460" cy="1569660"/>
          </a:xfrm>
          <a:prstGeom prst="rect">
            <a:avLst/>
          </a:prstGeom>
          <a:noFill/>
          <a:ln w="9525">
            <a:noFill/>
            <a:miter lim="800000"/>
            <a:headEnd/>
            <a:tailEnd/>
          </a:ln>
        </p:spPr>
        <p:txBody>
          <a:bodyPr wrap="square" anchor="ctr">
            <a:spAutoFit/>
          </a:bodyPr>
          <a:lstStyle/>
          <a:p>
            <a:pPr>
              <a:buFontTx/>
              <a:buNone/>
            </a:pPr>
            <a:r>
              <a:rPr lang="en-US" altLang="zh-CN" dirty="0">
                <a:latin typeface="Times New Roman" pitchFamily="18" charset="0"/>
              </a:rPr>
              <a:t>1968 </a:t>
            </a:r>
            <a:r>
              <a:rPr lang="zh-CN" altLang="en-US" dirty="0">
                <a:latin typeface="Times New Roman" pitchFamily="18" charset="0"/>
              </a:rPr>
              <a:t>年，罗伯特</a:t>
            </a:r>
            <a:r>
              <a:rPr lang="en-US" altLang="zh-CN" dirty="0">
                <a:latin typeface="Times New Roman" pitchFamily="18" charset="0"/>
              </a:rPr>
              <a:t>•</a:t>
            </a:r>
            <a:r>
              <a:rPr lang="zh-CN" altLang="en-US" dirty="0">
                <a:latin typeface="Times New Roman" pitchFamily="18" charset="0"/>
              </a:rPr>
              <a:t>诺伊斯（</a:t>
            </a:r>
            <a:r>
              <a:rPr lang="en-US" altLang="zh-CN" dirty="0">
                <a:latin typeface="Times New Roman" pitchFamily="18" charset="0"/>
              </a:rPr>
              <a:t>Robert </a:t>
            </a:r>
            <a:r>
              <a:rPr lang="en-US" altLang="zh-CN" dirty="0" err="1">
                <a:latin typeface="Times New Roman" pitchFamily="18" charset="0"/>
              </a:rPr>
              <a:t>Noyce</a:t>
            </a:r>
            <a:r>
              <a:rPr lang="zh-CN" altLang="en-US" dirty="0">
                <a:latin typeface="Times New Roman" pitchFamily="18" charset="0"/>
              </a:rPr>
              <a:t>）、戈登</a:t>
            </a:r>
            <a:r>
              <a:rPr lang="en-US" altLang="zh-CN" dirty="0">
                <a:latin typeface="Times New Roman" pitchFamily="18" charset="0"/>
              </a:rPr>
              <a:t>•</a:t>
            </a:r>
            <a:r>
              <a:rPr lang="zh-CN" altLang="en-US" dirty="0">
                <a:latin typeface="Times New Roman" pitchFamily="18" charset="0"/>
              </a:rPr>
              <a:t>摩尔（</a:t>
            </a:r>
            <a:r>
              <a:rPr lang="en-US" altLang="zh-CN" dirty="0">
                <a:latin typeface="Times New Roman" pitchFamily="18" charset="0"/>
              </a:rPr>
              <a:t>Gordon Moore</a:t>
            </a:r>
            <a:r>
              <a:rPr lang="zh-CN" altLang="en-US" dirty="0">
                <a:latin typeface="Times New Roman" pitchFamily="18" charset="0"/>
              </a:rPr>
              <a:t>）和安迪</a:t>
            </a:r>
            <a:r>
              <a:rPr lang="en-US" altLang="zh-CN" dirty="0">
                <a:latin typeface="Times New Roman" pitchFamily="18" charset="0"/>
              </a:rPr>
              <a:t>•</a:t>
            </a:r>
            <a:r>
              <a:rPr lang="zh-CN" altLang="en-US" dirty="0">
                <a:latin typeface="Times New Roman" pitchFamily="18" charset="0"/>
              </a:rPr>
              <a:t>格鲁夫（</a:t>
            </a:r>
            <a:r>
              <a:rPr lang="en-US" altLang="zh-CN" dirty="0">
                <a:latin typeface="Times New Roman" pitchFamily="18" charset="0"/>
              </a:rPr>
              <a:t>Andy Grove</a:t>
            </a:r>
            <a:r>
              <a:rPr lang="zh-CN" altLang="en-US" dirty="0">
                <a:latin typeface="Times New Roman" pitchFamily="18" charset="0"/>
              </a:rPr>
              <a:t>）在硅谷共同创立了英特尔公司。</a:t>
            </a:r>
          </a:p>
        </p:txBody>
      </p:sp>
      <p:sp>
        <p:nvSpPr>
          <p:cNvPr id="20486" name="Rectangle 5"/>
          <p:cNvSpPr>
            <a:spLocks noChangeArrowheads="1"/>
          </p:cNvSpPr>
          <p:nvPr/>
        </p:nvSpPr>
        <p:spPr bwMode="auto">
          <a:xfrm>
            <a:off x="1692275" y="5229225"/>
            <a:ext cx="5329238" cy="831850"/>
          </a:xfrm>
          <a:prstGeom prst="rect">
            <a:avLst/>
          </a:prstGeom>
          <a:noFill/>
          <a:ln w="9525">
            <a:solidFill>
              <a:schemeClr val="tx1"/>
            </a:solidFill>
            <a:miter lim="800000"/>
            <a:headEnd/>
            <a:tailEnd/>
          </a:ln>
        </p:spPr>
        <p:txBody>
          <a:bodyPr>
            <a:spAutoFit/>
          </a:bodyPr>
          <a:lstStyle/>
          <a:p>
            <a:pPr>
              <a:buFontTx/>
              <a:buNone/>
            </a:pPr>
            <a:r>
              <a:rPr lang="en-US" altLang="zh-CN" dirty="0">
                <a:solidFill>
                  <a:srgbClr val="FF0101"/>
                </a:solidFill>
                <a:latin typeface="Comic Sans MS" pitchFamily="66" charset="0"/>
              </a:rPr>
              <a:t>Only the Paranoid Survive!</a:t>
            </a:r>
          </a:p>
          <a:p>
            <a:pPr algn="r">
              <a:buFontTx/>
              <a:buNone/>
            </a:pPr>
            <a:r>
              <a:rPr lang="en-US" altLang="zh-CN" dirty="0">
                <a:latin typeface="Times New Roman" pitchFamily="18" charset="0"/>
              </a:rPr>
              <a:t>-Andy Grove</a:t>
            </a:r>
          </a:p>
        </p:txBody>
      </p:sp>
      <p:pic>
        <p:nvPicPr>
          <p:cNvPr id="20487" name="Picture 6" descr="11383588"/>
          <p:cNvPicPr>
            <a:picLocks noChangeAspect="1" noChangeArrowheads="1"/>
          </p:cNvPicPr>
          <p:nvPr/>
        </p:nvPicPr>
        <p:blipFill>
          <a:blip r:embed="rId3" cstate="print"/>
          <a:srcRect/>
          <a:stretch>
            <a:fillRect/>
          </a:stretch>
        </p:blipFill>
        <p:spPr bwMode="auto">
          <a:xfrm>
            <a:off x="2771775" y="2997200"/>
            <a:ext cx="2879725" cy="191452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20487"/>
                                        </p:tgtEl>
                                        <p:attrNameLst>
                                          <p:attrName>style.visibility</p:attrName>
                                        </p:attrNameLst>
                                      </p:cBhvr>
                                      <p:to>
                                        <p:strVal val="visible"/>
                                      </p:to>
                                    </p:set>
                                    <p:anim calcmode="lin" valueType="num">
                                      <p:cBhvr>
                                        <p:cTn id="13" dur="1000" fill="hold"/>
                                        <p:tgtEl>
                                          <p:spTgt spid="20487"/>
                                        </p:tgtEl>
                                        <p:attrNameLst>
                                          <p:attrName>ppt_w</p:attrName>
                                        </p:attrNameLst>
                                      </p:cBhvr>
                                      <p:tavLst>
                                        <p:tav tm="0">
                                          <p:val>
                                            <p:strVal val="#ppt_w*0.70"/>
                                          </p:val>
                                        </p:tav>
                                        <p:tav tm="100000">
                                          <p:val>
                                            <p:strVal val="#ppt_w"/>
                                          </p:val>
                                        </p:tav>
                                      </p:tavLst>
                                    </p:anim>
                                    <p:anim calcmode="lin" valueType="num">
                                      <p:cBhvr>
                                        <p:cTn id="14" dur="1000" fill="hold"/>
                                        <p:tgtEl>
                                          <p:spTgt spid="20487"/>
                                        </p:tgtEl>
                                        <p:attrNameLst>
                                          <p:attrName>ppt_h</p:attrName>
                                        </p:attrNameLst>
                                      </p:cBhvr>
                                      <p:tavLst>
                                        <p:tav tm="0">
                                          <p:val>
                                            <p:strVal val="#ppt_h"/>
                                          </p:val>
                                        </p:tav>
                                        <p:tav tm="100000">
                                          <p:val>
                                            <p:strVal val="#ppt_h"/>
                                          </p:val>
                                        </p:tav>
                                      </p:tavLst>
                                    </p:anim>
                                    <p:animEffect transition="in" filter="fade">
                                      <p:cBhvr>
                                        <p:cTn id="15" dur="1000"/>
                                        <p:tgtEl>
                                          <p:spTgt spid="2048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484"/>
                                        </p:tgtEl>
                                        <p:attrNameLst>
                                          <p:attrName>style.visibility</p:attrName>
                                        </p:attrNameLst>
                                      </p:cBhvr>
                                      <p:to>
                                        <p:strVal val="visible"/>
                                      </p:to>
                                    </p:set>
                                    <p:animEffect transition="in" filter="box(in)">
                                      <p:cBhvr>
                                        <p:cTn id="20" dur="500"/>
                                        <p:tgtEl>
                                          <p:spTgt spid="20484"/>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0485"/>
                                        </p:tgtEl>
                                        <p:attrNameLst>
                                          <p:attrName>style.visibility</p:attrName>
                                        </p:attrNameLst>
                                      </p:cBhvr>
                                      <p:to>
                                        <p:strVal val="visible"/>
                                      </p:to>
                                    </p:set>
                                    <p:animEffect transition="in" filter="box(in)">
                                      <p:cBhvr>
                                        <p:cTn id="23" dur="500"/>
                                        <p:tgtEl>
                                          <p:spTgt spid="20485"/>
                                        </p:tgtEl>
                                      </p:cBhvr>
                                    </p:animEffect>
                                  </p:childTnLst>
                                </p:cTn>
                              </p:par>
                            </p:childTnLst>
                          </p:cTn>
                        </p:par>
                        <p:par>
                          <p:cTn id="24" fill="hold">
                            <p:stCondLst>
                              <p:cond delay="500"/>
                            </p:stCondLst>
                            <p:childTnLst>
                              <p:par>
                                <p:cTn id="25" presetID="2" presetClass="entr" presetSubtype="4" fill="hold" grpId="0" nodeType="afterEffect">
                                  <p:stCondLst>
                                    <p:cond delay="2000"/>
                                  </p:stCondLst>
                                  <p:childTnLst>
                                    <p:set>
                                      <p:cBhvr>
                                        <p:cTn id="26" dur="1" fill="hold">
                                          <p:stCondLst>
                                            <p:cond delay="0"/>
                                          </p:stCondLst>
                                        </p:cTn>
                                        <p:tgtEl>
                                          <p:spTgt spid="20486"/>
                                        </p:tgtEl>
                                        <p:attrNameLst>
                                          <p:attrName>style.visibility</p:attrName>
                                        </p:attrNameLst>
                                      </p:cBhvr>
                                      <p:to>
                                        <p:strVal val="visible"/>
                                      </p:to>
                                    </p:set>
                                    <p:anim calcmode="lin" valueType="num">
                                      <p:cBhvr additive="base">
                                        <p:cTn id="27" dur="500" fill="hold"/>
                                        <p:tgtEl>
                                          <p:spTgt spid="20486"/>
                                        </p:tgtEl>
                                        <p:attrNameLst>
                                          <p:attrName>ppt_x</p:attrName>
                                        </p:attrNameLst>
                                      </p:cBhvr>
                                      <p:tavLst>
                                        <p:tav tm="0">
                                          <p:val>
                                            <p:strVal val="#ppt_x"/>
                                          </p:val>
                                        </p:tav>
                                        <p:tav tm="100000">
                                          <p:val>
                                            <p:strVal val="#ppt_x"/>
                                          </p:val>
                                        </p:tav>
                                      </p:tavLst>
                                    </p:anim>
                                    <p:anim calcmode="lin" valueType="num">
                                      <p:cBhvr additive="base">
                                        <p:cTn id="28"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5" grpId="0"/>
      <p:bldP spid="2048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bwMode="auto">
          <a:xfrm>
            <a:off x="1371600" y="6248400"/>
            <a:ext cx="1676400" cy="457200"/>
          </a:xfrm>
          <a:noFill/>
          <a:ln>
            <a:miter lim="800000"/>
            <a:headEnd/>
            <a:tailEnd/>
          </a:ln>
        </p:spPr>
        <p:txBody>
          <a:bodyPr/>
          <a:lstStyle/>
          <a:p>
            <a:pPr algn="l"/>
            <a:fld id="{DBCCAAE8-D107-4191-B2DF-0CAFE3E420B9}" type="slidenum">
              <a:rPr altLang="en-US" noProof="1">
                <a:latin typeface="Arial" pitchFamily="34" charset="0"/>
              </a:rPr>
              <a:pPr algn="l"/>
              <a:t>19</a:t>
            </a:fld>
            <a:endParaRPr lang="zh-CN" altLang="zh-CN" noProof="1">
              <a:latin typeface="Arial" pitchFamily="34" charset="0"/>
            </a:endParaRPr>
          </a:p>
        </p:txBody>
      </p:sp>
      <p:sp>
        <p:nvSpPr>
          <p:cNvPr id="21507" name="Rectangle 2"/>
          <p:cNvSpPr>
            <a:spLocks noGrp="1"/>
          </p:cNvSpPr>
          <p:nvPr>
            <p:ph type="title"/>
          </p:nvPr>
        </p:nvSpPr>
        <p:spPr>
          <a:xfrm>
            <a:off x="1403648" y="116632"/>
            <a:ext cx="7543800" cy="1143000"/>
          </a:xfrm>
        </p:spPr>
        <p:txBody>
          <a:bodyPr/>
          <a:lstStyle/>
          <a:p>
            <a:pPr eaLnBrk="1" hangingPunct="1"/>
            <a:r>
              <a:rPr lang="zh-CN" altLang="en-US" dirty="0" smtClean="0">
                <a:latin typeface="黑体" pitchFamily="49" charset="-122"/>
                <a:ea typeface="黑体" pitchFamily="49" charset="-122"/>
              </a:rPr>
              <a:t>摩尔定律</a:t>
            </a:r>
          </a:p>
        </p:txBody>
      </p:sp>
      <p:sp>
        <p:nvSpPr>
          <p:cNvPr id="21508" name="Rectangle 3"/>
          <p:cNvSpPr>
            <a:spLocks noGrp="1"/>
          </p:cNvSpPr>
          <p:nvPr>
            <p:ph type="body" idx="1"/>
          </p:nvPr>
        </p:nvSpPr>
        <p:spPr>
          <a:xfrm>
            <a:off x="1331640" y="1628775"/>
            <a:ext cx="5327923" cy="3167063"/>
          </a:xfrm>
        </p:spPr>
        <p:txBody>
          <a:bodyPr/>
          <a:lstStyle/>
          <a:p>
            <a:pPr eaLnBrk="1" hangingPunct="1"/>
            <a:r>
              <a:rPr lang="en-US" altLang="zh-CN" sz="2400" dirty="0" smtClean="0"/>
              <a:t>Moore‘s Law</a:t>
            </a:r>
            <a:r>
              <a:rPr lang="zh-CN" altLang="en-US" sz="2400" dirty="0" smtClean="0"/>
              <a:t>：</a:t>
            </a:r>
          </a:p>
          <a:p>
            <a:pPr eaLnBrk="1" hangingPunct="1">
              <a:buFont typeface="Wingdings" pitchFamily="2" charset="2"/>
              <a:buNone/>
            </a:pPr>
            <a:r>
              <a:rPr lang="en-US" altLang="zh-CN" sz="2400" dirty="0" smtClean="0"/>
              <a:t>      The number of transistors per integrated circuit would double every 18 month.</a:t>
            </a:r>
          </a:p>
          <a:p>
            <a:pPr eaLnBrk="1" hangingPunct="1"/>
            <a:r>
              <a:rPr lang="zh-CN" altLang="en-US" sz="2400" dirty="0" smtClean="0">
                <a:solidFill>
                  <a:srgbClr val="000000"/>
                </a:solidFill>
              </a:rPr>
              <a:t>这个论断是在第一块平面集成电路产生</a:t>
            </a:r>
            <a:r>
              <a:rPr lang="en-US" altLang="zh-CN" sz="2400" dirty="0" smtClean="0">
                <a:solidFill>
                  <a:srgbClr val="000000"/>
                </a:solidFill>
              </a:rPr>
              <a:t>4</a:t>
            </a:r>
            <a:r>
              <a:rPr lang="zh-CN" altLang="en-US" sz="2400" dirty="0" smtClean="0">
                <a:solidFill>
                  <a:srgbClr val="000000"/>
                </a:solidFill>
              </a:rPr>
              <a:t>年以后的</a:t>
            </a:r>
            <a:r>
              <a:rPr lang="en-US" altLang="zh-CN" sz="2400" dirty="0" smtClean="0">
                <a:solidFill>
                  <a:srgbClr val="000000"/>
                </a:solidFill>
              </a:rPr>
              <a:t>1965</a:t>
            </a:r>
            <a:r>
              <a:rPr lang="zh-CN" altLang="en-US" sz="2400" dirty="0" smtClean="0">
                <a:solidFill>
                  <a:srgbClr val="000000"/>
                </a:solidFill>
              </a:rPr>
              <a:t>年做出的。</a:t>
            </a:r>
          </a:p>
          <a:p>
            <a:pPr eaLnBrk="1" hangingPunct="1"/>
            <a:r>
              <a:rPr lang="zh-CN" altLang="en-US" sz="2400" dirty="0" smtClean="0">
                <a:solidFill>
                  <a:srgbClr val="000000"/>
                </a:solidFill>
              </a:rPr>
              <a:t>当时认为这个发展趋势将持续到</a:t>
            </a:r>
            <a:r>
              <a:rPr lang="en-US" altLang="zh-CN" sz="2400" dirty="0" smtClean="0">
                <a:solidFill>
                  <a:srgbClr val="000000"/>
                </a:solidFill>
              </a:rPr>
              <a:t>1975</a:t>
            </a:r>
            <a:r>
              <a:rPr lang="zh-CN" altLang="en-US" sz="2400" dirty="0" smtClean="0">
                <a:solidFill>
                  <a:srgbClr val="000000"/>
                </a:solidFill>
              </a:rPr>
              <a:t>年。</a:t>
            </a:r>
            <a:endParaRPr lang="zh-CN" altLang="en-US" sz="2400" dirty="0" smtClean="0"/>
          </a:p>
        </p:txBody>
      </p:sp>
      <p:pic>
        <p:nvPicPr>
          <p:cNvPr id="21509" name="Picture 4"/>
          <p:cNvPicPr>
            <a:picLocks noChangeAspect="1" noChangeArrowheads="1"/>
          </p:cNvPicPr>
          <p:nvPr/>
        </p:nvPicPr>
        <p:blipFill>
          <a:blip r:embed="rId2" cstate="print"/>
          <a:srcRect/>
          <a:stretch>
            <a:fillRect/>
          </a:stretch>
        </p:blipFill>
        <p:spPr bwMode="auto">
          <a:xfrm>
            <a:off x="6948488" y="1557338"/>
            <a:ext cx="1666875" cy="2376487"/>
          </a:xfrm>
          <a:prstGeom prst="rect">
            <a:avLst/>
          </a:prstGeom>
          <a:noFill/>
          <a:ln w="9525">
            <a:noFill/>
            <a:miter lim="800000"/>
            <a:headEnd/>
            <a:tailEnd/>
          </a:ln>
        </p:spPr>
      </p:pic>
      <p:sp>
        <p:nvSpPr>
          <p:cNvPr id="21510" name="Text Box 5"/>
          <p:cNvSpPr txBox="1">
            <a:spLocks noChangeArrowheads="1"/>
          </p:cNvSpPr>
          <p:nvPr/>
        </p:nvSpPr>
        <p:spPr bwMode="auto">
          <a:xfrm>
            <a:off x="6858000" y="4159250"/>
            <a:ext cx="1981200" cy="641350"/>
          </a:xfrm>
          <a:prstGeom prst="rect">
            <a:avLst/>
          </a:prstGeom>
          <a:noFill/>
          <a:ln w="9525">
            <a:noFill/>
            <a:miter lim="800000"/>
            <a:headEnd/>
            <a:tailEnd/>
          </a:ln>
        </p:spPr>
        <p:txBody>
          <a:bodyPr>
            <a:spAutoFit/>
          </a:bodyPr>
          <a:lstStyle/>
          <a:p>
            <a:pPr>
              <a:buFontTx/>
              <a:buNone/>
            </a:pPr>
            <a:r>
              <a:rPr lang="en-US" altLang="zh-CN">
                <a:ea typeface="黑体" pitchFamily="49" charset="-122"/>
              </a:rPr>
              <a:t>Intel</a:t>
            </a:r>
            <a:r>
              <a:rPr lang="zh-CN" altLang="en-US">
                <a:ea typeface="黑体" pitchFamily="49" charset="-122"/>
              </a:rPr>
              <a:t>公司创建人之一戈登</a:t>
            </a:r>
            <a:r>
              <a:rPr lang="en-US" altLang="zh-CN">
                <a:ea typeface="黑体" pitchFamily="49" charset="-122"/>
              </a:rPr>
              <a:t>·</a:t>
            </a:r>
            <a:r>
              <a:rPr lang="zh-CN" altLang="en-US">
                <a:ea typeface="黑体" pitchFamily="49" charset="-122"/>
              </a:rPr>
              <a:t>摩尔</a:t>
            </a:r>
          </a:p>
        </p:txBody>
      </p:sp>
      <p:sp>
        <p:nvSpPr>
          <p:cNvPr id="21511" name="Rectangle 6"/>
          <p:cNvSpPr>
            <a:spLocks noChangeArrowheads="1"/>
          </p:cNvSpPr>
          <p:nvPr/>
        </p:nvSpPr>
        <p:spPr bwMode="auto">
          <a:xfrm>
            <a:off x="1447800" y="5589240"/>
            <a:ext cx="7696200" cy="979488"/>
          </a:xfrm>
          <a:prstGeom prst="rect">
            <a:avLst/>
          </a:prstGeom>
          <a:noFill/>
          <a:ln w="9525">
            <a:noFill/>
            <a:miter lim="800000"/>
            <a:headEnd/>
            <a:tailEnd/>
          </a:ln>
        </p:spPr>
        <p:txBody>
          <a:bodyPr/>
          <a:lstStyle/>
          <a:p>
            <a:pPr marL="342900" indent="-342900">
              <a:lnSpc>
                <a:spcPct val="90000"/>
              </a:lnSpc>
              <a:buClr>
                <a:schemeClr val="folHlink"/>
              </a:buClr>
              <a:buSzPct val="60000"/>
              <a:buFont typeface="Wingdings" pitchFamily="2" charset="2"/>
              <a:buChar char="n"/>
            </a:pPr>
            <a:r>
              <a:rPr lang="zh-CN" altLang="en-US" sz="2800" dirty="0">
                <a:solidFill>
                  <a:srgbClr val="000000"/>
                </a:solidFill>
                <a:ea typeface="黑体" pitchFamily="49" charset="-122"/>
              </a:rPr>
              <a:t>事实上，这个发展规律在目前仍是正确的。</a:t>
            </a:r>
            <a:endParaRPr lang="zh-CN" altLang="en-US" sz="3200" dirty="0">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21508">
                                            <p:txEl>
                                              <p:pRg st="0" end="0"/>
                                            </p:txEl>
                                          </p:spTgt>
                                        </p:tgtEl>
                                        <p:attrNameLst>
                                          <p:attrName>style.visibility</p:attrName>
                                        </p:attrNameLst>
                                      </p:cBhvr>
                                      <p:to>
                                        <p:strVal val="visible"/>
                                      </p:to>
                                    </p:set>
                                    <p:anim calcmode="lin" valueType="num">
                                      <p:cBhvr>
                                        <p:cTn id="13" dur="500" fill="hold"/>
                                        <p:tgtEl>
                                          <p:spTgt spid="21508">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1508">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2150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21508">
                                            <p:txEl>
                                              <p:pRg st="1" end="1"/>
                                            </p:txEl>
                                          </p:spTgt>
                                        </p:tgtEl>
                                        <p:attrNameLst>
                                          <p:attrName>style.visibility</p:attrName>
                                        </p:attrNameLst>
                                      </p:cBhvr>
                                      <p:to>
                                        <p:strVal val="visible"/>
                                      </p:to>
                                    </p:set>
                                    <p:anim calcmode="lin" valueType="num">
                                      <p:cBhvr>
                                        <p:cTn id="20" dur="500" fill="hold"/>
                                        <p:tgtEl>
                                          <p:spTgt spid="21508">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21508">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2150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1508">
                                            <p:txEl>
                                              <p:pRg st="2" end="2"/>
                                            </p:txEl>
                                          </p:spTgt>
                                        </p:tgtEl>
                                        <p:attrNameLst>
                                          <p:attrName>style.visibility</p:attrName>
                                        </p:attrNameLst>
                                      </p:cBhvr>
                                      <p:to>
                                        <p:strVal val="visible"/>
                                      </p:to>
                                    </p:set>
                                    <p:anim calcmode="lin" valueType="num">
                                      <p:cBhvr>
                                        <p:cTn id="27" dur="500" fill="hold"/>
                                        <p:tgtEl>
                                          <p:spTgt spid="21508">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1508">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2150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21508">
                                            <p:txEl>
                                              <p:pRg st="3" end="3"/>
                                            </p:txEl>
                                          </p:spTgt>
                                        </p:tgtEl>
                                        <p:attrNameLst>
                                          <p:attrName>style.visibility</p:attrName>
                                        </p:attrNameLst>
                                      </p:cBhvr>
                                      <p:to>
                                        <p:strVal val="visible"/>
                                      </p:to>
                                    </p:set>
                                    <p:anim calcmode="lin" valueType="num">
                                      <p:cBhvr>
                                        <p:cTn id="34" dur="500" fill="hold"/>
                                        <p:tgtEl>
                                          <p:spTgt spid="21508">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21508">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21508">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1" presetClass="entr" presetSubtype="0" fill="hold" grpId="0" nodeType="clickEffect">
                                  <p:stCondLst>
                                    <p:cond delay="0"/>
                                  </p:stCondLst>
                                  <p:childTnLst>
                                    <p:set>
                                      <p:cBhvr>
                                        <p:cTn id="40" dur="1" fill="hold">
                                          <p:stCondLst>
                                            <p:cond delay="0"/>
                                          </p:stCondLst>
                                        </p:cTn>
                                        <p:tgtEl>
                                          <p:spTgt spid="21510"/>
                                        </p:tgtEl>
                                        <p:attrNameLst>
                                          <p:attrName>style.visibility</p:attrName>
                                        </p:attrNameLst>
                                      </p:cBhvr>
                                      <p:to>
                                        <p:strVal val="visible"/>
                                      </p:to>
                                    </p:set>
                                    <p:animEffect transition="in" filter="fade">
                                      <p:cBhvr>
                                        <p:cTn id="41" dur="770" decel="100000"/>
                                        <p:tgtEl>
                                          <p:spTgt spid="21510"/>
                                        </p:tgtEl>
                                      </p:cBhvr>
                                    </p:animEffect>
                                    <p:animScale>
                                      <p:cBhvr>
                                        <p:cTn id="42" dur="770" decel="100000"/>
                                        <p:tgtEl>
                                          <p:spTgt spid="21510"/>
                                        </p:tgtEl>
                                      </p:cBhvr>
                                      <p:from x="10000" y="10000"/>
                                      <p:to x="200000" y="450000"/>
                                    </p:animScale>
                                    <p:animScale>
                                      <p:cBhvr>
                                        <p:cTn id="43" dur="1230" accel="100000" fill="hold">
                                          <p:stCondLst>
                                            <p:cond delay="770"/>
                                          </p:stCondLst>
                                        </p:cTn>
                                        <p:tgtEl>
                                          <p:spTgt spid="21510"/>
                                        </p:tgtEl>
                                      </p:cBhvr>
                                      <p:from x="200000" y="450000"/>
                                      <p:to x="100000" y="100000"/>
                                    </p:animScale>
                                    <p:set>
                                      <p:cBhvr>
                                        <p:cTn id="44" dur="770" fill="hold"/>
                                        <p:tgtEl>
                                          <p:spTgt spid="21510"/>
                                        </p:tgtEl>
                                        <p:attrNameLst>
                                          <p:attrName>ppt_x</p:attrName>
                                        </p:attrNameLst>
                                      </p:cBhvr>
                                      <p:to>
                                        <p:strVal val="(0.5)"/>
                                      </p:to>
                                    </p:set>
                                    <p:anim from="(0.5)" to="(#ppt_x)" calcmode="lin" valueType="num">
                                      <p:cBhvr>
                                        <p:cTn id="45" dur="1230" accel="100000" fill="hold">
                                          <p:stCondLst>
                                            <p:cond delay="770"/>
                                          </p:stCondLst>
                                        </p:cTn>
                                        <p:tgtEl>
                                          <p:spTgt spid="21510"/>
                                        </p:tgtEl>
                                        <p:attrNameLst>
                                          <p:attrName>ppt_x</p:attrName>
                                        </p:attrNameLst>
                                      </p:cBhvr>
                                    </p:anim>
                                    <p:set>
                                      <p:cBhvr>
                                        <p:cTn id="46" dur="770" fill="hold"/>
                                        <p:tgtEl>
                                          <p:spTgt spid="21510"/>
                                        </p:tgtEl>
                                        <p:attrNameLst>
                                          <p:attrName>ppt_y</p:attrName>
                                        </p:attrNameLst>
                                      </p:cBhvr>
                                      <p:to>
                                        <p:strVal val="(#ppt_y+0.4)"/>
                                      </p:to>
                                    </p:set>
                                    <p:anim from="(#ppt_y+0.4)" to="(#ppt_y)" calcmode="lin" valueType="num">
                                      <p:cBhvr>
                                        <p:cTn id="47" dur="1230" accel="100000" fill="hold">
                                          <p:stCondLst>
                                            <p:cond delay="770"/>
                                          </p:stCondLst>
                                        </p:cTn>
                                        <p:tgtEl>
                                          <p:spTgt spid="21510"/>
                                        </p:tgtEl>
                                        <p:attrNameLst>
                                          <p:attrName>ppt_y</p:attrName>
                                        </p:attrNameLst>
                                      </p:cBhvr>
                                    </p:anim>
                                  </p:childTnLst>
                                </p:cTn>
                              </p:par>
                              <p:par>
                                <p:cTn id="48" presetID="51" presetClass="entr" presetSubtype="0" fill="hold" nodeType="withEffect">
                                  <p:stCondLst>
                                    <p:cond delay="0"/>
                                  </p:stCondLst>
                                  <p:childTnLst>
                                    <p:set>
                                      <p:cBhvr>
                                        <p:cTn id="49" dur="1" fill="hold">
                                          <p:stCondLst>
                                            <p:cond delay="0"/>
                                          </p:stCondLst>
                                        </p:cTn>
                                        <p:tgtEl>
                                          <p:spTgt spid="21509"/>
                                        </p:tgtEl>
                                        <p:attrNameLst>
                                          <p:attrName>style.visibility</p:attrName>
                                        </p:attrNameLst>
                                      </p:cBhvr>
                                      <p:to>
                                        <p:strVal val="visible"/>
                                      </p:to>
                                    </p:set>
                                    <p:animEffect transition="in" filter="fade">
                                      <p:cBhvr>
                                        <p:cTn id="50" dur="770" decel="100000"/>
                                        <p:tgtEl>
                                          <p:spTgt spid="21509"/>
                                        </p:tgtEl>
                                      </p:cBhvr>
                                    </p:animEffect>
                                    <p:animScale>
                                      <p:cBhvr>
                                        <p:cTn id="51" dur="770" decel="100000"/>
                                        <p:tgtEl>
                                          <p:spTgt spid="21509"/>
                                        </p:tgtEl>
                                      </p:cBhvr>
                                      <p:from x="10000" y="10000"/>
                                      <p:to x="200000" y="450000"/>
                                    </p:animScale>
                                    <p:animScale>
                                      <p:cBhvr>
                                        <p:cTn id="52" dur="1230" accel="100000" fill="hold">
                                          <p:stCondLst>
                                            <p:cond delay="770"/>
                                          </p:stCondLst>
                                        </p:cTn>
                                        <p:tgtEl>
                                          <p:spTgt spid="21509"/>
                                        </p:tgtEl>
                                      </p:cBhvr>
                                      <p:from x="200000" y="450000"/>
                                      <p:to x="100000" y="100000"/>
                                    </p:animScale>
                                    <p:set>
                                      <p:cBhvr>
                                        <p:cTn id="53" dur="770" fill="hold"/>
                                        <p:tgtEl>
                                          <p:spTgt spid="21509"/>
                                        </p:tgtEl>
                                        <p:attrNameLst>
                                          <p:attrName>ppt_x</p:attrName>
                                        </p:attrNameLst>
                                      </p:cBhvr>
                                      <p:to>
                                        <p:strVal val="(0.5)"/>
                                      </p:to>
                                    </p:set>
                                    <p:anim from="(0.5)" to="(#ppt_x)" calcmode="lin" valueType="num">
                                      <p:cBhvr>
                                        <p:cTn id="54" dur="1230" accel="100000" fill="hold">
                                          <p:stCondLst>
                                            <p:cond delay="770"/>
                                          </p:stCondLst>
                                        </p:cTn>
                                        <p:tgtEl>
                                          <p:spTgt spid="21509"/>
                                        </p:tgtEl>
                                        <p:attrNameLst>
                                          <p:attrName>ppt_x</p:attrName>
                                        </p:attrNameLst>
                                      </p:cBhvr>
                                    </p:anim>
                                    <p:set>
                                      <p:cBhvr>
                                        <p:cTn id="55" dur="770" fill="hold"/>
                                        <p:tgtEl>
                                          <p:spTgt spid="21509"/>
                                        </p:tgtEl>
                                        <p:attrNameLst>
                                          <p:attrName>ppt_y</p:attrName>
                                        </p:attrNameLst>
                                      </p:cBhvr>
                                      <p:to>
                                        <p:strVal val="(#ppt_y+0.4)"/>
                                      </p:to>
                                    </p:set>
                                    <p:anim from="(#ppt_y+0.4)" to="(#ppt_y)" calcmode="lin" valueType="num">
                                      <p:cBhvr>
                                        <p:cTn id="56" dur="1230" accel="100000" fill="hold">
                                          <p:stCondLst>
                                            <p:cond delay="770"/>
                                          </p:stCondLst>
                                        </p:cTn>
                                        <p:tgtEl>
                                          <p:spTgt spid="21509"/>
                                        </p:tgtEl>
                                        <p:attrNameLst>
                                          <p:attrName>ppt_y</p:attrName>
                                        </p:attrNameLst>
                                      </p:cBhvr>
                                    </p:anim>
                                  </p:childTnLst>
                                </p:cTn>
                              </p:par>
                            </p:childTnLst>
                          </p:cTn>
                        </p:par>
                        <p:par>
                          <p:cTn id="57" fill="hold">
                            <p:stCondLst>
                              <p:cond delay="2000"/>
                            </p:stCondLst>
                            <p:childTnLst>
                              <p:par>
                                <p:cTn id="58" presetID="55" presetClass="entr" presetSubtype="0" fill="hold" grpId="0" nodeType="afterEffect">
                                  <p:stCondLst>
                                    <p:cond delay="0"/>
                                  </p:stCondLst>
                                  <p:childTnLst>
                                    <p:set>
                                      <p:cBhvr>
                                        <p:cTn id="59" dur="1" fill="hold">
                                          <p:stCondLst>
                                            <p:cond delay="0"/>
                                          </p:stCondLst>
                                        </p:cTn>
                                        <p:tgtEl>
                                          <p:spTgt spid="21511"/>
                                        </p:tgtEl>
                                        <p:attrNameLst>
                                          <p:attrName>style.visibility</p:attrName>
                                        </p:attrNameLst>
                                      </p:cBhvr>
                                      <p:to>
                                        <p:strVal val="visible"/>
                                      </p:to>
                                    </p:set>
                                    <p:anim calcmode="lin" valueType="num">
                                      <p:cBhvr>
                                        <p:cTn id="60" dur="1000" fill="hold"/>
                                        <p:tgtEl>
                                          <p:spTgt spid="21511"/>
                                        </p:tgtEl>
                                        <p:attrNameLst>
                                          <p:attrName>ppt_w</p:attrName>
                                        </p:attrNameLst>
                                      </p:cBhvr>
                                      <p:tavLst>
                                        <p:tav tm="0">
                                          <p:val>
                                            <p:strVal val="#ppt_w*0.70"/>
                                          </p:val>
                                        </p:tav>
                                        <p:tav tm="100000">
                                          <p:val>
                                            <p:strVal val="#ppt_w"/>
                                          </p:val>
                                        </p:tav>
                                      </p:tavLst>
                                    </p:anim>
                                    <p:anim calcmode="lin" valueType="num">
                                      <p:cBhvr>
                                        <p:cTn id="61" dur="1000" fill="hold"/>
                                        <p:tgtEl>
                                          <p:spTgt spid="21511"/>
                                        </p:tgtEl>
                                        <p:attrNameLst>
                                          <p:attrName>ppt_h</p:attrName>
                                        </p:attrNameLst>
                                      </p:cBhvr>
                                      <p:tavLst>
                                        <p:tav tm="0">
                                          <p:val>
                                            <p:strVal val="#ppt_h"/>
                                          </p:val>
                                        </p:tav>
                                        <p:tav tm="100000">
                                          <p:val>
                                            <p:strVal val="#ppt_h"/>
                                          </p:val>
                                        </p:tav>
                                      </p:tavLst>
                                    </p:anim>
                                    <p:animEffect transition="in" filter="fade">
                                      <p:cBhvr>
                                        <p:cTn id="62" dur="10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build="p"/>
      <p:bldP spid="21510" grpId="0"/>
      <p:bldP spid="215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121"/>
          <p:cNvSpPr>
            <a:spLocks noGrp="1" noChangeArrowheads="1"/>
          </p:cNvSpPr>
          <p:nvPr>
            <p:ph type="title"/>
          </p:nvPr>
        </p:nvSpPr>
        <p:spPr/>
        <p:txBody>
          <a:bodyPr/>
          <a:lstStyle/>
          <a:p>
            <a:pPr eaLnBrk="1" hangingPunct="1"/>
            <a:r>
              <a:rPr lang="zh-CN" altLang="en-US" smtClean="0"/>
              <a:t>演讲内容</a:t>
            </a:r>
            <a:r>
              <a:rPr lang="en-US" altLang="zh-CN" smtClean="0"/>
              <a:t>:</a:t>
            </a:r>
          </a:p>
        </p:txBody>
      </p:sp>
      <p:sp>
        <p:nvSpPr>
          <p:cNvPr id="5123" name="文本占位符 5122"/>
          <p:cNvSpPr>
            <a:spLocks noGrp="1" noChangeArrowheads="1"/>
          </p:cNvSpPr>
          <p:nvPr>
            <p:ph type="body" idx="1"/>
          </p:nvPr>
        </p:nvSpPr>
        <p:spPr/>
        <p:txBody>
          <a:bodyPr/>
          <a:lstStyle/>
          <a:p>
            <a:pPr eaLnBrk="1" hangingPunct="1"/>
            <a:r>
              <a:rPr lang="en-US" altLang="zh-CN" smtClean="0"/>
              <a:t>1.    </a:t>
            </a:r>
            <a:r>
              <a:rPr lang="zh-CN" altLang="en-US" smtClean="0"/>
              <a:t>电子计算机的产生</a:t>
            </a:r>
          </a:p>
          <a:p>
            <a:pPr eaLnBrk="1" hangingPunct="1"/>
            <a:r>
              <a:rPr lang="en-US" altLang="zh-CN" smtClean="0"/>
              <a:t>2.    </a:t>
            </a:r>
            <a:r>
              <a:rPr lang="zh-CN" altLang="en-US" smtClean="0"/>
              <a:t>电子计算机的发展</a:t>
            </a:r>
          </a:p>
          <a:p>
            <a:pPr eaLnBrk="1" hangingPunct="1"/>
            <a:r>
              <a:rPr lang="en-US" altLang="zh-CN" smtClean="0"/>
              <a:t>3.    </a:t>
            </a:r>
            <a:r>
              <a:rPr lang="zh-CN" altLang="en-US" smtClean="0"/>
              <a:t>电子计算机的特点</a:t>
            </a:r>
          </a:p>
          <a:p>
            <a:pPr eaLnBrk="1" hangingPunct="1"/>
            <a:r>
              <a:rPr lang="en-US" altLang="zh-CN" smtClean="0"/>
              <a:t>4.    </a:t>
            </a:r>
            <a:r>
              <a:rPr lang="zh-CN" altLang="en-US" smtClean="0"/>
              <a:t>电子计算机的应用</a:t>
            </a:r>
          </a:p>
          <a:p>
            <a:pPr eaLnBrk="1" hangingPunct="1">
              <a:buFont typeface="Wingdings" pitchFamily="2" charset="2"/>
              <a:buNone/>
            </a:pPr>
            <a:endParaRPr lang="zh-CN" altLang="en-US" smtClean="0"/>
          </a:p>
        </p:txBody>
      </p:sp>
      <p:pic>
        <p:nvPicPr>
          <p:cNvPr id="5124" name="图片 5123" descr="办公"/>
          <p:cNvPicPr>
            <a:picLocks noChangeAspect="1" noChangeArrowheads="1"/>
          </p:cNvPicPr>
          <p:nvPr/>
        </p:nvPicPr>
        <p:blipFill>
          <a:blip r:embed="rId3" cstate="print"/>
          <a:srcRect/>
          <a:stretch>
            <a:fillRect/>
          </a:stretch>
        </p:blipFill>
        <p:spPr bwMode="auto">
          <a:xfrm>
            <a:off x="6019800" y="3276600"/>
            <a:ext cx="2387600" cy="2387600"/>
          </a:xfrm>
          <a:prstGeom prst="rect">
            <a:avLst/>
          </a:prstGeom>
          <a:noFill/>
          <a:ln w="9525">
            <a:noFill/>
            <a:miter lim="800000"/>
            <a:headEnd/>
            <a:tailEnd/>
          </a:ln>
        </p:spPr>
      </p:pic>
    </p:spTree>
  </p:cSld>
  <p:clrMapOvr>
    <a:masterClrMapping/>
  </p:clrMapOvr>
  <p:transition>
    <p:random/>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bwMode="auto">
          <a:xfrm>
            <a:off x="1371600" y="6248400"/>
            <a:ext cx="1676400" cy="457200"/>
          </a:xfrm>
          <a:noFill/>
          <a:ln>
            <a:miter lim="800000"/>
            <a:headEnd/>
            <a:tailEnd/>
          </a:ln>
        </p:spPr>
        <p:txBody>
          <a:bodyPr/>
          <a:lstStyle/>
          <a:p>
            <a:pPr algn="l"/>
            <a:fld id="{065F4F99-73FE-4F6E-98A5-1A84133AEAAE}" type="slidenum">
              <a:rPr altLang="en-US" noProof="1">
                <a:latin typeface="Arial" pitchFamily="34" charset="0"/>
              </a:rPr>
              <a:pPr algn="l"/>
              <a:t>20</a:t>
            </a:fld>
            <a:endParaRPr lang="zh-CN" altLang="zh-CN" noProof="1">
              <a:latin typeface="Arial" pitchFamily="34" charset="0"/>
            </a:endParaRPr>
          </a:p>
        </p:txBody>
      </p:sp>
      <p:sp>
        <p:nvSpPr>
          <p:cNvPr id="22531" name="Rectangle 2"/>
          <p:cNvSpPr>
            <a:spLocks noChangeArrowheads="1"/>
          </p:cNvSpPr>
          <p:nvPr/>
        </p:nvSpPr>
        <p:spPr bwMode="auto">
          <a:xfrm>
            <a:off x="323850" y="188913"/>
            <a:ext cx="6192838" cy="579437"/>
          </a:xfrm>
          <a:prstGeom prst="rect">
            <a:avLst/>
          </a:prstGeom>
          <a:noFill/>
          <a:ln w="9525" algn="ctr">
            <a:noFill/>
            <a:miter lim="800000"/>
            <a:headEnd/>
            <a:tailEnd/>
          </a:ln>
        </p:spPr>
        <p:txBody>
          <a:bodyPr anchor="ctr"/>
          <a:lstStyle/>
          <a:p>
            <a:pPr>
              <a:buFontTx/>
              <a:buNone/>
            </a:pPr>
            <a:r>
              <a:rPr lang="en-US" altLang="zh-CN" sz="3200">
                <a:solidFill>
                  <a:srgbClr val="CC6600"/>
                </a:solidFill>
              </a:rPr>
              <a:t>Intel</a:t>
            </a:r>
            <a:r>
              <a:rPr lang="zh-CN" altLang="en-US" sz="3200">
                <a:solidFill>
                  <a:srgbClr val="CC6600"/>
                </a:solidFill>
              </a:rPr>
              <a:t>微处理器发展概述 </a:t>
            </a:r>
          </a:p>
        </p:txBody>
      </p:sp>
      <p:sp>
        <p:nvSpPr>
          <p:cNvPr id="22532" name="Rectangle 3"/>
          <p:cNvSpPr>
            <a:spLocks noChangeArrowheads="1"/>
          </p:cNvSpPr>
          <p:nvPr/>
        </p:nvSpPr>
        <p:spPr bwMode="auto">
          <a:xfrm>
            <a:off x="257175" y="1268413"/>
            <a:ext cx="3352800" cy="519112"/>
          </a:xfrm>
          <a:prstGeom prst="rect">
            <a:avLst/>
          </a:prstGeom>
          <a:noFill/>
          <a:ln w="9525">
            <a:noFill/>
            <a:miter lim="800000"/>
            <a:headEnd/>
            <a:tailEnd/>
          </a:ln>
        </p:spPr>
        <p:txBody>
          <a:bodyPr>
            <a:spAutoFit/>
          </a:bodyPr>
          <a:lstStyle/>
          <a:p>
            <a:pPr>
              <a:buFontTx/>
              <a:buNone/>
            </a:pPr>
            <a:r>
              <a:rPr lang="en-US" altLang="zh-CN" sz="2800" dirty="0">
                <a:solidFill>
                  <a:schemeClr val="folHlink"/>
                </a:solidFill>
                <a:latin typeface="楷体_GB2312" pitchFamily="49" charset="-122"/>
                <a:ea typeface="楷体_GB2312" pitchFamily="49" charset="-122"/>
              </a:rPr>
              <a:t>1. </a:t>
            </a:r>
            <a:r>
              <a:rPr lang="zh-CN" altLang="en-US" sz="2800" dirty="0">
                <a:solidFill>
                  <a:schemeClr val="folHlink"/>
                </a:solidFill>
                <a:latin typeface="楷体_GB2312" pitchFamily="49" charset="-122"/>
                <a:ea typeface="楷体_GB2312" pitchFamily="49" charset="-122"/>
              </a:rPr>
              <a:t>第</a:t>
            </a:r>
            <a:r>
              <a:rPr lang="en-US" altLang="zh-CN" sz="2800" dirty="0">
                <a:solidFill>
                  <a:schemeClr val="folHlink"/>
                </a:solidFill>
                <a:latin typeface="楷体_GB2312" pitchFamily="49" charset="-122"/>
                <a:ea typeface="楷体_GB2312" pitchFamily="49" charset="-122"/>
              </a:rPr>
              <a:t>1</a:t>
            </a:r>
            <a:r>
              <a:rPr lang="zh-CN" altLang="en-US" sz="2800" dirty="0">
                <a:solidFill>
                  <a:schemeClr val="folHlink"/>
                </a:solidFill>
                <a:latin typeface="楷体_GB2312" pitchFamily="49" charset="-122"/>
                <a:ea typeface="楷体_GB2312" pitchFamily="49" charset="-122"/>
              </a:rPr>
              <a:t>代微处理器 </a:t>
            </a:r>
          </a:p>
        </p:txBody>
      </p:sp>
      <p:sp>
        <p:nvSpPr>
          <p:cNvPr id="22533" name="Text Box 4"/>
          <p:cNvSpPr txBox="1">
            <a:spLocks noChangeArrowheads="1"/>
          </p:cNvSpPr>
          <p:nvPr/>
        </p:nvSpPr>
        <p:spPr bwMode="auto">
          <a:xfrm>
            <a:off x="492125" y="1828800"/>
            <a:ext cx="6370638" cy="822325"/>
          </a:xfrm>
          <a:prstGeom prst="rect">
            <a:avLst/>
          </a:prstGeom>
          <a:noFill/>
          <a:ln w="9525">
            <a:noFill/>
            <a:miter lim="800000"/>
            <a:headEnd/>
            <a:tailEnd/>
          </a:ln>
        </p:spPr>
        <p:txBody>
          <a:bodyPr>
            <a:spAutoFit/>
          </a:bodyPr>
          <a:lstStyle/>
          <a:p>
            <a:pPr marL="385763" indent="-385763">
              <a:buFontTx/>
              <a:buChar char="•"/>
            </a:pPr>
            <a:r>
              <a:rPr lang="en-US" altLang="zh-CN" dirty="0">
                <a:solidFill>
                  <a:srgbClr val="000000"/>
                </a:solidFill>
                <a:latin typeface="楷体_GB2312" pitchFamily="49" charset="-122"/>
                <a:ea typeface="楷体_GB2312" pitchFamily="49" charset="-122"/>
              </a:rPr>
              <a:t>Intel4004/4040</a:t>
            </a:r>
            <a:r>
              <a:rPr lang="en-US" altLang="zh-CN" dirty="0">
                <a:solidFill>
                  <a:srgbClr val="000000"/>
                </a:solidFill>
                <a:latin typeface="Times New Roman" pitchFamily="18" charset="0"/>
                <a:ea typeface="楷体_GB2312" pitchFamily="49" charset="-122"/>
              </a:rPr>
              <a:t>—</a:t>
            </a:r>
            <a:r>
              <a:rPr lang="en-US" altLang="zh-CN" dirty="0">
                <a:solidFill>
                  <a:srgbClr val="000000"/>
                </a:solidFill>
                <a:latin typeface="楷体_GB2312" pitchFamily="49" charset="-122"/>
                <a:ea typeface="楷体_GB2312" pitchFamily="49" charset="-122"/>
              </a:rPr>
              <a:t>4</a:t>
            </a:r>
            <a:r>
              <a:rPr lang="zh-CN" altLang="en-US" dirty="0">
                <a:solidFill>
                  <a:srgbClr val="000000"/>
                </a:solidFill>
                <a:latin typeface="楷体_GB2312" pitchFamily="49" charset="-122"/>
                <a:ea typeface="楷体_GB2312" pitchFamily="49" charset="-122"/>
              </a:rPr>
              <a:t>位微处理器</a:t>
            </a:r>
            <a:r>
              <a:rPr lang="en-US" altLang="zh-CN" sz="2000" dirty="0">
                <a:solidFill>
                  <a:srgbClr val="0000FF"/>
                </a:solidFill>
                <a:latin typeface="楷体_GB2312" pitchFamily="49" charset="-122"/>
                <a:ea typeface="楷体_GB2312" pitchFamily="49" charset="-122"/>
              </a:rPr>
              <a:t>(1971)</a:t>
            </a:r>
          </a:p>
          <a:p>
            <a:pPr marL="385763" indent="-385763">
              <a:buFontTx/>
              <a:buChar char="•"/>
            </a:pPr>
            <a:r>
              <a:rPr lang="en-US" altLang="zh-CN" dirty="0">
                <a:solidFill>
                  <a:srgbClr val="000000"/>
                </a:solidFill>
                <a:latin typeface="楷体_GB2312" pitchFamily="49" charset="-122"/>
                <a:ea typeface="楷体_GB2312" pitchFamily="49" charset="-122"/>
              </a:rPr>
              <a:t>Intel8008 </a:t>
            </a:r>
            <a:r>
              <a:rPr lang="en-US" altLang="zh-CN" dirty="0">
                <a:solidFill>
                  <a:srgbClr val="000000"/>
                </a:solidFill>
                <a:latin typeface="Times New Roman" pitchFamily="18" charset="0"/>
                <a:ea typeface="楷体_GB2312" pitchFamily="49" charset="-122"/>
              </a:rPr>
              <a:t>—</a:t>
            </a:r>
            <a:r>
              <a:rPr lang="en-US" altLang="zh-CN" dirty="0">
                <a:solidFill>
                  <a:srgbClr val="000000"/>
                </a:solidFill>
                <a:latin typeface="楷体_GB2312" pitchFamily="49" charset="-122"/>
                <a:ea typeface="楷体_GB2312" pitchFamily="49" charset="-122"/>
              </a:rPr>
              <a:t> </a:t>
            </a:r>
            <a:r>
              <a:rPr lang="zh-CN" altLang="en-US" dirty="0">
                <a:solidFill>
                  <a:srgbClr val="000000"/>
                </a:solidFill>
                <a:latin typeface="楷体_GB2312" pitchFamily="49" charset="-122"/>
                <a:ea typeface="楷体_GB2312" pitchFamily="49" charset="-122"/>
              </a:rPr>
              <a:t>低档</a:t>
            </a:r>
            <a:r>
              <a:rPr lang="en-US" altLang="zh-CN" dirty="0">
                <a:solidFill>
                  <a:srgbClr val="000000"/>
                </a:solidFill>
                <a:latin typeface="楷体_GB2312" pitchFamily="49" charset="-122"/>
                <a:ea typeface="楷体_GB2312" pitchFamily="49" charset="-122"/>
              </a:rPr>
              <a:t>8</a:t>
            </a:r>
            <a:r>
              <a:rPr lang="zh-CN" altLang="en-US" dirty="0">
                <a:solidFill>
                  <a:srgbClr val="000000"/>
                </a:solidFill>
                <a:latin typeface="楷体_GB2312" pitchFamily="49" charset="-122"/>
                <a:ea typeface="楷体_GB2312" pitchFamily="49" charset="-122"/>
              </a:rPr>
              <a:t>位微处理器</a:t>
            </a:r>
            <a:r>
              <a:rPr lang="en-US" altLang="zh-CN" sz="2000" dirty="0">
                <a:solidFill>
                  <a:srgbClr val="0000FF"/>
                </a:solidFill>
                <a:latin typeface="楷体_GB2312" pitchFamily="49" charset="-122"/>
                <a:ea typeface="楷体_GB2312" pitchFamily="49" charset="-122"/>
              </a:rPr>
              <a:t>(1972)</a:t>
            </a:r>
          </a:p>
        </p:txBody>
      </p:sp>
      <p:sp>
        <p:nvSpPr>
          <p:cNvPr id="510981" name="Rectangle 5"/>
          <p:cNvSpPr>
            <a:spLocks noChangeArrowheads="1"/>
          </p:cNvSpPr>
          <p:nvPr/>
        </p:nvSpPr>
        <p:spPr bwMode="auto">
          <a:xfrm>
            <a:off x="2555875" y="3716338"/>
            <a:ext cx="3352800" cy="519112"/>
          </a:xfrm>
          <a:prstGeom prst="rect">
            <a:avLst/>
          </a:prstGeom>
          <a:noFill/>
          <a:ln w="9525">
            <a:noFill/>
            <a:miter lim="800000"/>
            <a:headEnd/>
            <a:tailEnd/>
          </a:ln>
        </p:spPr>
        <p:txBody>
          <a:bodyPr>
            <a:spAutoFit/>
          </a:bodyPr>
          <a:lstStyle/>
          <a:p>
            <a:pPr>
              <a:buFontTx/>
              <a:buNone/>
            </a:pPr>
            <a:r>
              <a:rPr lang="en-US" altLang="zh-CN" sz="2800">
                <a:solidFill>
                  <a:schemeClr val="folHlink"/>
                </a:solidFill>
                <a:latin typeface="楷体_GB2312" pitchFamily="49" charset="-122"/>
                <a:ea typeface="楷体_GB2312" pitchFamily="49" charset="-122"/>
              </a:rPr>
              <a:t>2. </a:t>
            </a:r>
            <a:r>
              <a:rPr lang="zh-CN" altLang="en-US" sz="2800">
                <a:solidFill>
                  <a:schemeClr val="folHlink"/>
                </a:solidFill>
                <a:latin typeface="楷体_GB2312" pitchFamily="49" charset="-122"/>
                <a:ea typeface="楷体_GB2312" pitchFamily="49" charset="-122"/>
              </a:rPr>
              <a:t>第</a:t>
            </a:r>
            <a:r>
              <a:rPr lang="en-US" altLang="zh-CN" sz="2800">
                <a:solidFill>
                  <a:schemeClr val="folHlink"/>
                </a:solidFill>
                <a:latin typeface="楷体_GB2312" pitchFamily="49" charset="-122"/>
                <a:ea typeface="楷体_GB2312" pitchFamily="49" charset="-122"/>
              </a:rPr>
              <a:t>2</a:t>
            </a:r>
            <a:r>
              <a:rPr lang="zh-CN" altLang="en-US" sz="2800">
                <a:solidFill>
                  <a:schemeClr val="folHlink"/>
                </a:solidFill>
                <a:latin typeface="楷体_GB2312" pitchFamily="49" charset="-122"/>
                <a:ea typeface="楷体_GB2312" pitchFamily="49" charset="-122"/>
              </a:rPr>
              <a:t>代微处理器 </a:t>
            </a:r>
          </a:p>
        </p:txBody>
      </p:sp>
      <p:sp>
        <p:nvSpPr>
          <p:cNvPr id="510982" name="Text Box 6"/>
          <p:cNvSpPr txBox="1">
            <a:spLocks noChangeArrowheads="1"/>
          </p:cNvSpPr>
          <p:nvPr/>
        </p:nvSpPr>
        <p:spPr bwMode="auto">
          <a:xfrm>
            <a:off x="2741613" y="4292600"/>
            <a:ext cx="5862637" cy="1296988"/>
          </a:xfrm>
          <a:prstGeom prst="rect">
            <a:avLst/>
          </a:prstGeom>
          <a:noFill/>
          <a:ln w="9525">
            <a:noFill/>
            <a:miter lim="800000"/>
            <a:headEnd/>
            <a:tailEnd/>
          </a:ln>
        </p:spPr>
        <p:txBody>
          <a:bodyPr>
            <a:spAutoFit/>
          </a:bodyPr>
          <a:lstStyle/>
          <a:p>
            <a:pPr marL="385763" indent="-385763">
              <a:lnSpc>
                <a:spcPct val="110000"/>
              </a:lnSpc>
              <a:buFontTx/>
              <a:buChar char="•"/>
            </a:pPr>
            <a:r>
              <a:rPr lang="en-US" altLang="zh-CN">
                <a:solidFill>
                  <a:srgbClr val="000000"/>
                </a:solidFill>
                <a:latin typeface="楷体_GB2312" pitchFamily="49" charset="-122"/>
                <a:ea typeface="楷体_GB2312" pitchFamily="49" charset="-122"/>
              </a:rPr>
              <a:t>Intel8080/8085</a:t>
            </a:r>
            <a:r>
              <a:rPr lang="en-US" altLang="zh-CN">
                <a:solidFill>
                  <a:srgbClr val="000000"/>
                </a:solidFill>
                <a:latin typeface="Times New Roman" pitchFamily="18" charset="0"/>
                <a:ea typeface="楷体_GB2312" pitchFamily="49" charset="-122"/>
              </a:rPr>
              <a:t>—</a:t>
            </a:r>
            <a:r>
              <a:rPr lang="en-US" altLang="zh-CN">
                <a:solidFill>
                  <a:srgbClr val="000000"/>
                </a:solidFill>
                <a:latin typeface="楷体_GB2312" pitchFamily="49" charset="-122"/>
                <a:ea typeface="楷体_GB2312" pitchFamily="49" charset="-122"/>
              </a:rPr>
              <a:t> 8</a:t>
            </a:r>
            <a:r>
              <a:rPr lang="zh-CN" altLang="en-US">
                <a:solidFill>
                  <a:srgbClr val="000000"/>
                </a:solidFill>
                <a:latin typeface="楷体_GB2312" pitchFamily="49" charset="-122"/>
                <a:ea typeface="楷体_GB2312" pitchFamily="49" charset="-122"/>
              </a:rPr>
              <a:t>位微处理器</a:t>
            </a:r>
            <a:r>
              <a:rPr lang="en-US" altLang="zh-CN">
                <a:solidFill>
                  <a:srgbClr val="0000FF"/>
                </a:solidFill>
                <a:latin typeface="楷体_GB2312" pitchFamily="49" charset="-122"/>
                <a:ea typeface="楷体_GB2312" pitchFamily="49" charset="-122"/>
              </a:rPr>
              <a:t>(1974)</a:t>
            </a:r>
            <a:endParaRPr lang="en-US" altLang="zh-CN">
              <a:solidFill>
                <a:srgbClr val="000000"/>
              </a:solidFill>
              <a:latin typeface="楷体_GB2312" pitchFamily="49" charset="-122"/>
              <a:ea typeface="楷体_GB2312" pitchFamily="49" charset="-122"/>
            </a:endParaRPr>
          </a:p>
          <a:p>
            <a:pPr marL="385763" indent="-385763">
              <a:lnSpc>
                <a:spcPct val="110000"/>
              </a:lnSpc>
              <a:buFontTx/>
              <a:buChar char="•"/>
            </a:pPr>
            <a:r>
              <a:rPr lang="zh-CN" altLang="en-US">
                <a:solidFill>
                  <a:srgbClr val="000000"/>
                </a:solidFill>
                <a:latin typeface="楷体_GB2312" pitchFamily="49" charset="-122"/>
                <a:ea typeface="楷体_GB2312" pitchFamily="49" charset="-122"/>
              </a:rPr>
              <a:t>指令比较完善，有了中断与</a:t>
            </a:r>
            <a:r>
              <a:rPr lang="en-US" altLang="zh-CN">
                <a:solidFill>
                  <a:srgbClr val="000000"/>
                </a:solidFill>
                <a:latin typeface="楷体_GB2312" pitchFamily="49" charset="-122"/>
                <a:ea typeface="楷体_GB2312" pitchFamily="49" charset="-122"/>
              </a:rPr>
              <a:t>DMA</a:t>
            </a:r>
          </a:p>
          <a:p>
            <a:pPr marL="385763" indent="-385763">
              <a:lnSpc>
                <a:spcPct val="110000"/>
              </a:lnSpc>
              <a:buFontTx/>
              <a:buChar char="•"/>
            </a:pPr>
            <a:r>
              <a:rPr lang="zh-CN" altLang="en-US">
                <a:solidFill>
                  <a:srgbClr val="000000"/>
                </a:solidFill>
                <a:latin typeface="楷体_GB2312" pitchFamily="49" charset="-122"/>
                <a:ea typeface="楷体_GB2312" pitchFamily="49" charset="-122"/>
              </a:rPr>
              <a:t>汇编、</a:t>
            </a:r>
            <a:r>
              <a:rPr lang="en-US" altLang="zh-CN">
                <a:solidFill>
                  <a:srgbClr val="000000"/>
                </a:solidFill>
                <a:latin typeface="楷体_GB2312" pitchFamily="49" charset="-122"/>
                <a:ea typeface="楷体_GB2312" pitchFamily="49" charset="-122"/>
              </a:rPr>
              <a:t>BASIC</a:t>
            </a:r>
            <a:r>
              <a:rPr lang="zh-CN" altLang="en-US">
                <a:solidFill>
                  <a:srgbClr val="000000"/>
                </a:solidFill>
                <a:latin typeface="楷体_GB2312" pitchFamily="49" charset="-122"/>
                <a:ea typeface="楷体_GB2312" pitchFamily="49" charset="-122"/>
              </a:rPr>
              <a:t>、</a:t>
            </a:r>
            <a:r>
              <a:rPr lang="en-US" altLang="zh-CN">
                <a:solidFill>
                  <a:srgbClr val="000000"/>
                </a:solidFill>
                <a:latin typeface="楷体_GB2312" pitchFamily="49" charset="-122"/>
                <a:ea typeface="楷体_GB2312" pitchFamily="49" charset="-122"/>
              </a:rPr>
              <a:t>FORTRAN</a:t>
            </a:r>
          </a:p>
        </p:txBody>
      </p:sp>
      <p:grpSp>
        <p:nvGrpSpPr>
          <p:cNvPr id="22536" name="Group 7"/>
          <p:cNvGrpSpPr>
            <a:grpSpLocks/>
          </p:cNvGrpSpPr>
          <p:nvPr/>
        </p:nvGrpSpPr>
        <p:grpSpPr bwMode="auto">
          <a:xfrm>
            <a:off x="6981825" y="1412875"/>
            <a:ext cx="2162175" cy="1606550"/>
            <a:chOff x="4398" y="260"/>
            <a:chExt cx="1362" cy="1012"/>
          </a:xfrm>
        </p:grpSpPr>
        <p:pic>
          <p:nvPicPr>
            <p:cNvPr id="22541" name="Picture 8" descr="4004"/>
            <p:cNvPicPr>
              <a:picLocks noChangeAspect="1" noChangeArrowheads="1"/>
            </p:cNvPicPr>
            <p:nvPr/>
          </p:nvPicPr>
          <p:blipFill>
            <a:blip r:embed="rId2" cstate="print"/>
            <a:srcRect/>
            <a:stretch>
              <a:fillRect/>
            </a:stretch>
          </p:blipFill>
          <p:spPr bwMode="auto">
            <a:xfrm>
              <a:off x="4411" y="260"/>
              <a:ext cx="1349" cy="1012"/>
            </a:xfrm>
            <a:prstGeom prst="rect">
              <a:avLst/>
            </a:prstGeom>
            <a:noFill/>
            <a:ln w="9525">
              <a:noFill/>
              <a:miter lim="800000"/>
              <a:headEnd/>
              <a:tailEnd/>
            </a:ln>
          </p:spPr>
        </p:pic>
        <p:sp>
          <p:nvSpPr>
            <p:cNvPr id="22542" name="Text Box 9"/>
            <p:cNvSpPr txBox="1">
              <a:spLocks noChangeArrowheads="1"/>
            </p:cNvSpPr>
            <p:nvPr/>
          </p:nvSpPr>
          <p:spPr bwMode="auto">
            <a:xfrm rot="2016638">
              <a:off x="4398" y="944"/>
              <a:ext cx="661" cy="212"/>
            </a:xfrm>
            <a:prstGeom prst="rect">
              <a:avLst/>
            </a:prstGeom>
            <a:noFill/>
            <a:ln w="38100">
              <a:noFill/>
              <a:miter lim="800000"/>
              <a:headEnd/>
              <a:tailEnd/>
            </a:ln>
          </p:spPr>
          <p:txBody>
            <a:bodyPr wrap="none">
              <a:spAutoFit/>
            </a:bodyPr>
            <a:lstStyle/>
            <a:p>
              <a:pPr>
                <a:buFontTx/>
                <a:buNone/>
              </a:pPr>
              <a:r>
                <a:rPr lang="en-US" altLang="zh-CN" sz="1600">
                  <a:latin typeface="Times New Roman" pitchFamily="18" charset="0"/>
                </a:rPr>
                <a:t>Intel 4004</a:t>
              </a:r>
            </a:p>
          </p:txBody>
        </p:sp>
      </p:grpSp>
      <p:grpSp>
        <p:nvGrpSpPr>
          <p:cNvPr id="3" name="Group 10"/>
          <p:cNvGrpSpPr>
            <a:grpSpLocks/>
          </p:cNvGrpSpPr>
          <p:nvPr/>
        </p:nvGrpSpPr>
        <p:grpSpPr bwMode="auto">
          <a:xfrm>
            <a:off x="395288" y="3860800"/>
            <a:ext cx="1944687" cy="1458913"/>
            <a:chOff x="4380" y="2364"/>
            <a:chExt cx="1225" cy="919"/>
          </a:xfrm>
        </p:grpSpPr>
        <p:pic>
          <p:nvPicPr>
            <p:cNvPr id="22539" name="Picture 11" descr="8085"/>
            <p:cNvPicPr>
              <a:picLocks noChangeAspect="1" noChangeArrowheads="1"/>
            </p:cNvPicPr>
            <p:nvPr/>
          </p:nvPicPr>
          <p:blipFill>
            <a:blip r:embed="rId3" cstate="print"/>
            <a:srcRect/>
            <a:stretch>
              <a:fillRect/>
            </a:stretch>
          </p:blipFill>
          <p:spPr bwMode="auto">
            <a:xfrm>
              <a:off x="4380" y="2364"/>
              <a:ext cx="1225" cy="919"/>
            </a:xfrm>
            <a:prstGeom prst="rect">
              <a:avLst/>
            </a:prstGeom>
            <a:noFill/>
            <a:ln w="9525">
              <a:noFill/>
              <a:miter lim="800000"/>
              <a:headEnd/>
              <a:tailEnd/>
            </a:ln>
          </p:spPr>
        </p:pic>
        <p:sp>
          <p:nvSpPr>
            <p:cNvPr id="22540" name="Text Box 12"/>
            <p:cNvSpPr txBox="1">
              <a:spLocks noChangeArrowheads="1"/>
            </p:cNvSpPr>
            <p:nvPr/>
          </p:nvSpPr>
          <p:spPr bwMode="auto">
            <a:xfrm rot="983481">
              <a:off x="4481" y="2956"/>
              <a:ext cx="661" cy="212"/>
            </a:xfrm>
            <a:prstGeom prst="rect">
              <a:avLst/>
            </a:prstGeom>
            <a:noFill/>
            <a:ln w="38100">
              <a:noFill/>
              <a:miter lim="800000"/>
              <a:headEnd/>
              <a:tailEnd/>
            </a:ln>
          </p:spPr>
          <p:txBody>
            <a:bodyPr wrap="none">
              <a:spAutoFit/>
            </a:bodyPr>
            <a:lstStyle/>
            <a:p>
              <a:pPr>
                <a:buFontTx/>
                <a:buNone/>
              </a:pPr>
              <a:r>
                <a:rPr lang="en-US" altLang="zh-CN" sz="1600">
                  <a:latin typeface="Times New Roman" pitchFamily="18" charset="0"/>
                </a:rPr>
                <a:t>Intel 8085</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1"/>
                                        </p:tgtEl>
                                        <p:attrNameLst>
                                          <p:attrName>style.visibility</p:attrName>
                                        </p:attrNameLst>
                                      </p:cBhvr>
                                      <p:to>
                                        <p:strVal val="visible"/>
                                      </p:to>
                                    </p:set>
                                    <p:animEffect transition="in" filter="blinds(horizontal)">
                                      <p:cBhvr>
                                        <p:cTn id="7" dur="500"/>
                                        <p:tgtEl>
                                          <p:spTgt spid="51098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0982"/>
                                        </p:tgtEl>
                                        <p:attrNameLst>
                                          <p:attrName>style.visibility</p:attrName>
                                        </p:attrNameLst>
                                      </p:cBhvr>
                                      <p:to>
                                        <p:strVal val="visible"/>
                                      </p:to>
                                    </p:set>
                                    <p:animEffect transition="in" filter="blinds(horizontal)">
                                      <p:cBhvr>
                                        <p:cTn id="10" dur="500"/>
                                        <p:tgtEl>
                                          <p:spTgt spid="510982"/>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1" grpId="0"/>
      <p:bldP spid="5109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2"/>
          </p:nvPr>
        </p:nvSpPr>
        <p:spPr bwMode="auto">
          <a:xfrm>
            <a:off x="1371600" y="6248400"/>
            <a:ext cx="1676400" cy="457200"/>
          </a:xfrm>
          <a:noFill/>
          <a:ln>
            <a:miter lim="800000"/>
            <a:headEnd/>
            <a:tailEnd/>
          </a:ln>
        </p:spPr>
        <p:txBody>
          <a:bodyPr/>
          <a:lstStyle/>
          <a:p>
            <a:pPr algn="l"/>
            <a:fld id="{E0CB0168-880E-4926-96CE-325C845E64C7}" type="slidenum">
              <a:rPr altLang="en-US" noProof="1">
                <a:latin typeface="Arial" pitchFamily="34" charset="0"/>
              </a:rPr>
              <a:pPr algn="l"/>
              <a:t>21</a:t>
            </a:fld>
            <a:endParaRPr lang="zh-CN" altLang="zh-CN" noProof="1">
              <a:latin typeface="Arial" pitchFamily="34" charset="0"/>
            </a:endParaRPr>
          </a:p>
        </p:txBody>
      </p:sp>
      <p:pic>
        <p:nvPicPr>
          <p:cNvPr id="23555" name="Picture 2" descr="80286"/>
          <p:cNvPicPr>
            <a:picLocks noChangeAspect="1" noChangeArrowheads="1"/>
          </p:cNvPicPr>
          <p:nvPr/>
        </p:nvPicPr>
        <p:blipFill>
          <a:blip r:embed="rId2" cstate="print"/>
          <a:srcRect/>
          <a:stretch>
            <a:fillRect/>
          </a:stretch>
        </p:blipFill>
        <p:spPr bwMode="auto">
          <a:xfrm>
            <a:off x="6529388" y="4652963"/>
            <a:ext cx="2219325" cy="1665287"/>
          </a:xfrm>
          <a:prstGeom prst="rect">
            <a:avLst/>
          </a:prstGeom>
          <a:noFill/>
          <a:ln w="9525">
            <a:noFill/>
            <a:miter lim="800000"/>
            <a:headEnd/>
            <a:tailEnd/>
          </a:ln>
        </p:spPr>
      </p:pic>
      <p:sp>
        <p:nvSpPr>
          <p:cNvPr id="23556" name="Rectangle 3"/>
          <p:cNvSpPr>
            <a:spLocks noChangeArrowheads="1"/>
          </p:cNvSpPr>
          <p:nvPr/>
        </p:nvSpPr>
        <p:spPr bwMode="auto">
          <a:xfrm>
            <a:off x="287338" y="1296988"/>
            <a:ext cx="4256087" cy="519112"/>
          </a:xfrm>
          <a:prstGeom prst="rect">
            <a:avLst/>
          </a:prstGeom>
          <a:noFill/>
          <a:ln w="9525">
            <a:noFill/>
            <a:miter lim="800000"/>
            <a:headEnd/>
            <a:tailEnd/>
          </a:ln>
        </p:spPr>
        <p:txBody>
          <a:bodyPr>
            <a:spAutoFit/>
          </a:bodyPr>
          <a:lstStyle/>
          <a:p>
            <a:pPr>
              <a:buFontTx/>
              <a:buNone/>
            </a:pPr>
            <a:r>
              <a:rPr lang="en-US" altLang="zh-CN" sz="2800">
                <a:solidFill>
                  <a:schemeClr val="folHlink"/>
                </a:solidFill>
                <a:latin typeface="楷体_GB2312" pitchFamily="49" charset="-122"/>
                <a:ea typeface="楷体_GB2312" pitchFamily="49" charset="-122"/>
              </a:rPr>
              <a:t>3. </a:t>
            </a:r>
            <a:r>
              <a:rPr lang="zh-CN" altLang="en-US" sz="2800">
                <a:solidFill>
                  <a:schemeClr val="folHlink"/>
                </a:solidFill>
                <a:latin typeface="楷体_GB2312" pitchFamily="49" charset="-122"/>
                <a:ea typeface="楷体_GB2312" pitchFamily="49" charset="-122"/>
              </a:rPr>
              <a:t>第</a:t>
            </a:r>
            <a:r>
              <a:rPr lang="en-US" altLang="zh-CN" sz="2800">
                <a:solidFill>
                  <a:schemeClr val="folHlink"/>
                </a:solidFill>
                <a:latin typeface="楷体_GB2312" pitchFamily="49" charset="-122"/>
                <a:ea typeface="楷体_GB2312" pitchFamily="49" charset="-122"/>
              </a:rPr>
              <a:t>3</a:t>
            </a:r>
            <a:r>
              <a:rPr lang="zh-CN" altLang="en-US" sz="2800">
                <a:solidFill>
                  <a:schemeClr val="folHlink"/>
                </a:solidFill>
                <a:latin typeface="楷体_GB2312" pitchFamily="49" charset="-122"/>
                <a:ea typeface="楷体_GB2312" pitchFamily="49" charset="-122"/>
              </a:rPr>
              <a:t>代微处理器 </a:t>
            </a:r>
          </a:p>
        </p:txBody>
      </p:sp>
      <p:sp>
        <p:nvSpPr>
          <p:cNvPr id="512004" name="Text Box 4"/>
          <p:cNvSpPr txBox="1">
            <a:spLocks noChangeArrowheads="1"/>
          </p:cNvSpPr>
          <p:nvPr/>
        </p:nvSpPr>
        <p:spPr bwMode="auto">
          <a:xfrm>
            <a:off x="357188" y="1800225"/>
            <a:ext cx="6302375" cy="4318000"/>
          </a:xfrm>
          <a:prstGeom prst="rect">
            <a:avLst/>
          </a:prstGeom>
          <a:noFill/>
          <a:ln w="9525">
            <a:noFill/>
            <a:miter lim="800000"/>
            <a:headEnd/>
            <a:tailEnd/>
          </a:ln>
          <a:effectLst/>
        </p:spPr>
        <p:txBody>
          <a:bodyPr>
            <a:spAutoFit/>
          </a:bodyPr>
          <a:lstStyle/>
          <a:p>
            <a:pPr marL="457200" indent="-457200">
              <a:lnSpc>
                <a:spcPct val="105000"/>
              </a:lnSpc>
              <a:buFontTx/>
              <a:buChar char="•"/>
              <a:defRPr/>
            </a:pPr>
            <a:r>
              <a:rPr lang="en-US" altLang="zh-CN" dirty="0">
                <a:solidFill>
                  <a:srgbClr val="000000"/>
                </a:solidFill>
                <a:latin typeface="楷体_GB2312" pitchFamily="49" charset="-122"/>
                <a:ea typeface="楷体_GB2312" pitchFamily="49" charset="-122"/>
              </a:rPr>
              <a:t>Intel8086</a:t>
            </a:r>
            <a:r>
              <a:rPr lang="en-US" altLang="zh-CN" dirty="0">
                <a:solidFill>
                  <a:srgbClr val="000000"/>
                </a:solidFill>
                <a:latin typeface="Times New Roman"/>
                <a:ea typeface="楷体_GB2312" pitchFamily="49" charset="-122"/>
              </a:rPr>
              <a:t>—</a:t>
            </a:r>
            <a:r>
              <a:rPr lang="en-US" altLang="zh-CN" dirty="0">
                <a:solidFill>
                  <a:srgbClr val="000000"/>
                </a:solidFill>
                <a:latin typeface="楷体_GB2312" pitchFamily="49" charset="-122"/>
                <a:ea typeface="楷体_GB2312" pitchFamily="49" charset="-122"/>
              </a:rPr>
              <a:t>16</a:t>
            </a:r>
            <a:r>
              <a:rPr lang="zh-CN" altLang="en-US" dirty="0">
                <a:solidFill>
                  <a:srgbClr val="000000"/>
                </a:solidFill>
                <a:latin typeface="楷体_GB2312" pitchFamily="49" charset="-122"/>
                <a:ea typeface="楷体_GB2312" pitchFamily="49" charset="-122"/>
              </a:rPr>
              <a:t>位微处理器</a:t>
            </a:r>
            <a:r>
              <a:rPr lang="en-US" altLang="zh-CN" dirty="0">
                <a:solidFill>
                  <a:srgbClr val="0000FF"/>
                </a:solidFill>
                <a:latin typeface="楷体_GB2312" pitchFamily="49" charset="-122"/>
                <a:ea typeface="楷体_GB2312" pitchFamily="49" charset="-122"/>
              </a:rPr>
              <a:t>(1978)</a:t>
            </a:r>
            <a:endParaRPr lang="en-US" altLang="zh-CN" dirty="0">
              <a:solidFill>
                <a:srgbClr val="000000"/>
              </a:solidFill>
              <a:latin typeface="楷体_GB2312" pitchFamily="49" charset="-122"/>
              <a:ea typeface="楷体_GB2312" pitchFamily="49" charset="-122"/>
            </a:endParaRPr>
          </a:p>
          <a:p>
            <a:pPr marL="457200" indent="-457200">
              <a:lnSpc>
                <a:spcPct val="105000"/>
              </a:lnSpc>
              <a:buFontTx/>
              <a:buNone/>
              <a:defRPr/>
            </a:pPr>
            <a:r>
              <a:rPr lang="en-US" altLang="zh-CN" dirty="0">
                <a:solidFill>
                  <a:srgbClr val="3333FF"/>
                </a:solidFill>
                <a:effectLst>
                  <a:outerShdw blurRad="38100" dist="38100" dir="2700000" algn="tl">
                    <a:srgbClr val="C0C0C0"/>
                  </a:outerShdw>
                </a:effectLst>
                <a:latin typeface="楷体_GB2312" pitchFamily="49" charset="-122"/>
                <a:ea typeface="楷体_GB2312" pitchFamily="49" charset="-122"/>
              </a:rPr>
              <a:t>  </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数据总线</a:t>
            </a:r>
            <a:r>
              <a:rPr lang="en-US" altLang="zh-CN" dirty="0">
                <a:solidFill>
                  <a:srgbClr val="3333FF"/>
                </a:solidFill>
                <a:effectLst>
                  <a:outerShdw blurRad="38100" dist="38100" dir="2700000" algn="tl">
                    <a:srgbClr val="C0C0C0"/>
                  </a:outerShdw>
                </a:effectLst>
                <a:latin typeface="楷体_GB2312" pitchFamily="49" charset="-122"/>
                <a:ea typeface="楷体_GB2312" pitchFamily="49" charset="-122"/>
              </a:rPr>
              <a:t>16</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位、地址总线</a:t>
            </a:r>
            <a:r>
              <a:rPr lang="en-US" altLang="zh-CN" dirty="0">
                <a:solidFill>
                  <a:srgbClr val="3333FF"/>
                </a:solidFill>
                <a:effectLst>
                  <a:outerShdw blurRad="38100" dist="38100" dir="2700000" algn="tl">
                    <a:srgbClr val="C0C0C0"/>
                  </a:outerShdw>
                </a:effectLst>
                <a:latin typeface="楷体_GB2312" pitchFamily="49" charset="-122"/>
                <a:ea typeface="楷体_GB2312" pitchFamily="49" charset="-122"/>
              </a:rPr>
              <a:t>20</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位</a:t>
            </a:r>
          </a:p>
          <a:p>
            <a:pPr marL="457200" indent="-457200">
              <a:lnSpc>
                <a:spcPct val="105000"/>
              </a:lnSpc>
              <a:buFontTx/>
              <a:buChar char="•"/>
              <a:defRPr/>
            </a:pPr>
            <a:r>
              <a:rPr lang="en-US" altLang="zh-CN" dirty="0">
                <a:solidFill>
                  <a:srgbClr val="000000"/>
                </a:solidFill>
                <a:latin typeface="楷体_GB2312" pitchFamily="49" charset="-122"/>
                <a:ea typeface="楷体_GB2312" pitchFamily="49" charset="-122"/>
              </a:rPr>
              <a:t>Intel8088 </a:t>
            </a:r>
            <a:r>
              <a:rPr lang="en-US" altLang="zh-CN" dirty="0">
                <a:solidFill>
                  <a:srgbClr val="000000"/>
                </a:solidFill>
                <a:latin typeface="Times New Roman"/>
                <a:ea typeface="楷体_GB2312" pitchFamily="49" charset="-122"/>
              </a:rPr>
              <a:t>—</a:t>
            </a:r>
            <a:r>
              <a:rPr lang="zh-CN" altLang="en-US" dirty="0">
                <a:solidFill>
                  <a:srgbClr val="000000"/>
                </a:solidFill>
                <a:latin typeface="楷体_GB2312" pitchFamily="49" charset="-122"/>
                <a:ea typeface="楷体_GB2312" pitchFamily="49" charset="-122"/>
              </a:rPr>
              <a:t>准</a:t>
            </a:r>
            <a:r>
              <a:rPr lang="en-US" altLang="zh-CN" dirty="0">
                <a:solidFill>
                  <a:srgbClr val="000000"/>
                </a:solidFill>
                <a:latin typeface="楷体_GB2312" pitchFamily="49" charset="-122"/>
                <a:ea typeface="楷体_GB2312" pitchFamily="49" charset="-122"/>
              </a:rPr>
              <a:t>16</a:t>
            </a:r>
            <a:r>
              <a:rPr lang="zh-CN" altLang="en-US" dirty="0">
                <a:solidFill>
                  <a:srgbClr val="000000"/>
                </a:solidFill>
                <a:latin typeface="楷体_GB2312" pitchFamily="49" charset="-122"/>
                <a:ea typeface="楷体_GB2312" pitchFamily="49" charset="-122"/>
              </a:rPr>
              <a:t>位微处理器</a:t>
            </a:r>
            <a:r>
              <a:rPr lang="en-US" altLang="zh-CN" dirty="0">
                <a:solidFill>
                  <a:srgbClr val="0000FF"/>
                </a:solidFill>
                <a:latin typeface="楷体_GB2312" pitchFamily="49" charset="-122"/>
                <a:ea typeface="楷体_GB2312" pitchFamily="49" charset="-122"/>
              </a:rPr>
              <a:t>(1979)</a:t>
            </a:r>
            <a:endParaRPr lang="en-US" altLang="zh-CN" dirty="0">
              <a:solidFill>
                <a:srgbClr val="000000"/>
              </a:solidFill>
              <a:latin typeface="楷体_GB2312" pitchFamily="49" charset="-122"/>
              <a:ea typeface="楷体_GB2312" pitchFamily="49" charset="-122"/>
            </a:endParaRPr>
          </a:p>
          <a:p>
            <a:pPr marL="457200" indent="-457200">
              <a:lnSpc>
                <a:spcPct val="105000"/>
              </a:lnSpc>
              <a:buFontTx/>
              <a:buNone/>
              <a:defRPr/>
            </a:pPr>
            <a:r>
              <a:rPr lang="en-US" altLang="zh-CN" dirty="0">
                <a:solidFill>
                  <a:srgbClr val="3333FF"/>
                </a:solidFill>
                <a:effectLst>
                  <a:outerShdw blurRad="38100" dist="38100" dir="2700000" algn="tl">
                    <a:srgbClr val="C0C0C0"/>
                  </a:outerShdw>
                </a:effectLst>
                <a:latin typeface="楷体_GB2312" pitchFamily="49" charset="-122"/>
                <a:ea typeface="楷体_GB2312" pitchFamily="49" charset="-122"/>
              </a:rPr>
              <a:t>  </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外部数据总线</a:t>
            </a:r>
            <a:r>
              <a:rPr lang="en-US" altLang="zh-CN" dirty="0">
                <a:solidFill>
                  <a:srgbClr val="3333FF"/>
                </a:solidFill>
                <a:effectLst>
                  <a:outerShdw blurRad="38100" dist="38100" dir="2700000" algn="tl">
                    <a:srgbClr val="C0C0C0"/>
                  </a:outerShdw>
                </a:effectLst>
                <a:latin typeface="楷体_GB2312" pitchFamily="49" charset="-122"/>
                <a:ea typeface="楷体_GB2312" pitchFamily="49" charset="-122"/>
              </a:rPr>
              <a:t>8</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位，内部数据总线</a:t>
            </a:r>
            <a:r>
              <a:rPr lang="en-US" altLang="zh-CN" dirty="0">
                <a:solidFill>
                  <a:srgbClr val="3333FF"/>
                </a:solidFill>
                <a:effectLst>
                  <a:outerShdw blurRad="38100" dist="38100" dir="2700000" algn="tl">
                    <a:srgbClr val="C0C0C0"/>
                  </a:outerShdw>
                </a:effectLst>
                <a:latin typeface="楷体_GB2312" pitchFamily="49" charset="-122"/>
                <a:ea typeface="楷体_GB2312" pitchFamily="49" charset="-122"/>
              </a:rPr>
              <a:t>16</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位</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
            </a:r>
            <a:b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br>
            <a:r>
              <a:rPr lang="en-US" altLang="zh-CN" dirty="0">
                <a:solidFill>
                  <a:srgbClr val="000000"/>
                </a:solidFill>
                <a:effectLst>
                  <a:outerShdw blurRad="38100" dist="38100" dir="2700000" algn="tl">
                    <a:srgbClr val="C0C0C0"/>
                  </a:outerShdw>
                </a:effectLst>
                <a:latin typeface="楷体_GB2312" pitchFamily="49" charset="-122"/>
                <a:ea typeface="楷体_GB2312" pitchFamily="49" charset="-122"/>
              </a:rPr>
              <a:t>IBM PC</a:t>
            </a:r>
            <a:r>
              <a:rPr lang="en-US" altLang="zh-CN" dirty="0">
                <a:solidFill>
                  <a:schemeClr val="tx2"/>
                </a:solidFill>
                <a:effectLst>
                  <a:outerShdw blurRad="38100" dist="38100" dir="2700000" algn="tl">
                    <a:srgbClr val="C0C0C0"/>
                  </a:outerShdw>
                </a:effectLst>
                <a:latin typeface="楷体_GB2312" pitchFamily="49" charset="-122"/>
                <a:ea typeface="楷体_GB2312" pitchFamily="49" charset="-122"/>
              </a:rPr>
              <a:t>(1981)</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rgbClr val="000000"/>
                </a:solidFill>
                <a:effectLst>
                  <a:outerShdw blurRad="38100" dist="38100" dir="2700000" algn="tl">
                    <a:srgbClr val="C0C0C0"/>
                  </a:outerShdw>
                </a:effectLst>
                <a:latin typeface="楷体_GB2312" pitchFamily="49" charset="-122"/>
                <a:ea typeface="楷体_GB2312" pitchFamily="49" charset="-122"/>
              </a:rPr>
              <a:t>IBM PC/XT</a:t>
            </a:r>
          </a:p>
          <a:p>
            <a:pPr marL="457200" indent="-457200">
              <a:lnSpc>
                <a:spcPct val="105000"/>
              </a:lnSpc>
              <a:buFontTx/>
              <a:buChar char="•"/>
              <a:defRPr/>
            </a:pPr>
            <a:r>
              <a:rPr lang="en-US" altLang="zh-CN" dirty="0">
                <a:solidFill>
                  <a:srgbClr val="000000"/>
                </a:solidFill>
                <a:latin typeface="楷体_GB2312" pitchFamily="49" charset="-122"/>
                <a:ea typeface="楷体_GB2312" pitchFamily="49" charset="-122"/>
              </a:rPr>
              <a:t>Intel80286</a:t>
            </a:r>
            <a:r>
              <a:rPr lang="en-US" altLang="zh-CN" dirty="0">
                <a:solidFill>
                  <a:srgbClr val="000000"/>
                </a:solidFill>
                <a:latin typeface="Times New Roman"/>
                <a:ea typeface="楷体_GB2312" pitchFamily="49" charset="-122"/>
              </a:rPr>
              <a:t>—</a:t>
            </a:r>
            <a:r>
              <a:rPr lang="en-US" altLang="zh-CN" dirty="0">
                <a:solidFill>
                  <a:srgbClr val="000000"/>
                </a:solidFill>
                <a:latin typeface="楷体_GB2312" pitchFamily="49" charset="-122"/>
                <a:ea typeface="楷体_GB2312" pitchFamily="49" charset="-122"/>
              </a:rPr>
              <a:t> </a:t>
            </a:r>
            <a:r>
              <a:rPr lang="zh-CN" altLang="en-US" dirty="0">
                <a:solidFill>
                  <a:srgbClr val="000000"/>
                </a:solidFill>
                <a:latin typeface="楷体_GB2312" pitchFamily="49" charset="-122"/>
                <a:ea typeface="楷体_GB2312" pitchFamily="49" charset="-122"/>
              </a:rPr>
              <a:t>高档</a:t>
            </a:r>
            <a:r>
              <a:rPr lang="en-US" altLang="zh-CN" dirty="0">
                <a:solidFill>
                  <a:srgbClr val="000000"/>
                </a:solidFill>
                <a:latin typeface="楷体_GB2312" pitchFamily="49" charset="-122"/>
                <a:ea typeface="楷体_GB2312" pitchFamily="49" charset="-122"/>
              </a:rPr>
              <a:t>16</a:t>
            </a:r>
            <a:r>
              <a:rPr lang="zh-CN" altLang="en-US" dirty="0">
                <a:solidFill>
                  <a:srgbClr val="000000"/>
                </a:solidFill>
                <a:latin typeface="楷体_GB2312" pitchFamily="49" charset="-122"/>
                <a:ea typeface="楷体_GB2312" pitchFamily="49" charset="-122"/>
              </a:rPr>
              <a:t>位微处理器</a:t>
            </a:r>
            <a:r>
              <a:rPr lang="en-US" altLang="zh-CN" dirty="0">
                <a:solidFill>
                  <a:srgbClr val="0000FF"/>
                </a:solidFill>
                <a:latin typeface="楷体_GB2312" pitchFamily="49" charset="-122"/>
                <a:ea typeface="楷体_GB2312" pitchFamily="49" charset="-122"/>
              </a:rPr>
              <a:t>(1982)</a:t>
            </a:r>
            <a:endParaRPr lang="en-US" altLang="zh-CN" dirty="0">
              <a:solidFill>
                <a:srgbClr val="000000"/>
              </a:solidFill>
              <a:latin typeface="楷体_GB2312" pitchFamily="49" charset="-122"/>
              <a:ea typeface="楷体_GB2312" pitchFamily="49" charset="-122"/>
            </a:endParaRPr>
          </a:p>
          <a:p>
            <a:pPr marL="457200" indent="-457200">
              <a:lnSpc>
                <a:spcPct val="105000"/>
              </a:lnSpc>
              <a:buFontTx/>
              <a:buNone/>
              <a:defRPr/>
            </a:pPr>
            <a:r>
              <a:rPr lang="en-US" altLang="zh-CN" dirty="0">
                <a:solidFill>
                  <a:srgbClr val="000000"/>
                </a:solidFill>
                <a:latin typeface="楷体_GB2312" pitchFamily="49" charset="-122"/>
                <a:ea typeface="楷体_GB2312" pitchFamily="49" charset="-122"/>
              </a:rPr>
              <a:t>   </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数据总线</a:t>
            </a:r>
            <a:r>
              <a:rPr lang="en-US" altLang="zh-CN" dirty="0">
                <a:solidFill>
                  <a:srgbClr val="3333FF"/>
                </a:solidFill>
                <a:effectLst>
                  <a:outerShdw blurRad="38100" dist="38100" dir="2700000" algn="tl">
                    <a:srgbClr val="C0C0C0"/>
                  </a:outerShdw>
                </a:effectLst>
                <a:latin typeface="楷体_GB2312" pitchFamily="49" charset="-122"/>
                <a:ea typeface="楷体_GB2312" pitchFamily="49" charset="-122"/>
              </a:rPr>
              <a:t>16</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位，地址总线</a:t>
            </a:r>
            <a:r>
              <a:rPr lang="en-US" altLang="zh-CN" dirty="0">
                <a:solidFill>
                  <a:srgbClr val="3333FF"/>
                </a:solidFill>
                <a:effectLst>
                  <a:outerShdw blurRad="38100" dist="38100" dir="2700000" algn="tl">
                    <a:srgbClr val="C0C0C0"/>
                  </a:outerShdw>
                </a:effectLst>
                <a:latin typeface="楷体_GB2312" pitchFamily="49" charset="-122"/>
                <a:ea typeface="楷体_GB2312" pitchFamily="49" charset="-122"/>
              </a:rPr>
              <a:t>24</a:t>
            </a:r>
            <a:r>
              <a:rPr lang="zh-CN" altLang="en-US" dirty="0">
                <a:solidFill>
                  <a:srgbClr val="3333FF"/>
                </a:solidFill>
                <a:effectLst>
                  <a:outerShdw blurRad="38100" dist="38100" dir="2700000" algn="tl">
                    <a:srgbClr val="C0C0C0"/>
                  </a:outerShdw>
                </a:effectLst>
                <a:latin typeface="楷体_GB2312" pitchFamily="49" charset="-122"/>
                <a:ea typeface="楷体_GB2312" pitchFamily="49" charset="-122"/>
              </a:rPr>
              <a:t>位</a:t>
            </a:r>
          </a:p>
          <a:p>
            <a:pPr marL="930275" lvl="1" indent="-457200">
              <a:lnSpc>
                <a:spcPct val="105000"/>
              </a:lnSpc>
              <a:buFontTx/>
              <a:buNone/>
              <a:defRPr/>
            </a:pPr>
            <a:r>
              <a:rPr lang="en-US" altLang="zh-CN" dirty="0">
                <a:solidFill>
                  <a:srgbClr val="000000"/>
                </a:solidFill>
                <a:effectLst>
                  <a:outerShdw blurRad="38100" dist="38100" dir="2700000" algn="tl">
                    <a:srgbClr val="C0C0C0"/>
                  </a:outerShdw>
                </a:effectLst>
                <a:latin typeface="楷体_GB2312" pitchFamily="49" charset="-122"/>
                <a:ea typeface="楷体_GB2312" pitchFamily="49" charset="-122"/>
              </a:rPr>
              <a:t>IBM PC/AT</a:t>
            </a:r>
          </a:p>
          <a:p>
            <a:pPr marL="457200" indent="-457200">
              <a:lnSpc>
                <a:spcPct val="105000"/>
              </a:lnSpc>
              <a:buFontTx/>
              <a:buNone/>
              <a:defRPr/>
            </a:pPr>
            <a:r>
              <a:rPr lang="en-US" altLang="zh-CN" dirty="0">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实地址模式、虚地址保护模式</a:t>
            </a:r>
          </a:p>
          <a:p>
            <a:pPr marL="457200" indent="-457200">
              <a:lnSpc>
                <a:spcPct val="105000"/>
              </a:lnSpc>
              <a:buFontTx/>
              <a:buNone/>
              <a:defRPr/>
            </a:pP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   虚地址模式可寻址</a:t>
            </a:r>
            <a:r>
              <a:rPr lang="en-US" altLang="zh-CN" dirty="0">
                <a:solidFill>
                  <a:srgbClr val="000000"/>
                </a:solidFill>
                <a:effectLst>
                  <a:outerShdw blurRad="38100" dist="38100" dir="2700000" algn="tl">
                    <a:srgbClr val="C0C0C0"/>
                  </a:outerShdw>
                </a:effectLst>
                <a:latin typeface="楷体_GB2312" pitchFamily="49" charset="-122"/>
                <a:ea typeface="楷体_GB2312" pitchFamily="49" charset="-122"/>
              </a:rPr>
              <a:t>16MB</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物理地址和</a:t>
            </a:r>
            <a:r>
              <a:rPr lang="en-US" altLang="zh-CN" dirty="0">
                <a:solidFill>
                  <a:srgbClr val="000000"/>
                </a:solidFill>
                <a:effectLst>
                  <a:outerShdw blurRad="38100" dist="38100" dir="2700000" algn="tl">
                    <a:srgbClr val="C0C0C0"/>
                  </a:outerShdw>
                </a:effectLst>
                <a:latin typeface="楷体_GB2312" pitchFamily="49" charset="-122"/>
                <a:ea typeface="楷体_GB2312" pitchFamily="49" charset="-122"/>
              </a:rPr>
              <a:t>1GB</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的虚拟地址</a:t>
            </a:r>
          </a:p>
        </p:txBody>
      </p:sp>
      <p:pic>
        <p:nvPicPr>
          <p:cNvPr id="23558" name="Picture 5" descr="8086"/>
          <p:cNvPicPr>
            <a:picLocks noChangeAspect="1" noChangeArrowheads="1"/>
          </p:cNvPicPr>
          <p:nvPr/>
        </p:nvPicPr>
        <p:blipFill>
          <a:blip r:embed="rId3" cstate="print"/>
          <a:srcRect/>
          <a:stretch>
            <a:fillRect/>
          </a:stretch>
        </p:blipFill>
        <p:spPr bwMode="auto">
          <a:xfrm>
            <a:off x="6516688" y="1268413"/>
            <a:ext cx="2219325" cy="1492250"/>
          </a:xfrm>
          <a:prstGeom prst="rect">
            <a:avLst/>
          </a:prstGeom>
          <a:noFill/>
          <a:ln w="9525">
            <a:noFill/>
            <a:miter lim="800000"/>
            <a:headEnd/>
            <a:tailEnd/>
          </a:ln>
        </p:spPr>
      </p:pic>
      <p:sp>
        <p:nvSpPr>
          <p:cNvPr id="23559" name="Rectangle 6"/>
          <p:cNvSpPr>
            <a:spLocks noChangeArrowheads="1"/>
          </p:cNvSpPr>
          <p:nvPr/>
        </p:nvSpPr>
        <p:spPr bwMode="auto">
          <a:xfrm>
            <a:off x="34925" y="115888"/>
            <a:ext cx="7272338" cy="579437"/>
          </a:xfrm>
          <a:prstGeom prst="rect">
            <a:avLst/>
          </a:prstGeom>
          <a:noFill/>
          <a:ln w="9525" algn="ctr">
            <a:noFill/>
            <a:miter lim="800000"/>
            <a:headEnd/>
            <a:tailEnd/>
          </a:ln>
        </p:spPr>
        <p:txBody>
          <a:bodyPr anchor="ctr"/>
          <a:lstStyle/>
          <a:p>
            <a:pPr>
              <a:buFontTx/>
              <a:buNone/>
            </a:pPr>
            <a:r>
              <a:rPr lang="en-US" altLang="zh-CN" sz="4000">
                <a:solidFill>
                  <a:srgbClr val="CC6600"/>
                </a:solidFill>
              </a:rPr>
              <a:t>Intel</a:t>
            </a:r>
            <a:r>
              <a:rPr lang="zh-CN" altLang="en-US" sz="4000">
                <a:solidFill>
                  <a:srgbClr val="CC6600"/>
                </a:solidFill>
              </a:rPr>
              <a:t>微处理器发展概述 </a:t>
            </a:r>
          </a:p>
        </p:txBody>
      </p:sp>
      <p:pic>
        <p:nvPicPr>
          <p:cNvPr id="23560" name="Picture 7" descr="ceFV1Cl5UpJs"/>
          <p:cNvPicPr>
            <a:picLocks noChangeAspect="1" noChangeArrowheads="1"/>
          </p:cNvPicPr>
          <p:nvPr/>
        </p:nvPicPr>
        <p:blipFill>
          <a:blip r:embed="rId4" cstate="print"/>
          <a:srcRect/>
          <a:stretch>
            <a:fillRect/>
          </a:stretch>
        </p:blipFill>
        <p:spPr bwMode="auto">
          <a:xfrm>
            <a:off x="6516688" y="2852738"/>
            <a:ext cx="2232025" cy="167005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a:xfrm>
            <a:off x="467544" y="0"/>
            <a:ext cx="8229600" cy="1143000"/>
          </a:xfrm>
        </p:spPr>
        <p:txBody>
          <a:bodyPr/>
          <a:lstStyle/>
          <a:p>
            <a:pPr eaLnBrk="1" hangingPunct="1"/>
            <a:r>
              <a:rPr lang="en-US" altLang="zh-CN" sz="3600" dirty="0" smtClean="0">
                <a:latin typeface="黑体" pitchFamily="49" charset="-122"/>
                <a:ea typeface="黑体" pitchFamily="49" charset="-122"/>
              </a:rPr>
              <a:t>Intel</a:t>
            </a:r>
            <a:r>
              <a:rPr lang="zh-CN" altLang="en-US" sz="3600" dirty="0" smtClean="0">
                <a:latin typeface="黑体" pitchFamily="49" charset="-122"/>
                <a:ea typeface="黑体" pitchFamily="49" charset="-122"/>
              </a:rPr>
              <a:t>微处理器发展概述</a:t>
            </a:r>
          </a:p>
        </p:txBody>
      </p:sp>
      <p:sp>
        <p:nvSpPr>
          <p:cNvPr id="24578" name="灯片编号占位符 3"/>
          <p:cNvSpPr>
            <a:spLocks noGrp="1"/>
          </p:cNvSpPr>
          <p:nvPr>
            <p:ph type="sldNum" sz="quarter" idx="12"/>
          </p:nvPr>
        </p:nvSpPr>
        <p:spPr bwMode="auto">
          <a:xfrm>
            <a:off x="1371600" y="6248400"/>
            <a:ext cx="1676400" cy="457200"/>
          </a:xfrm>
          <a:noFill/>
          <a:ln>
            <a:miter lim="800000"/>
            <a:headEnd/>
            <a:tailEnd/>
          </a:ln>
        </p:spPr>
        <p:txBody>
          <a:bodyPr/>
          <a:lstStyle/>
          <a:p>
            <a:pPr algn="l"/>
            <a:fld id="{7196E901-9A41-4B90-9CBB-8FEA5073C563}" type="slidenum">
              <a:rPr altLang="en-US" noProof="1">
                <a:latin typeface="Arial" pitchFamily="34" charset="0"/>
              </a:rPr>
              <a:pPr algn="l"/>
              <a:t>22</a:t>
            </a:fld>
            <a:endParaRPr lang="zh-CN" altLang="zh-CN" noProof="1">
              <a:latin typeface="Arial" pitchFamily="34" charset="0"/>
            </a:endParaRPr>
          </a:p>
        </p:txBody>
      </p:sp>
      <p:pic>
        <p:nvPicPr>
          <p:cNvPr id="513027" name="Picture 3" descr="2004071408"/>
          <p:cNvPicPr>
            <a:picLocks noChangeAspect="1" noChangeArrowheads="1"/>
          </p:cNvPicPr>
          <p:nvPr/>
        </p:nvPicPr>
        <p:blipFill>
          <a:blip r:embed="rId2" cstate="print"/>
          <a:srcRect/>
          <a:stretch>
            <a:fillRect/>
          </a:stretch>
        </p:blipFill>
        <p:spPr bwMode="auto">
          <a:xfrm>
            <a:off x="1074738" y="1052513"/>
            <a:ext cx="2560637" cy="1922462"/>
          </a:xfrm>
          <a:prstGeom prst="rect">
            <a:avLst/>
          </a:prstGeom>
          <a:noFill/>
          <a:ln w="9525">
            <a:noFill/>
            <a:miter lim="800000"/>
            <a:headEnd/>
            <a:tailEnd/>
          </a:ln>
        </p:spPr>
      </p:pic>
      <p:pic>
        <p:nvPicPr>
          <p:cNvPr id="513028" name="Picture 4" descr="ppro"/>
          <p:cNvPicPr>
            <a:picLocks noChangeAspect="1" noChangeArrowheads="1"/>
          </p:cNvPicPr>
          <p:nvPr/>
        </p:nvPicPr>
        <p:blipFill>
          <a:blip r:embed="rId3" cstate="print"/>
          <a:srcRect/>
          <a:stretch>
            <a:fillRect/>
          </a:stretch>
        </p:blipFill>
        <p:spPr bwMode="auto">
          <a:xfrm>
            <a:off x="4284663" y="981075"/>
            <a:ext cx="2714625" cy="2035175"/>
          </a:xfrm>
          <a:prstGeom prst="rect">
            <a:avLst/>
          </a:prstGeom>
          <a:noFill/>
          <a:ln w="9525">
            <a:noFill/>
            <a:miter lim="800000"/>
            <a:headEnd/>
            <a:tailEnd/>
          </a:ln>
        </p:spPr>
      </p:pic>
      <p:pic>
        <p:nvPicPr>
          <p:cNvPr id="513029" name="Picture 5" descr="悉数历史 英特尔历代经典CPU产品回顾">
            <a:hlinkClick r:id="rId4"/>
          </p:cNvPr>
          <p:cNvPicPr>
            <a:picLocks noChangeAspect="1" noChangeArrowheads="1"/>
          </p:cNvPicPr>
          <p:nvPr/>
        </p:nvPicPr>
        <p:blipFill>
          <a:blip r:embed="rId5" cstate="print"/>
          <a:srcRect/>
          <a:stretch>
            <a:fillRect/>
          </a:stretch>
        </p:blipFill>
        <p:spPr bwMode="auto">
          <a:xfrm>
            <a:off x="323850" y="3227388"/>
            <a:ext cx="3240088" cy="1425575"/>
          </a:xfrm>
          <a:prstGeom prst="rect">
            <a:avLst/>
          </a:prstGeom>
          <a:noFill/>
          <a:ln w="9525">
            <a:noFill/>
            <a:miter lim="800000"/>
            <a:headEnd/>
            <a:tailEnd/>
          </a:ln>
        </p:spPr>
      </p:pic>
      <p:pic>
        <p:nvPicPr>
          <p:cNvPr id="513030" name="Picture 6" descr="pentium3"/>
          <p:cNvPicPr>
            <a:picLocks noChangeAspect="1" noChangeArrowheads="1"/>
          </p:cNvPicPr>
          <p:nvPr/>
        </p:nvPicPr>
        <p:blipFill>
          <a:blip r:embed="rId6" cstate="print"/>
          <a:srcRect/>
          <a:stretch>
            <a:fillRect/>
          </a:stretch>
        </p:blipFill>
        <p:spPr bwMode="auto">
          <a:xfrm>
            <a:off x="6589713" y="3089275"/>
            <a:ext cx="1798637" cy="1779588"/>
          </a:xfrm>
          <a:prstGeom prst="rect">
            <a:avLst/>
          </a:prstGeom>
          <a:noFill/>
          <a:ln w="9525">
            <a:noFill/>
            <a:miter lim="800000"/>
            <a:headEnd/>
            <a:tailEnd/>
          </a:ln>
        </p:spPr>
      </p:pic>
      <p:pic>
        <p:nvPicPr>
          <p:cNvPr id="513031" name="Picture 7"/>
          <p:cNvPicPr>
            <a:picLocks noChangeAspect="1" noChangeArrowheads="1"/>
          </p:cNvPicPr>
          <p:nvPr/>
        </p:nvPicPr>
        <p:blipFill>
          <a:blip r:embed="rId7" cstate="print"/>
          <a:srcRect/>
          <a:stretch>
            <a:fillRect/>
          </a:stretch>
        </p:blipFill>
        <p:spPr bwMode="auto">
          <a:xfrm>
            <a:off x="1476375" y="4868863"/>
            <a:ext cx="1870075" cy="1944687"/>
          </a:xfrm>
          <a:prstGeom prst="rect">
            <a:avLst/>
          </a:prstGeom>
          <a:noFill/>
          <a:ln w="9525" algn="ctr">
            <a:noFill/>
            <a:miter lim="800000"/>
            <a:headEnd/>
            <a:tailEnd/>
          </a:ln>
        </p:spPr>
      </p:pic>
      <p:pic>
        <p:nvPicPr>
          <p:cNvPr id="513032" name="Picture 8" descr="20060731135105_19420"/>
          <p:cNvPicPr>
            <a:picLocks noChangeAspect="1" noChangeArrowheads="1"/>
          </p:cNvPicPr>
          <p:nvPr/>
        </p:nvPicPr>
        <p:blipFill>
          <a:blip r:embed="rId8" cstate="print"/>
          <a:srcRect l="4634" t="9167" r="22800" b="50000"/>
          <a:stretch>
            <a:fillRect/>
          </a:stretch>
        </p:blipFill>
        <p:spPr bwMode="auto">
          <a:xfrm>
            <a:off x="4140200" y="5183188"/>
            <a:ext cx="2771775" cy="155892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3027"/>
                                        </p:tgtEl>
                                        <p:attrNameLst>
                                          <p:attrName>style.visibility</p:attrName>
                                        </p:attrNameLst>
                                      </p:cBhvr>
                                      <p:to>
                                        <p:strVal val="visible"/>
                                      </p:to>
                                    </p:set>
                                    <p:animEffect transition="in" filter="blinds(horizontal)">
                                      <p:cBhvr>
                                        <p:cTn id="7" dur="500"/>
                                        <p:tgtEl>
                                          <p:spTgt spid="513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 calcmode="lin" valueType="num">
                                      <p:cBhvr additive="base">
                                        <p:cTn id="12" dur="500" fill="hold"/>
                                        <p:tgtEl>
                                          <p:spTgt spid="513028"/>
                                        </p:tgtEl>
                                        <p:attrNameLst>
                                          <p:attrName>ppt_x</p:attrName>
                                        </p:attrNameLst>
                                      </p:cBhvr>
                                      <p:tavLst>
                                        <p:tav tm="0">
                                          <p:val>
                                            <p:strVal val="#ppt_x"/>
                                          </p:val>
                                        </p:tav>
                                        <p:tav tm="100000">
                                          <p:val>
                                            <p:strVal val="#ppt_x"/>
                                          </p:val>
                                        </p:tav>
                                      </p:tavLst>
                                    </p:anim>
                                    <p:anim calcmode="lin" valueType="num">
                                      <p:cBhvr additive="base">
                                        <p:cTn id="13" dur="500" fill="hold"/>
                                        <p:tgtEl>
                                          <p:spTgt spid="5130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13029"/>
                                        </p:tgtEl>
                                        <p:attrNameLst>
                                          <p:attrName>style.visibility</p:attrName>
                                        </p:attrNameLst>
                                      </p:cBhvr>
                                      <p:to>
                                        <p:strVal val="visible"/>
                                      </p:to>
                                    </p:set>
                                    <p:anim calcmode="lin" valueType="num">
                                      <p:cBhvr additive="base">
                                        <p:cTn id="18" dur="500" fill="hold"/>
                                        <p:tgtEl>
                                          <p:spTgt spid="513029"/>
                                        </p:tgtEl>
                                        <p:attrNameLst>
                                          <p:attrName>ppt_x</p:attrName>
                                        </p:attrNameLst>
                                      </p:cBhvr>
                                      <p:tavLst>
                                        <p:tav tm="0">
                                          <p:val>
                                            <p:strVal val="#ppt_x"/>
                                          </p:val>
                                        </p:tav>
                                        <p:tav tm="100000">
                                          <p:val>
                                            <p:strVal val="#ppt_x"/>
                                          </p:val>
                                        </p:tav>
                                      </p:tavLst>
                                    </p:anim>
                                    <p:anim calcmode="lin" valueType="num">
                                      <p:cBhvr additive="base">
                                        <p:cTn id="19" dur="500" fill="hold"/>
                                        <p:tgtEl>
                                          <p:spTgt spid="51302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13030"/>
                                        </p:tgtEl>
                                        <p:attrNameLst>
                                          <p:attrName>style.visibility</p:attrName>
                                        </p:attrNameLst>
                                      </p:cBhvr>
                                      <p:to>
                                        <p:strVal val="visible"/>
                                      </p:to>
                                    </p:set>
                                    <p:anim calcmode="lin" valueType="num">
                                      <p:cBhvr additive="base">
                                        <p:cTn id="24" dur="500" fill="hold"/>
                                        <p:tgtEl>
                                          <p:spTgt spid="513030"/>
                                        </p:tgtEl>
                                        <p:attrNameLst>
                                          <p:attrName>ppt_x</p:attrName>
                                        </p:attrNameLst>
                                      </p:cBhvr>
                                      <p:tavLst>
                                        <p:tav tm="0">
                                          <p:val>
                                            <p:strVal val="#ppt_x"/>
                                          </p:val>
                                        </p:tav>
                                        <p:tav tm="100000">
                                          <p:val>
                                            <p:strVal val="#ppt_x"/>
                                          </p:val>
                                        </p:tav>
                                      </p:tavLst>
                                    </p:anim>
                                    <p:anim calcmode="lin" valueType="num">
                                      <p:cBhvr additive="base">
                                        <p:cTn id="25" dur="500" fill="hold"/>
                                        <p:tgtEl>
                                          <p:spTgt spid="51303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13031"/>
                                        </p:tgtEl>
                                        <p:attrNameLst>
                                          <p:attrName>style.visibility</p:attrName>
                                        </p:attrNameLst>
                                      </p:cBhvr>
                                      <p:to>
                                        <p:strVal val="visible"/>
                                      </p:to>
                                    </p:set>
                                    <p:animEffect transition="in" filter="blinds(horizontal)">
                                      <p:cBhvr>
                                        <p:cTn id="30" dur="500"/>
                                        <p:tgtEl>
                                          <p:spTgt spid="51303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13032"/>
                                        </p:tgtEl>
                                        <p:attrNameLst>
                                          <p:attrName>style.visibility</p:attrName>
                                        </p:attrNameLst>
                                      </p:cBhvr>
                                      <p:to>
                                        <p:strVal val="visible"/>
                                      </p:to>
                                    </p:set>
                                    <p:animEffect transition="in" filter="blinds(horizontal)">
                                      <p:cBhvr>
                                        <p:cTn id="35" dur="500"/>
                                        <p:tgtEl>
                                          <p:spTgt spid="51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2"/>
          </p:nvPr>
        </p:nvSpPr>
        <p:spPr bwMode="auto">
          <a:xfrm>
            <a:off x="1371600" y="6248400"/>
            <a:ext cx="1676400" cy="457200"/>
          </a:xfrm>
          <a:noFill/>
          <a:ln>
            <a:miter lim="800000"/>
            <a:headEnd/>
            <a:tailEnd/>
          </a:ln>
        </p:spPr>
        <p:txBody>
          <a:bodyPr/>
          <a:lstStyle/>
          <a:p>
            <a:pPr algn="l"/>
            <a:fld id="{7AB1EA08-8B1F-4A21-84DF-2350AC7B4C45}" type="slidenum">
              <a:rPr altLang="en-US" noProof="1">
                <a:latin typeface="Arial" pitchFamily="34" charset="0"/>
              </a:rPr>
              <a:pPr algn="l"/>
              <a:t>23</a:t>
            </a:fld>
            <a:endParaRPr lang="zh-CN" altLang="zh-CN" noProof="1">
              <a:latin typeface="Arial" pitchFamily="34" charset="0"/>
            </a:endParaRPr>
          </a:p>
        </p:txBody>
      </p:sp>
      <p:sp>
        <p:nvSpPr>
          <p:cNvPr id="25603" name="Text Box 2"/>
          <p:cNvSpPr txBox="1">
            <a:spLocks noChangeArrowheads="1"/>
          </p:cNvSpPr>
          <p:nvPr/>
        </p:nvSpPr>
        <p:spPr bwMode="auto">
          <a:xfrm>
            <a:off x="304800" y="152400"/>
            <a:ext cx="6797675" cy="641350"/>
          </a:xfrm>
          <a:prstGeom prst="rect">
            <a:avLst/>
          </a:prstGeom>
          <a:noFill/>
          <a:ln w="9525">
            <a:noFill/>
            <a:miter lim="800000"/>
            <a:headEnd/>
            <a:tailEnd/>
          </a:ln>
        </p:spPr>
        <p:txBody>
          <a:bodyPr>
            <a:spAutoFit/>
          </a:bodyPr>
          <a:lstStyle/>
          <a:p>
            <a:pPr>
              <a:buFontTx/>
              <a:buNone/>
            </a:pPr>
            <a:r>
              <a:rPr lang="en-US" altLang="zh-CN" sz="3600">
                <a:latin typeface="Times New Roman" pitchFamily="18" charset="0"/>
              </a:rPr>
              <a:t>Intel </a:t>
            </a:r>
            <a:r>
              <a:rPr lang="zh-CN" altLang="en-US" sz="3600">
                <a:latin typeface="Times New Roman" pitchFamily="18" charset="0"/>
              </a:rPr>
              <a:t>公司的典型微处理器产品</a:t>
            </a:r>
          </a:p>
        </p:txBody>
      </p:sp>
      <p:sp>
        <p:nvSpPr>
          <p:cNvPr id="146435" name="Text Box 3"/>
          <p:cNvSpPr txBox="1">
            <a:spLocks noChangeArrowheads="1"/>
          </p:cNvSpPr>
          <p:nvPr/>
        </p:nvSpPr>
        <p:spPr bwMode="auto">
          <a:xfrm>
            <a:off x="611188" y="971550"/>
            <a:ext cx="8610600" cy="4298950"/>
          </a:xfrm>
          <a:prstGeom prst="rect">
            <a:avLst/>
          </a:prstGeom>
          <a:noFill/>
          <a:ln w="9525">
            <a:noFill/>
            <a:miter lim="800000"/>
            <a:headEnd/>
            <a:tailEnd/>
          </a:ln>
        </p:spPr>
        <p:txBody>
          <a:bodyPr>
            <a:spAutoFit/>
          </a:bodyPr>
          <a:lstStyle/>
          <a:p>
            <a:pPr>
              <a:lnSpc>
                <a:spcPct val="115000"/>
              </a:lnSpc>
              <a:buFontTx/>
              <a:buNone/>
            </a:pPr>
            <a:r>
              <a:rPr lang="zh-CN" altLang="en-US" dirty="0">
                <a:latin typeface="Times New Roman" pitchFamily="18" charset="0"/>
              </a:rPr>
              <a:t>8080                      8位                1974年</a:t>
            </a:r>
          </a:p>
          <a:p>
            <a:pPr>
              <a:lnSpc>
                <a:spcPct val="115000"/>
              </a:lnSpc>
              <a:buFontTx/>
              <a:buNone/>
            </a:pPr>
            <a:r>
              <a:rPr lang="zh-CN" altLang="en-US" dirty="0">
                <a:latin typeface="Times New Roman" pitchFamily="18" charset="0"/>
              </a:rPr>
              <a:t>8086                    16位                1979年               2.9 万个晶体管</a:t>
            </a:r>
          </a:p>
          <a:p>
            <a:pPr>
              <a:lnSpc>
                <a:spcPct val="115000"/>
              </a:lnSpc>
              <a:buFontTx/>
              <a:buNone/>
            </a:pPr>
            <a:r>
              <a:rPr lang="zh-CN" altLang="en-US" dirty="0">
                <a:latin typeface="Times New Roman" pitchFamily="18" charset="0"/>
              </a:rPr>
              <a:t>80286                  16位                1982年             13.4 万个晶体管</a:t>
            </a:r>
          </a:p>
          <a:p>
            <a:pPr>
              <a:lnSpc>
                <a:spcPct val="115000"/>
              </a:lnSpc>
              <a:buFontTx/>
              <a:buNone/>
            </a:pPr>
            <a:r>
              <a:rPr lang="zh-CN" altLang="en-US" dirty="0">
                <a:latin typeface="Times New Roman" pitchFamily="18" charset="0"/>
              </a:rPr>
              <a:t>80386                  32位                1985年             27.5 万个晶体管</a:t>
            </a:r>
          </a:p>
          <a:p>
            <a:pPr>
              <a:lnSpc>
                <a:spcPct val="115000"/>
              </a:lnSpc>
              <a:buFontTx/>
              <a:buNone/>
            </a:pPr>
            <a:r>
              <a:rPr lang="zh-CN" altLang="en-US" dirty="0">
                <a:latin typeface="Times New Roman" pitchFamily="18" charset="0"/>
              </a:rPr>
              <a:t>80486                  32位                1989年           120.0 万个晶体管</a:t>
            </a:r>
          </a:p>
          <a:p>
            <a:pPr>
              <a:lnSpc>
                <a:spcPct val="115000"/>
              </a:lnSpc>
              <a:buFontTx/>
              <a:buNone/>
            </a:pPr>
            <a:r>
              <a:rPr lang="en-US" altLang="zh-CN" dirty="0">
                <a:latin typeface="Times New Roman" pitchFamily="18" charset="0"/>
              </a:rPr>
              <a:t>Pentium             64</a:t>
            </a:r>
            <a:r>
              <a:rPr lang="zh-CN" altLang="en-US" dirty="0">
                <a:latin typeface="Times New Roman" pitchFamily="18" charset="0"/>
              </a:rPr>
              <a:t>位（准）    1993年            310.0 万个晶体管</a:t>
            </a:r>
          </a:p>
          <a:p>
            <a:pPr>
              <a:lnSpc>
                <a:spcPct val="115000"/>
              </a:lnSpc>
              <a:buFontTx/>
              <a:buNone/>
            </a:pPr>
            <a:r>
              <a:rPr lang="en-US" altLang="zh-CN" dirty="0">
                <a:latin typeface="Times New Roman" pitchFamily="18" charset="0"/>
              </a:rPr>
              <a:t>Pentium Pro      64</a:t>
            </a:r>
            <a:r>
              <a:rPr lang="zh-CN" altLang="en-US" dirty="0">
                <a:latin typeface="Times New Roman" pitchFamily="18" charset="0"/>
              </a:rPr>
              <a:t>位（准）    1995年            550.0 万个晶体管</a:t>
            </a:r>
          </a:p>
          <a:p>
            <a:pPr>
              <a:lnSpc>
                <a:spcPct val="115000"/>
              </a:lnSpc>
              <a:buFontTx/>
              <a:buNone/>
            </a:pPr>
            <a:r>
              <a:rPr lang="en-US" altLang="zh-CN" dirty="0">
                <a:latin typeface="Times New Roman" pitchFamily="18" charset="0"/>
              </a:rPr>
              <a:t>Pentium Ⅱ        64</a:t>
            </a:r>
            <a:r>
              <a:rPr lang="zh-CN" altLang="en-US" dirty="0">
                <a:latin typeface="Times New Roman" pitchFamily="18" charset="0"/>
              </a:rPr>
              <a:t>位（准）    1997年            </a:t>
            </a:r>
            <a:r>
              <a:rPr lang="en-US" altLang="zh-CN" dirty="0">
                <a:latin typeface="Times New Roman" pitchFamily="18" charset="0"/>
              </a:rPr>
              <a:t>750.0 </a:t>
            </a:r>
            <a:r>
              <a:rPr lang="zh-CN" altLang="en-US" dirty="0">
                <a:latin typeface="Times New Roman" pitchFamily="18" charset="0"/>
              </a:rPr>
              <a:t>万个晶体管</a:t>
            </a:r>
          </a:p>
          <a:p>
            <a:pPr>
              <a:lnSpc>
                <a:spcPct val="115000"/>
              </a:lnSpc>
              <a:buFontTx/>
              <a:buNone/>
            </a:pPr>
            <a:r>
              <a:rPr lang="en-US" altLang="zh-CN" dirty="0">
                <a:latin typeface="Times New Roman" pitchFamily="18" charset="0"/>
              </a:rPr>
              <a:t>Pentium Ⅲ        64</a:t>
            </a:r>
            <a:r>
              <a:rPr lang="zh-CN" altLang="en-US" dirty="0">
                <a:latin typeface="Times New Roman" pitchFamily="18" charset="0"/>
              </a:rPr>
              <a:t>位（准）    1999年            </a:t>
            </a:r>
            <a:r>
              <a:rPr lang="en-US" altLang="zh-CN" dirty="0">
                <a:latin typeface="Times New Roman" pitchFamily="18" charset="0"/>
              </a:rPr>
              <a:t>950.0 </a:t>
            </a:r>
            <a:r>
              <a:rPr lang="zh-CN" altLang="en-US" dirty="0">
                <a:latin typeface="Times New Roman" pitchFamily="18" charset="0"/>
              </a:rPr>
              <a:t>万个晶体管</a:t>
            </a:r>
          </a:p>
          <a:p>
            <a:pPr>
              <a:lnSpc>
                <a:spcPct val="115000"/>
              </a:lnSpc>
              <a:buFontTx/>
              <a:buNone/>
            </a:pPr>
            <a:r>
              <a:rPr lang="en-US" altLang="zh-CN" dirty="0">
                <a:latin typeface="Times New Roman" pitchFamily="18" charset="0"/>
              </a:rPr>
              <a:t>Pentium Ⅳ        64</a:t>
            </a:r>
            <a:r>
              <a:rPr lang="zh-CN" altLang="en-US" dirty="0">
                <a:latin typeface="Times New Roman" pitchFamily="18" charset="0"/>
              </a:rPr>
              <a:t>位                2000年         4 200.0 万个晶体管</a:t>
            </a:r>
          </a:p>
        </p:txBody>
      </p:sp>
      <p:sp>
        <p:nvSpPr>
          <p:cNvPr id="146437" name="Text Box 5"/>
          <p:cNvSpPr txBox="1">
            <a:spLocks noChangeArrowheads="1"/>
          </p:cNvSpPr>
          <p:nvPr/>
        </p:nvSpPr>
        <p:spPr bwMode="auto">
          <a:xfrm>
            <a:off x="611188" y="5486400"/>
            <a:ext cx="8532812" cy="457200"/>
          </a:xfrm>
          <a:prstGeom prst="rect">
            <a:avLst/>
          </a:prstGeom>
          <a:noFill/>
          <a:ln w="9525">
            <a:noFill/>
            <a:miter lim="800000"/>
            <a:headEnd/>
            <a:tailEnd/>
          </a:ln>
        </p:spPr>
        <p:txBody>
          <a:bodyPr>
            <a:spAutoFit/>
          </a:bodyPr>
          <a:lstStyle/>
          <a:p>
            <a:pPr>
              <a:spcBef>
                <a:spcPct val="50000"/>
              </a:spcBef>
              <a:buFontTx/>
              <a:buNone/>
            </a:pPr>
            <a:r>
              <a:rPr lang="zh-CN" altLang="en-US" sz="800">
                <a:latin typeface="Times New Roman" pitchFamily="18" charset="0"/>
              </a:rPr>
              <a:t>　　　　　　　</a:t>
            </a:r>
            <a:r>
              <a:rPr lang="zh-CN" altLang="en-US">
                <a:latin typeface="Times New Roman" pitchFamily="18" charset="0"/>
              </a:rPr>
              <a:t>2007 年      芯片上可集成       </a:t>
            </a:r>
            <a:r>
              <a:rPr lang="zh-CN" altLang="en-US">
                <a:solidFill>
                  <a:schemeClr val="folHlink"/>
                </a:solidFill>
                <a:latin typeface="Times New Roman" pitchFamily="18" charset="0"/>
              </a:rPr>
              <a:t>3</a:t>
            </a:r>
            <a:r>
              <a:rPr lang="zh-CN" altLang="en-US" sz="1200">
                <a:solidFill>
                  <a:schemeClr val="folHlink"/>
                </a:solidFill>
                <a:latin typeface="Times New Roman" pitchFamily="18" charset="0"/>
              </a:rPr>
              <a:t> </a:t>
            </a:r>
            <a:r>
              <a:rPr lang="zh-CN" altLang="en-US">
                <a:solidFill>
                  <a:schemeClr val="folHlink"/>
                </a:solidFill>
                <a:latin typeface="Times New Roman" pitchFamily="18" charset="0"/>
              </a:rPr>
              <a:t>亿</a:t>
            </a:r>
            <a:r>
              <a:rPr lang="zh-CN" altLang="en-US" sz="1200">
                <a:solidFill>
                  <a:schemeClr val="folHlink"/>
                </a:solidFill>
                <a:latin typeface="Times New Roman" pitchFamily="18" charset="0"/>
              </a:rPr>
              <a:t>  </a:t>
            </a:r>
            <a:r>
              <a:rPr lang="zh-CN" altLang="en-US">
                <a:solidFill>
                  <a:schemeClr val="folHlink"/>
                </a:solidFill>
                <a:latin typeface="Times New Roman" pitchFamily="18" charset="0"/>
              </a:rPr>
              <a:t>5</a:t>
            </a:r>
            <a:r>
              <a:rPr lang="zh-CN" altLang="en-US" sz="1200">
                <a:solidFill>
                  <a:schemeClr val="folHlink"/>
                </a:solidFill>
                <a:latin typeface="Times New Roman" pitchFamily="18" charset="0"/>
              </a:rPr>
              <a:t> </a:t>
            </a:r>
            <a:r>
              <a:rPr lang="zh-CN" altLang="en-US">
                <a:solidFill>
                  <a:schemeClr val="folHlink"/>
                </a:solidFill>
                <a:latin typeface="Times New Roman" pitchFamily="18" charset="0"/>
              </a:rPr>
              <a:t>千万</a:t>
            </a:r>
            <a:r>
              <a:rPr lang="zh-CN" altLang="en-US" sz="800">
                <a:solidFill>
                  <a:schemeClr val="folHlink"/>
                </a:solidFill>
                <a:latin typeface="Times New Roman" pitchFamily="18" charset="0"/>
              </a:rPr>
              <a:t>         </a:t>
            </a:r>
            <a:r>
              <a:rPr lang="zh-CN" altLang="en-US">
                <a:latin typeface="宋体" pitchFamily="2" charset="-122"/>
              </a:rPr>
              <a:t>个</a:t>
            </a:r>
            <a:r>
              <a:rPr lang="zh-CN" altLang="en-US">
                <a:latin typeface="Times New Roman" pitchFamily="18" charset="0"/>
              </a:rPr>
              <a:t>晶体管 </a:t>
            </a:r>
          </a:p>
        </p:txBody>
      </p:sp>
      <p:sp>
        <p:nvSpPr>
          <p:cNvPr id="146438" name="Text Box 6"/>
          <p:cNvSpPr txBox="1">
            <a:spLocks noChangeArrowheads="1"/>
          </p:cNvSpPr>
          <p:nvPr/>
        </p:nvSpPr>
        <p:spPr bwMode="auto">
          <a:xfrm>
            <a:off x="611188" y="6019800"/>
            <a:ext cx="8353425" cy="457200"/>
          </a:xfrm>
          <a:prstGeom prst="rect">
            <a:avLst/>
          </a:prstGeom>
          <a:noFill/>
          <a:ln w="9525">
            <a:noFill/>
            <a:miter lim="800000"/>
            <a:headEnd/>
            <a:tailEnd/>
          </a:ln>
        </p:spPr>
        <p:txBody>
          <a:bodyPr>
            <a:spAutoFit/>
          </a:bodyPr>
          <a:lstStyle/>
          <a:p>
            <a:pPr>
              <a:spcBef>
                <a:spcPct val="50000"/>
              </a:spcBef>
              <a:buFontTx/>
              <a:buNone/>
            </a:pPr>
            <a:r>
              <a:rPr lang="zh-CN" altLang="en-US">
                <a:latin typeface="Times New Roman" pitchFamily="18" charset="0"/>
              </a:rPr>
              <a:t>预计</a:t>
            </a:r>
            <a:r>
              <a:rPr lang="zh-CN" altLang="en-US" sz="1000">
                <a:latin typeface="Times New Roman" pitchFamily="18" charset="0"/>
              </a:rPr>
              <a:t>　</a:t>
            </a:r>
            <a:r>
              <a:rPr lang="zh-CN" altLang="en-US">
                <a:latin typeface="Times New Roman" pitchFamily="18" charset="0"/>
              </a:rPr>
              <a:t>2010 年      芯片上可集成                  </a:t>
            </a:r>
            <a:r>
              <a:rPr lang="zh-CN" altLang="en-US">
                <a:solidFill>
                  <a:schemeClr val="folHlink"/>
                </a:solidFill>
                <a:latin typeface="Times New Roman" pitchFamily="18" charset="0"/>
              </a:rPr>
              <a:t>8</a:t>
            </a:r>
            <a:r>
              <a:rPr lang="zh-CN" altLang="en-US" sz="1200">
                <a:solidFill>
                  <a:schemeClr val="folHlink"/>
                </a:solidFill>
                <a:latin typeface="Times New Roman" pitchFamily="18" charset="0"/>
              </a:rPr>
              <a:t> </a:t>
            </a:r>
            <a:r>
              <a:rPr lang="zh-CN" altLang="en-US">
                <a:solidFill>
                  <a:schemeClr val="folHlink"/>
                </a:solidFill>
                <a:latin typeface="Times New Roman" pitchFamily="18" charset="0"/>
              </a:rPr>
              <a:t>亿</a:t>
            </a:r>
            <a:r>
              <a:rPr lang="zh-CN" altLang="en-US" sz="800">
                <a:solidFill>
                  <a:schemeClr val="folHlink"/>
                </a:solidFill>
                <a:latin typeface="Times New Roman" pitchFamily="18" charset="0"/>
              </a:rPr>
              <a:t>          </a:t>
            </a:r>
            <a:r>
              <a:rPr lang="zh-CN" altLang="en-US">
                <a:latin typeface="Times New Roman" pitchFamily="18" charset="0"/>
              </a:rPr>
              <a:t>个晶体管</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blinds(horizontal)">
                                      <p:cBhvr>
                                        <p:cTn id="7" dur="500"/>
                                        <p:tgtEl>
                                          <p:spTgt spid="1464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6437"/>
                                        </p:tgtEl>
                                        <p:attrNameLst>
                                          <p:attrName>style.visibility</p:attrName>
                                        </p:attrNameLst>
                                      </p:cBhvr>
                                      <p:to>
                                        <p:strVal val="visible"/>
                                      </p:to>
                                    </p:set>
                                    <p:animEffect transition="in" filter="blinds(horizontal)">
                                      <p:cBhvr>
                                        <p:cTn id="12" dur="500"/>
                                        <p:tgtEl>
                                          <p:spTgt spid="1464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6438"/>
                                        </p:tgtEl>
                                        <p:attrNameLst>
                                          <p:attrName>style.visibility</p:attrName>
                                        </p:attrNameLst>
                                      </p:cBhvr>
                                      <p:to>
                                        <p:strVal val="visible"/>
                                      </p:to>
                                    </p:set>
                                    <p:animEffect transition="in" filter="blinds(horizontal)">
                                      <p:cBhvr>
                                        <p:cTn id="17"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P spid="146437" grpId="0" autoUpdateAnimBg="0"/>
      <p:bldP spid="14643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a:xfrm>
            <a:off x="395536" y="260648"/>
            <a:ext cx="8229600" cy="1143000"/>
          </a:xfrm>
        </p:spPr>
        <p:txBody>
          <a:bodyPr/>
          <a:lstStyle/>
          <a:p>
            <a:pPr eaLnBrk="1" hangingPunct="1"/>
            <a:r>
              <a:rPr lang="zh-CN" altLang="en-US" sz="3600" dirty="0" smtClean="0">
                <a:latin typeface="黑体" pitchFamily="49" charset="-122"/>
                <a:ea typeface="黑体" pitchFamily="49" charset="-122"/>
              </a:rPr>
              <a:t>世界上最快的计算机</a:t>
            </a:r>
          </a:p>
        </p:txBody>
      </p:sp>
      <p:sp>
        <p:nvSpPr>
          <p:cNvPr id="26628" name="Rectangle 3"/>
          <p:cNvSpPr>
            <a:spLocks noGrp="1"/>
          </p:cNvSpPr>
          <p:nvPr>
            <p:ph idx="1"/>
          </p:nvPr>
        </p:nvSpPr>
        <p:spPr/>
        <p:txBody>
          <a:bodyPr/>
          <a:lstStyle/>
          <a:p>
            <a:pPr eaLnBrk="1" hangingPunct="1"/>
            <a:r>
              <a:rPr lang="zh-CN" altLang="en-US" sz="2400" smtClean="0"/>
              <a:t>美国洛斯阿拉莫斯国家实验的</a:t>
            </a:r>
            <a:r>
              <a:rPr lang="en-US" altLang="zh-CN" sz="2400" smtClean="0"/>
              <a:t>IBM Roadrunner</a:t>
            </a:r>
            <a:r>
              <a:rPr lang="zh-CN" altLang="en-US" sz="2400" smtClean="0"/>
              <a:t>计算机 </a:t>
            </a:r>
          </a:p>
        </p:txBody>
      </p:sp>
      <p:sp>
        <p:nvSpPr>
          <p:cNvPr id="26626" name="灯片编号占位符 3"/>
          <p:cNvSpPr>
            <a:spLocks noGrp="1"/>
          </p:cNvSpPr>
          <p:nvPr>
            <p:ph type="sldNum" sz="quarter" idx="12"/>
          </p:nvPr>
        </p:nvSpPr>
        <p:spPr bwMode="auto">
          <a:xfrm>
            <a:off x="1371600" y="6248400"/>
            <a:ext cx="1676400" cy="457200"/>
          </a:xfrm>
          <a:noFill/>
          <a:ln>
            <a:miter lim="800000"/>
            <a:headEnd/>
            <a:tailEnd/>
          </a:ln>
        </p:spPr>
        <p:txBody>
          <a:bodyPr/>
          <a:lstStyle/>
          <a:p>
            <a:pPr algn="l"/>
            <a:fld id="{80D09156-0D34-4D55-A6CD-3E11CD601689}" type="slidenum">
              <a:rPr altLang="en-US" noProof="1">
                <a:latin typeface="Arial" pitchFamily="34" charset="0"/>
              </a:rPr>
              <a:pPr algn="l"/>
              <a:t>24</a:t>
            </a:fld>
            <a:endParaRPr lang="zh-CN" altLang="zh-CN" noProof="1">
              <a:latin typeface="Arial" pitchFamily="34" charset="0"/>
            </a:endParaRPr>
          </a:p>
        </p:txBody>
      </p:sp>
      <p:pic>
        <p:nvPicPr>
          <p:cNvPr id="26629" name="Picture 4"/>
          <p:cNvPicPr>
            <a:picLocks noChangeAspect="1" noChangeArrowheads="1"/>
          </p:cNvPicPr>
          <p:nvPr/>
        </p:nvPicPr>
        <p:blipFill>
          <a:blip r:embed="rId2" cstate="print"/>
          <a:srcRect/>
          <a:stretch>
            <a:fillRect/>
          </a:stretch>
        </p:blipFill>
        <p:spPr bwMode="auto">
          <a:xfrm>
            <a:off x="107504" y="1574701"/>
            <a:ext cx="8856663" cy="4446587"/>
          </a:xfrm>
          <a:prstGeom prst="rect">
            <a:avLst/>
          </a:prstGeom>
          <a:noFill/>
          <a:ln w="9525">
            <a:noFill/>
            <a:miter lim="800000"/>
            <a:headEnd/>
            <a:tailEnd/>
          </a:ln>
        </p:spPr>
      </p:pic>
      <p:sp>
        <p:nvSpPr>
          <p:cNvPr id="26630" name="Rectangle 5"/>
          <p:cNvSpPr>
            <a:spLocks noChangeArrowheads="1"/>
          </p:cNvSpPr>
          <p:nvPr/>
        </p:nvSpPr>
        <p:spPr bwMode="auto">
          <a:xfrm>
            <a:off x="3995738" y="6308725"/>
            <a:ext cx="2260600" cy="366713"/>
          </a:xfrm>
          <a:prstGeom prst="rect">
            <a:avLst/>
          </a:prstGeom>
          <a:noFill/>
          <a:ln w="9525" algn="ctr">
            <a:noFill/>
            <a:miter lim="800000"/>
            <a:headEnd/>
            <a:tailEnd/>
          </a:ln>
        </p:spPr>
        <p:txBody>
          <a:bodyPr wrap="none" anchor="ctr">
            <a:spAutoFit/>
          </a:bodyPr>
          <a:lstStyle/>
          <a:p>
            <a:pPr>
              <a:buFontTx/>
              <a:buNone/>
            </a:pPr>
            <a:r>
              <a:rPr lang="zh-CN" altLang="en-US" dirty="0"/>
              <a:t>每秒</a:t>
            </a:r>
            <a:r>
              <a:rPr lang="en-US" altLang="zh-CN" dirty="0"/>
              <a:t>1.105</a:t>
            </a:r>
            <a:r>
              <a:rPr lang="zh-CN" altLang="en-US" dirty="0"/>
              <a:t>千万亿次 </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2"/>
          </p:nvPr>
        </p:nvSpPr>
        <p:spPr bwMode="auto">
          <a:xfrm>
            <a:off x="1371600" y="6248400"/>
            <a:ext cx="1676400" cy="457200"/>
          </a:xfrm>
          <a:noFill/>
          <a:ln>
            <a:miter lim="800000"/>
            <a:headEnd/>
            <a:tailEnd/>
          </a:ln>
        </p:spPr>
        <p:txBody>
          <a:bodyPr/>
          <a:lstStyle/>
          <a:p>
            <a:pPr algn="l"/>
            <a:fld id="{F419ED3C-AA43-44A8-BA95-919BFC9CA7C0}" type="slidenum">
              <a:rPr altLang="en-US" noProof="1">
                <a:latin typeface="Arial" pitchFamily="34" charset="0"/>
              </a:rPr>
              <a:pPr algn="l"/>
              <a:t>25</a:t>
            </a:fld>
            <a:endParaRPr lang="zh-CN" altLang="zh-CN" noProof="1">
              <a:latin typeface="Arial" pitchFamily="34" charset="0"/>
            </a:endParaRPr>
          </a:p>
        </p:txBody>
      </p:sp>
      <p:sp>
        <p:nvSpPr>
          <p:cNvPr id="27652" name="Text Box 3"/>
          <p:cNvSpPr txBox="1">
            <a:spLocks noChangeArrowheads="1"/>
          </p:cNvSpPr>
          <p:nvPr/>
        </p:nvSpPr>
        <p:spPr bwMode="auto">
          <a:xfrm>
            <a:off x="1475656" y="2204864"/>
            <a:ext cx="7480300" cy="2135187"/>
          </a:xfrm>
          <a:prstGeom prst="rect">
            <a:avLst/>
          </a:prstGeom>
          <a:noFill/>
          <a:ln w="9525">
            <a:noFill/>
            <a:miter lim="800000"/>
            <a:headEnd/>
            <a:tailEnd/>
          </a:ln>
        </p:spPr>
        <p:txBody>
          <a:bodyPr>
            <a:spAutoFit/>
          </a:bodyPr>
          <a:lstStyle/>
          <a:p>
            <a:pPr>
              <a:spcBef>
                <a:spcPct val="50000"/>
              </a:spcBef>
              <a:buFontTx/>
              <a:buNone/>
            </a:pPr>
            <a:r>
              <a:rPr lang="zh-CN" altLang="en-US" sz="3200" dirty="0">
                <a:latin typeface="宋体" pitchFamily="2" charset="-122"/>
              </a:rPr>
              <a:t>最权威的超级计算机排名的参考网址</a:t>
            </a:r>
          </a:p>
          <a:p>
            <a:pPr>
              <a:spcBef>
                <a:spcPct val="50000"/>
              </a:spcBef>
              <a:buFontTx/>
              <a:buNone/>
            </a:pPr>
            <a:endParaRPr lang="en-US" altLang="zh-CN" sz="3200" dirty="0">
              <a:solidFill>
                <a:schemeClr val="folHlink"/>
              </a:solidFill>
              <a:latin typeface="宋体" pitchFamily="2" charset="-122"/>
            </a:endParaRPr>
          </a:p>
          <a:p>
            <a:pPr>
              <a:spcBef>
                <a:spcPct val="50000"/>
              </a:spcBef>
              <a:buFontTx/>
              <a:buNone/>
            </a:pPr>
            <a:r>
              <a:rPr lang="en-US" altLang="zh-CN" sz="3200" dirty="0">
                <a:solidFill>
                  <a:schemeClr val="folHlink"/>
                </a:solidFill>
                <a:latin typeface="宋体" pitchFamily="2" charset="-122"/>
              </a:rPr>
              <a:t>     </a:t>
            </a:r>
            <a:r>
              <a:rPr lang="en-US" altLang="zh-CN" sz="3600" dirty="0">
                <a:solidFill>
                  <a:schemeClr val="folHlink"/>
                </a:solidFill>
                <a:latin typeface="Times New Roman" pitchFamily="18" charset="0"/>
              </a:rPr>
              <a:t>http://www.top500.org</a:t>
            </a:r>
            <a:endParaRPr lang="zh-CN" altLang="en-US" sz="3600" dirty="0">
              <a:solidFill>
                <a:schemeClr val="folHlink"/>
              </a:solidFill>
              <a:latin typeface="Times New Roman" pitchFamily="18" charset="0"/>
            </a:endParaRPr>
          </a:p>
        </p:txBody>
      </p:sp>
      <p:sp>
        <p:nvSpPr>
          <p:cNvPr id="27653" name="AutoShape 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pPr>
              <a:buFontTx/>
              <a:buNone/>
            </a:pPr>
            <a:endParaRPr lang="zh-CN" altLang="en-US" sz="800">
              <a:latin typeface="宋体" pitchFamily="2" charset="-122"/>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灯片编号占位符 1"/>
          <p:cNvSpPr>
            <a:spLocks noGrp="1"/>
          </p:cNvSpPr>
          <p:nvPr>
            <p:ph type="sldNum" sz="quarter" idx="12"/>
          </p:nvPr>
        </p:nvSpPr>
        <p:spPr bwMode="auto">
          <a:xfrm>
            <a:off x="1371600" y="6248400"/>
            <a:ext cx="1676400" cy="457200"/>
          </a:xfrm>
          <a:noFill/>
          <a:ln>
            <a:miter lim="800000"/>
            <a:headEnd/>
            <a:tailEnd/>
          </a:ln>
        </p:spPr>
        <p:txBody>
          <a:bodyPr/>
          <a:lstStyle/>
          <a:p>
            <a:pPr algn="l"/>
            <a:fld id="{1E68779A-EAB0-4630-95DF-73B4FA755DE2}" type="slidenum">
              <a:rPr altLang="en-US" noProof="1">
                <a:latin typeface="Arial" pitchFamily="34" charset="0"/>
              </a:rPr>
              <a:pPr algn="l"/>
              <a:t>26</a:t>
            </a:fld>
            <a:endParaRPr lang="zh-CN" altLang="zh-CN" noProof="1">
              <a:latin typeface="Arial" pitchFamily="34" charset="0"/>
            </a:endParaRPr>
          </a:p>
        </p:txBody>
      </p:sp>
      <p:sp>
        <p:nvSpPr>
          <p:cNvPr id="28675" name="Text Box 2"/>
          <p:cNvSpPr txBox="1">
            <a:spLocks noChangeArrowheads="1"/>
          </p:cNvSpPr>
          <p:nvPr/>
        </p:nvSpPr>
        <p:spPr bwMode="auto">
          <a:xfrm>
            <a:off x="468313" y="188913"/>
            <a:ext cx="6324600" cy="641350"/>
          </a:xfrm>
          <a:prstGeom prst="rect">
            <a:avLst/>
          </a:prstGeom>
          <a:noFill/>
          <a:ln w="9525">
            <a:noFill/>
            <a:miter lim="800000"/>
            <a:headEnd/>
            <a:tailEnd/>
          </a:ln>
        </p:spPr>
        <p:txBody>
          <a:bodyPr>
            <a:spAutoFit/>
          </a:bodyPr>
          <a:lstStyle/>
          <a:p>
            <a:pPr>
              <a:buFontTx/>
              <a:buNone/>
            </a:pPr>
            <a:r>
              <a:rPr lang="zh-CN" altLang="en-US" sz="3600">
                <a:latin typeface="Times New Roman" pitchFamily="18" charset="0"/>
              </a:rPr>
              <a:t>三、软件技术的兴起和发展</a:t>
            </a:r>
          </a:p>
        </p:txBody>
      </p:sp>
      <p:sp>
        <p:nvSpPr>
          <p:cNvPr id="147459" name="Text Box 3"/>
          <p:cNvSpPr txBox="1">
            <a:spLocks noChangeArrowheads="1"/>
          </p:cNvSpPr>
          <p:nvPr/>
        </p:nvSpPr>
        <p:spPr bwMode="auto">
          <a:xfrm>
            <a:off x="1339850" y="2017713"/>
            <a:ext cx="3736975" cy="519112"/>
          </a:xfrm>
          <a:prstGeom prst="rect">
            <a:avLst/>
          </a:prstGeom>
          <a:noFill/>
          <a:ln w="9525">
            <a:noFill/>
            <a:miter lim="800000"/>
            <a:headEnd/>
            <a:tailEnd/>
          </a:ln>
        </p:spPr>
        <p:txBody>
          <a:bodyPr>
            <a:spAutoFit/>
          </a:bodyPr>
          <a:lstStyle/>
          <a:p>
            <a:pPr>
              <a:buFontTx/>
              <a:buNone/>
            </a:pPr>
            <a:r>
              <a:rPr lang="zh-CN" altLang="en-US" sz="2800">
                <a:latin typeface="Times New Roman" pitchFamily="18" charset="0"/>
              </a:rPr>
              <a:t>机器语言   面向机器 </a:t>
            </a:r>
          </a:p>
        </p:txBody>
      </p:sp>
      <p:sp>
        <p:nvSpPr>
          <p:cNvPr id="147460" name="Text Box 4"/>
          <p:cNvSpPr txBox="1">
            <a:spLocks noChangeArrowheads="1"/>
          </p:cNvSpPr>
          <p:nvPr/>
        </p:nvSpPr>
        <p:spPr bwMode="auto">
          <a:xfrm>
            <a:off x="1339850" y="2682875"/>
            <a:ext cx="3952875" cy="519113"/>
          </a:xfrm>
          <a:prstGeom prst="rect">
            <a:avLst/>
          </a:prstGeom>
          <a:noFill/>
          <a:ln w="9525">
            <a:noFill/>
            <a:miter lim="800000"/>
            <a:headEnd/>
            <a:tailEnd/>
          </a:ln>
        </p:spPr>
        <p:txBody>
          <a:bodyPr>
            <a:spAutoFit/>
          </a:bodyPr>
          <a:lstStyle/>
          <a:p>
            <a:pPr>
              <a:buFontTx/>
              <a:buNone/>
            </a:pPr>
            <a:r>
              <a:rPr lang="zh-CN" altLang="en-US" sz="2800">
                <a:latin typeface="Times New Roman" pitchFamily="18" charset="0"/>
              </a:rPr>
              <a:t>汇编语言   面向机器 </a:t>
            </a:r>
          </a:p>
        </p:txBody>
      </p:sp>
      <p:sp>
        <p:nvSpPr>
          <p:cNvPr id="147461" name="Text Box 5"/>
          <p:cNvSpPr txBox="1">
            <a:spLocks noChangeArrowheads="1"/>
          </p:cNvSpPr>
          <p:nvPr/>
        </p:nvSpPr>
        <p:spPr bwMode="auto">
          <a:xfrm>
            <a:off x="1339850" y="3348038"/>
            <a:ext cx="3952875" cy="519112"/>
          </a:xfrm>
          <a:prstGeom prst="rect">
            <a:avLst/>
          </a:prstGeom>
          <a:noFill/>
          <a:ln w="9525">
            <a:noFill/>
            <a:miter lim="800000"/>
            <a:headEnd/>
            <a:tailEnd/>
          </a:ln>
        </p:spPr>
        <p:txBody>
          <a:bodyPr>
            <a:spAutoFit/>
          </a:bodyPr>
          <a:lstStyle/>
          <a:p>
            <a:pPr>
              <a:buFontTx/>
              <a:buNone/>
            </a:pPr>
            <a:r>
              <a:rPr lang="zh-CN" altLang="en-US" sz="2800">
                <a:latin typeface="Times New Roman" pitchFamily="18" charset="0"/>
              </a:rPr>
              <a:t>高级语言   面向问题 </a:t>
            </a:r>
          </a:p>
        </p:txBody>
      </p:sp>
      <p:sp>
        <p:nvSpPr>
          <p:cNvPr id="147462" name="Text Box 6"/>
          <p:cNvSpPr txBox="1">
            <a:spLocks noChangeArrowheads="1"/>
          </p:cNvSpPr>
          <p:nvPr/>
        </p:nvSpPr>
        <p:spPr bwMode="auto">
          <a:xfrm>
            <a:off x="2119313" y="4013200"/>
            <a:ext cx="5692775" cy="519113"/>
          </a:xfrm>
          <a:prstGeom prst="rect">
            <a:avLst/>
          </a:prstGeom>
          <a:noFill/>
          <a:ln w="9525">
            <a:noFill/>
            <a:miter lim="800000"/>
            <a:headEnd/>
            <a:tailEnd/>
          </a:ln>
        </p:spPr>
        <p:txBody>
          <a:bodyPr>
            <a:spAutoFit/>
          </a:bodyPr>
          <a:lstStyle/>
          <a:p>
            <a:pPr>
              <a:buFontTx/>
              <a:buNone/>
            </a:pPr>
            <a:r>
              <a:rPr lang="en-US" altLang="zh-CN" sz="2800">
                <a:latin typeface="Times New Roman" pitchFamily="18" charset="0"/>
              </a:rPr>
              <a:t>FORTRAN   </a:t>
            </a:r>
            <a:r>
              <a:rPr lang="zh-CN" altLang="en-US" sz="2800">
                <a:latin typeface="Times New Roman" pitchFamily="18" charset="0"/>
              </a:rPr>
              <a:t>科学计算和工程计算 </a:t>
            </a:r>
          </a:p>
        </p:txBody>
      </p:sp>
      <p:sp>
        <p:nvSpPr>
          <p:cNvPr id="147463" name="Text Box 7"/>
          <p:cNvSpPr txBox="1">
            <a:spLocks noChangeArrowheads="1"/>
          </p:cNvSpPr>
          <p:nvPr/>
        </p:nvSpPr>
        <p:spPr bwMode="auto">
          <a:xfrm>
            <a:off x="2119313" y="4678363"/>
            <a:ext cx="4819650" cy="519112"/>
          </a:xfrm>
          <a:prstGeom prst="rect">
            <a:avLst/>
          </a:prstGeom>
          <a:noFill/>
          <a:ln w="9525">
            <a:noFill/>
            <a:miter lim="800000"/>
            <a:headEnd/>
            <a:tailEnd/>
          </a:ln>
        </p:spPr>
        <p:txBody>
          <a:bodyPr wrap="none">
            <a:spAutoFit/>
          </a:bodyPr>
          <a:lstStyle/>
          <a:p>
            <a:pPr>
              <a:buFontTx/>
              <a:buNone/>
            </a:pPr>
            <a:r>
              <a:rPr lang="en-US" altLang="zh-CN" sz="2800">
                <a:latin typeface="Times New Roman" pitchFamily="18" charset="0"/>
              </a:rPr>
              <a:t>PASCAL       </a:t>
            </a:r>
            <a:r>
              <a:rPr lang="zh-CN" altLang="en-US" sz="2800">
                <a:latin typeface="Times New Roman" pitchFamily="18" charset="0"/>
              </a:rPr>
              <a:t>结构化程序设计 </a:t>
            </a:r>
          </a:p>
        </p:txBody>
      </p:sp>
      <p:sp>
        <p:nvSpPr>
          <p:cNvPr id="147464" name="Text Box 8"/>
          <p:cNvSpPr txBox="1">
            <a:spLocks noChangeArrowheads="1"/>
          </p:cNvSpPr>
          <p:nvPr/>
        </p:nvSpPr>
        <p:spPr bwMode="auto">
          <a:xfrm>
            <a:off x="2119313" y="5343525"/>
            <a:ext cx="3740150" cy="519113"/>
          </a:xfrm>
          <a:prstGeom prst="rect">
            <a:avLst/>
          </a:prstGeom>
          <a:noFill/>
          <a:ln w="9525">
            <a:noFill/>
            <a:miter lim="800000"/>
            <a:headEnd/>
            <a:tailEnd/>
          </a:ln>
        </p:spPr>
        <p:txBody>
          <a:bodyPr wrap="none">
            <a:spAutoFit/>
          </a:bodyPr>
          <a:lstStyle/>
          <a:p>
            <a:pPr>
              <a:buFontTx/>
              <a:buNone/>
            </a:pPr>
            <a:r>
              <a:rPr lang="en-US" altLang="zh-CN" sz="2800">
                <a:latin typeface="Times New Roman" pitchFamily="18" charset="0"/>
              </a:rPr>
              <a:t>C＋＋            </a:t>
            </a:r>
            <a:r>
              <a:rPr lang="zh-CN" altLang="en-US" sz="2800">
                <a:latin typeface="Times New Roman" pitchFamily="18" charset="0"/>
              </a:rPr>
              <a:t>面向对象 </a:t>
            </a:r>
          </a:p>
        </p:txBody>
      </p:sp>
      <p:sp>
        <p:nvSpPr>
          <p:cNvPr id="147465" name="Text Box 9"/>
          <p:cNvSpPr txBox="1">
            <a:spLocks noChangeArrowheads="1"/>
          </p:cNvSpPr>
          <p:nvPr/>
        </p:nvSpPr>
        <p:spPr bwMode="auto">
          <a:xfrm>
            <a:off x="2119313" y="6010275"/>
            <a:ext cx="4460875" cy="519113"/>
          </a:xfrm>
          <a:prstGeom prst="rect">
            <a:avLst/>
          </a:prstGeom>
          <a:noFill/>
          <a:ln w="9525">
            <a:noFill/>
            <a:miter lim="800000"/>
            <a:headEnd/>
            <a:tailEnd/>
          </a:ln>
        </p:spPr>
        <p:txBody>
          <a:bodyPr wrap="none">
            <a:spAutoFit/>
          </a:bodyPr>
          <a:lstStyle/>
          <a:p>
            <a:pPr>
              <a:buFontTx/>
              <a:buNone/>
            </a:pPr>
            <a:r>
              <a:rPr lang="en-US" altLang="zh-CN" sz="2800">
                <a:latin typeface="Times New Roman" pitchFamily="18" charset="0"/>
              </a:rPr>
              <a:t>Java               </a:t>
            </a:r>
            <a:r>
              <a:rPr lang="zh-CN" altLang="en-US" sz="2800">
                <a:latin typeface="Times New Roman" pitchFamily="18" charset="0"/>
              </a:rPr>
              <a:t>适应网络环境 </a:t>
            </a:r>
          </a:p>
        </p:txBody>
      </p:sp>
      <p:sp>
        <p:nvSpPr>
          <p:cNvPr id="147466" name="Text Box 10"/>
          <p:cNvSpPr txBox="1">
            <a:spLocks noChangeArrowheads="1"/>
          </p:cNvSpPr>
          <p:nvPr/>
        </p:nvSpPr>
        <p:spPr bwMode="auto">
          <a:xfrm>
            <a:off x="669925" y="1173163"/>
            <a:ext cx="3470275" cy="579437"/>
          </a:xfrm>
          <a:prstGeom prst="rect">
            <a:avLst/>
          </a:prstGeom>
          <a:noFill/>
          <a:ln w="9525">
            <a:noFill/>
            <a:miter lim="800000"/>
            <a:headEnd/>
            <a:tailEnd/>
          </a:ln>
        </p:spPr>
        <p:txBody>
          <a:bodyPr>
            <a:spAutoFit/>
          </a:bodyPr>
          <a:lstStyle/>
          <a:p>
            <a:pPr>
              <a:buFontTx/>
              <a:buNone/>
            </a:pPr>
            <a:r>
              <a:rPr lang="zh-CN" altLang="en-US" sz="3200">
                <a:latin typeface="Times New Roman" pitchFamily="18" charset="0"/>
              </a:rPr>
              <a:t> 1.  各种语言</a:t>
            </a:r>
          </a:p>
        </p:txBody>
      </p:sp>
      <p:sp>
        <p:nvSpPr>
          <p:cNvPr id="147467" name="Rectangle 11"/>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buFontTx/>
              <a:buNone/>
              <a:defRPr/>
            </a:pPr>
            <a:r>
              <a:rPr lang="zh-CN" altLang="en-US" sz="4400">
                <a:solidFill>
                  <a:schemeClr val="tx2"/>
                </a:solidFill>
                <a:effectLst>
                  <a:outerShdw blurRad="38100" dist="38100" dir="2700000" algn="tl">
                    <a:srgbClr val="000000"/>
                  </a:outerShdw>
                </a:effectLst>
                <a:latin typeface="Arial" charset="0"/>
              </a:rPr>
              <a:t>2.1</a:t>
            </a:r>
          </a:p>
        </p:txBody>
      </p:sp>
      <p:sp>
        <p:nvSpPr>
          <p:cNvPr id="28685" name="AutoShape 13">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pPr>
              <a:buFontTx/>
              <a:buNone/>
            </a:pPr>
            <a:endParaRPr lang="zh-CN" altLang="en-US" sz="800">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6"/>
                                        </p:tgtEl>
                                        <p:attrNameLst>
                                          <p:attrName>style.visibility</p:attrName>
                                        </p:attrNameLst>
                                      </p:cBhvr>
                                      <p:to>
                                        <p:strVal val="visible"/>
                                      </p:to>
                                    </p:set>
                                    <p:animEffect transition="in" filter="blinds(horizontal)">
                                      <p:cBhvr>
                                        <p:cTn id="7" dur="500"/>
                                        <p:tgtEl>
                                          <p:spTgt spid="147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9"/>
                                        </p:tgtEl>
                                        <p:attrNameLst>
                                          <p:attrName>style.visibility</p:attrName>
                                        </p:attrNameLst>
                                      </p:cBhvr>
                                      <p:to>
                                        <p:strVal val="visible"/>
                                      </p:to>
                                    </p:set>
                                    <p:animEffect transition="in" filter="blinds(horizontal)">
                                      <p:cBhvr>
                                        <p:cTn id="12" dur="500"/>
                                        <p:tgtEl>
                                          <p:spTgt spid="1474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60"/>
                                        </p:tgtEl>
                                        <p:attrNameLst>
                                          <p:attrName>style.visibility</p:attrName>
                                        </p:attrNameLst>
                                      </p:cBhvr>
                                      <p:to>
                                        <p:strVal val="visible"/>
                                      </p:to>
                                    </p:set>
                                    <p:animEffect transition="in" filter="blinds(horizontal)">
                                      <p:cBhvr>
                                        <p:cTn id="17" dur="500"/>
                                        <p:tgtEl>
                                          <p:spTgt spid="1474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461"/>
                                        </p:tgtEl>
                                        <p:attrNameLst>
                                          <p:attrName>style.visibility</p:attrName>
                                        </p:attrNameLst>
                                      </p:cBhvr>
                                      <p:to>
                                        <p:strVal val="visible"/>
                                      </p:to>
                                    </p:set>
                                    <p:animEffect transition="in" filter="blinds(horizontal)">
                                      <p:cBhvr>
                                        <p:cTn id="22" dur="500"/>
                                        <p:tgtEl>
                                          <p:spTgt spid="1474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462"/>
                                        </p:tgtEl>
                                        <p:attrNameLst>
                                          <p:attrName>style.visibility</p:attrName>
                                        </p:attrNameLst>
                                      </p:cBhvr>
                                      <p:to>
                                        <p:strVal val="visible"/>
                                      </p:to>
                                    </p:set>
                                    <p:animEffect transition="in" filter="blinds(horizontal)">
                                      <p:cBhvr>
                                        <p:cTn id="27" dur="500"/>
                                        <p:tgtEl>
                                          <p:spTgt spid="1474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7463"/>
                                        </p:tgtEl>
                                        <p:attrNameLst>
                                          <p:attrName>style.visibility</p:attrName>
                                        </p:attrNameLst>
                                      </p:cBhvr>
                                      <p:to>
                                        <p:strVal val="visible"/>
                                      </p:to>
                                    </p:set>
                                    <p:animEffect transition="in" filter="blinds(horizontal)">
                                      <p:cBhvr>
                                        <p:cTn id="32" dur="500"/>
                                        <p:tgtEl>
                                          <p:spTgt spid="1474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7464"/>
                                        </p:tgtEl>
                                        <p:attrNameLst>
                                          <p:attrName>style.visibility</p:attrName>
                                        </p:attrNameLst>
                                      </p:cBhvr>
                                      <p:to>
                                        <p:strVal val="visible"/>
                                      </p:to>
                                    </p:set>
                                    <p:animEffect transition="in" filter="blinds(horizontal)">
                                      <p:cBhvr>
                                        <p:cTn id="37" dur="500"/>
                                        <p:tgtEl>
                                          <p:spTgt spid="1474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7465"/>
                                        </p:tgtEl>
                                        <p:attrNameLst>
                                          <p:attrName>style.visibility</p:attrName>
                                        </p:attrNameLst>
                                      </p:cBhvr>
                                      <p:to>
                                        <p:strVal val="visible"/>
                                      </p:to>
                                    </p:set>
                                    <p:animEffect transition="in" filter="blinds(horizontal)">
                                      <p:cBhvr>
                                        <p:cTn id="42" dur="500"/>
                                        <p:tgtEl>
                                          <p:spTgt spid="147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P spid="147461" grpId="0" autoUpdateAnimBg="0"/>
      <p:bldP spid="147462" grpId="0" autoUpdateAnimBg="0"/>
      <p:bldP spid="147463" grpId="0" autoUpdateAnimBg="0"/>
      <p:bldP spid="147464" grpId="0" autoUpdateAnimBg="0"/>
      <p:bldP spid="147465" grpId="0" autoUpdateAnimBg="0"/>
      <p:bldP spid="14746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bwMode="auto">
          <a:xfrm>
            <a:off x="1371600" y="6248400"/>
            <a:ext cx="1676400" cy="457200"/>
          </a:xfrm>
          <a:noFill/>
          <a:ln>
            <a:miter lim="800000"/>
            <a:headEnd/>
            <a:tailEnd/>
          </a:ln>
        </p:spPr>
        <p:txBody>
          <a:bodyPr/>
          <a:lstStyle/>
          <a:p>
            <a:pPr algn="l"/>
            <a:fld id="{C3F7160E-7594-4E84-8F46-DEECA3608C29}" type="slidenum">
              <a:rPr altLang="en-US" noProof="1">
                <a:latin typeface="Arial" pitchFamily="34" charset="0"/>
              </a:rPr>
              <a:pPr algn="l"/>
              <a:t>27</a:t>
            </a:fld>
            <a:endParaRPr lang="zh-CN" altLang="zh-CN" noProof="1">
              <a:latin typeface="Arial" pitchFamily="34" charset="0"/>
            </a:endParaRPr>
          </a:p>
        </p:txBody>
      </p:sp>
      <p:sp>
        <p:nvSpPr>
          <p:cNvPr id="29699" name="Rectangle 2"/>
          <p:cNvSpPr>
            <a:spLocks noGrp="1"/>
          </p:cNvSpPr>
          <p:nvPr>
            <p:ph type="title"/>
          </p:nvPr>
        </p:nvSpPr>
        <p:spPr/>
        <p:txBody>
          <a:bodyPr/>
          <a:lstStyle/>
          <a:p>
            <a:pPr eaLnBrk="1" hangingPunct="1"/>
            <a:endParaRPr lang="zh-CN" altLang="en-US" smtClean="0">
              <a:latin typeface="黑体" pitchFamily="49" charset="-122"/>
              <a:ea typeface="黑体" pitchFamily="49" charset="-122"/>
            </a:endParaRPr>
          </a:p>
        </p:txBody>
      </p:sp>
      <p:sp>
        <p:nvSpPr>
          <p:cNvPr id="29700" name="Rectangle 3"/>
          <p:cNvSpPr>
            <a:spLocks noGrp="1"/>
          </p:cNvSpPr>
          <p:nvPr>
            <p:ph type="body" idx="1"/>
          </p:nvPr>
        </p:nvSpPr>
        <p:spPr/>
        <p:txBody>
          <a:bodyPr/>
          <a:lstStyle/>
          <a:p>
            <a:pPr eaLnBrk="1" hangingPunct="1"/>
            <a:r>
              <a:rPr lang="zh-CN" altLang="en-US" smtClean="0"/>
              <a:t>世界上第一位程序员是谁？</a:t>
            </a:r>
          </a:p>
          <a:p>
            <a:pPr eaLnBrk="1" hangingPunct="1"/>
            <a:endParaRPr lang="zh-CN" altLang="en-US" smtClean="0"/>
          </a:p>
          <a:p>
            <a:pPr eaLnBrk="1" hangingPunct="1"/>
            <a:r>
              <a:rPr lang="en-US" altLang="zh-CN" smtClean="0"/>
              <a:t>《</a:t>
            </a:r>
            <a:r>
              <a:rPr lang="zh-CN" altLang="en-US" smtClean="0"/>
              <a:t>普罗米修斯</a:t>
            </a:r>
            <a:r>
              <a:rPr lang="en-US" altLang="zh-CN" smtClean="0"/>
              <a:t>》《</a:t>
            </a:r>
            <a:r>
              <a:rPr lang="zh-CN" altLang="en-US" smtClean="0"/>
              <a:t>唐璜</a:t>
            </a:r>
            <a:r>
              <a:rPr lang="en-US" altLang="zh-CN" smtClean="0"/>
              <a:t>》</a:t>
            </a:r>
            <a:r>
              <a:rPr lang="zh-CN" altLang="en-US" smtClean="0"/>
              <a:t>的作者？</a:t>
            </a:r>
          </a:p>
          <a:p>
            <a:pPr eaLnBrk="1" hangingPunct="1"/>
            <a:endParaRPr lang="zh-CN" altLang="en-US" smtClean="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123728" y="260648"/>
            <a:ext cx="7945438" cy="725487"/>
          </a:xfrm>
          <a:noFill/>
        </p:spPr>
        <p:txBody>
          <a:bodyPr>
            <a:normAutofit fontScale="90000"/>
          </a:bodyPr>
          <a:lstStyle/>
          <a:p>
            <a:pPr eaLnBrk="1" hangingPunct="1"/>
            <a:r>
              <a:rPr lang="zh-CN" altLang="en-US" dirty="0" smtClean="0">
                <a:latin typeface="黑体" pitchFamily="49" charset="-122"/>
                <a:ea typeface="黑体" pitchFamily="49" charset="-122"/>
              </a:rPr>
              <a:t>爱达</a:t>
            </a:r>
            <a:r>
              <a:rPr lang="en-US" altLang="zh-CN" dirty="0" smtClean="0">
                <a:ea typeface="黑体" pitchFamily="49" charset="-122"/>
              </a:rPr>
              <a:t>·</a:t>
            </a:r>
            <a:r>
              <a:rPr lang="zh-CN" altLang="en-US" dirty="0" smtClean="0">
                <a:latin typeface="黑体" pitchFamily="49" charset="-122"/>
                <a:ea typeface="黑体" pitchFamily="49" charset="-122"/>
              </a:rPr>
              <a:t>洛夫雷斯 </a:t>
            </a:r>
          </a:p>
        </p:txBody>
      </p:sp>
      <p:sp>
        <p:nvSpPr>
          <p:cNvPr id="30722" name="灯片编号占位符 3"/>
          <p:cNvSpPr>
            <a:spLocks noGrp="1"/>
          </p:cNvSpPr>
          <p:nvPr>
            <p:ph type="sldNum" sz="quarter" idx="12"/>
          </p:nvPr>
        </p:nvSpPr>
        <p:spPr bwMode="auto">
          <a:xfrm>
            <a:off x="1371600" y="6248400"/>
            <a:ext cx="1676400" cy="457200"/>
          </a:xfrm>
          <a:noFill/>
          <a:ln>
            <a:miter lim="800000"/>
            <a:headEnd/>
            <a:tailEnd/>
          </a:ln>
        </p:spPr>
        <p:txBody>
          <a:bodyPr/>
          <a:lstStyle/>
          <a:p>
            <a:pPr algn="l"/>
            <a:fld id="{64BD7338-B994-499D-A75E-3FBB11986C38}" type="slidenum">
              <a:rPr altLang="en-US" noProof="1">
                <a:latin typeface="Arial" pitchFamily="34" charset="0"/>
              </a:rPr>
              <a:pPr algn="l"/>
              <a:t>28</a:t>
            </a:fld>
            <a:endParaRPr lang="zh-CN" altLang="zh-CN" noProof="1">
              <a:latin typeface="Arial" pitchFamily="34" charset="0"/>
            </a:endParaRPr>
          </a:p>
        </p:txBody>
      </p:sp>
      <p:sp>
        <p:nvSpPr>
          <p:cNvPr id="30724" name="Line 3"/>
          <p:cNvSpPr>
            <a:spLocks noChangeShapeType="1"/>
          </p:cNvSpPr>
          <p:nvPr/>
        </p:nvSpPr>
        <p:spPr bwMode="auto">
          <a:xfrm>
            <a:off x="3348038" y="939800"/>
            <a:ext cx="5616575" cy="0"/>
          </a:xfrm>
          <a:prstGeom prst="line">
            <a:avLst/>
          </a:prstGeom>
          <a:noFill/>
          <a:ln w="9525">
            <a:solidFill>
              <a:srgbClr val="66FF33"/>
            </a:solidFill>
            <a:round/>
            <a:headEnd/>
            <a:tailEnd/>
          </a:ln>
        </p:spPr>
        <p:txBody>
          <a:bodyPr/>
          <a:lstStyle/>
          <a:p>
            <a:endParaRPr lang="zh-CN" altLang="en-US"/>
          </a:p>
        </p:txBody>
      </p:sp>
      <p:sp>
        <p:nvSpPr>
          <p:cNvPr id="30725" name="Line 4"/>
          <p:cNvSpPr>
            <a:spLocks noChangeShapeType="1"/>
          </p:cNvSpPr>
          <p:nvPr/>
        </p:nvSpPr>
        <p:spPr bwMode="auto">
          <a:xfrm flipV="1">
            <a:off x="8748713" y="292100"/>
            <a:ext cx="0" cy="863600"/>
          </a:xfrm>
          <a:prstGeom prst="line">
            <a:avLst/>
          </a:prstGeom>
          <a:noFill/>
          <a:ln w="9525">
            <a:solidFill>
              <a:srgbClr val="66FF33"/>
            </a:solidFill>
            <a:round/>
            <a:headEnd/>
            <a:tailEnd/>
          </a:ln>
        </p:spPr>
        <p:txBody>
          <a:bodyPr/>
          <a:lstStyle/>
          <a:p>
            <a:endParaRPr lang="zh-CN" altLang="en-US"/>
          </a:p>
        </p:txBody>
      </p:sp>
      <p:sp>
        <p:nvSpPr>
          <p:cNvPr id="515079" name="Text Box 7"/>
          <p:cNvSpPr txBox="1">
            <a:spLocks noChangeArrowheads="1"/>
          </p:cNvSpPr>
          <p:nvPr/>
        </p:nvSpPr>
        <p:spPr bwMode="auto">
          <a:xfrm>
            <a:off x="3635375" y="898525"/>
            <a:ext cx="5364163" cy="5959475"/>
          </a:xfrm>
          <a:prstGeom prst="rect">
            <a:avLst/>
          </a:prstGeom>
          <a:noFill/>
          <a:ln w="9525">
            <a:noFill/>
            <a:miter lim="800000"/>
            <a:headEnd/>
            <a:tailEnd/>
          </a:ln>
        </p:spPr>
        <p:txBody>
          <a:bodyPr>
            <a:spAutoFit/>
          </a:bodyPr>
          <a:lstStyle/>
          <a:p>
            <a:pPr>
              <a:lnSpc>
                <a:spcPct val="175000"/>
              </a:lnSpc>
              <a:spcBef>
                <a:spcPct val="50000"/>
              </a:spcBef>
              <a:buFontTx/>
              <a:buNone/>
            </a:pPr>
            <a:r>
              <a:rPr lang="zh-CN" altLang="en-US" sz="2000">
                <a:solidFill>
                  <a:schemeClr val="accent2"/>
                </a:solidFill>
                <a:latin typeface="Times New Roman" pitchFamily="18" charset="0"/>
              </a:rPr>
              <a:t>        在爱达</a:t>
            </a:r>
            <a:r>
              <a:rPr lang="en-US" altLang="zh-CN" sz="2000">
                <a:solidFill>
                  <a:schemeClr val="accent2"/>
                </a:solidFill>
                <a:latin typeface="Times New Roman" pitchFamily="18" charset="0"/>
              </a:rPr>
              <a:t>27</a:t>
            </a:r>
            <a:r>
              <a:rPr lang="zh-CN" altLang="en-US" sz="2000">
                <a:solidFill>
                  <a:schemeClr val="accent2"/>
                </a:solidFill>
                <a:latin typeface="Times New Roman" pitchFamily="18" charset="0"/>
              </a:rPr>
              <a:t>岁时</a:t>
            </a:r>
            <a:r>
              <a:rPr lang="en-US" altLang="zh-CN" sz="2000">
                <a:solidFill>
                  <a:schemeClr val="accent2"/>
                </a:solidFill>
                <a:latin typeface="Times New Roman" pitchFamily="18" charset="0"/>
              </a:rPr>
              <a:t>(1843</a:t>
            </a:r>
            <a:r>
              <a:rPr lang="zh-CN" altLang="en-US" sz="2000">
                <a:solidFill>
                  <a:schemeClr val="accent2"/>
                </a:solidFill>
                <a:latin typeface="Times New Roman" pitchFamily="18" charset="0"/>
              </a:rPr>
              <a:t>年</a:t>
            </a:r>
            <a:r>
              <a:rPr lang="en-US" altLang="zh-CN" sz="2000">
                <a:solidFill>
                  <a:schemeClr val="accent2"/>
                </a:solidFill>
                <a:latin typeface="Times New Roman" pitchFamily="18" charset="0"/>
              </a:rPr>
              <a:t>)</a:t>
            </a:r>
            <a:r>
              <a:rPr lang="zh-CN" altLang="en-US" sz="2000">
                <a:solidFill>
                  <a:schemeClr val="accent2"/>
                </a:solidFill>
                <a:latin typeface="Times New Roman" pitchFamily="18" charset="0"/>
              </a:rPr>
              <a:t> ，她成为巴贝奇科学研究上的合作伙伴。爱达非常准确地评价道：“分析机‘编织’的代数模式同杰卡德织布机编织的花叶完全一样”。于是，为分析机编制一批函数计算程序的重担，落到了她的肩头。爱达开天辟地第一次为计算机编出了程序，其中包括计算三角函数的程序、级数相乘程序、伯努利函数程序等等。爱达编制的这些程序，即使到了今天，电脑软件界的后辈仍然不敢轻易改动一条指令。人们公认她是世界上第一位软件工程师。</a:t>
            </a:r>
          </a:p>
        </p:txBody>
      </p:sp>
      <p:pic>
        <p:nvPicPr>
          <p:cNvPr id="30727" name="Picture 10" descr="1242828447il6trO9w"/>
          <p:cNvPicPr>
            <a:picLocks noChangeAspect="1" noChangeArrowheads="1"/>
          </p:cNvPicPr>
          <p:nvPr/>
        </p:nvPicPr>
        <p:blipFill>
          <a:blip r:embed="rId2" cstate="print"/>
          <a:srcRect/>
          <a:stretch>
            <a:fillRect/>
          </a:stretch>
        </p:blipFill>
        <p:spPr bwMode="auto">
          <a:xfrm>
            <a:off x="251520" y="476672"/>
            <a:ext cx="3175000" cy="4895850"/>
          </a:xfrm>
          <a:prstGeom prst="rect">
            <a:avLst/>
          </a:prstGeom>
          <a:noFill/>
          <a:ln w="9525">
            <a:noFill/>
            <a:miter lim="800000"/>
            <a:headEnd/>
            <a:tailEnd/>
          </a:ln>
        </p:spPr>
      </p:pic>
      <p:sp>
        <p:nvSpPr>
          <p:cNvPr id="30728" name="Rectangle 11"/>
          <p:cNvSpPr>
            <a:spLocks noChangeArrowheads="1"/>
          </p:cNvSpPr>
          <p:nvPr/>
        </p:nvSpPr>
        <p:spPr bwMode="auto">
          <a:xfrm>
            <a:off x="755576" y="5733256"/>
            <a:ext cx="2232025" cy="725487"/>
          </a:xfrm>
          <a:prstGeom prst="rect">
            <a:avLst/>
          </a:prstGeom>
          <a:noFill/>
          <a:ln w="9525">
            <a:noFill/>
            <a:miter lim="800000"/>
            <a:headEnd/>
            <a:tailEnd/>
          </a:ln>
        </p:spPr>
        <p:txBody>
          <a:bodyPr anchor="ctr"/>
          <a:lstStyle/>
          <a:p>
            <a:pPr>
              <a:buFontTx/>
              <a:buNone/>
            </a:pPr>
            <a:r>
              <a:rPr lang="zh-CN" altLang="en-US" dirty="0">
                <a:solidFill>
                  <a:srgbClr val="CC6600"/>
                </a:solidFill>
                <a:ea typeface="黑体" pitchFamily="49" charset="-122"/>
              </a:rPr>
              <a:t>爱达</a:t>
            </a:r>
            <a:r>
              <a:rPr lang="en-US" altLang="zh-CN" dirty="0">
                <a:solidFill>
                  <a:srgbClr val="CC6600"/>
                </a:solidFill>
                <a:ea typeface="黑体" pitchFamily="49" charset="-122"/>
              </a:rPr>
              <a:t>·</a:t>
            </a:r>
            <a:r>
              <a:rPr lang="zh-CN" altLang="en-US" dirty="0">
                <a:solidFill>
                  <a:srgbClr val="CC6600"/>
                </a:solidFill>
                <a:ea typeface="黑体" pitchFamily="49" charset="-122"/>
              </a:rPr>
              <a:t>洛夫雷斯</a:t>
            </a:r>
            <a:br>
              <a:rPr lang="zh-CN" altLang="en-US" dirty="0">
                <a:solidFill>
                  <a:srgbClr val="CC6600"/>
                </a:solidFill>
                <a:ea typeface="黑体" pitchFamily="49" charset="-122"/>
              </a:rPr>
            </a:br>
            <a:r>
              <a:rPr lang="zh-CN" altLang="en-US" dirty="0">
                <a:solidFill>
                  <a:srgbClr val="CC6600"/>
                </a:solidFill>
                <a:ea typeface="黑体" pitchFamily="49" charset="-122"/>
              </a:rPr>
              <a:t>英国诗人拜伦之女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p:cTn id="7" dur="500" fill="hold"/>
                                        <p:tgtEl>
                                          <p:spTgt spid="30727"/>
                                        </p:tgtEl>
                                        <p:attrNameLst>
                                          <p:attrName>ppt_w</p:attrName>
                                        </p:attrNameLst>
                                      </p:cBhvr>
                                      <p:tavLst>
                                        <p:tav tm="0">
                                          <p:val>
                                            <p:fltVal val="0"/>
                                          </p:val>
                                        </p:tav>
                                        <p:tav tm="100000">
                                          <p:val>
                                            <p:strVal val="#ppt_w"/>
                                          </p:val>
                                        </p:tav>
                                      </p:tavLst>
                                    </p:anim>
                                    <p:anim calcmode="lin" valueType="num">
                                      <p:cBhvr>
                                        <p:cTn id="8" dur="500" fill="hold"/>
                                        <p:tgtEl>
                                          <p:spTgt spid="30727"/>
                                        </p:tgtEl>
                                        <p:attrNameLst>
                                          <p:attrName>ppt_h</p:attrName>
                                        </p:attrNameLst>
                                      </p:cBhvr>
                                      <p:tavLst>
                                        <p:tav tm="0">
                                          <p:val>
                                            <p:fltVal val="0"/>
                                          </p:val>
                                        </p:tav>
                                        <p:tav tm="100000">
                                          <p:val>
                                            <p:strVal val="#ppt_h"/>
                                          </p:val>
                                        </p:tav>
                                      </p:tavLst>
                                    </p:anim>
                                    <p:animEffect transition="in" filter="fade">
                                      <p:cBhvr>
                                        <p:cTn id="9" dur="500"/>
                                        <p:tgtEl>
                                          <p:spTgt spid="30727"/>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0728"/>
                                        </p:tgtEl>
                                        <p:attrNameLst>
                                          <p:attrName>style.visibility</p:attrName>
                                        </p:attrNameLst>
                                      </p:cBhvr>
                                      <p:to>
                                        <p:strVal val="visible"/>
                                      </p:to>
                                    </p:set>
                                    <p:anim calcmode="lin" valueType="num">
                                      <p:cBhvr>
                                        <p:cTn id="12" dur="500" fill="hold"/>
                                        <p:tgtEl>
                                          <p:spTgt spid="30728"/>
                                        </p:tgtEl>
                                        <p:attrNameLst>
                                          <p:attrName>ppt_w</p:attrName>
                                        </p:attrNameLst>
                                      </p:cBhvr>
                                      <p:tavLst>
                                        <p:tav tm="0">
                                          <p:val>
                                            <p:fltVal val="0"/>
                                          </p:val>
                                        </p:tav>
                                        <p:tav tm="100000">
                                          <p:val>
                                            <p:strVal val="#ppt_w"/>
                                          </p:val>
                                        </p:tav>
                                      </p:tavLst>
                                    </p:anim>
                                    <p:anim calcmode="lin" valueType="num">
                                      <p:cBhvr>
                                        <p:cTn id="13" dur="500" fill="hold"/>
                                        <p:tgtEl>
                                          <p:spTgt spid="30728"/>
                                        </p:tgtEl>
                                        <p:attrNameLst>
                                          <p:attrName>ppt_h</p:attrName>
                                        </p:attrNameLst>
                                      </p:cBhvr>
                                      <p:tavLst>
                                        <p:tav tm="0">
                                          <p:val>
                                            <p:fltVal val="0"/>
                                          </p:val>
                                        </p:tav>
                                        <p:tav tm="100000">
                                          <p:val>
                                            <p:strVal val="#ppt_h"/>
                                          </p:val>
                                        </p:tav>
                                      </p:tavLst>
                                    </p:anim>
                                    <p:animEffect transition="in" filter="fade">
                                      <p:cBhvr>
                                        <p:cTn id="14" dur="500"/>
                                        <p:tgtEl>
                                          <p:spTgt spid="3072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gtEl>
                                        <p:attrNameLst>
                                          <p:attrName>style.visibility</p:attrName>
                                        </p:attrNameLst>
                                      </p:cBhvr>
                                      <p:to>
                                        <p:strVal val="visible"/>
                                      </p:to>
                                    </p:set>
                                    <p:anim calcmode="lin" valueType="num">
                                      <p:cBhvr additive="base">
                                        <p:cTn id="19" dur="500" fill="hold"/>
                                        <p:tgtEl>
                                          <p:spTgt spid="30723"/>
                                        </p:tgtEl>
                                        <p:attrNameLst>
                                          <p:attrName>ppt_x</p:attrName>
                                        </p:attrNameLst>
                                      </p:cBhvr>
                                      <p:tavLst>
                                        <p:tav tm="0">
                                          <p:val>
                                            <p:strVal val="0-#ppt_w/2"/>
                                          </p:val>
                                        </p:tav>
                                        <p:tav tm="100000">
                                          <p:val>
                                            <p:strVal val="#ppt_x"/>
                                          </p:val>
                                        </p:tav>
                                      </p:tavLst>
                                    </p:anim>
                                    <p:anim calcmode="lin" valueType="num">
                                      <p:cBhvr additive="base">
                                        <p:cTn id="20"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515079"/>
                                        </p:tgtEl>
                                        <p:attrNameLst>
                                          <p:attrName>style.visibility</p:attrName>
                                        </p:attrNameLst>
                                      </p:cBhvr>
                                      <p:to>
                                        <p:strVal val="visible"/>
                                      </p:to>
                                    </p:set>
                                    <p:animEffect transition="in" filter="box(in)">
                                      <p:cBhvr>
                                        <p:cTn id="25" dur="500"/>
                                        <p:tgtEl>
                                          <p:spTgt spid="51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515079" grpId="0"/>
      <p:bldP spid="307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68313" y="255588"/>
            <a:ext cx="6913562" cy="725487"/>
          </a:xfrm>
          <a:noFill/>
        </p:spPr>
        <p:txBody>
          <a:bodyPr/>
          <a:lstStyle/>
          <a:p>
            <a:pPr algn="l" eaLnBrk="1" hangingPunct="1"/>
            <a:r>
              <a:rPr lang="zh-CN" altLang="en-US" sz="3200" dirty="0" smtClean="0">
                <a:latin typeface="黑体" pitchFamily="49" charset="-122"/>
                <a:ea typeface="黑体" pitchFamily="49" charset="-122"/>
              </a:rPr>
              <a:t>爱达的主要贡献</a:t>
            </a:r>
          </a:p>
        </p:txBody>
      </p:sp>
      <p:sp>
        <p:nvSpPr>
          <p:cNvPr id="31746" name="灯片编号占位符 3"/>
          <p:cNvSpPr>
            <a:spLocks noGrp="1"/>
          </p:cNvSpPr>
          <p:nvPr>
            <p:ph type="sldNum" sz="quarter" idx="12"/>
          </p:nvPr>
        </p:nvSpPr>
        <p:spPr bwMode="auto">
          <a:xfrm>
            <a:off x="1371600" y="6248400"/>
            <a:ext cx="1676400" cy="457200"/>
          </a:xfrm>
          <a:noFill/>
          <a:ln>
            <a:miter lim="800000"/>
            <a:headEnd/>
            <a:tailEnd/>
          </a:ln>
        </p:spPr>
        <p:txBody>
          <a:bodyPr/>
          <a:lstStyle/>
          <a:p>
            <a:pPr algn="l"/>
            <a:fld id="{54F7540C-1C6E-4D5D-9ABB-9B5B9E3D2AA7}" type="slidenum">
              <a:rPr altLang="en-US" noProof="1">
                <a:latin typeface="Arial" pitchFamily="34" charset="0"/>
              </a:rPr>
              <a:pPr algn="l"/>
              <a:t>29</a:t>
            </a:fld>
            <a:endParaRPr lang="zh-CN" altLang="zh-CN" noProof="1">
              <a:latin typeface="Arial" pitchFamily="34" charset="0"/>
            </a:endParaRPr>
          </a:p>
        </p:txBody>
      </p:sp>
      <p:sp>
        <p:nvSpPr>
          <p:cNvPr id="31748" name="Line 3"/>
          <p:cNvSpPr>
            <a:spLocks noChangeShapeType="1"/>
          </p:cNvSpPr>
          <p:nvPr/>
        </p:nvSpPr>
        <p:spPr bwMode="auto">
          <a:xfrm>
            <a:off x="250825" y="939800"/>
            <a:ext cx="6480175" cy="0"/>
          </a:xfrm>
          <a:prstGeom prst="line">
            <a:avLst/>
          </a:prstGeom>
          <a:noFill/>
          <a:ln w="9525">
            <a:solidFill>
              <a:srgbClr val="66FF33"/>
            </a:solidFill>
            <a:round/>
            <a:headEnd/>
            <a:tailEnd/>
          </a:ln>
        </p:spPr>
        <p:txBody>
          <a:bodyPr/>
          <a:lstStyle/>
          <a:p>
            <a:endParaRPr lang="zh-CN" altLang="en-US"/>
          </a:p>
        </p:txBody>
      </p:sp>
      <p:sp>
        <p:nvSpPr>
          <p:cNvPr id="31749" name="Line 4"/>
          <p:cNvSpPr>
            <a:spLocks noChangeShapeType="1"/>
          </p:cNvSpPr>
          <p:nvPr/>
        </p:nvSpPr>
        <p:spPr bwMode="auto">
          <a:xfrm flipV="1">
            <a:off x="468313" y="188913"/>
            <a:ext cx="0" cy="863600"/>
          </a:xfrm>
          <a:prstGeom prst="line">
            <a:avLst/>
          </a:prstGeom>
          <a:noFill/>
          <a:ln w="9525">
            <a:solidFill>
              <a:srgbClr val="66FF33"/>
            </a:solidFill>
            <a:round/>
            <a:headEnd/>
            <a:tailEnd/>
          </a:ln>
        </p:spPr>
        <p:txBody>
          <a:bodyPr/>
          <a:lstStyle/>
          <a:p>
            <a:endParaRPr lang="zh-CN" altLang="en-US"/>
          </a:p>
        </p:txBody>
      </p:sp>
      <p:sp>
        <p:nvSpPr>
          <p:cNvPr id="31750" name="Rectangle 5"/>
          <p:cNvSpPr>
            <a:spLocks noChangeArrowheads="1"/>
          </p:cNvSpPr>
          <p:nvPr/>
        </p:nvSpPr>
        <p:spPr bwMode="auto">
          <a:xfrm>
            <a:off x="179388" y="3860800"/>
            <a:ext cx="4800600" cy="2830513"/>
          </a:xfrm>
          <a:prstGeom prst="rect">
            <a:avLst/>
          </a:prstGeom>
          <a:noFill/>
          <a:ln w="9525">
            <a:noFill/>
            <a:miter lim="800000"/>
            <a:headEnd/>
            <a:tailEnd/>
          </a:ln>
        </p:spPr>
        <p:txBody>
          <a:bodyPr>
            <a:spAutoFit/>
          </a:bodyPr>
          <a:lstStyle/>
          <a:p>
            <a:pPr>
              <a:lnSpc>
                <a:spcPct val="150000"/>
              </a:lnSpc>
              <a:buFontTx/>
              <a:buNone/>
            </a:pPr>
            <a:r>
              <a:rPr lang="en-US" altLang="zh-CN">
                <a:solidFill>
                  <a:schemeClr val="accent2"/>
                </a:solidFill>
                <a:latin typeface="Times New Roman" pitchFamily="18" charset="0"/>
                <a:ea typeface="华文中宋" pitchFamily="2" charset="-122"/>
              </a:rPr>
              <a:t>1</a:t>
            </a:r>
            <a:r>
              <a:rPr lang="zh-CN" altLang="en-US">
                <a:solidFill>
                  <a:schemeClr val="accent2"/>
                </a:solidFill>
                <a:latin typeface="Times New Roman" pitchFamily="18" charset="0"/>
                <a:ea typeface="华文中宋" pitchFamily="2" charset="-122"/>
              </a:rPr>
              <a:t>、指出分析机可以编程，发现编程的基本要素，如循环、子程序，被誉为世界上第一位程序员。</a:t>
            </a:r>
          </a:p>
          <a:p>
            <a:pPr>
              <a:lnSpc>
                <a:spcPct val="150000"/>
              </a:lnSpc>
              <a:buFontTx/>
              <a:buNone/>
            </a:pPr>
            <a:r>
              <a:rPr lang="en-US" altLang="zh-CN">
                <a:solidFill>
                  <a:schemeClr val="accent2"/>
                </a:solidFill>
                <a:latin typeface="Times New Roman" pitchFamily="18" charset="0"/>
                <a:ea typeface="华文中宋" pitchFamily="2" charset="-122"/>
              </a:rPr>
              <a:t>2</a:t>
            </a:r>
            <a:r>
              <a:rPr lang="zh-CN" altLang="en-US">
                <a:solidFill>
                  <a:schemeClr val="accent2"/>
                </a:solidFill>
                <a:latin typeface="Times New Roman" pitchFamily="18" charset="0"/>
                <a:ea typeface="华文中宋" pitchFamily="2" charset="-122"/>
              </a:rPr>
              <a:t>、建议分析机用二进制存储。</a:t>
            </a:r>
          </a:p>
          <a:p>
            <a:pPr>
              <a:lnSpc>
                <a:spcPct val="150000"/>
              </a:lnSpc>
              <a:buFontTx/>
              <a:buNone/>
            </a:pPr>
            <a:r>
              <a:rPr lang="en-US" altLang="zh-CN">
                <a:solidFill>
                  <a:schemeClr val="accent2"/>
                </a:solidFill>
                <a:latin typeface="Times New Roman" pitchFamily="18" charset="0"/>
                <a:ea typeface="华文中宋" pitchFamily="2" charset="-122"/>
              </a:rPr>
              <a:t>3</a:t>
            </a:r>
            <a:r>
              <a:rPr lang="zh-CN" altLang="en-US">
                <a:solidFill>
                  <a:schemeClr val="accent2"/>
                </a:solidFill>
                <a:latin typeface="Times New Roman" pitchFamily="18" charset="0"/>
                <a:ea typeface="华文中宋" pitchFamily="2" charset="-122"/>
              </a:rPr>
              <a:t>、预言分析机能唱歌、绘画。</a:t>
            </a:r>
          </a:p>
        </p:txBody>
      </p:sp>
      <p:pic>
        <p:nvPicPr>
          <p:cNvPr id="31751" name="Picture 8" descr="爱达·洛夫雷斯 ">
            <a:hlinkClick r:id="rId2" tooltip="爱达·洛夫雷斯 "/>
          </p:cNvPr>
          <p:cNvPicPr>
            <a:picLocks noChangeAspect="1" noChangeArrowheads="1"/>
          </p:cNvPicPr>
          <p:nvPr/>
        </p:nvPicPr>
        <p:blipFill>
          <a:blip r:embed="rId3" cstate="print"/>
          <a:srcRect/>
          <a:stretch>
            <a:fillRect/>
          </a:stretch>
        </p:blipFill>
        <p:spPr bwMode="auto">
          <a:xfrm>
            <a:off x="5724525" y="3357563"/>
            <a:ext cx="2366963" cy="3311525"/>
          </a:xfrm>
          <a:prstGeom prst="rect">
            <a:avLst/>
          </a:prstGeom>
          <a:noFill/>
          <a:ln w="9525">
            <a:noFill/>
            <a:miter lim="800000"/>
            <a:headEnd/>
            <a:tailEnd/>
          </a:ln>
        </p:spPr>
      </p:pic>
      <p:pic>
        <p:nvPicPr>
          <p:cNvPr id="31752" name="Picture 10" descr="2257280152_86e392d0a1_o"/>
          <p:cNvPicPr>
            <a:picLocks noChangeAspect="1" noChangeArrowheads="1"/>
          </p:cNvPicPr>
          <p:nvPr/>
        </p:nvPicPr>
        <p:blipFill>
          <a:blip r:embed="rId4" cstate="print"/>
          <a:srcRect/>
          <a:stretch>
            <a:fillRect/>
          </a:stretch>
        </p:blipFill>
        <p:spPr bwMode="auto">
          <a:xfrm>
            <a:off x="1187450" y="981075"/>
            <a:ext cx="2324100" cy="2895600"/>
          </a:xfrm>
          <a:prstGeom prst="rect">
            <a:avLst/>
          </a:prstGeom>
          <a:noFill/>
          <a:ln w="9525">
            <a:noFill/>
            <a:miter lim="800000"/>
            <a:headEnd/>
            <a:tailEnd/>
          </a:ln>
        </p:spPr>
      </p:pic>
      <p:sp>
        <p:nvSpPr>
          <p:cNvPr id="31753" name="Text Box 11"/>
          <p:cNvSpPr txBox="1">
            <a:spLocks noChangeArrowheads="1"/>
          </p:cNvSpPr>
          <p:nvPr/>
        </p:nvSpPr>
        <p:spPr bwMode="auto">
          <a:xfrm>
            <a:off x="3708400" y="1268413"/>
            <a:ext cx="4953000" cy="1735137"/>
          </a:xfrm>
          <a:prstGeom prst="rect">
            <a:avLst/>
          </a:prstGeom>
          <a:noFill/>
          <a:ln w="9525" algn="ctr">
            <a:noFill/>
            <a:miter lim="800000"/>
            <a:headEnd/>
            <a:tailEnd/>
          </a:ln>
        </p:spPr>
        <p:txBody>
          <a:bodyPr>
            <a:spAutoFit/>
          </a:bodyPr>
          <a:lstStyle/>
          <a:p>
            <a:pPr>
              <a:lnSpc>
                <a:spcPct val="150000"/>
              </a:lnSpc>
              <a:buFontTx/>
              <a:buNone/>
            </a:pPr>
            <a:r>
              <a:rPr lang="zh-CN" altLang="en-US">
                <a:latin typeface="楷体_GB2312" pitchFamily="49" charset="-122"/>
                <a:ea typeface="楷体_GB2312" pitchFamily="49" charset="-122"/>
              </a:rPr>
              <a:t>身披素雅的斗蓬</a:t>
            </a:r>
          </a:p>
          <a:p>
            <a:pPr>
              <a:lnSpc>
                <a:spcPct val="150000"/>
              </a:lnSpc>
              <a:buFontTx/>
              <a:buNone/>
            </a:pPr>
            <a:r>
              <a:rPr lang="zh-CN" altLang="en-US">
                <a:latin typeface="楷体_GB2312" pitchFamily="49" charset="-122"/>
                <a:ea typeface="楷体_GB2312" pitchFamily="49" charset="-122"/>
              </a:rPr>
              <a:t>鬓角上斜插一朵白色的康乃馨</a:t>
            </a:r>
          </a:p>
          <a:p>
            <a:pPr>
              <a:lnSpc>
                <a:spcPct val="150000"/>
              </a:lnSpc>
              <a:buFontTx/>
              <a:buNone/>
            </a:pPr>
            <a:r>
              <a:rPr lang="zh-CN" altLang="en-US">
                <a:latin typeface="楷体_GB2312" pitchFamily="49" charset="-122"/>
                <a:ea typeface="楷体_GB2312" pitchFamily="49" charset="-122"/>
              </a:rPr>
              <a:t>显得那么典雅端庄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31752"/>
                                        </p:tgtEl>
                                        <p:attrNameLst>
                                          <p:attrName>style.visibility</p:attrName>
                                        </p:attrNameLst>
                                      </p:cBhvr>
                                      <p:to>
                                        <p:strVal val="visible"/>
                                      </p:to>
                                    </p:set>
                                    <p:anim calcmode="lin" valueType="num">
                                      <p:cBhvr>
                                        <p:cTn id="7" dur="500" fill="hold"/>
                                        <p:tgtEl>
                                          <p:spTgt spid="31752"/>
                                        </p:tgtEl>
                                        <p:attrNameLst>
                                          <p:attrName>ppt_w</p:attrName>
                                        </p:attrNameLst>
                                      </p:cBhvr>
                                      <p:tavLst>
                                        <p:tav tm="0">
                                          <p:val>
                                            <p:fltVal val="0"/>
                                          </p:val>
                                        </p:tav>
                                        <p:tav tm="100000">
                                          <p:val>
                                            <p:strVal val="#ppt_w"/>
                                          </p:val>
                                        </p:tav>
                                      </p:tavLst>
                                    </p:anim>
                                    <p:anim calcmode="lin" valueType="num">
                                      <p:cBhvr>
                                        <p:cTn id="8" dur="500" fill="hold"/>
                                        <p:tgtEl>
                                          <p:spTgt spid="31752"/>
                                        </p:tgtEl>
                                        <p:attrNameLst>
                                          <p:attrName>ppt_h</p:attrName>
                                        </p:attrNameLst>
                                      </p:cBhvr>
                                      <p:tavLst>
                                        <p:tav tm="0">
                                          <p:val>
                                            <p:fltVal val="0"/>
                                          </p:val>
                                        </p:tav>
                                        <p:tav tm="100000">
                                          <p:val>
                                            <p:strVal val="#ppt_h"/>
                                          </p:val>
                                        </p:tav>
                                      </p:tavLst>
                                    </p:anim>
                                    <p:animEffect transition="in" filter="fade">
                                      <p:cBhvr>
                                        <p:cTn id="9" dur="500"/>
                                        <p:tgtEl>
                                          <p:spTgt spid="3175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1753"/>
                                        </p:tgtEl>
                                        <p:attrNameLst>
                                          <p:attrName>style.visibility</p:attrName>
                                        </p:attrNameLst>
                                      </p:cBhvr>
                                      <p:to>
                                        <p:strVal val="visible"/>
                                      </p:to>
                                    </p:set>
                                    <p:anim calcmode="lin" valueType="num">
                                      <p:cBhvr>
                                        <p:cTn id="12" dur="500" fill="hold"/>
                                        <p:tgtEl>
                                          <p:spTgt spid="31753"/>
                                        </p:tgtEl>
                                        <p:attrNameLst>
                                          <p:attrName>ppt_w</p:attrName>
                                        </p:attrNameLst>
                                      </p:cBhvr>
                                      <p:tavLst>
                                        <p:tav tm="0">
                                          <p:val>
                                            <p:fltVal val="0"/>
                                          </p:val>
                                        </p:tav>
                                        <p:tav tm="100000">
                                          <p:val>
                                            <p:strVal val="#ppt_w"/>
                                          </p:val>
                                        </p:tav>
                                      </p:tavLst>
                                    </p:anim>
                                    <p:anim calcmode="lin" valueType="num">
                                      <p:cBhvr>
                                        <p:cTn id="13" dur="500" fill="hold"/>
                                        <p:tgtEl>
                                          <p:spTgt spid="31753"/>
                                        </p:tgtEl>
                                        <p:attrNameLst>
                                          <p:attrName>ppt_h</p:attrName>
                                        </p:attrNameLst>
                                      </p:cBhvr>
                                      <p:tavLst>
                                        <p:tav tm="0">
                                          <p:val>
                                            <p:fltVal val="0"/>
                                          </p:val>
                                        </p:tav>
                                        <p:tav tm="100000">
                                          <p:val>
                                            <p:strVal val="#ppt_h"/>
                                          </p:val>
                                        </p:tav>
                                      </p:tavLst>
                                    </p:anim>
                                    <p:animEffect transition="in" filter="fade">
                                      <p:cBhvr>
                                        <p:cTn id="14" dur="500"/>
                                        <p:tgtEl>
                                          <p:spTgt spid="31753"/>
                                        </p:tgtEl>
                                      </p:cBhvr>
                                    </p:animEffect>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grpId="0" nodeType="clickEffect">
                                  <p:stCondLst>
                                    <p:cond delay="0"/>
                                  </p:stCondLst>
                                  <p:childTnLst>
                                    <p:set>
                                      <p:cBhvr>
                                        <p:cTn id="18" dur="1" fill="hold">
                                          <p:stCondLst>
                                            <p:cond delay="0"/>
                                          </p:stCondLst>
                                        </p:cTn>
                                        <p:tgtEl>
                                          <p:spTgt spid="31747"/>
                                        </p:tgtEl>
                                        <p:attrNameLst>
                                          <p:attrName>style.visibility</p:attrName>
                                        </p:attrNameLst>
                                      </p:cBhvr>
                                      <p:to>
                                        <p:strVal val="visible"/>
                                      </p:to>
                                    </p:set>
                                    <p:anim from="(-#ppt_w/2)" to="(#ppt_x)" calcmode="lin" valueType="num">
                                      <p:cBhvr>
                                        <p:cTn id="19" dur="600" fill="hold">
                                          <p:stCondLst>
                                            <p:cond delay="0"/>
                                          </p:stCondLst>
                                        </p:cTn>
                                        <p:tgtEl>
                                          <p:spTgt spid="31747"/>
                                        </p:tgtEl>
                                        <p:attrNameLst>
                                          <p:attrName>ppt_x</p:attrName>
                                        </p:attrNameLst>
                                      </p:cBhvr>
                                    </p:anim>
                                    <p:anim from="0" to="-1.0" calcmode="lin" valueType="num">
                                      <p:cBhvr>
                                        <p:cTn id="20" dur="200" decel="50000" autoRev="1" fill="hold">
                                          <p:stCondLst>
                                            <p:cond delay="600"/>
                                          </p:stCondLst>
                                        </p:cTn>
                                        <p:tgtEl>
                                          <p:spTgt spid="31747"/>
                                        </p:tgtEl>
                                        <p:attrNameLst>
                                          <p:attrName>xshear</p:attrName>
                                        </p:attrNameLst>
                                      </p:cBhvr>
                                    </p:anim>
                                    <p:animScale>
                                      <p:cBhvr>
                                        <p:cTn id="21" dur="200" decel="100000" autoRev="1" fill="hold">
                                          <p:stCondLst>
                                            <p:cond delay="600"/>
                                          </p:stCondLst>
                                        </p:cTn>
                                        <p:tgtEl>
                                          <p:spTgt spid="31747"/>
                                        </p:tgtEl>
                                      </p:cBhvr>
                                      <p:from x="100000" y="100000"/>
                                      <p:to x="80000" y="100000"/>
                                    </p:animScale>
                                    <p:anim by="(#ppt_h/3+#ppt_w*0.1)" calcmode="lin" valueType="num">
                                      <p:cBhvr additive="sum">
                                        <p:cTn id="22" dur="200" decel="100000" autoRev="1" fill="hold">
                                          <p:stCondLst>
                                            <p:cond delay="600"/>
                                          </p:stCondLst>
                                        </p:cTn>
                                        <p:tgtEl>
                                          <p:spTgt spid="31747"/>
                                        </p:tgtEl>
                                        <p:attrNameLst>
                                          <p:attrName>ppt_x</p:attrName>
                                        </p:attrNameLst>
                                      </p:cBhvr>
                                    </p:anim>
                                  </p:childTnLst>
                                </p:cTn>
                              </p:par>
                              <p:par>
                                <p:cTn id="23" presetID="34" presetClass="entr" presetSubtype="0" fill="hold" grpId="0" nodeType="withEffect">
                                  <p:stCondLst>
                                    <p:cond delay="0"/>
                                  </p:stCondLst>
                                  <p:childTnLst>
                                    <p:set>
                                      <p:cBhvr>
                                        <p:cTn id="24" dur="1" fill="hold">
                                          <p:stCondLst>
                                            <p:cond delay="0"/>
                                          </p:stCondLst>
                                        </p:cTn>
                                        <p:tgtEl>
                                          <p:spTgt spid="31750"/>
                                        </p:tgtEl>
                                        <p:attrNameLst>
                                          <p:attrName>style.visibility</p:attrName>
                                        </p:attrNameLst>
                                      </p:cBhvr>
                                      <p:to>
                                        <p:strVal val="visible"/>
                                      </p:to>
                                    </p:set>
                                    <p:anim from="(-#ppt_w/2)" to="(#ppt_x)" calcmode="lin" valueType="num">
                                      <p:cBhvr>
                                        <p:cTn id="25" dur="600" fill="hold">
                                          <p:stCondLst>
                                            <p:cond delay="0"/>
                                          </p:stCondLst>
                                        </p:cTn>
                                        <p:tgtEl>
                                          <p:spTgt spid="31750"/>
                                        </p:tgtEl>
                                        <p:attrNameLst>
                                          <p:attrName>ppt_x</p:attrName>
                                        </p:attrNameLst>
                                      </p:cBhvr>
                                    </p:anim>
                                    <p:anim from="0" to="-1.0" calcmode="lin" valueType="num">
                                      <p:cBhvr>
                                        <p:cTn id="26" dur="200" decel="50000" autoRev="1" fill="hold">
                                          <p:stCondLst>
                                            <p:cond delay="600"/>
                                          </p:stCondLst>
                                        </p:cTn>
                                        <p:tgtEl>
                                          <p:spTgt spid="31750"/>
                                        </p:tgtEl>
                                        <p:attrNameLst>
                                          <p:attrName>xshear</p:attrName>
                                        </p:attrNameLst>
                                      </p:cBhvr>
                                    </p:anim>
                                    <p:animScale>
                                      <p:cBhvr>
                                        <p:cTn id="27" dur="200" decel="100000" autoRev="1" fill="hold">
                                          <p:stCondLst>
                                            <p:cond delay="600"/>
                                          </p:stCondLst>
                                        </p:cTn>
                                        <p:tgtEl>
                                          <p:spTgt spid="31750"/>
                                        </p:tgtEl>
                                      </p:cBhvr>
                                      <p:from x="100000" y="100000"/>
                                      <p:to x="80000" y="100000"/>
                                    </p:animScale>
                                    <p:anim by="(#ppt_h/3+#ppt_w*0.1)" calcmode="lin" valueType="num">
                                      <p:cBhvr additive="sum">
                                        <p:cTn id="28" dur="200" decel="100000" autoRev="1" fill="hold">
                                          <p:stCondLst>
                                            <p:cond delay="600"/>
                                          </p:stCondLst>
                                        </p:cTn>
                                        <p:tgtEl>
                                          <p:spTgt spid="31750"/>
                                        </p:tgtEl>
                                        <p:attrNameLst>
                                          <p:attrName>ppt_x</p:attrName>
                                        </p:attrNameLst>
                                      </p:cBhvr>
                                    </p:anim>
                                  </p:childTnLst>
                                </p:cTn>
                              </p:par>
                              <p:par>
                                <p:cTn id="29" presetID="34" presetClass="entr" presetSubtype="0" fill="hold" nodeType="withEffect">
                                  <p:stCondLst>
                                    <p:cond delay="0"/>
                                  </p:stCondLst>
                                  <p:childTnLst>
                                    <p:set>
                                      <p:cBhvr>
                                        <p:cTn id="30" dur="1" fill="hold">
                                          <p:stCondLst>
                                            <p:cond delay="0"/>
                                          </p:stCondLst>
                                        </p:cTn>
                                        <p:tgtEl>
                                          <p:spTgt spid="31751"/>
                                        </p:tgtEl>
                                        <p:attrNameLst>
                                          <p:attrName>style.visibility</p:attrName>
                                        </p:attrNameLst>
                                      </p:cBhvr>
                                      <p:to>
                                        <p:strVal val="visible"/>
                                      </p:to>
                                    </p:set>
                                    <p:anim from="(-#ppt_w/2)" to="(#ppt_x)" calcmode="lin" valueType="num">
                                      <p:cBhvr>
                                        <p:cTn id="31" dur="600" fill="hold">
                                          <p:stCondLst>
                                            <p:cond delay="0"/>
                                          </p:stCondLst>
                                        </p:cTn>
                                        <p:tgtEl>
                                          <p:spTgt spid="31751"/>
                                        </p:tgtEl>
                                        <p:attrNameLst>
                                          <p:attrName>ppt_x</p:attrName>
                                        </p:attrNameLst>
                                      </p:cBhvr>
                                    </p:anim>
                                    <p:anim from="0" to="-1.0" calcmode="lin" valueType="num">
                                      <p:cBhvr>
                                        <p:cTn id="32" dur="200" decel="50000" autoRev="1" fill="hold">
                                          <p:stCondLst>
                                            <p:cond delay="600"/>
                                          </p:stCondLst>
                                        </p:cTn>
                                        <p:tgtEl>
                                          <p:spTgt spid="31751"/>
                                        </p:tgtEl>
                                        <p:attrNameLst>
                                          <p:attrName>xshear</p:attrName>
                                        </p:attrNameLst>
                                      </p:cBhvr>
                                    </p:anim>
                                    <p:animScale>
                                      <p:cBhvr>
                                        <p:cTn id="33" dur="200" decel="100000" autoRev="1" fill="hold">
                                          <p:stCondLst>
                                            <p:cond delay="600"/>
                                          </p:stCondLst>
                                        </p:cTn>
                                        <p:tgtEl>
                                          <p:spTgt spid="31751"/>
                                        </p:tgtEl>
                                      </p:cBhvr>
                                      <p:from x="100000" y="100000"/>
                                      <p:to x="80000" y="100000"/>
                                    </p:animScale>
                                    <p:anim by="(#ppt_h/3+#ppt_w*0.1)" calcmode="lin" valueType="num">
                                      <p:cBhvr additive="sum">
                                        <p:cTn id="34" dur="200" decel="100000" autoRev="1" fill="hold">
                                          <p:stCondLst>
                                            <p:cond delay="600"/>
                                          </p:stCondLst>
                                        </p:cTn>
                                        <p:tgtEl>
                                          <p:spTgt spid="3175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50" grpId="0"/>
      <p:bldP spid="317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标题 1025"/>
          <p:cNvSpPr>
            <a:spLocks noGrp="1" noChangeArrowheads="1"/>
          </p:cNvSpPr>
          <p:nvPr>
            <p:ph type="title"/>
          </p:nvPr>
        </p:nvSpPr>
        <p:spPr/>
        <p:txBody>
          <a:bodyPr/>
          <a:lstStyle/>
          <a:p>
            <a:pPr eaLnBrk="1" hangingPunct="1"/>
            <a:r>
              <a:rPr lang="zh-CN" altLang="en-US" smtClean="0"/>
              <a:t>一、电子计算机的产生</a:t>
            </a:r>
          </a:p>
        </p:txBody>
      </p:sp>
      <p:sp>
        <p:nvSpPr>
          <p:cNvPr id="1027" name="文本占位符 1026"/>
          <p:cNvSpPr>
            <a:spLocks noGrp="1" noChangeArrowheads="1"/>
          </p:cNvSpPr>
          <p:nvPr>
            <p:ph type="body" idx="1"/>
          </p:nvPr>
        </p:nvSpPr>
        <p:spPr/>
        <p:txBody>
          <a:bodyPr/>
          <a:lstStyle/>
          <a:p>
            <a:pPr eaLnBrk="1" hangingPunct="1"/>
            <a:r>
              <a:rPr lang="en-US" altLang="zh-CN" smtClean="0"/>
              <a:t>1946</a:t>
            </a:r>
            <a:r>
              <a:rPr lang="zh-CN" altLang="en-US" smtClean="0"/>
              <a:t>年，美国宾夕法尼亚大学研制成功了人类第一台电子计算机</a:t>
            </a:r>
            <a:r>
              <a:rPr lang="en-US" altLang="zh-CN" smtClean="0"/>
              <a:t>ENIAC</a:t>
            </a:r>
            <a:r>
              <a:rPr lang="zh-CN" altLang="en-US" smtClean="0"/>
              <a:t>（埃尼阿克）。</a:t>
            </a:r>
          </a:p>
        </p:txBody>
      </p:sp>
      <p:pic>
        <p:nvPicPr>
          <p:cNvPr id="1028" name="图片 1027" descr="埃尼阿克"/>
          <p:cNvPicPr>
            <a:picLocks noChangeAspect="1" noChangeArrowheads="1"/>
          </p:cNvPicPr>
          <p:nvPr/>
        </p:nvPicPr>
        <p:blipFill>
          <a:blip r:embed="rId3" cstate="print"/>
          <a:srcRect/>
          <a:stretch>
            <a:fillRect/>
          </a:stretch>
        </p:blipFill>
        <p:spPr bwMode="auto">
          <a:xfrm>
            <a:off x="2895600" y="3200400"/>
            <a:ext cx="4343400" cy="3051175"/>
          </a:xfrm>
          <a:prstGeom prst="rect">
            <a:avLst/>
          </a:prstGeom>
          <a:noFill/>
          <a:ln w="9525">
            <a:noFill/>
            <a:miter lim="800000"/>
            <a:headEnd/>
            <a:tailEnd/>
          </a:ln>
        </p:spPr>
      </p:pic>
    </p:spTree>
  </p:cSld>
  <p:clrMapOvr>
    <a:masterClrMapping/>
  </p:clrMapOvr>
  <p:transition>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blinds(horizontal)">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blinds(horizontal)">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0241"/>
          <p:cNvSpPr>
            <a:spLocks noGrp="1" noChangeArrowheads="1"/>
          </p:cNvSpPr>
          <p:nvPr>
            <p:ph type="title"/>
          </p:nvPr>
        </p:nvSpPr>
        <p:spPr/>
        <p:txBody>
          <a:bodyPr/>
          <a:lstStyle/>
          <a:p>
            <a:pPr eaLnBrk="1" hangingPunct="1"/>
            <a:r>
              <a:rPr lang="zh-CN" altLang="en-US" smtClean="0"/>
              <a:t>三、电子计算机的特点</a:t>
            </a:r>
          </a:p>
        </p:txBody>
      </p:sp>
      <p:sp>
        <p:nvSpPr>
          <p:cNvPr id="32771" name="文本占位符 10242"/>
          <p:cNvSpPr>
            <a:spLocks noGrp="1" noChangeArrowheads="1"/>
          </p:cNvSpPr>
          <p:nvPr>
            <p:ph type="body" idx="1"/>
          </p:nvPr>
        </p:nvSpPr>
        <p:spPr/>
        <p:txBody>
          <a:bodyPr/>
          <a:lstStyle/>
          <a:p>
            <a:pPr eaLnBrk="1" hangingPunct="1"/>
            <a:r>
              <a:rPr lang="zh-CN" altLang="en-US" smtClean="0"/>
              <a:t>运算速度快</a:t>
            </a:r>
          </a:p>
          <a:p>
            <a:pPr eaLnBrk="1" hangingPunct="1"/>
            <a:r>
              <a:rPr lang="zh-CN" altLang="en-US" smtClean="0"/>
              <a:t>计算精度高</a:t>
            </a:r>
          </a:p>
          <a:p>
            <a:pPr eaLnBrk="1" hangingPunct="1"/>
            <a:r>
              <a:rPr lang="zh-CN" altLang="en-US" smtClean="0"/>
              <a:t>有超强的记忆能力和逻辑判断能力</a:t>
            </a:r>
          </a:p>
          <a:p>
            <a:pPr eaLnBrk="1" hangingPunct="1"/>
            <a:r>
              <a:rPr lang="zh-CN" altLang="en-US" smtClean="0"/>
              <a:t>实现自动控制</a:t>
            </a:r>
          </a:p>
          <a:p>
            <a:pPr eaLnBrk="1" hangingPunct="1"/>
            <a:r>
              <a:rPr lang="zh-CN" altLang="en-US" smtClean="0"/>
              <a:t>可靠性高</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1265"/>
          <p:cNvSpPr>
            <a:spLocks noGrp="1" noChangeArrowheads="1"/>
          </p:cNvSpPr>
          <p:nvPr>
            <p:ph type="title"/>
          </p:nvPr>
        </p:nvSpPr>
        <p:spPr/>
        <p:txBody>
          <a:bodyPr/>
          <a:lstStyle/>
          <a:p>
            <a:pPr eaLnBrk="1" hangingPunct="1"/>
            <a:r>
              <a:rPr lang="zh-CN" altLang="en-US" smtClean="0"/>
              <a:t>四、电子计算机的应用</a:t>
            </a:r>
          </a:p>
        </p:txBody>
      </p:sp>
      <p:pic>
        <p:nvPicPr>
          <p:cNvPr id="33795" name="图片 11267" descr="洗衣机"/>
          <p:cNvPicPr>
            <a:picLocks noChangeAspect="1" noChangeArrowheads="1"/>
          </p:cNvPicPr>
          <p:nvPr/>
        </p:nvPicPr>
        <p:blipFill>
          <a:blip r:embed="rId3" cstate="print"/>
          <a:srcRect/>
          <a:stretch>
            <a:fillRect/>
          </a:stretch>
        </p:blipFill>
        <p:spPr bwMode="auto">
          <a:xfrm>
            <a:off x="381000" y="2286000"/>
            <a:ext cx="2362200" cy="2362200"/>
          </a:xfrm>
          <a:prstGeom prst="rect">
            <a:avLst/>
          </a:prstGeom>
          <a:noFill/>
          <a:ln w="9525">
            <a:noFill/>
            <a:miter lim="800000"/>
            <a:headEnd/>
            <a:tailEnd/>
          </a:ln>
        </p:spPr>
      </p:pic>
      <p:pic>
        <p:nvPicPr>
          <p:cNvPr id="33796" name="图片 11268" descr="吸尘器"/>
          <p:cNvPicPr>
            <a:picLocks noChangeAspect="1" noChangeArrowheads="1"/>
          </p:cNvPicPr>
          <p:nvPr/>
        </p:nvPicPr>
        <p:blipFill>
          <a:blip r:embed="rId4" cstate="print"/>
          <a:srcRect/>
          <a:stretch>
            <a:fillRect/>
          </a:stretch>
        </p:blipFill>
        <p:spPr bwMode="auto">
          <a:xfrm>
            <a:off x="3048000" y="2209800"/>
            <a:ext cx="2489200" cy="2346325"/>
          </a:xfrm>
          <a:prstGeom prst="rect">
            <a:avLst/>
          </a:prstGeom>
          <a:noFill/>
          <a:ln w="9525">
            <a:noFill/>
            <a:miter lim="800000"/>
            <a:headEnd/>
            <a:tailEnd/>
          </a:ln>
        </p:spPr>
      </p:pic>
      <p:pic>
        <p:nvPicPr>
          <p:cNvPr id="33797" name="图片 11269" descr="电话3"/>
          <p:cNvPicPr>
            <a:picLocks noChangeAspect="1" noChangeArrowheads="1"/>
          </p:cNvPicPr>
          <p:nvPr/>
        </p:nvPicPr>
        <p:blipFill>
          <a:blip r:embed="rId5" cstate="print"/>
          <a:srcRect/>
          <a:stretch>
            <a:fillRect/>
          </a:stretch>
        </p:blipFill>
        <p:spPr bwMode="auto">
          <a:xfrm>
            <a:off x="5867400" y="2286000"/>
            <a:ext cx="3048000" cy="2362200"/>
          </a:xfrm>
          <a:prstGeom prst="rect">
            <a:avLst/>
          </a:prstGeom>
          <a:noFill/>
          <a:ln w="9525">
            <a:noFill/>
            <a:miter lim="800000"/>
            <a:headEnd/>
            <a:tailEnd/>
          </a:ln>
        </p:spPr>
      </p:pic>
      <p:sp>
        <p:nvSpPr>
          <p:cNvPr id="33798" name="文本框 11270"/>
          <p:cNvSpPr txBox="1">
            <a:spLocks noChangeArrowheads="1"/>
          </p:cNvSpPr>
          <p:nvPr/>
        </p:nvSpPr>
        <p:spPr bwMode="auto">
          <a:xfrm>
            <a:off x="1371600" y="4800600"/>
            <a:ext cx="1371600" cy="946150"/>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全自动洗衣机</a:t>
            </a:r>
          </a:p>
        </p:txBody>
      </p:sp>
      <p:sp>
        <p:nvSpPr>
          <p:cNvPr id="33799" name="文本框 11271"/>
          <p:cNvSpPr txBox="1">
            <a:spLocks noChangeArrowheads="1"/>
          </p:cNvSpPr>
          <p:nvPr/>
        </p:nvSpPr>
        <p:spPr bwMode="auto">
          <a:xfrm>
            <a:off x="3657600" y="4800600"/>
            <a:ext cx="1371600" cy="946150"/>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智能吸尘器</a:t>
            </a:r>
          </a:p>
        </p:txBody>
      </p:sp>
      <p:sp>
        <p:nvSpPr>
          <p:cNvPr id="33800" name="文本框 11272"/>
          <p:cNvSpPr txBox="1">
            <a:spLocks noChangeArrowheads="1"/>
          </p:cNvSpPr>
          <p:nvPr/>
        </p:nvSpPr>
        <p:spPr bwMode="auto">
          <a:xfrm>
            <a:off x="6477000" y="4876800"/>
            <a:ext cx="17526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可视电话</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12290"/>
          <p:cNvSpPr>
            <a:spLocks noGrp="1" noChangeArrowheads="1"/>
          </p:cNvSpPr>
          <p:nvPr>
            <p:ph type="body" idx="1"/>
          </p:nvPr>
        </p:nvSpPr>
        <p:spPr>
          <a:xfrm>
            <a:off x="1371600" y="990600"/>
            <a:ext cx="3886200" cy="649288"/>
          </a:xfrm>
        </p:spPr>
        <p:txBody>
          <a:bodyPr/>
          <a:lstStyle/>
          <a:p>
            <a:pPr eaLnBrk="1" hangingPunct="1"/>
            <a:r>
              <a:rPr lang="en-US" altLang="zh-CN" smtClean="0"/>
              <a:t>1.</a:t>
            </a:r>
            <a:r>
              <a:rPr lang="zh-CN" altLang="en-US" smtClean="0"/>
              <a:t>科学计算</a:t>
            </a:r>
          </a:p>
        </p:txBody>
      </p:sp>
      <p:pic>
        <p:nvPicPr>
          <p:cNvPr id="34819" name="图片 12291" descr="天气预报"/>
          <p:cNvPicPr>
            <a:picLocks noChangeAspect="1" noChangeArrowheads="1"/>
          </p:cNvPicPr>
          <p:nvPr/>
        </p:nvPicPr>
        <p:blipFill>
          <a:blip r:embed="rId3" cstate="print"/>
          <a:srcRect/>
          <a:stretch>
            <a:fillRect/>
          </a:stretch>
        </p:blipFill>
        <p:spPr bwMode="auto">
          <a:xfrm>
            <a:off x="2743200" y="1905000"/>
            <a:ext cx="4495800" cy="3657600"/>
          </a:xfrm>
          <a:prstGeom prst="rect">
            <a:avLst/>
          </a:prstGeom>
          <a:noFill/>
          <a:ln w="9525">
            <a:noFill/>
            <a:miter lim="800000"/>
            <a:headEnd/>
            <a:tailEnd/>
          </a:ln>
        </p:spPr>
      </p:pic>
      <p:sp>
        <p:nvSpPr>
          <p:cNvPr id="34820" name="文本框 12292"/>
          <p:cNvSpPr txBox="1">
            <a:spLocks noChangeArrowheads="1"/>
          </p:cNvSpPr>
          <p:nvPr/>
        </p:nvSpPr>
        <p:spPr bwMode="auto">
          <a:xfrm>
            <a:off x="3581400" y="5867400"/>
            <a:ext cx="34290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用计算机预测天气</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13314"/>
          <p:cNvSpPr>
            <a:spLocks noGrp="1" noChangeArrowheads="1"/>
          </p:cNvSpPr>
          <p:nvPr>
            <p:ph type="body" idx="1"/>
          </p:nvPr>
        </p:nvSpPr>
        <p:spPr>
          <a:xfrm>
            <a:off x="1371600" y="533400"/>
            <a:ext cx="7772400" cy="420688"/>
          </a:xfrm>
        </p:spPr>
        <p:txBody>
          <a:bodyPr/>
          <a:lstStyle/>
          <a:p>
            <a:pPr eaLnBrk="1" hangingPunct="1">
              <a:lnSpc>
                <a:spcPct val="90000"/>
              </a:lnSpc>
            </a:pPr>
            <a:r>
              <a:rPr lang="en-US" altLang="zh-CN" sz="2800" smtClean="0"/>
              <a:t>2.</a:t>
            </a:r>
            <a:r>
              <a:rPr lang="zh-CN" altLang="en-US" sz="2800" smtClean="0"/>
              <a:t>数据处理</a:t>
            </a:r>
          </a:p>
        </p:txBody>
      </p:sp>
      <p:sp>
        <p:nvSpPr>
          <p:cNvPr id="35843" name="矩形 13315"/>
          <p:cNvSpPr>
            <a:spLocks noChangeArrowheads="1"/>
          </p:cNvSpPr>
          <p:nvPr/>
        </p:nvSpPr>
        <p:spPr bwMode="auto">
          <a:xfrm>
            <a:off x="1295400" y="1219200"/>
            <a:ext cx="7467600" cy="4114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zh-CN" altLang="en-US" sz="3200">
                <a:latin typeface="Tahoma" pitchFamily="34" charset="0"/>
              </a:rPr>
              <a:t>数据处理是对数据及时进行采集、加工、合并、传递、存储、检索等综合分析处理。</a:t>
            </a:r>
          </a:p>
          <a:p>
            <a:pPr marL="342900" indent="-342900">
              <a:spcBef>
                <a:spcPct val="20000"/>
              </a:spcBef>
              <a:buClr>
                <a:schemeClr val="folHlink"/>
              </a:buClr>
              <a:buSzPct val="60000"/>
              <a:buFont typeface="Wingdings" pitchFamily="2" charset="2"/>
              <a:buChar char="n"/>
            </a:pPr>
            <a:r>
              <a:rPr lang="zh-CN" altLang="en-US" sz="3200">
                <a:latin typeface="Tahoma" pitchFamily="34" charset="0"/>
              </a:rPr>
              <a:t>主要应用于学生成绩、学籍管理、图书资料管理、企业管理、情报检索、预订机票、银行电子化等。</a:t>
            </a:r>
          </a:p>
        </p:txBody>
      </p:sp>
      <p:pic>
        <p:nvPicPr>
          <p:cNvPr id="35844" name="图片 13316" descr="u=884849951,3479771008&amp;gp=22"/>
          <p:cNvPicPr>
            <a:picLocks noChangeAspect="1" noChangeArrowheads="1"/>
          </p:cNvPicPr>
          <p:nvPr/>
        </p:nvPicPr>
        <p:blipFill>
          <a:blip r:embed="rId3" cstate="print"/>
          <a:srcRect/>
          <a:stretch>
            <a:fillRect/>
          </a:stretch>
        </p:blipFill>
        <p:spPr bwMode="auto">
          <a:xfrm>
            <a:off x="3581400" y="4419600"/>
            <a:ext cx="2019300" cy="2438400"/>
          </a:xfrm>
          <a:prstGeom prst="rect">
            <a:avLst/>
          </a:prstGeom>
          <a:noFill/>
          <a:ln w="9525">
            <a:noFill/>
            <a:miter lim="800000"/>
            <a:headEnd/>
            <a:tailEnd/>
          </a:ln>
        </p:spPr>
      </p:pic>
      <p:sp>
        <p:nvSpPr>
          <p:cNvPr id="35845" name="文本框 13317"/>
          <p:cNvSpPr txBox="1">
            <a:spLocks noChangeArrowheads="1"/>
          </p:cNvSpPr>
          <p:nvPr/>
        </p:nvSpPr>
        <p:spPr bwMode="auto">
          <a:xfrm>
            <a:off x="6096000" y="5715000"/>
            <a:ext cx="21336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银行电子化</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15362"/>
          <p:cNvSpPr>
            <a:spLocks noGrp="1" noChangeArrowheads="1"/>
          </p:cNvSpPr>
          <p:nvPr>
            <p:ph type="body" idx="1"/>
          </p:nvPr>
        </p:nvSpPr>
        <p:spPr>
          <a:xfrm>
            <a:off x="1371600" y="914400"/>
            <a:ext cx="7772400" cy="877888"/>
          </a:xfrm>
        </p:spPr>
        <p:txBody>
          <a:bodyPr/>
          <a:lstStyle/>
          <a:p>
            <a:pPr eaLnBrk="1" hangingPunct="1"/>
            <a:r>
              <a:rPr lang="en-US" altLang="zh-CN" smtClean="0"/>
              <a:t>3.</a:t>
            </a:r>
            <a:r>
              <a:rPr lang="zh-CN" altLang="en-US" smtClean="0"/>
              <a:t>过程控制</a:t>
            </a:r>
          </a:p>
        </p:txBody>
      </p:sp>
      <p:pic>
        <p:nvPicPr>
          <p:cNvPr id="36867" name="图片 15363" descr="导弹"/>
          <p:cNvPicPr>
            <a:picLocks noChangeAspect="1" noChangeArrowheads="1"/>
          </p:cNvPicPr>
          <p:nvPr/>
        </p:nvPicPr>
        <p:blipFill>
          <a:blip r:embed="rId3" cstate="print"/>
          <a:srcRect/>
          <a:stretch>
            <a:fillRect/>
          </a:stretch>
        </p:blipFill>
        <p:spPr bwMode="auto">
          <a:xfrm>
            <a:off x="1828800" y="2209800"/>
            <a:ext cx="3233738" cy="3429000"/>
          </a:xfrm>
          <a:prstGeom prst="rect">
            <a:avLst/>
          </a:prstGeom>
          <a:noFill/>
          <a:ln w="9525">
            <a:noFill/>
            <a:miter lim="800000"/>
            <a:headEnd/>
            <a:tailEnd/>
          </a:ln>
        </p:spPr>
      </p:pic>
      <p:pic>
        <p:nvPicPr>
          <p:cNvPr id="36868" name="图片 15364" descr="导弹2"/>
          <p:cNvPicPr>
            <a:picLocks noChangeAspect="1" noChangeArrowheads="1"/>
          </p:cNvPicPr>
          <p:nvPr/>
        </p:nvPicPr>
        <p:blipFill>
          <a:blip r:embed="rId4" cstate="print"/>
          <a:srcRect/>
          <a:stretch>
            <a:fillRect/>
          </a:stretch>
        </p:blipFill>
        <p:spPr bwMode="auto">
          <a:xfrm>
            <a:off x="5562600" y="2057400"/>
            <a:ext cx="2895600" cy="3657600"/>
          </a:xfrm>
          <a:prstGeom prst="rect">
            <a:avLst/>
          </a:prstGeom>
          <a:noFill/>
          <a:ln w="9525">
            <a:noFill/>
            <a:miter lim="800000"/>
            <a:headEnd/>
            <a:tailEnd/>
          </a:ln>
        </p:spPr>
      </p:pic>
      <p:sp>
        <p:nvSpPr>
          <p:cNvPr id="36869" name="文本框 15365"/>
          <p:cNvSpPr txBox="1">
            <a:spLocks noChangeArrowheads="1"/>
          </p:cNvSpPr>
          <p:nvPr/>
        </p:nvSpPr>
        <p:spPr bwMode="auto">
          <a:xfrm>
            <a:off x="3581400" y="5943600"/>
            <a:ext cx="17526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导弹发射</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14338"/>
          <p:cNvSpPr>
            <a:spLocks noGrp="1" noChangeArrowheads="1"/>
          </p:cNvSpPr>
          <p:nvPr>
            <p:ph type="body" idx="1"/>
          </p:nvPr>
        </p:nvSpPr>
        <p:spPr>
          <a:xfrm>
            <a:off x="1371600" y="914400"/>
            <a:ext cx="7772400" cy="725488"/>
          </a:xfrm>
        </p:spPr>
        <p:txBody>
          <a:bodyPr/>
          <a:lstStyle/>
          <a:p>
            <a:pPr eaLnBrk="1" hangingPunct="1"/>
            <a:r>
              <a:rPr lang="en-US" altLang="zh-CN" smtClean="0"/>
              <a:t>4.</a:t>
            </a:r>
            <a:r>
              <a:rPr lang="zh-CN" altLang="en-US" smtClean="0"/>
              <a:t>计算机辅助系统</a:t>
            </a:r>
          </a:p>
        </p:txBody>
      </p:sp>
      <p:pic>
        <p:nvPicPr>
          <p:cNvPr id="37891" name="图片 14339" descr="辅助教学"/>
          <p:cNvPicPr>
            <a:picLocks noChangeAspect="1" noChangeArrowheads="1"/>
          </p:cNvPicPr>
          <p:nvPr/>
        </p:nvPicPr>
        <p:blipFill>
          <a:blip r:embed="rId3" cstate="print"/>
          <a:srcRect/>
          <a:stretch>
            <a:fillRect/>
          </a:stretch>
        </p:blipFill>
        <p:spPr bwMode="auto">
          <a:xfrm>
            <a:off x="2362200" y="2133600"/>
            <a:ext cx="4495800" cy="3371850"/>
          </a:xfrm>
          <a:prstGeom prst="rect">
            <a:avLst/>
          </a:prstGeom>
          <a:noFill/>
          <a:ln w="9525">
            <a:noFill/>
            <a:miter lim="800000"/>
            <a:headEnd/>
            <a:tailEnd/>
          </a:ln>
        </p:spPr>
      </p:pic>
      <p:sp>
        <p:nvSpPr>
          <p:cNvPr id="37892" name="文本框 14340"/>
          <p:cNvSpPr txBox="1">
            <a:spLocks noChangeArrowheads="1"/>
          </p:cNvSpPr>
          <p:nvPr/>
        </p:nvSpPr>
        <p:spPr bwMode="auto">
          <a:xfrm>
            <a:off x="2971800" y="5715000"/>
            <a:ext cx="3733800" cy="519113"/>
          </a:xfrm>
          <a:prstGeom prst="rect">
            <a:avLst/>
          </a:prstGeom>
          <a:noFill/>
          <a:ln w="9525">
            <a:noFill/>
            <a:miter lim="800000"/>
            <a:headEnd/>
            <a:tailEnd/>
          </a:ln>
        </p:spPr>
        <p:txBody>
          <a:bodyPr>
            <a:spAutoFit/>
          </a:bodyPr>
          <a:lstStyle/>
          <a:p>
            <a:pPr>
              <a:spcBef>
                <a:spcPct val="50000"/>
              </a:spcBef>
            </a:pPr>
            <a:r>
              <a:rPr lang="en-US" altLang="zh-CN" sz="2800" b="1">
                <a:solidFill>
                  <a:schemeClr val="folHlink"/>
                </a:solidFill>
                <a:latin typeface="Tahoma" pitchFamily="34" charset="0"/>
                <a:ea typeface="楷体_GB2312" pitchFamily="49" charset="-122"/>
              </a:rPr>
              <a:t>CAI  </a:t>
            </a:r>
            <a:r>
              <a:rPr lang="zh-CN" altLang="en-US" sz="2800" b="1">
                <a:solidFill>
                  <a:schemeClr val="folHlink"/>
                </a:solidFill>
                <a:latin typeface="Tahoma" pitchFamily="34" charset="0"/>
                <a:ea typeface="楷体_GB2312" pitchFamily="49" charset="-122"/>
              </a:rPr>
              <a:t>计算机辅助教学</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16386"/>
          <p:cNvSpPr>
            <a:spLocks noGrp="1" noChangeArrowheads="1"/>
          </p:cNvSpPr>
          <p:nvPr>
            <p:ph type="body" idx="1"/>
          </p:nvPr>
        </p:nvSpPr>
        <p:spPr>
          <a:xfrm>
            <a:off x="1066800" y="990600"/>
            <a:ext cx="4267200" cy="573088"/>
          </a:xfrm>
        </p:spPr>
        <p:txBody>
          <a:bodyPr/>
          <a:lstStyle/>
          <a:p>
            <a:pPr eaLnBrk="1" hangingPunct="1">
              <a:lnSpc>
                <a:spcPct val="90000"/>
              </a:lnSpc>
            </a:pPr>
            <a:r>
              <a:rPr lang="en-US" altLang="zh-CN" smtClean="0"/>
              <a:t>5.</a:t>
            </a:r>
            <a:r>
              <a:rPr lang="zh-CN" altLang="en-US" smtClean="0"/>
              <a:t>人工智能</a:t>
            </a:r>
          </a:p>
        </p:txBody>
      </p:sp>
      <p:pic>
        <p:nvPicPr>
          <p:cNvPr id="38915" name="图片 16387" descr="深蓝与卡斯帕洛夫下棋"/>
          <p:cNvPicPr>
            <a:picLocks noChangeAspect="1" noChangeArrowheads="1"/>
          </p:cNvPicPr>
          <p:nvPr/>
        </p:nvPicPr>
        <p:blipFill>
          <a:blip r:embed="rId3" cstate="print"/>
          <a:srcRect/>
          <a:stretch>
            <a:fillRect/>
          </a:stretch>
        </p:blipFill>
        <p:spPr bwMode="auto">
          <a:xfrm>
            <a:off x="2514600" y="2133600"/>
            <a:ext cx="5181600" cy="3459163"/>
          </a:xfrm>
          <a:prstGeom prst="rect">
            <a:avLst/>
          </a:prstGeom>
          <a:noFill/>
          <a:ln w="9525">
            <a:noFill/>
            <a:miter lim="800000"/>
            <a:headEnd/>
            <a:tailEnd/>
          </a:ln>
        </p:spPr>
      </p:pic>
      <p:sp>
        <p:nvSpPr>
          <p:cNvPr id="38916" name="文本框 16388"/>
          <p:cNvSpPr txBox="1">
            <a:spLocks noChangeArrowheads="1"/>
          </p:cNvSpPr>
          <p:nvPr/>
        </p:nvSpPr>
        <p:spPr bwMode="auto">
          <a:xfrm>
            <a:off x="2971800" y="5791200"/>
            <a:ext cx="44196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卡斯帕罗夫与“深蓝”下棋</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17410" descr="机器人足球赛"/>
          <p:cNvPicPr>
            <a:picLocks noChangeAspect="1" noChangeArrowheads="1"/>
          </p:cNvPicPr>
          <p:nvPr/>
        </p:nvPicPr>
        <p:blipFill>
          <a:blip r:embed="rId3" cstate="print"/>
          <a:srcRect/>
          <a:stretch>
            <a:fillRect/>
          </a:stretch>
        </p:blipFill>
        <p:spPr bwMode="auto">
          <a:xfrm>
            <a:off x="3124200" y="2286000"/>
            <a:ext cx="4572000" cy="3006725"/>
          </a:xfrm>
          <a:prstGeom prst="rect">
            <a:avLst/>
          </a:prstGeom>
          <a:noFill/>
          <a:ln w="9525">
            <a:noFill/>
            <a:miter lim="800000"/>
            <a:headEnd/>
            <a:tailEnd/>
          </a:ln>
        </p:spPr>
      </p:pic>
      <p:sp>
        <p:nvSpPr>
          <p:cNvPr id="39939" name="文本框 17411"/>
          <p:cNvSpPr txBox="1">
            <a:spLocks noChangeArrowheads="1"/>
          </p:cNvSpPr>
          <p:nvPr/>
        </p:nvSpPr>
        <p:spPr bwMode="auto">
          <a:xfrm>
            <a:off x="4267200" y="5715000"/>
            <a:ext cx="26670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folHlink"/>
                </a:solidFill>
                <a:latin typeface="Tahoma" pitchFamily="34" charset="0"/>
                <a:ea typeface="楷体_GB2312" pitchFamily="49" charset="-122"/>
              </a:rPr>
              <a:t>机器人足球赛</a:t>
            </a:r>
          </a:p>
        </p:txBody>
      </p:sp>
      <p:sp>
        <p:nvSpPr>
          <p:cNvPr id="39940" name="矩形 17412"/>
          <p:cNvSpPr>
            <a:spLocks noChangeArrowheads="1"/>
          </p:cNvSpPr>
          <p:nvPr/>
        </p:nvSpPr>
        <p:spPr bwMode="auto">
          <a:xfrm>
            <a:off x="1295400" y="1143000"/>
            <a:ext cx="4267200" cy="57308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Char char="n"/>
            </a:pPr>
            <a:r>
              <a:rPr lang="en-US" altLang="zh-CN" sz="3200">
                <a:latin typeface="Tahoma" pitchFamily="34" charset="0"/>
              </a:rPr>
              <a:t>5.</a:t>
            </a:r>
            <a:r>
              <a:rPr lang="zh-CN" altLang="en-US" sz="3200">
                <a:latin typeface="Tahoma" pitchFamily="34" charset="0"/>
              </a:rPr>
              <a:t>人工智能</a:t>
            </a:r>
          </a:p>
        </p:txBody>
      </p:sp>
    </p:spTree>
  </p:cSld>
  <p:clrMapOvr>
    <a:masterClrMapping/>
  </p:clrMapOvr>
  <p:transition>
    <p:random/>
    <p:sndAc>
      <p:stSnd>
        <p:snd r:embed="rId2" name="chimes.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pPr eaLnBrk="1" hangingPunct="1">
              <a:defRPr/>
            </a:pPr>
            <a:r>
              <a:rPr lang="zh-CN" altLang="en-US" sz="9600" noProof="1"/>
              <a:t>谢谢观看</a:t>
            </a:r>
          </a:p>
        </p:txBody>
      </p:sp>
      <p:sp>
        <p:nvSpPr>
          <p:cNvPr id="40963" name="副标题 4"/>
          <p:cNvSpPr>
            <a:spLocks noGrp="1" noChangeArrowheads="1"/>
          </p:cNvSpPr>
          <p:nvPr>
            <p:ph type="subTitle" sz="quarter" idx="1"/>
          </p:nvPr>
        </p:nvSpPr>
        <p:spPr>
          <a:xfrm>
            <a:off x="4427538" y="3068638"/>
            <a:ext cx="3960812" cy="1752600"/>
          </a:xfrm>
          <a:ln w="12700"/>
        </p:spPr>
        <p:txBody>
          <a:bodyPr/>
          <a:lstStyle/>
          <a:p>
            <a:pPr eaLnBrk="1" hangingPunct="1"/>
            <a:r>
              <a:rPr lang="en-US" altLang="zh-CN" smtClean="0"/>
              <a:t>2015</a:t>
            </a:r>
            <a:r>
              <a:rPr lang="zh-CN" altLang="en-US" smtClean="0"/>
              <a:t>年</a:t>
            </a:r>
            <a:r>
              <a:rPr lang="en-US" altLang="zh-CN" smtClean="0"/>
              <a:t>11</a:t>
            </a:r>
            <a:r>
              <a:rPr lang="zh-CN" altLang="en-US" smtClean="0"/>
              <a:t>月</a:t>
            </a:r>
            <a:r>
              <a:rPr lang="en-US" altLang="zh-CN" smtClean="0"/>
              <a:t>11</a:t>
            </a:r>
            <a:r>
              <a:rPr lang="zh-CN" altLang="en-US" smtClean="0"/>
              <a:t>日</a:t>
            </a:r>
            <a:endParaRPr lang="en-US" altLang="zh-CN" smtClean="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331913" y="1773238"/>
            <a:ext cx="3995737" cy="2757487"/>
            <a:chOff x="1108" y="1495"/>
            <a:chExt cx="3356" cy="2316"/>
          </a:xfrm>
        </p:grpSpPr>
        <p:sp>
          <p:nvSpPr>
            <p:cNvPr id="7177" name="Text Box 7"/>
            <p:cNvSpPr txBox="1">
              <a:spLocks noChangeArrowheads="1"/>
            </p:cNvSpPr>
            <p:nvPr/>
          </p:nvSpPr>
          <p:spPr bwMode="auto">
            <a:xfrm>
              <a:off x="1108" y="1495"/>
              <a:ext cx="2775" cy="307"/>
            </a:xfrm>
            <a:prstGeom prst="rect">
              <a:avLst/>
            </a:prstGeom>
            <a:noFill/>
            <a:ln w="9525">
              <a:noFill/>
              <a:miter lim="800000"/>
              <a:headEnd/>
              <a:tailEnd/>
            </a:ln>
          </p:spPr>
          <p:txBody>
            <a:bodyPr>
              <a:spAutoFit/>
            </a:bodyPr>
            <a:lstStyle/>
            <a:p>
              <a:r>
                <a:rPr lang="zh-CN" altLang="en-US" sz="1800" b="1">
                  <a:latin typeface="Times New Roman" pitchFamily="18" charset="0"/>
                </a:rPr>
                <a:t>十进制运算</a:t>
              </a:r>
            </a:p>
          </p:txBody>
        </p:sp>
        <p:grpSp>
          <p:nvGrpSpPr>
            <p:cNvPr id="7178" name="Group 8"/>
            <p:cNvGrpSpPr>
              <a:grpSpLocks/>
            </p:cNvGrpSpPr>
            <p:nvPr/>
          </p:nvGrpSpPr>
          <p:grpSpPr bwMode="auto">
            <a:xfrm>
              <a:off x="1113" y="1863"/>
              <a:ext cx="3351" cy="1948"/>
              <a:chOff x="1113" y="1863"/>
              <a:chExt cx="3351" cy="1948"/>
            </a:xfrm>
          </p:grpSpPr>
          <p:sp>
            <p:nvSpPr>
              <p:cNvPr id="7179" name="Text Box 9"/>
              <p:cNvSpPr txBox="1">
                <a:spLocks noChangeArrowheads="1"/>
              </p:cNvSpPr>
              <p:nvPr/>
            </p:nvSpPr>
            <p:spPr bwMode="auto">
              <a:xfrm>
                <a:off x="1113" y="1863"/>
                <a:ext cx="1719" cy="307"/>
              </a:xfrm>
              <a:prstGeom prst="rect">
                <a:avLst/>
              </a:prstGeom>
              <a:noFill/>
              <a:ln w="9525">
                <a:noFill/>
                <a:miter lim="800000"/>
                <a:headEnd/>
                <a:tailEnd/>
              </a:ln>
            </p:spPr>
            <p:txBody>
              <a:bodyPr>
                <a:spAutoFit/>
              </a:bodyPr>
              <a:lstStyle/>
              <a:p>
                <a:r>
                  <a:rPr lang="zh-CN" altLang="en-US" sz="1800" b="1">
                    <a:latin typeface="Times New Roman" pitchFamily="18" charset="0"/>
                  </a:rPr>
                  <a:t>18 000</a:t>
                </a:r>
              </a:p>
            </p:txBody>
          </p:sp>
          <p:sp>
            <p:nvSpPr>
              <p:cNvPr id="7180" name="Text Box 10"/>
              <p:cNvSpPr txBox="1">
                <a:spLocks noChangeArrowheads="1"/>
              </p:cNvSpPr>
              <p:nvPr/>
            </p:nvSpPr>
            <p:spPr bwMode="auto">
              <a:xfrm>
                <a:off x="1113" y="2191"/>
                <a:ext cx="1623" cy="307"/>
              </a:xfrm>
              <a:prstGeom prst="rect">
                <a:avLst/>
              </a:prstGeom>
              <a:noFill/>
              <a:ln w="9525">
                <a:noFill/>
                <a:miter lim="800000"/>
                <a:headEnd/>
                <a:tailEnd/>
              </a:ln>
            </p:spPr>
            <p:txBody>
              <a:bodyPr>
                <a:spAutoFit/>
              </a:bodyPr>
              <a:lstStyle/>
              <a:p>
                <a:r>
                  <a:rPr lang="zh-CN" altLang="en-US" sz="1800" b="1">
                    <a:latin typeface="Times New Roman" pitchFamily="18" charset="0"/>
                  </a:rPr>
                  <a:t>1 500</a:t>
                </a:r>
              </a:p>
            </p:txBody>
          </p:sp>
          <p:sp>
            <p:nvSpPr>
              <p:cNvPr id="7181" name="Text Box 11"/>
              <p:cNvSpPr txBox="1">
                <a:spLocks noChangeArrowheads="1"/>
              </p:cNvSpPr>
              <p:nvPr/>
            </p:nvSpPr>
            <p:spPr bwMode="auto">
              <a:xfrm>
                <a:off x="1113" y="2519"/>
                <a:ext cx="999" cy="307"/>
              </a:xfrm>
              <a:prstGeom prst="rect">
                <a:avLst/>
              </a:prstGeom>
              <a:noFill/>
              <a:ln w="9525">
                <a:noFill/>
                <a:miter lim="800000"/>
                <a:headEnd/>
                <a:tailEnd/>
              </a:ln>
            </p:spPr>
            <p:txBody>
              <a:bodyPr>
                <a:spAutoFit/>
              </a:bodyPr>
              <a:lstStyle/>
              <a:p>
                <a:r>
                  <a:rPr lang="zh-CN" altLang="en-US" sz="1800" b="1">
                    <a:latin typeface="Times New Roman" pitchFamily="18" charset="0"/>
                  </a:rPr>
                  <a:t>150</a:t>
                </a:r>
              </a:p>
            </p:txBody>
          </p:sp>
          <p:sp>
            <p:nvSpPr>
              <p:cNvPr id="7182" name="Text Box 12"/>
              <p:cNvSpPr txBox="1">
                <a:spLocks noChangeArrowheads="1"/>
              </p:cNvSpPr>
              <p:nvPr/>
            </p:nvSpPr>
            <p:spPr bwMode="auto">
              <a:xfrm>
                <a:off x="1113" y="2847"/>
                <a:ext cx="1095" cy="307"/>
              </a:xfrm>
              <a:prstGeom prst="rect">
                <a:avLst/>
              </a:prstGeom>
              <a:noFill/>
              <a:ln w="9525">
                <a:noFill/>
                <a:miter lim="800000"/>
                <a:headEnd/>
                <a:tailEnd/>
              </a:ln>
            </p:spPr>
            <p:txBody>
              <a:bodyPr>
                <a:spAutoFit/>
              </a:bodyPr>
              <a:lstStyle/>
              <a:p>
                <a:r>
                  <a:rPr lang="zh-CN" altLang="en-US" sz="1800" b="1">
                    <a:latin typeface="Times New Roman" pitchFamily="18" charset="0"/>
                  </a:rPr>
                  <a:t>30</a:t>
                </a:r>
              </a:p>
            </p:txBody>
          </p:sp>
          <p:sp>
            <p:nvSpPr>
              <p:cNvPr id="7183" name="Text Box 13"/>
              <p:cNvSpPr txBox="1">
                <a:spLocks noChangeArrowheads="1"/>
              </p:cNvSpPr>
              <p:nvPr/>
            </p:nvSpPr>
            <p:spPr bwMode="auto">
              <a:xfrm>
                <a:off x="1113" y="3175"/>
                <a:ext cx="1191" cy="307"/>
              </a:xfrm>
              <a:prstGeom prst="rect">
                <a:avLst/>
              </a:prstGeom>
              <a:noFill/>
              <a:ln w="9525">
                <a:noFill/>
                <a:miter lim="800000"/>
                <a:headEnd/>
                <a:tailEnd/>
              </a:ln>
            </p:spPr>
            <p:txBody>
              <a:bodyPr>
                <a:spAutoFit/>
              </a:bodyPr>
              <a:lstStyle/>
              <a:p>
                <a:r>
                  <a:rPr lang="zh-CN" altLang="en-US" sz="1800" b="1">
                    <a:latin typeface="Times New Roman" pitchFamily="18" charset="0"/>
                  </a:rPr>
                  <a:t>1 500</a:t>
                </a:r>
              </a:p>
            </p:txBody>
          </p:sp>
          <p:sp>
            <p:nvSpPr>
              <p:cNvPr id="7184" name="Text Box 14"/>
              <p:cNvSpPr txBox="1">
                <a:spLocks noChangeArrowheads="1"/>
              </p:cNvSpPr>
              <p:nvPr/>
            </p:nvSpPr>
            <p:spPr bwMode="auto">
              <a:xfrm>
                <a:off x="2160" y="1864"/>
                <a:ext cx="2304" cy="307"/>
              </a:xfrm>
              <a:prstGeom prst="rect">
                <a:avLst/>
              </a:prstGeom>
              <a:noFill/>
              <a:ln w="9525">
                <a:noFill/>
                <a:miter lim="800000"/>
                <a:headEnd/>
                <a:tailEnd/>
              </a:ln>
            </p:spPr>
            <p:txBody>
              <a:bodyPr>
                <a:spAutoFit/>
              </a:bodyPr>
              <a:lstStyle/>
              <a:p>
                <a:r>
                  <a:rPr lang="zh-CN" altLang="en-US" sz="1800" b="1">
                    <a:latin typeface="Times New Roman" pitchFamily="18" charset="0"/>
                  </a:rPr>
                  <a:t>多个电子管</a:t>
                </a:r>
              </a:p>
            </p:txBody>
          </p:sp>
          <p:sp>
            <p:nvSpPr>
              <p:cNvPr id="7185" name="Text Box 15"/>
              <p:cNvSpPr txBox="1">
                <a:spLocks noChangeArrowheads="1"/>
              </p:cNvSpPr>
              <p:nvPr/>
            </p:nvSpPr>
            <p:spPr bwMode="auto">
              <a:xfrm>
                <a:off x="2160" y="2192"/>
                <a:ext cx="2160" cy="307"/>
              </a:xfrm>
              <a:prstGeom prst="rect">
                <a:avLst/>
              </a:prstGeom>
              <a:noFill/>
              <a:ln w="9525">
                <a:noFill/>
                <a:miter lim="800000"/>
                <a:headEnd/>
                <a:tailEnd/>
              </a:ln>
            </p:spPr>
            <p:txBody>
              <a:bodyPr>
                <a:spAutoFit/>
              </a:bodyPr>
              <a:lstStyle/>
              <a:p>
                <a:r>
                  <a:rPr lang="zh-CN" altLang="en-US" sz="1800" b="1">
                    <a:latin typeface="Times New Roman" pitchFamily="18" charset="0"/>
                  </a:rPr>
                  <a:t>多个继电器</a:t>
                </a:r>
              </a:p>
            </p:txBody>
          </p:sp>
          <p:sp>
            <p:nvSpPr>
              <p:cNvPr id="7186" name="Text Box 16"/>
              <p:cNvSpPr txBox="1">
                <a:spLocks noChangeArrowheads="1"/>
              </p:cNvSpPr>
              <p:nvPr/>
            </p:nvSpPr>
            <p:spPr bwMode="auto">
              <a:xfrm>
                <a:off x="2160" y="2520"/>
                <a:ext cx="1488" cy="307"/>
              </a:xfrm>
              <a:prstGeom prst="rect">
                <a:avLst/>
              </a:prstGeom>
              <a:noFill/>
              <a:ln w="9525">
                <a:noFill/>
                <a:miter lim="800000"/>
                <a:headEnd/>
                <a:tailEnd/>
              </a:ln>
            </p:spPr>
            <p:txBody>
              <a:bodyPr>
                <a:spAutoFit/>
              </a:bodyPr>
              <a:lstStyle/>
              <a:p>
                <a:r>
                  <a:rPr lang="zh-CN" altLang="en-US" sz="1800" b="1">
                    <a:latin typeface="Times New Roman" pitchFamily="18" charset="0"/>
                  </a:rPr>
                  <a:t>千瓦</a:t>
                </a:r>
              </a:p>
            </p:txBody>
          </p:sp>
          <p:sp>
            <p:nvSpPr>
              <p:cNvPr id="7187" name="Text Box 17"/>
              <p:cNvSpPr txBox="1">
                <a:spLocks noChangeArrowheads="1"/>
              </p:cNvSpPr>
              <p:nvPr/>
            </p:nvSpPr>
            <p:spPr bwMode="auto">
              <a:xfrm>
                <a:off x="2160" y="2848"/>
                <a:ext cx="1056" cy="307"/>
              </a:xfrm>
              <a:prstGeom prst="rect">
                <a:avLst/>
              </a:prstGeom>
              <a:noFill/>
              <a:ln w="9525">
                <a:noFill/>
                <a:miter lim="800000"/>
                <a:headEnd/>
                <a:tailEnd/>
              </a:ln>
            </p:spPr>
            <p:txBody>
              <a:bodyPr>
                <a:spAutoFit/>
              </a:bodyPr>
              <a:lstStyle/>
              <a:p>
                <a:r>
                  <a:rPr lang="zh-CN" altLang="en-US" sz="1800" b="1">
                    <a:latin typeface="Times New Roman" pitchFamily="18" charset="0"/>
                  </a:rPr>
                  <a:t>吨</a:t>
                </a:r>
              </a:p>
            </p:txBody>
          </p:sp>
          <p:sp>
            <p:nvSpPr>
              <p:cNvPr id="7188" name="Text Box 18"/>
              <p:cNvSpPr txBox="1">
                <a:spLocks noChangeArrowheads="1"/>
              </p:cNvSpPr>
              <p:nvPr/>
            </p:nvSpPr>
            <p:spPr bwMode="auto">
              <a:xfrm>
                <a:off x="2160" y="3176"/>
                <a:ext cx="1968" cy="307"/>
              </a:xfrm>
              <a:prstGeom prst="rect">
                <a:avLst/>
              </a:prstGeom>
              <a:noFill/>
              <a:ln w="9525">
                <a:noFill/>
                <a:miter lim="800000"/>
                <a:headEnd/>
                <a:tailEnd/>
              </a:ln>
            </p:spPr>
            <p:txBody>
              <a:bodyPr>
                <a:spAutoFit/>
              </a:bodyPr>
              <a:lstStyle/>
              <a:p>
                <a:r>
                  <a:rPr lang="zh-CN" altLang="en-US" sz="1800" b="1">
                    <a:latin typeface="Times New Roman" pitchFamily="18" charset="0"/>
                  </a:rPr>
                  <a:t>平方英尺</a:t>
                </a:r>
              </a:p>
            </p:txBody>
          </p:sp>
          <p:sp>
            <p:nvSpPr>
              <p:cNvPr id="7189" name="Text Box 19"/>
              <p:cNvSpPr txBox="1">
                <a:spLocks noChangeArrowheads="1"/>
              </p:cNvSpPr>
              <p:nvPr/>
            </p:nvSpPr>
            <p:spPr bwMode="auto">
              <a:xfrm>
                <a:off x="1113" y="3504"/>
                <a:ext cx="3351" cy="307"/>
              </a:xfrm>
              <a:prstGeom prst="rect">
                <a:avLst/>
              </a:prstGeom>
              <a:noFill/>
              <a:ln w="9525">
                <a:noFill/>
                <a:miter lim="800000"/>
                <a:headEnd/>
                <a:tailEnd/>
              </a:ln>
            </p:spPr>
            <p:txBody>
              <a:bodyPr>
                <a:spAutoFit/>
              </a:bodyPr>
              <a:lstStyle/>
              <a:p>
                <a:r>
                  <a:rPr lang="zh-CN" altLang="en-US" sz="1800" b="1">
                    <a:latin typeface="Times New Roman" pitchFamily="18" charset="0"/>
                  </a:rPr>
                  <a:t>5 000</a:t>
                </a:r>
                <a:endParaRPr lang="en-US" altLang="zh-CN" sz="1800" b="1">
                  <a:latin typeface="Times New Roman" pitchFamily="18" charset="0"/>
                </a:endParaRPr>
              </a:p>
            </p:txBody>
          </p:sp>
          <p:sp>
            <p:nvSpPr>
              <p:cNvPr id="7190" name="Text Box 20"/>
              <p:cNvSpPr txBox="1">
                <a:spLocks noChangeArrowheads="1"/>
              </p:cNvSpPr>
              <p:nvPr/>
            </p:nvSpPr>
            <p:spPr bwMode="auto">
              <a:xfrm>
                <a:off x="2160" y="3504"/>
                <a:ext cx="1968" cy="307"/>
              </a:xfrm>
              <a:prstGeom prst="rect">
                <a:avLst/>
              </a:prstGeom>
              <a:noFill/>
              <a:ln w="9525">
                <a:noFill/>
                <a:miter lim="800000"/>
                <a:headEnd/>
                <a:tailEnd/>
              </a:ln>
            </p:spPr>
            <p:txBody>
              <a:bodyPr>
                <a:spAutoFit/>
              </a:bodyPr>
              <a:lstStyle/>
              <a:p>
                <a:pPr>
                  <a:spcBef>
                    <a:spcPct val="50000"/>
                  </a:spcBef>
                </a:pPr>
                <a:r>
                  <a:rPr lang="zh-CN" altLang="en-US" sz="1800" b="1">
                    <a:latin typeface="Times New Roman" pitchFamily="18" charset="0"/>
                  </a:rPr>
                  <a:t>次加法／秒</a:t>
                </a:r>
              </a:p>
            </p:txBody>
          </p:sp>
        </p:grpSp>
      </p:grpSp>
      <p:sp>
        <p:nvSpPr>
          <p:cNvPr id="133141" name="Text Box 21"/>
          <p:cNvSpPr txBox="1">
            <a:spLocks noChangeArrowheads="1"/>
          </p:cNvSpPr>
          <p:nvPr/>
        </p:nvSpPr>
        <p:spPr bwMode="auto">
          <a:xfrm>
            <a:off x="1474788" y="5445125"/>
            <a:ext cx="5314950" cy="366713"/>
          </a:xfrm>
          <a:prstGeom prst="rect">
            <a:avLst/>
          </a:prstGeom>
          <a:noFill/>
          <a:ln w="9525">
            <a:noFill/>
            <a:miter lim="800000"/>
            <a:headEnd/>
            <a:tailEnd/>
          </a:ln>
        </p:spPr>
        <p:txBody>
          <a:bodyPr>
            <a:spAutoFit/>
          </a:bodyPr>
          <a:lstStyle/>
          <a:p>
            <a:pPr>
              <a:spcBef>
                <a:spcPct val="50000"/>
              </a:spcBef>
            </a:pPr>
            <a:r>
              <a:rPr lang="zh-CN" altLang="en-US" sz="1800" b="1">
                <a:latin typeface="Times New Roman" pitchFamily="18" charset="0"/>
              </a:rPr>
              <a:t>用手工搬动开关和拔插电缆来编程</a:t>
            </a:r>
          </a:p>
        </p:txBody>
      </p:sp>
      <p:pic>
        <p:nvPicPr>
          <p:cNvPr id="472087" name="Picture 2" descr="ENIAC3"/>
          <p:cNvPicPr>
            <a:picLocks noChangeAspect="1" noChangeArrowheads="1"/>
          </p:cNvPicPr>
          <p:nvPr/>
        </p:nvPicPr>
        <p:blipFill>
          <a:blip r:embed="rId2" cstate="print"/>
          <a:srcRect/>
          <a:stretch>
            <a:fillRect/>
          </a:stretch>
        </p:blipFill>
        <p:spPr bwMode="auto">
          <a:xfrm>
            <a:off x="4067175" y="1701800"/>
            <a:ext cx="4772025" cy="3016250"/>
          </a:xfrm>
          <a:prstGeom prst="rect">
            <a:avLst/>
          </a:prstGeom>
          <a:noFill/>
          <a:ln w="9525">
            <a:noFill/>
            <a:miter lim="800000"/>
            <a:headEnd/>
            <a:tailEnd/>
          </a:ln>
        </p:spPr>
      </p:pic>
      <p:sp>
        <p:nvSpPr>
          <p:cNvPr id="7174" name="Text Box 3"/>
          <p:cNvSpPr txBox="1">
            <a:spLocks noChangeArrowheads="1"/>
          </p:cNvSpPr>
          <p:nvPr/>
        </p:nvSpPr>
        <p:spPr bwMode="auto">
          <a:xfrm>
            <a:off x="4932363" y="4941888"/>
            <a:ext cx="2790825" cy="273050"/>
          </a:xfrm>
          <a:prstGeom prst="rect">
            <a:avLst/>
          </a:prstGeom>
          <a:noFill/>
          <a:ln w="9525">
            <a:noFill/>
            <a:miter lim="800000"/>
            <a:headEnd/>
            <a:tailEnd/>
          </a:ln>
        </p:spPr>
        <p:txBody>
          <a:bodyPr>
            <a:spAutoFit/>
          </a:bodyPr>
          <a:lstStyle/>
          <a:p>
            <a:r>
              <a:rPr lang="zh-CN" altLang="en-US" sz="1200" b="1">
                <a:solidFill>
                  <a:schemeClr val="accent2"/>
                </a:solidFill>
                <a:latin typeface="宋体" pitchFamily="2" charset="-122"/>
              </a:rPr>
              <a:t>世界上第一台电子计算机 </a:t>
            </a:r>
            <a:r>
              <a:rPr lang="en-US" altLang="zh-CN" sz="1200" b="1">
                <a:solidFill>
                  <a:schemeClr val="accent2"/>
                </a:solidFill>
                <a:latin typeface="Times New Roman" pitchFamily="18" charset="0"/>
              </a:rPr>
              <a:t>ENIAC(1946)</a:t>
            </a:r>
            <a:endParaRPr lang="zh-CN" altLang="en-US" sz="1200" b="1">
              <a:solidFill>
                <a:schemeClr val="accent2"/>
              </a:solidFill>
              <a:latin typeface="Times New Roman" pitchFamily="18" charset="0"/>
            </a:endParaRPr>
          </a:p>
        </p:txBody>
      </p:sp>
      <p:sp>
        <p:nvSpPr>
          <p:cNvPr id="1026" name="标题 1025"/>
          <p:cNvSpPr>
            <a:spLocks noGrp="1" noChangeArrowheads="1"/>
          </p:cNvSpPr>
          <p:nvPr>
            <p:ph type="title" idx="4294967295"/>
          </p:nvPr>
        </p:nvSpPr>
        <p:spPr>
          <a:xfrm>
            <a:off x="1403350" y="476250"/>
            <a:ext cx="7543800" cy="1143000"/>
          </a:xfrm>
        </p:spPr>
        <p:txBody>
          <a:bodyPr/>
          <a:lstStyle/>
          <a:p>
            <a:pPr algn="l" eaLnBrk="1" hangingPunct="1"/>
            <a:r>
              <a:rPr lang="zh-CN" altLang="en-US" sz="3600" smtClean="0"/>
              <a:t>1946年  美国  ENIAC 1955年退役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2087"/>
                                        </p:tgtEl>
                                        <p:attrNameLst>
                                          <p:attrName>style.visibility</p:attrName>
                                        </p:attrNameLst>
                                      </p:cBhvr>
                                      <p:to>
                                        <p:strVal val="visible"/>
                                      </p:to>
                                    </p:set>
                                    <p:anim calcmode="lin" valueType="num">
                                      <p:cBhvr additive="base">
                                        <p:cTn id="12" dur="500" fill="hold"/>
                                        <p:tgtEl>
                                          <p:spTgt spid="472087"/>
                                        </p:tgtEl>
                                        <p:attrNameLst>
                                          <p:attrName>ppt_x</p:attrName>
                                        </p:attrNameLst>
                                      </p:cBhvr>
                                      <p:tavLst>
                                        <p:tav tm="0">
                                          <p:val>
                                            <p:strVal val="#ppt_x"/>
                                          </p:val>
                                        </p:tav>
                                        <p:tav tm="100000">
                                          <p:val>
                                            <p:strVal val="#ppt_x"/>
                                          </p:val>
                                        </p:tav>
                                      </p:tavLst>
                                    </p:anim>
                                    <p:anim calcmode="lin" valueType="num">
                                      <p:cBhvr additive="base">
                                        <p:cTn id="13" dur="500" fill="hold"/>
                                        <p:tgtEl>
                                          <p:spTgt spid="47208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3141"/>
                                        </p:tgtEl>
                                        <p:attrNameLst>
                                          <p:attrName>style.visibility</p:attrName>
                                        </p:attrNameLst>
                                      </p:cBhvr>
                                      <p:to>
                                        <p:strVal val="visible"/>
                                      </p:to>
                                    </p:set>
                                    <p:animEffect transition="in" filter="blinds(horizontal)">
                                      <p:cBhvr>
                                        <p:cTn id="23" dur="500"/>
                                        <p:tgtEl>
                                          <p:spTgt spid="13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1" grpId="0"/>
      <p:bldP spid="10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标题 493569"/>
          <p:cNvSpPr>
            <a:spLocks noGrp="1"/>
          </p:cNvSpPr>
          <p:nvPr>
            <p:ph type="title" idx="4294967295"/>
          </p:nvPr>
        </p:nvSpPr>
        <p:spPr>
          <a:xfrm>
            <a:off x="1403350" y="1052513"/>
            <a:ext cx="6057900" cy="422275"/>
          </a:xfrm>
        </p:spPr>
        <p:txBody>
          <a:bodyPr>
            <a:normAutofit fontScale="90000"/>
          </a:bodyPr>
          <a:lstStyle/>
          <a:p>
            <a:pPr algn="l" eaLnBrk="1" hangingPunct="1">
              <a:defRPr/>
            </a:pPr>
            <a:r>
              <a:rPr lang="en-US" altLang="zh-CN" sz="2400" noProof="1">
                <a:ea typeface="Times New Roman" pitchFamily="18" charset="0"/>
              </a:rPr>
              <a:t>ENIAC</a:t>
            </a:r>
            <a:r>
              <a:rPr lang="zh-CN" altLang="en-US" sz="2400" noProof="1"/>
              <a:t>的诞生背景</a:t>
            </a:r>
          </a:p>
        </p:txBody>
      </p:sp>
      <p:pic>
        <p:nvPicPr>
          <p:cNvPr id="493571" name="图片 493570" descr="I59141-2004Jun21"/>
          <p:cNvPicPr>
            <a:picLocks noChangeAspect="1" noChangeArrowheads="1"/>
          </p:cNvPicPr>
          <p:nvPr/>
        </p:nvPicPr>
        <p:blipFill>
          <a:blip r:embed="rId2" cstate="print"/>
          <a:srcRect/>
          <a:stretch>
            <a:fillRect/>
          </a:stretch>
        </p:blipFill>
        <p:spPr bwMode="auto">
          <a:xfrm>
            <a:off x="1509713" y="2228850"/>
            <a:ext cx="1862137" cy="2343150"/>
          </a:xfrm>
          <a:prstGeom prst="rect">
            <a:avLst/>
          </a:prstGeom>
          <a:noFill/>
          <a:ln w="9525">
            <a:noFill/>
            <a:miter lim="800000"/>
            <a:headEnd/>
            <a:tailEnd/>
          </a:ln>
        </p:spPr>
      </p:pic>
      <p:sp>
        <p:nvSpPr>
          <p:cNvPr id="493572" name="文本框 493571"/>
          <p:cNvSpPr txBox="1">
            <a:spLocks noChangeArrowheads="1"/>
          </p:cNvSpPr>
          <p:nvPr/>
        </p:nvSpPr>
        <p:spPr bwMode="auto">
          <a:xfrm>
            <a:off x="1200150" y="4629150"/>
            <a:ext cx="2400300" cy="342900"/>
          </a:xfrm>
          <a:prstGeom prst="rect">
            <a:avLst/>
          </a:prstGeom>
          <a:noFill/>
          <a:ln w="28575">
            <a:noFill/>
            <a:miter lim="800000"/>
            <a:headEnd/>
            <a:tailEnd/>
          </a:ln>
        </p:spPr>
        <p:txBody>
          <a:bodyPr lIns="67500" tIns="35100" rIns="67500" bIns="35100" anchor="ctr">
            <a:spAutoFit/>
          </a:bodyPr>
          <a:lstStyle/>
          <a:p>
            <a:pPr algn="ctr"/>
            <a:r>
              <a:rPr lang="en-US" altLang="zh-CN" sz="1800" b="1">
                <a:latin typeface="Times New Roman" pitchFamily="18" charset="0"/>
                <a:ea typeface="华文中宋" pitchFamily="2" charset="-122"/>
              </a:rPr>
              <a:t>Herman H. Goldstine</a:t>
            </a:r>
          </a:p>
        </p:txBody>
      </p:sp>
      <p:sp>
        <p:nvSpPr>
          <p:cNvPr id="493573" name="文本框 493572"/>
          <p:cNvSpPr txBox="1">
            <a:spLocks noChangeArrowheads="1"/>
          </p:cNvSpPr>
          <p:nvPr/>
        </p:nvSpPr>
        <p:spPr bwMode="auto">
          <a:xfrm>
            <a:off x="3563938" y="1701800"/>
            <a:ext cx="5449887" cy="5006975"/>
          </a:xfrm>
          <a:prstGeom prst="rect">
            <a:avLst/>
          </a:prstGeom>
          <a:noFill/>
          <a:ln w="28575">
            <a:noFill/>
            <a:miter lim="800000"/>
            <a:headEnd/>
            <a:tailEnd/>
          </a:ln>
        </p:spPr>
        <p:txBody>
          <a:bodyPr lIns="67500" tIns="35100" rIns="67500" bIns="35100">
            <a:spAutoFit/>
          </a:bodyPr>
          <a:lstStyle/>
          <a:p>
            <a:pPr>
              <a:lnSpc>
                <a:spcPct val="150000"/>
              </a:lnSpc>
            </a:pPr>
            <a:r>
              <a:rPr lang="zh-CN" altLang="en-US" sz="1800" b="1">
                <a:latin typeface="Times New Roman" pitchFamily="18" charset="0"/>
                <a:ea typeface="华文仿宋" pitchFamily="2" charset="-122"/>
              </a:rPr>
              <a:t>        二战期间美国设在马里兰州阿伯丁试验基地的弹道研究室每天要为陆军提供</a:t>
            </a:r>
            <a:r>
              <a:rPr lang="en-US" altLang="zh-CN" sz="1800" b="1">
                <a:latin typeface="Times New Roman" pitchFamily="18" charset="0"/>
                <a:ea typeface="华文仿宋" pitchFamily="2" charset="-122"/>
              </a:rPr>
              <a:t>6</a:t>
            </a:r>
            <a:r>
              <a:rPr lang="zh-CN" altLang="en-US" sz="1800" b="1">
                <a:latin typeface="Times New Roman" pitchFamily="18" charset="0"/>
                <a:ea typeface="华文仿宋" pitchFamily="2" charset="-122"/>
              </a:rPr>
              <a:t>张火力表。弹道的计算比较复杂，不同的大炮有不同的弹道轨迹，同时还受到地形、风向、射击角度和炮弹的类型等许多因素的制约，一张表要计算几百条弹道轨迹。 </a:t>
            </a:r>
          </a:p>
          <a:p>
            <a:pPr>
              <a:lnSpc>
                <a:spcPct val="150000"/>
              </a:lnSpc>
            </a:pPr>
            <a:r>
              <a:rPr lang="zh-CN" altLang="en-US" sz="1800" b="1">
                <a:latin typeface="Times New Roman" pitchFamily="18" charset="0"/>
                <a:ea typeface="华文仿宋" pitchFamily="2" charset="-122"/>
              </a:rPr>
              <a:t>        一个熟练的计算人员用台式计算机计算一条飞行时间</a:t>
            </a:r>
            <a:r>
              <a:rPr lang="en-US" altLang="zh-CN" sz="1800" b="1">
                <a:latin typeface="Times New Roman" pitchFamily="18" charset="0"/>
                <a:ea typeface="华文仿宋" pitchFamily="2" charset="-122"/>
              </a:rPr>
              <a:t>60</a:t>
            </a:r>
            <a:r>
              <a:rPr lang="zh-CN" altLang="en-US" sz="1800" b="1">
                <a:latin typeface="Times New Roman" pitchFamily="18" charset="0"/>
                <a:ea typeface="华文仿宋" pitchFamily="2" charset="-122"/>
              </a:rPr>
              <a:t>秒的弹道就得需要</a:t>
            </a:r>
            <a:r>
              <a:rPr lang="en-US" altLang="zh-CN" sz="1800" b="1">
                <a:latin typeface="Times New Roman" pitchFamily="18" charset="0"/>
                <a:ea typeface="华文仿宋" pitchFamily="2" charset="-122"/>
              </a:rPr>
              <a:t>20</a:t>
            </a:r>
            <a:r>
              <a:rPr lang="zh-CN" altLang="en-US" sz="1800" b="1">
                <a:latin typeface="Times New Roman" pitchFamily="18" charset="0"/>
                <a:ea typeface="华文仿宋" pitchFamily="2" charset="-122"/>
              </a:rPr>
              <a:t>多小时。</a:t>
            </a:r>
          </a:p>
          <a:p>
            <a:pPr>
              <a:lnSpc>
                <a:spcPct val="150000"/>
              </a:lnSpc>
            </a:pPr>
            <a:r>
              <a:rPr lang="zh-CN" altLang="en-US" sz="1800" b="1">
                <a:latin typeface="Times New Roman" pitchFamily="18" charset="0"/>
                <a:ea typeface="华文仿宋" pitchFamily="2" charset="-122"/>
              </a:rPr>
              <a:t>        当时，负责阿伯丁弹道研究室弹道计算任务的是拥有数学博士学位的</a:t>
            </a:r>
            <a:r>
              <a:rPr lang="zh-CN" altLang="en-US" sz="1800" b="1">
                <a:solidFill>
                  <a:schemeClr val="accent2"/>
                </a:solidFill>
                <a:latin typeface="Times New Roman" pitchFamily="18" charset="0"/>
                <a:ea typeface="华文仿宋" pitchFamily="2" charset="-122"/>
              </a:rPr>
              <a:t>陆军中尉赫尔曼</a:t>
            </a:r>
            <a:r>
              <a:rPr lang="en-US" altLang="zh-CN" sz="1800" b="1">
                <a:solidFill>
                  <a:schemeClr val="accent2"/>
                </a:solidFill>
                <a:latin typeface="Times New Roman" pitchFamily="18" charset="0"/>
                <a:ea typeface="华文仿宋" pitchFamily="2" charset="-122"/>
              </a:rPr>
              <a:t>•</a:t>
            </a:r>
            <a:r>
              <a:rPr lang="zh-CN" altLang="en-US" sz="1800" b="1">
                <a:solidFill>
                  <a:schemeClr val="accent2"/>
                </a:solidFill>
                <a:latin typeface="Times New Roman" pitchFamily="18" charset="0"/>
                <a:ea typeface="华文仿宋" pitchFamily="2" charset="-122"/>
              </a:rPr>
              <a:t>戈德斯坦</a:t>
            </a:r>
            <a:r>
              <a:rPr lang="zh-CN" altLang="en-US" sz="1800" b="1">
                <a:latin typeface="Times New Roman" pitchFamily="18" charset="0"/>
                <a:ea typeface="华文仿宋" pitchFamily="2" charset="-122"/>
              </a:rPr>
              <a:t>。一个偶然的机会，戈德斯坦得知宾夕法尼亚大学莫尔电工学院有人正在进行电子计算装置的研制，便当即决定给予支持。</a:t>
            </a:r>
          </a:p>
        </p:txBody>
      </p:sp>
      <p:sp>
        <p:nvSpPr>
          <p:cNvPr id="493574" name="直接连接符 493573"/>
          <p:cNvSpPr>
            <a:spLocks noChangeShapeType="1"/>
          </p:cNvSpPr>
          <p:nvPr/>
        </p:nvSpPr>
        <p:spPr bwMode="auto">
          <a:xfrm>
            <a:off x="1371600" y="971550"/>
            <a:ext cx="0" cy="742950"/>
          </a:xfrm>
          <a:prstGeom prst="line">
            <a:avLst/>
          </a:prstGeom>
          <a:noFill/>
          <a:ln w="12700">
            <a:solidFill>
              <a:schemeClr val="tx1"/>
            </a:solidFill>
            <a:round/>
            <a:headEnd/>
            <a:tailEnd type="none" w="med" len="lg"/>
          </a:ln>
        </p:spPr>
        <p:txBody>
          <a:bodyPr/>
          <a:lstStyle/>
          <a:p>
            <a:endParaRPr lang="zh-CN" altLang="en-US"/>
          </a:p>
        </p:txBody>
      </p:sp>
      <p:sp>
        <p:nvSpPr>
          <p:cNvPr id="493575" name="直接连接符 493574"/>
          <p:cNvSpPr>
            <a:spLocks noChangeShapeType="1"/>
          </p:cNvSpPr>
          <p:nvPr/>
        </p:nvSpPr>
        <p:spPr bwMode="auto">
          <a:xfrm>
            <a:off x="1257300" y="1485900"/>
            <a:ext cx="5543550" cy="0"/>
          </a:xfrm>
          <a:prstGeom prst="line">
            <a:avLst/>
          </a:prstGeom>
          <a:noFill/>
          <a:ln w="12700">
            <a:solidFill>
              <a:schemeClr val="tx1"/>
            </a:solidFill>
            <a:round/>
            <a:headEnd/>
            <a:tailEnd type="none" w="med" len="lg"/>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93570"/>
                                        </p:tgtEl>
                                        <p:attrNameLst>
                                          <p:attrName>style.visibility</p:attrName>
                                        </p:attrNameLst>
                                      </p:cBhvr>
                                      <p:to>
                                        <p:strVal val="visible"/>
                                      </p:to>
                                    </p:set>
                                    <p:anim to="" calcmode="lin" valueType="num">
                                      <p:cBhvr>
                                        <p:cTn id="7" dur="1" fill="hold"/>
                                        <p:tgtEl>
                                          <p:spTgt spid="493570"/>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93571"/>
                                        </p:tgtEl>
                                        <p:attrNameLst>
                                          <p:attrName>style.visibility</p:attrName>
                                        </p:attrNameLst>
                                      </p:cBhvr>
                                      <p:to>
                                        <p:strVal val="visible"/>
                                      </p:to>
                                    </p:set>
                                    <p:anim to="" calcmode="lin" valueType="num">
                                      <p:cBhvr>
                                        <p:cTn id="12" dur="1" fill="hold"/>
                                        <p:tgtEl>
                                          <p:spTgt spid="493571"/>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93572"/>
                                        </p:tgtEl>
                                        <p:attrNameLst>
                                          <p:attrName>style.visibility</p:attrName>
                                        </p:attrNameLst>
                                      </p:cBhvr>
                                      <p:to>
                                        <p:strVal val="visible"/>
                                      </p:to>
                                    </p:set>
                                    <p:anim to="" calcmode="lin" valueType="num">
                                      <p:cBhvr>
                                        <p:cTn id="17" dur="1" fill="hold"/>
                                        <p:tgtEl>
                                          <p:spTgt spid="493572"/>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93573"/>
                                        </p:tgtEl>
                                        <p:attrNameLst>
                                          <p:attrName>style.visibility</p:attrName>
                                        </p:attrNameLst>
                                      </p:cBhvr>
                                      <p:to>
                                        <p:strVal val="visible"/>
                                      </p:to>
                                    </p:set>
                                    <p:anim to="" calcmode="lin" valueType="num">
                                      <p:cBhvr>
                                        <p:cTn id="22" dur="1" fill="hold"/>
                                        <p:tgtEl>
                                          <p:spTgt spid="493573"/>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93574"/>
                                        </p:tgtEl>
                                        <p:attrNameLst>
                                          <p:attrName>style.visibility</p:attrName>
                                        </p:attrNameLst>
                                      </p:cBhvr>
                                      <p:to>
                                        <p:strVal val="visible"/>
                                      </p:to>
                                    </p:set>
                                    <p:anim to="" calcmode="lin" valueType="num">
                                      <p:cBhvr>
                                        <p:cTn id="27" dur="1" fill="hold"/>
                                        <p:tgtEl>
                                          <p:spTgt spid="493574"/>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493575"/>
                                        </p:tgtEl>
                                        <p:attrNameLst>
                                          <p:attrName>style.visibility</p:attrName>
                                        </p:attrNameLst>
                                      </p:cBhvr>
                                      <p:to>
                                        <p:strVal val="visible"/>
                                      </p:to>
                                    </p:set>
                                    <p:anim to="" calcmode="lin" valueType="num">
                                      <p:cBhvr>
                                        <p:cTn id="32" dur="1" fill="hold"/>
                                        <p:tgtEl>
                                          <p:spTgt spid="49357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p:bldP spid="493572" grpId="0"/>
      <p:bldP spid="493573" grpId="0"/>
      <p:bldP spid="493574" grpId="0" animBg="1"/>
      <p:bldP spid="4935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标题 495617"/>
          <p:cNvSpPr>
            <a:spLocks noGrp="1"/>
          </p:cNvSpPr>
          <p:nvPr>
            <p:ph type="title" idx="4294967295"/>
          </p:nvPr>
        </p:nvSpPr>
        <p:spPr>
          <a:xfrm>
            <a:off x="1476375" y="981075"/>
            <a:ext cx="6057900" cy="422275"/>
          </a:xfrm>
        </p:spPr>
        <p:txBody>
          <a:bodyPr>
            <a:normAutofit fontScale="90000"/>
          </a:bodyPr>
          <a:lstStyle/>
          <a:p>
            <a:pPr algn="l" eaLnBrk="1" hangingPunct="1">
              <a:defRPr/>
            </a:pPr>
            <a:r>
              <a:rPr lang="en-US" altLang="zh-CN" sz="2400" noProof="1">
                <a:ea typeface="Times New Roman" pitchFamily="18" charset="0"/>
              </a:rPr>
              <a:t>ENIAC</a:t>
            </a:r>
            <a:r>
              <a:rPr lang="zh-CN" altLang="en-US" sz="2400" noProof="1"/>
              <a:t>诞生的贡献者</a:t>
            </a:r>
          </a:p>
        </p:txBody>
      </p:sp>
      <p:pic>
        <p:nvPicPr>
          <p:cNvPr id="9219" name="图片 495618" descr="Mauchly"/>
          <p:cNvPicPr>
            <a:picLocks noChangeAspect="1" noChangeArrowheads="1"/>
          </p:cNvPicPr>
          <p:nvPr/>
        </p:nvPicPr>
        <p:blipFill>
          <a:blip r:embed="rId2" cstate="print"/>
          <a:srcRect l="23195" r="7425" b="39905"/>
          <a:stretch>
            <a:fillRect/>
          </a:stretch>
        </p:blipFill>
        <p:spPr bwMode="auto">
          <a:xfrm>
            <a:off x="2598738" y="1884363"/>
            <a:ext cx="1663700" cy="2228850"/>
          </a:xfrm>
          <a:prstGeom prst="rect">
            <a:avLst/>
          </a:prstGeom>
          <a:noFill/>
          <a:ln w="9525">
            <a:noFill/>
            <a:miter lim="800000"/>
            <a:headEnd/>
            <a:tailEnd/>
          </a:ln>
        </p:spPr>
      </p:pic>
      <p:sp>
        <p:nvSpPr>
          <p:cNvPr id="9220" name="矩形 495620"/>
          <p:cNvSpPr>
            <a:spLocks noChangeArrowheads="1"/>
          </p:cNvSpPr>
          <p:nvPr/>
        </p:nvSpPr>
        <p:spPr bwMode="auto">
          <a:xfrm>
            <a:off x="2598738" y="4135438"/>
            <a:ext cx="1657350" cy="298450"/>
          </a:xfrm>
          <a:prstGeom prst="rect">
            <a:avLst/>
          </a:prstGeom>
          <a:noFill/>
          <a:ln w="28575">
            <a:noFill/>
            <a:miter lim="800000"/>
            <a:headEnd/>
            <a:tailEnd/>
          </a:ln>
        </p:spPr>
        <p:txBody>
          <a:bodyPr lIns="67500" tIns="35100" rIns="67500" bIns="35100" anchor="ctr">
            <a:spAutoFit/>
          </a:bodyPr>
          <a:lstStyle/>
          <a:p>
            <a:pPr algn="ctr"/>
            <a:r>
              <a:rPr lang="en-US" altLang="zh-CN" sz="1500" b="1">
                <a:latin typeface="Times New Roman" pitchFamily="18" charset="0"/>
                <a:ea typeface="华文中宋" pitchFamily="2" charset="-122"/>
              </a:rPr>
              <a:t>John W. Mauchly </a:t>
            </a:r>
          </a:p>
        </p:txBody>
      </p:sp>
      <p:sp>
        <p:nvSpPr>
          <p:cNvPr id="9221" name="文本框 495622"/>
          <p:cNvSpPr txBox="1">
            <a:spLocks noChangeArrowheads="1"/>
          </p:cNvSpPr>
          <p:nvPr/>
        </p:nvSpPr>
        <p:spPr bwMode="auto">
          <a:xfrm>
            <a:off x="1428750" y="4522788"/>
            <a:ext cx="6400800" cy="2127250"/>
          </a:xfrm>
          <a:prstGeom prst="rect">
            <a:avLst/>
          </a:prstGeom>
          <a:noFill/>
          <a:ln w="28575">
            <a:noFill/>
            <a:miter lim="800000"/>
            <a:headEnd/>
            <a:tailEnd/>
          </a:ln>
        </p:spPr>
        <p:txBody>
          <a:bodyPr lIns="67500" tIns="35100" rIns="67500" bIns="35100">
            <a:spAutoFit/>
          </a:bodyPr>
          <a:lstStyle/>
          <a:p>
            <a:pPr>
              <a:lnSpc>
                <a:spcPct val="150000"/>
              </a:lnSpc>
            </a:pPr>
            <a:r>
              <a:rPr lang="zh-CN" altLang="en-US" sz="1800" b="1">
                <a:latin typeface="Times New Roman" pitchFamily="18" charset="0"/>
                <a:ea typeface="华文仿宋" pitchFamily="2" charset="-122"/>
              </a:rPr>
              <a:t>        </a:t>
            </a:r>
            <a:r>
              <a:rPr lang="en-US" altLang="zh-CN" sz="1800" b="1">
                <a:latin typeface="Times New Roman" pitchFamily="18" charset="0"/>
                <a:ea typeface="华文仿宋" pitchFamily="2" charset="-122"/>
              </a:rPr>
              <a:t>1942</a:t>
            </a:r>
            <a:r>
              <a:rPr lang="zh-CN" altLang="en-US" sz="1800" b="1">
                <a:latin typeface="Times New Roman" pitchFamily="18" charset="0"/>
                <a:ea typeface="华文仿宋" pitchFamily="2" charset="-122"/>
              </a:rPr>
              <a:t>年</a:t>
            </a:r>
            <a:r>
              <a:rPr lang="en-US" altLang="zh-CN" sz="1800" b="1">
                <a:latin typeface="Times New Roman" pitchFamily="18" charset="0"/>
                <a:ea typeface="华文仿宋" pitchFamily="2" charset="-122"/>
              </a:rPr>
              <a:t>8</a:t>
            </a:r>
            <a:r>
              <a:rPr lang="zh-CN" altLang="en-US" sz="1800" b="1">
                <a:latin typeface="Times New Roman" pitchFamily="18" charset="0"/>
                <a:ea typeface="华文仿宋" pitchFamily="2" charset="-122"/>
              </a:rPr>
              <a:t>月，莫克莱与戈德斯坦共同起草了一份题为</a:t>
            </a:r>
            <a:r>
              <a:rPr lang="en-US" altLang="zh-CN" sz="1800" b="1">
                <a:latin typeface="Times New Roman" pitchFamily="18" charset="0"/>
                <a:ea typeface="华文仿宋" pitchFamily="2" charset="-122"/>
              </a:rPr>
              <a:t>《</a:t>
            </a:r>
            <a:r>
              <a:rPr lang="zh-CN" altLang="en-US" sz="1800" b="1">
                <a:latin typeface="Times New Roman" pitchFamily="18" charset="0"/>
                <a:ea typeface="华文仿宋" pitchFamily="2" charset="-122"/>
              </a:rPr>
              <a:t>高速电子管计算装置的使用</a:t>
            </a:r>
            <a:r>
              <a:rPr lang="en-US" altLang="zh-CN" sz="1800" b="1">
                <a:latin typeface="Times New Roman" pitchFamily="18" charset="0"/>
                <a:ea typeface="华文仿宋" pitchFamily="2" charset="-122"/>
              </a:rPr>
              <a:t>》(The Use of High-Speed Vacuum Tube Device for Calculating)</a:t>
            </a:r>
            <a:r>
              <a:rPr lang="zh-CN" altLang="en-US" sz="1800" b="1">
                <a:latin typeface="Times New Roman" pitchFamily="18" charset="0"/>
                <a:ea typeface="华文仿宋" pitchFamily="2" charset="-122"/>
              </a:rPr>
              <a:t>的报告，提出了电子计算机的设计方案，它是一台“电子数值积分计算机（</a:t>
            </a:r>
            <a:r>
              <a:rPr lang="en-US" altLang="zh-CN" sz="1800" b="1">
                <a:latin typeface="Times New Roman" pitchFamily="18" charset="0"/>
                <a:ea typeface="华文仿宋" pitchFamily="2" charset="-122"/>
              </a:rPr>
              <a:t>Electronic Numerical Integrator And Calculator</a:t>
            </a:r>
            <a:r>
              <a:rPr lang="zh-CN" altLang="en-US" sz="1800" b="1">
                <a:latin typeface="Times New Roman" pitchFamily="18" charset="0"/>
                <a:ea typeface="华文仿宋" pitchFamily="2" charset="-122"/>
              </a:rPr>
              <a:t>）”，简称</a:t>
            </a:r>
            <a:r>
              <a:rPr lang="en-US" altLang="zh-CN" sz="1800" b="1">
                <a:latin typeface="Times New Roman" pitchFamily="18" charset="0"/>
                <a:ea typeface="华文仿宋" pitchFamily="2" charset="-122"/>
              </a:rPr>
              <a:t>ENIAC</a:t>
            </a:r>
            <a:r>
              <a:rPr lang="zh-CN" altLang="en-US" sz="1800" b="1">
                <a:latin typeface="Times New Roman" pitchFamily="18" charset="0"/>
                <a:ea typeface="华文仿宋" pitchFamily="2" charset="-122"/>
              </a:rPr>
              <a:t>。 </a:t>
            </a:r>
          </a:p>
        </p:txBody>
      </p:sp>
      <p:sp>
        <p:nvSpPr>
          <p:cNvPr id="9222" name="矩形 495624"/>
          <p:cNvSpPr>
            <a:spLocks noChangeArrowheads="1"/>
          </p:cNvSpPr>
          <p:nvPr/>
        </p:nvSpPr>
        <p:spPr bwMode="auto">
          <a:xfrm>
            <a:off x="4322763" y="4130675"/>
            <a:ext cx="2538412" cy="527050"/>
          </a:xfrm>
          <a:prstGeom prst="rect">
            <a:avLst/>
          </a:prstGeom>
          <a:noFill/>
          <a:ln w="28575">
            <a:noFill/>
            <a:miter lim="800000"/>
            <a:headEnd/>
            <a:tailEnd/>
          </a:ln>
        </p:spPr>
        <p:txBody>
          <a:bodyPr lIns="67500" tIns="35100" rIns="67500" bIns="35100" anchor="ctr">
            <a:spAutoFit/>
          </a:bodyPr>
          <a:lstStyle/>
          <a:p>
            <a:pPr algn="ctr"/>
            <a:r>
              <a:rPr lang="en-US" altLang="zh-CN" sz="1500" b="1">
                <a:latin typeface="Times New Roman" pitchFamily="18" charset="0"/>
                <a:ea typeface="华文中宋" pitchFamily="2" charset="-122"/>
              </a:rPr>
              <a:t>Herman H. Goldstine</a:t>
            </a:r>
          </a:p>
          <a:p>
            <a:pPr algn="ctr"/>
            <a:endParaRPr lang="en-US" altLang="zh-CN" sz="1500" b="1">
              <a:latin typeface="Times New Roman" pitchFamily="18" charset="0"/>
              <a:ea typeface="华文中宋" pitchFamily="2" charset="-122"/>
            </a:endParaRPr>
          </a:p>
        </p:txBody>
      </p:sp>
      <p:sp>
        <p:nvSpPr>
          <p:cNvPr id="9223" name="直接连接符 495625"/>
          <p:cNvSpPr>
            <a:spLocks noChangeShapeType="1"/>
          </p:cNvSpPr>
          <p:nvPr/>
        </p:nvSpPr>
        <p:spPr bwMode="auto">
          <a:xfrm>
            <a:off x="1371600" y="971550"/>
            <a:ext cx="0" cy="742950"/>
          </a:xfrm>
          <a:prstGeom prst="line">
            <a:avLst/>
          </a:prstGeom>
          <a:noFill/>
          <a:ln w="12700">
            <a:solidFill>
              <a:schemeClr val="tx1"/>
            </a:solidFill>
            <a:round/>
            <a:headEnd/>
            <a:tailEnd type="none" w="med" len="lg"/>
          </a:ln>
        </p:spPr>
        <p:txBody>
          <a:bodyPr/>
          <a:lstStyle/>
          <a:p>
            <a:endParaRPr lang="zh-CN" altLang="en-US"/>
          </a:p>
        </p:txBody>
      </p:sp>
      <p:sp>
        <p:nvSpPr>
          <p:cNvPr id="9224" name="直接连接符 495626"/>
          <p:cNvSpPr>
            <a:spLocks noChangeShapeType="1"/>
          </p:cNvSpPr>
          <p:nvPr/>
        </p:nvSpPr>
        <p:spPr bwMode="auto">
          <a:xfrm>
            <a:off x="1257300" y="1485900"/>
            <a:ext cx="5600700" cy="0"/>
          </a:xfrm>
          <a:prstGeom prst="line">
            <a:avLst/>
          </a:prstGeom>
          <a:noFill/>
          <a:ln w="12700">
            <a:solidFill>
              <a:schemeClr val="tx1"/>
            </a:solidFill>
            <a:round/>
            <a:headEnd/>
            <a:tailEnd type="none" w="med" len="lg"/>
          </a:ln>
        </p:spPr>
        <p:txBody>
          <a:bodyPr/>
          <a:lstStyle/>
          <a:p>
            <a:endParaRPr lang="zh-CN" altLang="en-US"/>
          </a:p>
        </p:txBody>
      </p:sp>
      <p:pic>
        <p:nvPicPr>
          <p:cNvPr id="9225" name="图片 495627" descr="I59141-2004Jun21"/>
          <p:cNvPicPr>
            <a:picLocks noChangeAspect="1" noChangeArrowheads="1"/>
          </p:cNvPicPr>
          <p:nvPr/>
        </p:nvPicPr>
        <p:blipFill>
          <a:blip r:embed="rId3" cstate="print"/>
          <a:srcRect/>
          <a:stretch>
            <a:fillRect/>
          </a:stretch>
        </p:blipFill>
        <p:spPr bwMode="auto">
          <a:xfrm>
            <a:off x="4625975" y="1863725"/>
            <a:ext cx="1801813" cy="226853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标题 496641"/>
          <p:cNvSpPr>
            <a:spLocks noGrp="1"/>
          </p:cNvSpPr>
          <p:nvPr>
            <p:ph type="title" idx="4294967295"/>
          </p:nvPr>
        </p:nvSpPr>
        <p:spPr>
          <a:xfrm>
            <a:off x="1547813" y="260350"/>
            <a:ext cx="6057900" cy="423863"/>
          </a:xfrm>
        </p:spPr>
        <p:txBody>
          <a:bodyPr>
            <a:normAutofit fontScale="90000"/>
          </a:bodyPr>
          <a:lstStyle/>
          <a:p>
            <a:pPr algn="l" eaLnBrk="1" hangingPunct="1"/>
            <a:r>
              <a:rPr lang="en-US" altLang="zh-CN" sz="2200" noProof="1" smtClean="0">
                <a:cs typeface="Times New Roman" pitchFamily="18" charset="0"/>
              </a:rPr>
              <a:t>ENIAC           </a:t>
            </a:r>
            <a:r>
              <a:rPr lang="zh-CN" altLang="en-US" sz="2200" noProof="1" smtClean="0">
                <a:cs typeface="Times New Roman" pitchFamily="18" charset="0"/>
              </a:rPr>
              <a:t>埃克特</a:t>
            </a:r>
            <a:endParaRPr lang="zh-CN" altLang="zh-CN" sz="2200" noProof="1" smtClean="0">
              <a:cs typeface="Times New Roman" pitchFamily="18" charset="0"/>
            </a:endParaRPr>
          </a:p>
        </p:txBody>
      </p:sp>
      <p:pic>
        <p:nvPicPr>
          <p:cNvPr id="10243" name="图片 496642" descr="contract"/>
          <p:cNvPicPr>
            <a:picLocks noChangeAspect="1" noChangeArrowheads="1"/>
          </p:cNvPicPr>
          <p:nvPr/>
        </p:nvPicPr>
        <p:blipFill>
          <a:blip r:embed="rId2" cstate="print"/>
          <a:srcRect/>
          <a:stretch>
            <a:fillRect/>
          </a:stretch>
        </p:blipFill>
        <p:spPr bwMode="auto">
          <a:xfrm>
            <a:off x="4914900" y="935038"/>
            <a:ext cx="3021013" cy="4951412"/>
          </a:xfrm>
          <a:prstGeom prst="rect">
            <a:avLst/>
          </a:prstGeom>
          <a:noFill/>
          <a:ln w="9525">
            <a:noFill/>
            <a:miter lim="800000"/>
            <a:headEnd/>
            <a:tailEnd/>
          </a:ln>
        </p:spPr>
      </p:pic>
      <p:pic>
        <p:nvPicPr>
          <p:cNvPr id="10244" name="图片 496643" descr="tubes"/>
          <p:cNvPicPr>
            <a:picLocks noChangeAspect="1" noChangeArrowheads="1"/>
          </p:cNvPicPr>
          <p:nvPr/>
        </p:nvPicPr>
        <p:blipFill>
          <a:blip r:embed="rId3" cstate="print"/>
          <a:srcRect/>
          <a:stretch>
            <a:fillRect/>
          </a:stretch>
        </p:blipFill>
        <p:spPr bwMode="auto">
          <a:xfrm>
            <a:off x="1371600" y="3719513"/>
            <a:ext cx="3371850" cy="1400175"/>
          </a:xfrm>
          <a:prstGeom prst="rect">
            <a:avLst/>
          </a:prstGeom>
          <a:noFill/>
          <a:ln w="9525">
            <a:noFill/>
            <a:miter lim="800000"/>
            <a:headEnd/>
            <a:tailEnd/>
          </a:ln>
        </p:spPr>
      </p:pic>
      <p:sp>
        <p:nvSpPr>
          <p:cNvPr id="10245" name="文本框 496644"/>
          <p:cNvSpPr txBox="1">
            <a:spLocks noChangeArrowheads="1"/>
          </p:cNvSpPr>
          <p:nvPr/>
        </p:nvSpPr>
        <p:spPr bwMode="auto">
          <a:xfrm>
            <a:off x="1200150" y="5170488"/>
            <a:ext cx="3657600" cy="527050"/>
          </a:xfrm>
          <a:prstGeom prst="rect">
            <a:avLst/>
          </a:prstGeom>
          <a:noFill/>
          <a:ln w="28575">
            <a:noFill/>
            <a:miter lim="800000"/>
            <a:headEnd/>
            <a:tailEnd/>
          </a:ln>
        </p:spPr>
        <p:txBody>
          <a:bodyPr lIns="67500" tIns="35100" rIns="67500" bIns="35100" anchor="ctr">
            <a:spAutoFit/>
          </a:bodyPr>
          <a:lstStyle/>
          <a:p>
            <a:pPr algn="ctr"/>
            <a:r>
              <a:rPr lang="en-US" altLang="zh-CN" sz="1500" b="1">
                <a:latin typeface="Times New Roman" pitchFamily="18" charset="0"/>
                <a:ea typeface="华文中宋" pitchFamily="2" charset="-122"/>
              </a:rPr>
              <a:t>Accumulator Decade Plug-in Unit, from "ENIAC Progress Report," 30 June, 1944</a:t>
            </a:r>
          </a:p>
        </p:txBody>
      </p:sp>
      <p:sp>
        <p:nvSpPr>
          <p:cNvPr id="10246" name="直接连接符 496645"/>
          <p:cNvSpPr>
            <a:spLocks noChangeShapeType="1"/>
          </p:cNvSpPr>
          <p:nvPr/>
        </p:nvSpPr>
        <p:spPr bwMode="auto">
          <a:xfrm>
            <a:off x="1371600" y="971550"/>
            <a:ext cx="0" cy="742950"/>
          </a:xfrm>
          <a:prstGeom prst="line">
            <a:avLst/>
          </a:prstGeom>
          <a:noFill/>
          <a:ln w="12700">
            <a:solidFill>
              <a:schemeClr val="tx1"/>
            </a:solidFill>
            <a:round/>
            <a:headEnd/>
            <a:tailEnd type="none" w="med" len="lg"/>
          </a:ln>
        </p:spPr>
        <p:txBody>
          <a:bodyPr/>
          <a:lstStyle/>
          <a:p>
            <a:endParaRPr lang="zh-CN" altLang="en-US"/>
          </a:p>
        </p:txBody>
      </p:sp>
      <p:sp>
        <p:nvSpPr>
          <p:cNvPr id="10247" name="直接连接符 496646"/>
          <p:cNvSpPr>
            <a:spLocks noChangeShapeType="1"/>
          </p:cNvSpPr>
          <p:nvPr/>
        </p:nvSpPr>
        <p:spPr bwMode="auto">
          <a:xfrm>
            <a:off x="1257300" y="1485900"/>
            <a:ext cx="3429000" cy="0"/>
          </a:xfrm>
          <a:prstGeom prst="line">
            <a:avLst/>
          </a:prstGeom>
          <a:noFill/>
          <a:ln w="12700">
            <a:solidFill>
              <a:schemeClr val="tx1"/>
            </a:solidFill>
            <a:round/>
            <a:headEnd/>
            <a:tailEnd type="none" w="med" len="lg"/>
          </a:ln>
        </p:spPr>
        <p:txBody>
          <a:bodyPr/>
          <a:lstStyle/>
          <a:p>
            <a:endParaRPr lang="zh-CN" altLang="en-US"/>
          </a:p>
        </p:txBody>
      </p:sp>
      <p:pic>
        <p:nvPicPr>
          <p:cNvPr id="10248" name="图片 496647" descr="J"/>
          <p:cNvPicPr>
            <a:picLocks noChangeAspect="1" noChangeArrowheads="1"/>
          </p:cNvPicPr>
          <p:nvPr/>
        </p:nvPicPr>
        <p:blipFill>
          <a:blip r:embed="rId4" cstate="print"/>
          <a:srcRect l="21826" t="940" r="24208" b="2170"/>
          <a:stretch>
            <a:fillRect/>
          </a:stretch>
        </p:blipFill>
        <p:spPr bwMode="auto">
          <a:xfrm>
            <a:off x="2411413" y="1268413"/>
            <a:ext cx="1568450" cy="2228850"/>
          </a:xfrm>
          <a:prstGeom prst="rect">
            <a:avLst/>
          </a:prstGeom>
          <a:noFill/>
          <a:ln w="9525">
            <a:noFill/>
            <a:miter lim="800000"/>
            <a:headEnd/>
            <a:tailEnd/>
          </a:ln>
        </p:spPr>
      </p:pic>
      <p:sp>
        <p:nvSpPr>
          <p:cNvPr id="10249" name="矩形 496648"/>
          <p:cNvSpPr>
            <a:spLocks noChangeArrowheads="1"/>
          </p:cNvSpPr>
          <p:nvPr/>
        </p:nvSpPr>
        <p:spPr bwMode="auto">
          <a:xfrm>
            <a:off x="2354263" y="3429000"/>
            <a:ext cx="1828800" cy="298450"/>
          </a:xfrm>
          <a:prstGeom prst="rect">
            <a:avLst/>
          </a:prstGeom>
          <a:noFill/>
          <a:ln w="28575">
            <a:noFill/>
            <a:miter lim="800000"/>
            <a:headEnd/>
            <a:tailEnd/>
          </a:ln>
        </p:spPr>
        <p:txBody>
          <a:bodyPr lIns="67500" tIns="35100" rIns="67500" bIns="35100" anchor="ctr">
            <a:spAutoFit/>
          </a:bodyPr>
          <a:lstStyle/>
          <a:p>
            <a:pPr algn="ctr"/>
            <a:r>
              <a:rPr lang="en-US" altLang="zh-CN" sz="1500" b="1">
                <a:latin typeface="Times New Roman" pitchFamily="18" charset="0"/>
                <a:ea typeface="华文中宋" pitchFamily="2" charset="-122"/>
              </a:rPr>
              <a:t>John Presper Eckert</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标题 497665"/>
          <p:cNvSpPr>
            <a:spLocks noGrp="1"/>
          </p:cNvSpPr>
          <p:nvPr>
            <p:ph type="title" idx="4294967295"/>
          </p:nvPr>
        </p:nvSpPr>
        <p:spPr>
          <a:xfrm>
            <a:off x="1403350" y="1052513"/>
            <a:ext cx="6057900" cy="423862"/>
          </a:xfrm>
        </p:spPr>
        <p:txBody>
          <a:bodyPr>
            <a:normAutofit fontScale="90000"/>
          </a:bodyPr>
          <a:lstStyle/>
          <a:p>
            <a:pPr algn="l" eaLnBrk="1" hangingPunct="1">
              <a:defRPr/>
            </a:pPr>
            <a:r>
              <a:rPr lang="zh-CN" altLang="en-US" sz="2400" noProof="1"/>
              <a:t>计算机存储方案的设想</a:t>
            </a:r>
          </a:p>
        </p:txBody>
      </p:sp>
      <p:sp>
        <p:nvSpPr>
          <p:cNvPr id="11267" name="文本框 497666"/>
          <p:cNvSpPr txBox="1">
            <a:spLocks noChangeArrowheads="1"/>
          </p:cNvSpPr>
          <p:nvPr/>
        </p:nvSpPr>
        <p:spPr bwMode="auto">
          <a:xfrm>
            <a:off x="1314450" y="4117975"/>
            <a:ext cx="6515100" cy="1716088"/>
          </a:xfrm>
          <a:prstGeom prst="rect">
            <a:avLst/>
          </a:prstGeom>
          <a:noFill/>
          <a:ln w="28575">
            <a:noFill/>
            <a:miter lim="800000"/>
            <a:headEnd/>
            <a:tailEnd/>
          </a:ln>
        </p:spPr>
        <p:txBody>
          <a:bodyPr lIns="67500" tIns="35100" rIns="67500" bIns="35100">
            <a:spAutoFit/>
          </a:bodyPr>
          <a:lstStyle/>
          <a:p>
            <a:pPr>
              <a:lnSpc>
                <a:spcPct val="150000"/>
              </a:lnSpc>
              <a:buClr>
                <a:schemeClr val="tx1"/>
              </a:buClr>
              <a:buFont typeface="Arial" pitchFamily="34" charset="0"/>
              <a:buBlip>
                <a:blip r:embed="rId2"/>
              </a:buBlip>
            </a:pPr>
            <a:r>
              <a:rPr lang="zh-CN" altLang="en-US" sz="1800" b="1">
                <a:latin typeface="Times New Roman" pitchFamily="18" charset="0"/>
                <a:ea typeface="华文仿宋" pitchFamily="2" charset="-122"/>
              </a:rPr>
              <a:t> 埃克特于</a:t>
            </a:r>
            <a:r>
              <a:rPr lang="en-US" altLang="zh-CN" sz="1800" b="1">
                <a:latin typeface="Times New Roman" pitchFamily="18" charset="0"/>
                <a:ea typeface="华文仿宋" pitchFamily="2" charset="-122"/>
              </a:rPr>
              <a:t>1944</a:t>
            </a:r>
            <a:r>
              <a:rPr lang="zh-CN" altLang="en-US" sz="1800" b="1">
                <a:latin typeface="Times New Roman" pitchFamily="18" charset="0"/>
                <a:ea typeface="华文仿宋" pitchFamily="2" charset="-122"/>
              </a:rPr>
              <a:t>年</a:t>
            </a:r>
            <a:r>
              <a:rPr lang="en-US" altLang="zh-CN" sz="1800" b="1">
                <a:latin typeface="Times New Roman" pitchFamily="18" charset="0"/>
                <a:ea typeface="华文仿宋" pitchFamily="2" charset="-122"/>
              </a:rPr>
              <a:t>1</a:t>
            </a:r>
            <a:r>
              <a:rPr lang="zh-CN" altLang="en-US" sz="1800" b="1">
                <a:latin typeface="Times New Roman" pitchFamily="18" charset="0"/>
                <a:ea typeface="华文仿宋" pitchFamily="2" charset="-122"/>
              </a:rPr>
              <a:t>月写出了磁带计算机的报告，提出将数据和指令存放到同一类型的存储器或磁带上的想法</a:t>
            </a:r>
            <a:r>
              <a:rPr lang="en-US" altLang="zh-CN" sz="1800" b="1">
                <a:latin typeface="Times New Roman" pitchFamily="18" charset="0"/>
                <a:ea typeface="华文仿宋" pitchFamily="2" charset="-122"/>
              </a:rPr>
              <a:t>——</a:t>
            </a:r>
            <a:r>
              <a:rPr lang="zh-CN" altLang="en-US" sz="1800" b="1">
                <a:latin typeface="Times New Roman" pitchFamily="18" charset="0"/>
                <a:ea typeface="华文仿宋" pitchFamily="2" charset="-122"/>
              </a:rPr>
              <a:t>最早出现的存储程序思想；</a:t>
            </a:r>
          </a:p>
          <a:p>
            <a:pPr>
              <a:lnSpc>
                <a:spcPct val="150000"/>
              </a:lnSpc>
              <a:buClr>
                <a:schemeClr val="tx1"/>
              </a:buClr>
              <a:buFont typeface="Arial" pitchFamily="34" charset="0"/>
              <a:buBlip>
                <a:blip r:embed="rId2"/>
              </a:buBlip>
            </a:pPr>
            <a:r>
              <a:rPr lang="zh-CN" altLang="en-US" sz="1800" b="1">
                <a:latin typeface="Times New Roman" pitchFamily="18" charset="0"/>
                <a:ea typeface="华文仿宋" pitchFamily="2" charset="-122"/>
              </a:rPr>
              <a:t> </a:t>
            </a:r>
            <a:r>
              <a:rPr lang="en-US" altLang="zh-CN" sz="1800" b="1">
                <a:latin typeface="Times New Roman" pitchFamily="18" charset="0"/>
                <a:ea typeface="华文仿宋" pitchFamily="2" charset="-122"/>
              </a:rPr>
              <a:t>1944</a:t>
            </a:r>
            <a:r>
              <a:rPr lang="zh-CN" altLang="en-US" sz="1800" b="1">
                <a:latin typeface="Times New Roman" pitchFamily="18" charset="0"/>
                <a:ea typeface="华文仿宋" pitchFamily="2" charset="-122"/>
              </a:rPr>
              <a:t>年</a:t>
            </a:r>
            <a:r>
              <a:rPr lang="en-US" altLang="zh-CN" sz="1800" b="1">
                <a:latin typeface="Times New Roman" pitchFamily="18" charset="0"/>
                <a:ea typeface="华文仿宋" pitchFamily="2" charset="-122"/>
              </a:rPr>
              <a:t>3</a:t>
            </a:r>
            <a:r>
              <a:rPr lang="zh-CN" altLang="en-US" sz="1800" b="1">
                <a:latin typeface="Times New Roman" pitchFamily="18" charset="0"/>
                <a:ea typeface="华文仿宋" pitchFamily="2" charset="-122"/>
              </a:rPr>
              <a:t>月，他又提出了使用水银延迟线制作存储装置的设想。</a:t>
            </a:r>
          </a:p>
        </p:txBody>
      </p:sp>
      <p:pic>
        <p:nvPicPr>
          <p:cNvPr id="11268" name="图片 497667" descr="eniac-foto-opt"/>
          <p:cNvPicPr>
            <a:picLocks noChangeAspect="1" noChangeArrowheads="1"/>
          </p:cNvPicPr>
          <p:nvPr/>
        </p:nvPicPr>
        <p:blipFill>
          <a:blip r:embed="rId3" cstate="print"/>
          <a:srcRect b="3056"/>
          <a:stretch>
            <a:fillRect/>
          </a:stretch>
        </p:blipFill>
        <p:spPr bwMode="auto">
          <a:xfrm>
            <a:off x="1485900" y="1771650"/>
            <a:ext cx="3086100" cy="2259013"/>
          </a:xfrm>
          <a:prstGeom prst="rect">
            <a:avLst/>
          </a:prstGeom>
          <a:noFill/>
          <a:ln w="9525">
            <a:noFill/>
            <a:miter lim="800000"/>
            <a:headEnd/>
            <a:tailEnd/>
          </a:ln>
        </p:spPr>
      </p:pic>
      <p:pic>
        <p:nvPicPr>
          <p:cNvPr id="11269" name="图片 497668" descr="ENIAC-2"/>
          <p:cNvPicPr>
            <a:picLocks noChangeAspect="1" noChangeArrowheads="1"/>
          </p:cNvPicPr>
          <p:nvPr/>
        </p:nvPicPr>
        <p:blipFill>
          <a:blip r:embed="rId4" cstate="print">
            <a:lum bright="6000" contrast="-6000"/>
          </a:blip>
          <a:srcRect b="12846"/>
          <a:stretch>
            <a:fillRect/>
          </a:stretch>
        </p:blipFill>
        <p:spPr bwMode="auto">
          <a:xfrm>
            <a:off x="4743450" y="1771650"/>
            <a:ext cx="3086100" cy="2246313"/>
          </a:xfrm>
          <a:prstGeom prst="rect">
            <a:avLst/>
          </a:prstGeom>
          <a:noFill/>
          <a:ln w="9525">
            <a:noFill/>
            <a:miter lim="800000"/>
            <a:headEnd/>
            <a:tailEnd/>
          </a:ln>
        </p:spPr>
      </p:pic>
      <p:sp>
        <p:nvSpPr>
          <p:cNvPr id="11270" name="直接连接符 497669"/>
          <p:cNvSpPr>
            <a:spLocks noChangeShapeType="1"/>
          </p:cNvSpPr>
          <p:nvPr/>
        </p:nvSpPr>
        <p:spPr bwMode="auto">
          <a:xfrm>
            <a:off x="1371600" y="971550"/>
            <a:ext cx="0" cy="742950"/>
          </a:xfrm>
          <a:prstGeom prst="line">
            <a:avLst/>
          </a:prstGeom>
          <a:noFill/>
          <a:ln w="12700">
            <a:solidFill>
              <a:schemeClr val="tx1"/>
            </a:solidFill>
            <a:round/>
            <a:headEnd/>
            <a:tailEnd type="none" w="med" len="lg"/>
          </a:ln>
        </p:spPr>
        <p:txBody>
          <a:bodyPr/>
          <a:lstStyle/>
          <a:p>
            <a:endParaRPr lang="zh-CN" altLang="en-US"/>
          </a:p>
        </p:txBody>
      </p:sp>
      <p:sp>
        <p:nvSpPr>
          <p:cNvPr id="11271" name="直接连接符 497670"/>
          <p:cNvSpPr>
            <a:spLocks noChangeShapeType="1"/>
          </p:cNvSpPr>
          <p:nvPr/>
        </p:nvSpPr>
        <p:spPr bwMode="auto">
          <a:xfrm>
            <a:off x="1257300" y="1485900"/>
            <a:ext cx="5772150" cy="0"/>
          </a:xfrm>
          <a:prstGeom prst="line">
            <a:avLst/>
          </a:prstGeom>
          <a:noFill/>
          <a:ln w="12700">
            <a:solidFill>
              <a:schemeClr val="tx1"/>
            </a:solidFill>
            <a:round/>
            <a:headEnd/>
            <a:tailEnd type="none" w="med" len="lg"/>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498689" descr="eniac8"/>
          <p:cNvPicPr>
            <a:picLocks noChangeAspect="1" noChangeArrowheads="1"/>
          </p:cNvPicPr>
          <p:nvPr/>
        </p:nvPicPr>
        <p:blipFill>
          <a:blip r:embed="rId2" cstate="print"/>
          <a:srcRect/>
          <a:stretch>
            <a:fillRect/>
          </a:stretch>
        </p:blipFill>
        <p:spPr bwMode="auto">
          <a:xfrm>
            <a:off x="1908175" y="908050"/>
            <a:ext cx="6492875" cy="5137150"/>
          </a:xfrm>
          <a:prstGeom prst="rect">
            <a:avLst/>
          </a:prstGeom>
          <a:noFill/>
          <a:ln w="9525">
            <a:noFill/>
            <a:miter lim="800000"/>
            <a:headEnd/>
            <a:tailEnd/>
          </a:ln>
        </p:spPr>
      </p:pic>
      <p:sp>
        <p:nvSpPr>
          <p:cNvPr id="12291" name="文本框 498690"/>
          <p:cNvSpPr txBox="1">
            <a:spLocks noChangeArrowheads="1"/>
          </p:cNvSpPr>
          <p:nvPr/>
        </p:nvSpPr>
        <p:spPr bwMode="auto">
          <a:xfrm>
            <a:off x="2771775" y="6165850"/>
            <a:ext cx="4629150" cy="619125"/>
          </a:xfrm>
          <a:prstGeom prst="rect">
            <a:avLst/>
          </a:prstGeom>
          <a:noFill/>
          <a:ln w="28575">
            <a:noFill/>
            <a:miter lim="800000"/>
            <a:headEnd/>
            <a:tailEnd/>
          </a:ln>
        </p:spPr>
        <p:txBody>
          <a:bodyPr lIns="67500" tIns="35100" rIns="67500" bIns="35100" anchor="ctr">
            <a:spAutoFit/>
          </a:bodyPr>
          <a:lstStyle/>
          <a:p>
            <a:pPr algn="ctr"/>
            <a:r>
              <a:rPr lang="en-US" altLang="zh-CN" sz="1800">
                <a:latin typeface="Times New Roman" pitchFamily="18" charset="0"/>
                <a:ea typeface="华文中宋" pitchFamily="2" charset="-122"/>
              </a:rPr>
              <a:t>President Truman in front of ENIAC</a:t>
            </a:r>
          </a:p>
          <a:p>
            <a:pPr algn="ctr"/>
            <a:r>
              <a:rPr lang="en-US" altLang="zh-CN" sz="1800">
                <a:solidFill>
                  <a:srgbClr val="DFD596"/>
                </a:solidFill>
                <a:latin typeface="Times New Roman" pitchFamily="18" charset="0"/>
                <a:ea typeface="华文中宋" pitchFamily="2" charset="-122"/>
              </a:rPr>
              <a:t>杜鲁门总统</a:t>
            </a:r>
            <a:r>
              <a:rPr lang="zh-CN" altLang="zh-CN" sz="1800">
                <a:solidFill>
                  <a:srgbClr val="DFD596"/>
                </a:solidFill>
                <a:latin typeface="Times New Roman" pitchFamily="18" charset="0"/>
                <a:ea typeface="华文中宋" pitchFamily="2" charset="-122"/>
              </a:rPr>
              <a:t>在埃尼阿克计算机之前</a:t>
            </a:r>
          </a:p>
        </p:txBody>
      </p:sp>
      <p:sp>
        <p:nvSpPr>
          <p:cNvPr id="498692" name="标题 498691"/>
          <p:cNvSpPr>
            <a:spLocks noGrp="1"/>
          </p:cNvSpPr>
          <p:nvPr>
            <p:ph type="title" idx="4294967295"/>
          </p:nvPr>
        </p:nvSpPr>
        <p:spPr>
          <a:xfrm>
            <a:off x="1547813" y="333375"/>
            <a:ext cx="6057900" cy="422275"/>
          </a:xfrm>
        </p:spPr>
        <p:txBody>
          <a:bodyPr lIns="69056" tIns="34528" rIns="69056" bIns="34528">
            <a:normAutofit/>
          </a:bodyPr>
          <a:lstStyle/>
          <a:p>
            <a:pPr algn="l" eaLnBrk="1" hangingPunct="1"/>
            <a:r>
              <a:rPr lang="zh-CN" altLang="en-US" sz="2200" noProof="1" smtClean="0"/>
              <a:t>名人在世界上第一台计算机前的拍照</a:t>
            </a:r>
            <a:r>
              <a:rPr lang="zh-CN" altLang="zh-CN" sz="2200" noProof="1" smtClean="0">
                <a:cs typeface="Times New Roman" pitchFamily="18" charset="0"/>
              </a:rPr>
              <a:t> </a:t>
            </a:r>
          </a:p>
        </p:txBody>
      </p:sp>
      <p:sp>
        <p:nvSpPr>
          <p:cNvPr id="12293" name="直接连接符 498692"/>
          <p:cNvSpPr>
            <a:spLocks noChangeShapeType="1"/>
          </p:cNvSpPr>
          <p:nvPr/>
        </p:nvSpPr>
        <p:spPr bwMode="auto">
          <a:xfrm>
            <a:off x="1443038" y="252413"/>
            <a:ext cx="0" cy="742950"/>
          </a:xfrm>
          <a:prstGeom prst="line">
            <a:avLst/>
          </a:prstGeom>
          <a:noFill/>
          <a:ln w="12700">
            <a:solidFill>
              <a:schemeClr val="tx1"/>
            </a:solidFill>
            <a:round/>
            <a:headEnd/>
            <a:tailEnd type="none" w="med" len="lg"/>
          </a:ln>
        </p:spPr>
        <p:txBody>
          <a:bodyPr/>
          <a:lstStyle/>
          <a:p>
            <a:endParaRPr lang="zh-CN" altLang="en-US"/>
          </a:p>
        </p:txBody>
      </p:sp>
      <p:sp>
        <p:nvSpPr>
          <p:cNvPr id="12294" name="直接连接符 498693"/>
          <p:cNvSpPr>
            <a:spLocks noChangeShapeType="1"/>
          </p:cNvSpPr>
          <p:nvPr/>
        </p:nvSpPr>
        <p:spPr bwMode="auto">
          <a:xfrm>
            <a:off x="1328738" y="766763"/>
            <a:ext cx="5943600" cy="0"/>
          </a:xfrm>
          <a:prstGeom prst="line">
            <a:avLst/>
          </a:prstGeom>
          <a:noFill/>
          <a:ln w="12700">
            <a:solidFill>
              <a:schemeClr val="tx1"/>
            </a:solidFill>
            <a:round/>
            <a:headEnd/>
            <a:tailEnd type="none" w="med" len="lg"/>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9.jpeg"/></Relationships>
</file>

<file path=ppt/theme/_rels/them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Strategic">
  <a:themeElements>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1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23</TotalTime>
  <Pages>0</Pages>
  <Words>2562</Words>
  <Characters>0</Characters>
  <Application>Microsoft Office PowerPoint</Application>
  <DocSecurity>0</DocSecurity>
  <PresentationFormat>全屏显示(4:3)</PresentationFormat>
  <Lines>0</Lines>
  <Paragraphs>224</Paragraphs>
  <Slides>38</Slides>
  <Notes>0</Notes>
  <HiddenSlides>3</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1</vt:i4>
      </vt:variant>
      <vt:variant>
        <vt:lpstr>幻灯片标题</vt:lpstr>
      </vt:variant>
      <vt:variant>
        <vt:i4>38</vt:i4>
      </vt:variant>
    </vt:vector>
  </HeadingPairs>
  <TitlesOfParts>
    <vt:vector size="56" baseType="lpstr">
      <vt:lpstr>Arial</vt:lpstr>
      <vt:lpstr>宋体</vt:lpstr>
      <vt:lpstr>Wingdings</vt:lpstr>
      <vt:lpstr>Calibri</vt:lpstr>
      <vt:lpstr>Times New Roman</vt:lpstr>
      <vt:lpstr>微软雅黑</vt:lpstr>
      <vt:lpstr>华文中宋</vt:lpstr>
      <vt:lpstr>华文仿宋</vt:lpstr>
      <vt:lpstr>Tahoma</vt:lpstr>
      <vt:lpstr>楷体_GB2312</vt:lpstr>
      <vt:lpstr>黑体</vt:lpstr>
      <vt:lpstr>Comic Sans MS</vt:lpstr>
      <vt:lpstr>Strategic</vt:lpstr>
      <vt:lpstr>暗香扑面</vt:lpstr>
      <vt:lpstr>龙腾四海</vt:lpstr>
      <vt:lpstr>流畅</vt:lpstr>
      <vt:lpstr>1_暗香扑面</vt:lpstr>
      <vt:lpstr>Microsoft Clip Gallery</vt:lpstr>
      <vt:lpstr>电子计算机的发展</vt:lpstr>
      <vt:lpstr>演讲内容:</vt:lpstr>
      <vt:lpstr>一、电子计算机的产生</vt:lpstr>
      <vt:lpstr>1946年  美国  ENIAC 1955年退役</vt:lpstr>
      <vt:lpstr>ENIAC的诞生背景</vt:lpstr>
      <vt:lpstr>ENIAC诞生的贡献者</vt:lpstr>
      <vt:lpstr>ENIAC           埃克特</vt:lpstr>
      <vt:lpstr>计算机存储方案的设想</vt:lpstr>
      <vt:lpstr>名人在世界上第一台计算机前的拍照 </vt:lpstr>
      <vt:lpstr>第一台数字电子计算机——ENIAC 的参数介绍</vt:lpstr>
      <vt:lpstr>第一台数字电子计算机——ENIAC </vt:lpstr>
      <vt:lpstr>二、电子计算机的发展</vt:lpstr>
      <vt:lpstr>幻灯片 13</vt:lpstr>
      <vt:lpstr>幻灯片 14</vt:lpstr>
      <vt:lpstr>幻灯片 15</vt:lpstr>
      <vt:lpstr>数字电子计算机</vt:lpstr>
      <vt:lpstr>幻灯片 17</vt:lpstr>
      <vt:lpstr>幻灯片 18</vt:lpstr>
      <vt:lpstr>摩尔定律</vt:lpstr>
      <vt:lpstr>幻灯片 20</vt:lpstr>
      <vt:lpstr>幻灯片 21</vt:lpstr>
      <vt:lpstr>Intel微处理器发展概述</vt:lpstr>
      <vt:lpstr>幻灯片 23</vt:lpstr>
      <vt:lpstr>世界上最快的计算机</vt:lpstr>
      <vt:lpstr>幻灯片 25</vt:lpstr>
      <vt:lpstr>幻灯片 26</vt:lpstr>
      <vt:lpstr>幻灯片 27</vt:lpstr>
      <vt:lpstr>爱达·洛夫雷斯 </vt:lpstr>
      <vt:lpstr>爱达的主要贡献</vt:lpstr>
      <vt:lpstr>三、电子计算机的特点</vt:lpstr>
      <vt:lpstr>四、电子计算机的应用</vt:lpstr>
      <vt:lpstr>幻灯片 32</vt:lpstr>
      <vt:lpstr>幻灯片 33</vt:lpstr>
      <vt:lpstr>幻灯片 34</vt:lpstr>
      <vt:lpstr>幻灯片 35</vt:lpstr>
      <vt:lpstr>幻灯片 36</vt:lpstr>
      <vt:lpstr>幻灯片 37</vt:lpstr>
      <vt:lpstr>谢谢观看</vt:lpstr>
    </vt:vector>
  </TitlesOfParts>
  <Company>LYG</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第3课   电子计算机的发展与应用</dc:title>
  <dc:creator>昌维</dc:creator>
  <cp:lastModifiedBy>Administrator</cp:lastModifiedBy>
  <cp:revision>60</cp:revision>
  <dcterms:created xsi:type="dcterms:W3CDTF">2007-09-24T00:08:29Z</dcterms:created>
  <dcterms:modified xsi:type="dcterms:W3CDTF">2015-11-11T03:56:30Z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