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2" r:id="rId6"/>
    <p:sldId id="260" r:id="rId7"/>
    <p:sldId id="261" r:id="rId8"/>
    <p:sldId id="267"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A61015F-7CC6-4D0A-9D87-873EA4C304CC}" type="datetimeFigureOut">
              <a:rPr lang="en-US" dirty="0"/>
              <a:t>4/1/2016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5C68B11-C5A8-448C-8CE9-B1A273C79CFC}" type="datetimeFigureOut">
              <a:rPr lang="en-US" dirty="0"/>
              <a:t>4/1/2016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616CA0-919D-4A49-9C8A-62FDFB3A5183}" type="datetimeFigureOut">
              <a:rPr lang="en-US" dirty="0"/>
              <a:t>4/1/2016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4/1/2016</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第二章 类的静态成员</a:t>
            </a:r>
            <a:endParaRPr lang="zh-CN" altLang="en-US" dirty="0"/>
          </a:p>
        </p:txBody>
      </p:sp>
      <p:sp>
        <p:nvSpPr>
          <p:cNvPr id="3" name="副标题 2"/>
          <p:cNvSpPr>
            <a:spLocks noGrp="1"/>
          </p:cNvSpPr>
          <p:nvPr>
            <p:ph type="subTitle" idx="1"/>
          </p:nvPr>
        </p:nvSpPr>
        <p:spPr/>
        <p:txBody>
          <a:bodyPr/>
          <a:lstStyle/>
          <a:p>
            <a:r>
              <a:rPr lang="en-US" altLang="zh-CN" dirty="0" smtClean="0"/>
              <a:t>15475 </a:t>
            </a:r>
            <a:r>
              <a:rPr lang="zh-CN" altLang="en-US" dirty="0" smtClean="0"/>
              <a:t>昌维</a:t>
            </a:r>
            <a:endParaRPr lang="zh-CN" altLang="en-US" dirty="0"/>
          </a:p>
        </p:txBody>
      </p:sp>
    </p:spTree>
    <p:extLst>
      <p:ext uri="{BB962C8B-B14F-4D97-AF65-F5344CB8AC3E}">
        <p14:creationId xmlns:p14="http://schemas.microsoft.com/office/powerpoint/2010/main" val="133908620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命名空间的作用</a:t>
            </a:r>
            <a:endParaRPr lang="zh-CN" altLang="en-US" dirty="0"/>
          </a:p>
        </p:txBody>
      </p:sp>
      <p:sp>
        <p:nvSpPr>
          <p:cNvPr id="3" name="内容占位符 2"/>
          <p:cNvSpPr>
            <a:spLocks noGrp="1"/>
          </p:cNvSpPr>
          <p:nvPr>
            <p:ph idx="1"/>
          </p:nvPr>
        </p:nvSpPr>
        <p:spPr/>
        <p:txBody>
          <a:bodyPr/>
          <a:lstStyle/>
          <a:p>
            <a:r>
              <a:rPr lang="zh-CN" altLang="en-US" dirty="0" smtClean="0"/>
              <a:t>这个时候 我们通过</a:t>
            </a:r>
            <a:r>
              <a:rPr lang="en-US" altLang="zh-CN" dirty="0" smtClean="0"/>
              <a:t>namespace</a:t>
            </a:r>
            <a:r>
              <a:rPr lang="zh-CN" altLang="en-US" dirty="0" smtClean="0"/>
              <a:t>关键词定义一个命名空间，然后再在这个命名空间的大括号内部来定义我们的类或变量之类的，这样的话，合并项目之后我们只要通过</a:t>
            </a:r>
            <a:r>
              <a:rPr lang="en-US" altLang="zh-CN" dirty="0"/>
              <a:t> </a:t>
            </a:r>
            <a:r>
              <a:rPr lang="zh-CN" altLang="en-US" sz="3200" b="1" dirty="0" smtClean="0">
                <a:effectLst>
                  <a:outerShdw blurRad="38100" dist="38100" dir="2700000" algn="tl">
                    <a:srgbClr val="000000">
                      <a:alpha val="43137"/>
                    </a:srgbClr>
                  </a:outerShdw>
                </a:effectLst>
              </a:rPr>
              <a:t>命名空间</a:t>
            </a:r>
            <a:r>
              <a:rPr lang="en-US" altLang="zh-CN" sz="3200" b="1" dirty="0" smtClean="0">
                <a:effectLst>
                  <a:outerShdw blurRad="38100" dist="38100" dir="2700000" algn="tl">
                    <a:srgbClr val="000000">
                      <a:alpha val="43137"/>
                    </a:srgbClr>
                  </a:outerShdw>
                </a:effectLst>
              </a:rPr>
              <a:t>.</a:t>
            </a:r>
            <a:r>
              <a:rPr lang="zh-CN" altLang="en-US" sz="3200" b="1" dirty="0" smtClean="0">
                <a:effectLst>
                  <a:outerShdw blurRad="38100" dist="38100" dir="2700000" algn="tl">
                    <a:srgbClr val="000000">
                      <a:alpha val="43137"/>
                    </a:srgbClr>
                  </a:outerShdw>
                </a:effectLst>
              </a:rPr>
              <a:t>类名 </a:t>
            </a:r>
            <a:r>
              <a:rPr lang="zh-CN" altLang="en-US" dirty="0" smtClean="0"/>
              <a:t>的方式来访问各自编写好的类</a:t>
            </a:r>
            <a:endParaRPr lang="en-US" altLang="zh-CN" dirty="0" smtClean="0"/>
          </a:p>
          <a:p>
            <a:endParaRPr lang="en-US" altLang="zh-CN" dirty="0"/>
          </a:p>
          <a:p>
            <a:r>
              <a:rPr lang="zh-CN" altLang="en-US" dirty="0" smtClean="0"/>
              <a:t>然而有的时候，我们不喜欢打那么多字，比如说正常情况下，如果我们把所有</a:t>
            </a:r>
            <a:r>
              <a:rPr lang="en-US" altLang="zh-CN" dirty="0" err="1" smtClean="0"/>
              <a:t>vs</a:t>
            </a:r>
            <a:r>
              <a:rPr lang="zh-CN" altLang="en-US" dirty="0" smtClean="0"/>
              <a:t>里面最顶上的那些</a:t>
            </a:r>
            <a:r>
              <a:rPr lang="en-US" altLang="zh-CN" dirty="0" smtClean="0"/>
              <a:t>Using</a:t>
            </a:r>
            <a:r>
              <a:rPr lang="zh-CN" altLang="en-US" dirty="0" smtClean="0"/>
              <a:t>语句删除，那么我们要命令行输出一句话，必须用</a:t>
            </a:r>
            <a:endParaRPr lang="en-US" altLang="zh-CN" dirty="0" smtClean="0"/>
          </a:p>
          <a:p>
            <a:r>
              <a:rPr lang="en-US" altLang="zh-CN" dirty="0" err="1"/>
              <a:t>System.Console.WriteLine</a:t>
            </a:r>
            <a:r>
              <a:rPr lang="en-US" altLang="zh-CN" dirty="0" smtClean="0"/>
              <a:t>(“</a:t>
            </a:r>
            <a:r>
              <a:rPr lang="zh-CN" altLang="en-US" dirty="0" smtClean="0"/>
              <a:t>昌维</a:t>
            </a:r>
            <a:r>
              <a:rPr lang="en-US" altLang="zh-CN" dirty="0" smtClean="0"/>
              <a:t>”);</a:t>
            </a:r>
            <a:r>
              <a:rPr lang="zh-CN" altLang="en-US" dirty="0" smtClean="0"/>
              <a:t>这种形式。</a:t>
            </a:r>
            <a:endParaRPr lang="en-US" altLang="zh-CN" dirty="0" smtClean="0"/>
          </a:p>
          <a:p>
            <a:r>
              <a:rPr lang="zh-CN" altLang="en-US" dirty="0" smtClean="0"/>
              <a:t>然而我们实际开发中却只输入</a:t>
            </a:r>
            <a:r>
              <a:rPr lang="en-US" altLang="zh-CN" dirty="0" err="1" smtClean="0"/>
              <a:t>Console.WriteLine</a:t>
            </a:r>
            <a:r>
              <a:rPr lang="en-US" altLang="zh-CN" dirty="0"/>
              <a:t>(“</a:t>
            </a:r>
            <a:r>
              <a:rPr lang="zh-CN" altLang="en-US" dirty="0"/>
              <a:t>昌维</a:t>
            </a:r>
            <a:r>
              <a:rPr lang="en-US" altLang="zh-CN" dirty="0" smtClean="0"/>
              <a:t>”);</a:t>
            </a:r>
            <a:r>
              <a:rPr lang="zh-CN" altLang="en-US" dirty="0" smtClean="0"/>
              <a:t>就能做到同样的效果，这就是因为有了</a:t>
            </a:r>
            <a:r>
              <a:rPr lang="en-US" altLang="zh-CN" dirty="0" smtClean="0"/>
              <a:t>using</a:t>
            </a:r>
            <a:r>
              <a:rPr lang="zh-CN" altLang="en-US" dirty="0" smtClean="0"/>
              <a:t>语句，这也就是导入命名空间语句的作用。</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386881563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谢谢</a:t>
            </a:r>
            <a:r>
              <a:rPr lang="zh-CN" altLang="en-US" dirty="0" smtClean="0"/>
              <a:t>大家 </a:t>
            </a:r>
            <a:r>
              <a:rPr lang="en-US" altLang="zh-CN" dirty="0" smtClean="0"/>
              <a:t>2016</a:t>
            </a:r>
            <a:r>
              <a:rPr lang="zh-CN" altLang="en-US" dirty="0" smtClean="0"/>
              <a:t>年</a:t>
            </a:r>
            <a:r>
              <a:rPr lang="en-US" altLang="zh-CN" dirty="0" smtClean="0"/>
              <a:t>3</a:t>
            </a:r>
            <a:r>
              <a:rPr lang="zh-CN" altLang="en-US" dirty="0" smtClean="0"/>
              <a:t>月</a:t>
            </a:r>
            <a:r>
              <a:rPr lang="en-US" altLang="zh-CN" dirty="0" smtClean="0"/>
              <a:t>30</a:t>
            </a:r>
            <a:r>
              <a:rPr lang="zh-CN" altLang="en-US" dirty="0" smtClean="0"/>
              <a:t>日 </a:t>
            </a:r>
            <a:endParaRPr lang="zh-CN" altLang="en-US" dirty="0"/>
          </a:p>
        </p:txBody>
      </p:sp>
      <p:sp>
        <p:nvSpPr>
          <p:cNvPr id="3" name="文本占位符 2"/>
          <p:cNvSpPr>
            <a:spLocks noGrp="1"/>
          </p:cNvSpPr>
          <p:nvPr>
            <p:ph type="body" idx="1"/>
          </p:nvPr>
        </p:nvSpPr>
        <p:spPr/>
        <p:txBody>
          <a:bodyPr/>
          <a:lstStyle/>
          <a:p>
            <a:r>
              <a:rPr lang="en-US" altLang="zh-CN" dirty="0" smtClean="0"/>
              <a:t>15475</a:t>
            </a:r>
            <a:r>
              <a:rPr lang="zh-CN" altLang="en-US" smtClean="0"/>
              <a:t>昌维</a:t>
            </a:r>
            <a:endParaRPr lang="zh-CN" altLang="en-US" dirty="0"/>
          </a:p>
        </p:txBody>
      </p:sp>
    </p:spTree>
    <p:extLst>
      <p:ext uri="{BB962C8B-B14F-4D97-AF65-F5344CB8AC3E}">
        <p14:creationId xmlns:p14="http://schemas.microsoft.com/office/powerpoint/2010/main" val="351988289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9372" y="440724"/>
            <a:ext cx="10970163" cy="5647038"/>
          </a:xfrm>
        </p:spPr>
        <p:txBody>
          <a:bodyPr>
            <a:noAutofit/>
          </a:bodyPr>
          <a:lstStyle/>
          <a:p>
            <a:r>
              <a:rPr lang="en-US" altLang="zh-CN" sz="2800" dirty="0"/>
              <a:t>java</a:t>
            </a:r>
            <a:r>
              <a:rPr lang="zh-CN" altLang="en-US" sz="2800" dirty="0"/>
              <a:t>类的成员变量有俩种：</a:t>
            </a:r>
          </a:p>
          <a:p>
            <a:r>
              <a:rPr lang="zh-CN" altLang="en-US" sz="2800" dirty="0"/>
              <a:t>        一种是被</a:t>
            </a:r>
            <a:r>
              <a:rPr lang="en-US" altLang="zh-CN" sz="2800" dirty="0"/>
              <a:t>static</a:t>
            </a:r>
            <a:r>
              <a:rPr lang="zh-CN" altLang="en-US" sz="2800" dirty="0"/>
              <a:t>关键字修饰的变量，叫类变量或者静态变量</a:t>
            </a:r>
          </a:p>
          <a:p>
            <a:r>
              <a:rPr lang="zh-CN" altLang="en-US" sz="2800" dirty="0"/>
              <a:t>        另一种没有</a:t>
            </a:r>
            <a:r>
              <a:rPr lang="en-US" altLang="zh-CN" sz="2800" dirty="0"/>
              <a:t>static</a:t>
            </a:r>
            <a:r>
              <a:rPr lang="zh-CN" altLang="en-US" sz="2800" dirty="0"/>
              <a:t>修饰，为成员变量</a:t>
            </a:r>
          </a:p>
          <a:p>
            <a:endParaRPr lang="zh-CN" altLang="en-US" sz="2800" dirty="0"/>
          </a:p>
          <a:p>
            <a:r>
              <a:rPr lang="zh-CN" altLang="en-US" sz="2800" dirty="0"/>
              <a:t>可以那么说：</a:t>
            </a:r>
          </a:p>
          <a:p>
            <a:r>
              <a:rPr lang="zh-CN" altLang="en-US" sz="2800" dirty="0"/>
              <a:t>        类的静态变量在内存中只有一个，</a:t>
            </a:r>
            <a:r>
              <a:rPr lang="en-US" altLang="zh-CN" sz="2800" dirty="0"/>
              <a:t>java</a:t>
            </a:r>
            <a:r>
              <a:rPr lang="zh-CN" altLang="en-US" sz="2800" dirty="0"/>
              <a:t>虚拟机在加载类的过程中为静态变量分配内存，静态变量位于方法区，被类的所有实例共享。静态变量可以直接通过类名进行访问，其生命周期取决于类的生命周期。</a:t>
            </a:r>
          </a:p>
          <a:p>
            <a:r>
              <a:rPr lang="zh-CN" altLang="en-US" sz="2800" dirty="0"/>
              <a:t>        而实例变量取决于类的实例。每创建一个实例，</a:t>
            </a:r>
            <a:r>
              <a:rPr lang="en-US" altLang="zh-CN" sz="2800" dirty="0"/>
              <a:t>java</a:t>
            </a:r>
            <a:r>
              <a:rPr lang="zh-CN" altLang="en-US" sz="2800" dirty="0"/>
              <a:t>虚拟机就会为实例变量分配一次内存，实例变量位于堆区中，其生命周期取决于实例的生命周期。</a:t>
            </a:r>
          </a:p>
        </p:txBody>
      </p:sp>
    </p:spTree>
    <p:extLst>
      <p:ext uri="{BB962C8B-B14F-4D97-AF65-F5344CB8AC3E}">
        <p14:creationId xmlns:p14="http://schemas.microsoft.com/office/powerpoint/2010/main" val="418033585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通俗易懂的理解静态成员</a:t>
            </a:r>
            <a:endParaRPr lang="zh-CN" altLang="en-US" dirty="0"/>
          </a:p>
        </p:txBody>
      </p:sp>
      <p:sp>
        <p:nvSpPr>
          <p:cNvPr id="3" name="内容占位符 2"/>
          <p:cNvSpPr>
            <a:spLocks noGrp="1"/>
          </p:cNvSpPr>
          <p:nvPr>
            <p:ph idx="1"/>
          </p:nvPr>
        </p:nvSpPr>
        <p:spPr/>
        <p:txBody>
          <a:bodyPr/>
          <a:lstStyle/>
          <a:p>
            <a:r>
              <a:rPr lang="zh-CN" altLang="en-US" dirty="0" smtClean="0"/>
              <a:t>静态字段指的就是被</a:t>
            </a:r>
            <a:r>
              <a:rPr lang="en-US" altLang="zh-CN" dirty="0" smtClean="0"/>
              <a:t>static</a:t>
            </a:r>
            <a:r>
              <a:rPr lang="zh-CN" altLang="en-US" dirty="0" smtClean="0"/>
              <a:t>关键词修饰的字段（属性）</a:t>
            </a:r>
            <a:endParaRPr lang="en-US" altLang="zh-CN" dirty="0" smtClean="0"/>
          </a:p>
          <a:p>
            <a:endParaRPr lang="en-US" altLang="zh-CN" dirty="0" smtClean="0"/>
          </a:p>
          <a:p>
            <a:r>
              <a:rPr lang="zh-CN" altLang="en-US" b="1" dirty="0" smtClean="0">
                <a:effectLst>
                  <a:outerShdw blurRad="38100" dist="38100" dir="2700000" algn="tl">
                    <a:srgbClr val="000000">
                      <a:alpha val="43137"/>
                    </a:srgbClr>
                  </a:outerShdw>
                </a:effectLst>
              </a:rPr>
              <a:t>任何静态成员（包括静态字段和静态方法）都是不需要实例化这个类就可以访问的</a:t>
            </a:r>
            <a:endParaRPr lang="en-US" altLang="zh-CN" b="1" dirty="0">
              <a:effectLst>
                <a:outerShdw blurRad="38100" dist="38100" dir="2700000" algn="tl">
                  <a:srgbClr val="000000">
                    <a:alpha val="43137"/>
                  </a:srgbClr>
                </a:outerShdw>
              </a:effectLst>
            </a:endParaRPr>
          </a:p>
          <a:p>
            <a:endParaRPr lang="en-US" altLang="zh-CN" b="1" dirty="0" smtClean="0">
              <a:effectLst>
                <a:outerShdw blurRad="38100" dist="38100" dir="2700000" algn="tl">
                  <a:srgbClr val="000000">
                    <a:alpha val="43137"/>
                  </a:srgbClr>
                </a:outerShdw>
              </a:effectLst>
            </a:endParaRPr>
          </a:p>
          <a:p>
            <a:r>
              <a:rPr lang="zh-CN" altLang="en-US" dirty="0" smtClean="0"/>
              <a:t>所谓的静态，指的就是一个对象</a:t>
            </a:r>
            <a:r>
              <a:rPr lang="zh-CN" altLang="en-US" smtClean="0"/>
              <a:t>里面的所有静态成员从程序一开始运行，类一开始产生之后就固定存储</a:t>
            </a:r>
            <a:r>
              <a:rPr lang="zh-CN" altLang="en-US" dirty="0" smtClean="0"/>
              <a:t>在内存</a:t>
            </a:r>
            <a:r>
              <a:rPr lang="zh-CN" altLang="en-US" smtClean="0"/>
              <a:t>当中的某一个地址，因为类本身就是固定存在的，不需要像对象一样去实例化它，所以那个地址也就不会变化，所以静态成员在内存中的位置是静止</a:t>
            </a:r>
            <a:r>
              <a:rPr lang="zh-CN" altLang="en-US" dirty="0" smtClean="0"/>
              <a:t>不</a:t>
            </a:r>
            <a:r>
              <a:rPr lang="zh-CN" altLang="en-US" smtClean="0"/>
              <a:t>动的，这也就是静态这个词的意义。</a:t>
            </a:r>
            <a:endParaRPr lang="en-US" altLang="zh-CN" dirty="0" smtClean="0"/>
          </a:p>
          <a:p>
            <a:endParaRPr lang="zh-CN" altLang="en-US" dirty="0"/>
          </a:p>
        </p:txBody>
      </p:sp>
    </p:spTree>
    <p:extLst>
      <p:ext uri="{BB962C8B-B14F-4D97-AF65-F5344CB8AC3E}">
        <p14:creationId xmlns:p14="http://schemas.microsoft.com/office/powerpoint/2010/main" val="182342207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字段和方法的意思</a:t>
            </a:r>
            <a:endParaRPr lang="zh-CN" altLang="en-US" dirty="0"/>
          </a:p>
        </p:txBody>
      </p:sp>
      <p:sp>
        <p:nvSpPr>
          <p:cNvPr id="3" name="内容占位符 2"/>
          <p:cNvSpPr>
            <a:spLocks noGrp="1"/>
          </p:cNvSpPr>
          <p:nvPr>
            <p:ph idx="1"/>
          </p:nvPr>
        </p:nvSpPr>
        <p:spPr>
          <a:xfrm>
            <a:off x="411892" y="2286000"/>
            <a:ext cx="11598876" cy="4023360"/>
          </a:xfrm>
        </p:spPr>
        <p:txBody>
          <a:bodyPr>
            <a:normAutofit/>
          </a:bodyPr>
          <a:lstStyle/>
          <a:p>
            <a:r>
              <a:rPr lang="zh-CN" altLang="en-US" sz="4800" b="1" dirty="0" smtClean="0">
                <a:effectLst>
                  <a:outerShdw blurRad="38100" dist="38100" dir="2700000" algn="tl">
                    <a:srgbClr val="000000">
                      <a:alpha val="43137"/>
                    </a:srgbClr>
                  </a:outerShdw>
                </a:effectLst>
              </a:rPr>
              <a:t>字段说白了就是</a:t>
            </a:r>
            <a:r>
              <a:rPr lang="zh-CN" altLang="en-US" sz="4800" b="1" dirty="0">
                <a:effectLst>
                  <a:outerShdw blurRad="38100" dist="38100" dir="2700000" algn="tl">
                    <a:srgbClr val="000000">
                      <a:alpha val="43137"/>
                    </a:srgbClr>
                  </a:outerShdw>
                </a:effectLst>
              </a:rPr>
              <a:t>一个对象或者</a:t>
            </a:r>
            <a:r>
              <a:rPr lang="zh-CN" altLang="en-US" sz="4800" b="1" dirty="0" smtClean="0">
                <a:effectLst>
                  <a:outerShdw blurRad="38100" dist="38100" dir="2700000" algn="tl">
                    <a:srgbClr val="000000">
                      <a:alpha val="43137"/>
                    </a:srgbClr>
                  </a:outerShdw>
                </a:effectLst>
              </a:rPr>
              <a:t>类的属性</a:t>
            </a:r>
            <a:endParaRPr lang="en-US" altLang="zh-CN" sz="4800" b="1" dirty="0" smtClean="0">
              <a:effectLst>
                <a:outerShdw blurRad="38100" dist="38100" dir="2700000" algn="tl">
                  <a:srgbClr val="000000">
                    <a:alpha val="43137"/>
                  </a:srgbClr>
                </a:outerShdw>
              </a:effectLst>
            </a:endParaRPr>
          </a:p>
          <a:p>
            <a:r>
              <a:rPr lang="zh-CN" altLang="en-US" sz="4800" b="1" dirty="0" smtClean="0">
                <a:effectLst>
                  <a:outerShdw blurRad="38100" dist="38100" dir="2700000" algn="tl">
                    <a:srgbClr val="000000">
                      <a:alpha val="43137"/>
                    </a:srgbClr>
                  </a:outerShdw>
                </a:effectLst>
              </a:rPr>
              <a:t>方法说白了就是一个对象或者类的操作</a:t>
            </a:r>
            <a:endParaRPr lang="zh-CN" altLang="en-US"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5337702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如何创建（定义）静态成员</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Class </a:t>
            </a:r>
            <a:r>
              <a:rPr lang="zh-CN" altLang="en-US" dirty="0" smtClean="0"/>
              <a:t>类名</a:t>
            </a:r>
            <a:endParaRPr lang="en-US" altLang="zh-CN" dirty="0" smtClean="0"/>
          </a:p>
          <a:p>
            <a:r>
              <a:rPr lang="en-US" altLang="zh-CN" dirty="0" smtClean="0"/>
              <a:t>{</a:t>
            </a:r>
          </a:p>
          <a:p>
            <a:pPr lvl="1"/>
            <a:r>
              <a:rPr lang="zh-CN" altLang="en-US" dirty="0" smtClean="0"/>
              <a:t>访问修饰符（</a:t>
            </a:r>
            <a:r>
              <a:rPr lang="en-US" altLang="zh-CN" dirty="0" smtClean="0"/>
              <a:t>public</a:t>
            </a:r>
            <a:r>
              <a:rPr lang="zh-CN" altLang="en-US" dirty="0" smtClean="0"/>
              <a:t>或者</a:t>
            </a:r>
            <a:r>
              <a:rPr lang="en-US" altLang="zh-CN" dirty="0" smtClean="0"/>
              <a:t>private</a:t>
            </a:r>
            <a:r>
              <a:rPr lang="zh-CN" altLang="en-US" dirty="0" smtClean="0"/>
              <a:t>或者</a:t>
            </a:r>
            <a:r>
              <a:rPr lang="en-US" altLang="zh-CN" dirty="0" smtClean="0"/>
              <a:t>protect</a:t>
            </a:r>
            <a:r>
              <a:rPr lang="zh-CN" altLang="en-US" dirty="0" smtClean="0"/>
              <a:t>） </a:t>
            </a:r>
            <a:r>
              <a:rPr lang="en-US" altLang="zh-CN" dirty="0" smtClean="0"/>
              <a:t>static </a:t>
            </a:r>
            <a:r>
              <a:rPr lang="zh-CN" altLang="en-US" dirty="0" smtClean="0"/>
              <a:t>类型（</a:t>
            </a:r>
            <a:r>
              <a:rPr lang="en-US" altLang="zh-CN" dirty="0" smtClean="0"/>
              <a:t>void</a:t>
            </a:r>
            <a:r>
              <a:rPr lang="zh-CN" altLang="en-US" dirty="0" smtClean="0"/>
              <a:t>或者</a:t>
            </a:r>
            <a:r>
              <a:rPr lang="en-US" altLang="zh-CN" dirty="0" err="1" smtClean="0"/>
              <a:t>int</a:t>
            </a:r>
            <a:r>
              <a:rPr lang="zh-CN" altLang="en-US" dirty="0" smtClean="0"/>
              <a:t>等） 字段名</a:t>
            </a:r>
            <a:r>
              <a:rPr lang="en-US" altLang="zh-CN" dirty="0" smtClean="0"/>
              <a:t>;</a:t>
            </a:r>
            <a:endParaRPr lang="en-US" altLang="zh-CN" dirty="0"/>
          </a:p>
          <a:p>
            <a:r>
              <a:rPr lang="en-US" altLang="zh-CN" dirty="0" smtClean="0"/>
              <a:t>}</a:t>
            </a:r>
          </a:p>
          <a:p>
            <a:r>
              <a:rPr lang="zh-CN" altLang="en-US" dirty="0" smtClean="0"/>
              <a:t>比如说我写</a:t>
            </a:r>
            <a:endParaRPr lang="en-US" altLang="zh-CN" dirty="0" smtClean="0"/>
          </a:p>
          <a:p>
            <a:r>
              <a:rPr lang="en-US" altLang="zh-CN" dirty="0"/>
              <a:t>Class </a:t>
            </a:r>
            <a:r>
              <a:rPr lang="zh-CN" altLang="en-US" dirty="0"/>
              <a:t>类名</a:t>
            </a:r>
            <a:endParaRPr lang="en-US" altLang="zh-CN" dirty="0"/>
          </a:p>
          <a:p>
            <a:r>
              <a:rPr lang="en-US" altLang="zh-CN" dirty="0"/>
              <a:t>{</a:t>
            </a:r>
          </a:p>
          <a:p>
            <a:pPr lvl="1"/>
            <a:r>
              <a:rPr lang="en-US" altLang="zh-CN" dirty="0" smtClean="0"/>
              <a:t>Public static </a:t>
            </a:r>
            <a:r>
              <a:rPr lang="en-US" altLang="zh-CN" dirty="0" err="1" smtClean="0"/>
              <a:t>int</a:t>
            </a:r>
            <a:r>
              <a:rPr lang="en-US" altLang="zh-CN" dirty="0" smtClean="0"/>
              <a:t> a; //</a:t>
            </a:r>
            <a:r>
              <a:rPr lang="zh-CN" altLang="en-US" dirty="0" smtClean="0"/>
              <a:t>这是静态字段 表示定义一个可以公共访问的</a:t>
            </a:r>
            <a:r>
              <a:rPr lang="en-US" altLang="zh-CN" dirty="0" err="1" smtClean="0"/>
              <a:t>int</a:t>
            </a:r>
            <a:r>
              <a:rPr lang="zh-CN" altLang="en-US" dirty="0" smtClean="0"/>
              <a:t>类型的</a:t>
            </a:r>
            <a:r>
              <a:rPr lang="en-US" altLang="zh-CN" dirty="0" smtClean="0"/>
              <a:t>a</a:t>
            </a:r>
            <a:r>
              <a:rPr lang="zh-CN" altLang="en-US" dirty="0" smtClean="0"/>
              <a:t>变量</a:t>
            </a:r>
            <a:endParaRPr lang="en-US" altLang="zh-CN" dirty="0" smtClean="0"/>
          </a:p>
          <a:p>
            <a:pPr lvl="1"/>
            <a:r>
              <a:rPr lang="en-US" altLang="zh-CN" dirty="0"/>
              <a:t>Public static void </a:t>
            </a:r>
            <a:r>
              <a:rPr lang="en-US" altLang="zh-CN" dirty="0" smtClean="0"/>
              <a:t>test(); //</a:t>
            </a:r>
            <a:r>
              <a:rPr lang="zh-CN" altLang="en-US" dirty="0" smtClean="0"/>
              <a:t>这是静态方法</a:t>
            </a:r>
            <a:r>
              <a:rPr lang="en-US" altLang="zh-CN" dirty="0" smtClean="0"/>
              <a:t>test</a:t>
            </a:r>
            <a:r>
              <a:rPr lang="zh-CN" altLang="en-US" dirty="0" smtClean="0"/>
              <a:t>，没有参数，也没有返回值</a:t>
            </a:r>
            <a:endParaRPr lang="en-US" altLang="zh-CN" dirty="0"/>
          </a:p>
          <a:p>
            <a:r>
              <a:rPr lang="en-US" altLang="zh-CN" dirty="0"/>
              <a:t>}</a:t>
            </a:r>
          </a:p>
          <a:p>
            <a:endParaRPr lang="zh-CN" altLang="en-US" dirty="0"/>
          </a:p>
        </p:txBody>
      </p:sp>
    </p:spTree>
    <p:extLst>
      <p:ext uri="{BB962C8B-B14F-4D97-AF65-F5344CB8AC3E}">
        <p14:creationId xmlns:p14="http://schemas.microsoft.com/office/powerpoint/2010/main" val="269877712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如何访问静态成员</a:t>
            </a:r>
            <a:endParaRPr lang="zh-CN" altLang="en-US" dirty="0"/>
          </a:p>
        </p:txBody>
      </p:sp>
      <p:sp>
        <p:nvSpPr>
          <p:cNvPr id="3" name="内容占位符 2"/>
          <p:cNvSpPr>
            <a:spLocks noGrp="1"/>
          </p:cNvSpPr>
          <p:nvPr>
            <p:ph idx="1"/>
          </p:nvPr>
        </p:nvSpPr>
        <p:spPr>
          <a:xfrm>
            <a:off x="1024128" y="2084832"/>
            <a:ext cx="9720073" cy="4023360"/>
          </a:xfrm>
        </p:spPr>
        <p:txBody>
          <a:bodyPr>
            <a:noAutofit/>
          </a:bodyPr>
          <a:lstStyle/>
          <a:p>
            <a:r>
              <a:rPr lang="zh-CN" altLang="en-US" sz="3600" dirty="0" smtClean="0"/>
              <a:t>直接在类外面或者内部用</a:t>
            </a:r>
            <a:endParaRPr lang="en-US" altLang="zh-CN" sz="3600" dirty="0" smtClean="0"/>
          </a:p>
          <a:p>
            <a:endParaRPr lang="en-US" altLang="zh-CN" sz="3600" dirty="0"/>
          </a:p>
          <a:p>
            <a:r>
              <a:rPr lang="zh-CN" altLang="en-US" sz="3600" dirty="0" smtClean="0"/>
              <a:t>类</a:t>
            </a:r>
            <a:r>
              <a:rPr lang="en-US" altLang="zh-CN" sz="3600" dirty="0" smtClean="0"/>
              <a:t>.</a:t>
            </a:r>
            <a:r>
              <a:rPr lang="zh-CN" altLang="en-US" sz="3600" dirty="0" smtClean="0"/>
              <a:t>方法</a:t>
            </a:r>
            <a:r>
              <a:rPr lang="en-US" altLang="zh-CN" sz="3600" dirty="0" smtClean="0"/>
              <a:t>(</a:t>
            </a:r>
            <a:r>
              <a:rPr lang="zh-CN" altLang="en-US" sz="3600" dirty="0" smtClean="0"/>
              <a:t>参数</a:t>
            </a:r>
            <a:r>
              <a:rPr lang="en-US" altLang="zh-CN" sz="3600" dirty="0" smtClean="0"/>
              <a:t>1</a:t>
            </a:r>
            <a:r>
              <a:rPr lang="zh-CN" altLang="en-US" sz="3600" dirty="0" smtClean="0"/>
              <a:t>，参数</a:t>
            </a:r>
            <a:r>
              <a:rPr lang="en-US" altLang="zh-CN" sz="3600" dirty="0" smtClean="0"/>
              <a:t>2);</a:t>
            </a:r>
          </a:p>
          <a:p>
            <a:endParaRPr lang="en-US" altLang="zh-CN" sz="3600" dirty="0"/>
          </a:p>
          <a:p>
            <a:r>
              <a:rPr lang="zh-CN" altLang="en-US" sz="3600" dirty="0" smtClean="0"/>
              <a:t>类</a:t>
            </a:r>
            <a:r>
              <a:rPr lang="en-US" altLang="zh-CN" sz="3600" dirty="0" smtClean="0"/>
              <a:t>.</a:t>
            </a:r>
            <a:r>
              <a:rPr lang="zh-CN" altLang="en-US" sz="3600" dirty="0" smtClean="0"/>
              <a:t>属性</a:t>
            </a:r>
            <a:r>
              <a:rPr lang="en-US" altLang="zh-CN" sz="3600" dirty="0" smtClean="0"/>
              <a:t>;</a:t>
            </a:r>
          </a:p>
          <a:p>
            <a:endParaRPr lang="en-US" altLang="zh-CN" sz="3600" dirty="0"/>
          </a:p>
          <a:p>
            <a:r>
              <a:rPr lang="zh-CN" altLang="en-US" sz="3600" dirty="0" smtClean="0"/>
              <a:t>即可</a:t>
            </a:r>
            <a:endParaRPr lang="zh-CN" altLang="en-US" sz="3600" dirty="0"/>
          </a:p>
        </p:txBody>
      </p:sp>
    </p:spTree>
    <p:extLst>
      <p:ext uri="{BB962C8B-B14F-4D97-AF65-F5344CB8AC3E}">
        <p14:creationId xmlns:p14="http://schemas.microsoft.com/office/powerpoint/2010/main" val="190553466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命名空间</a:t>
            </a:r>
            <a:endParaRPr lang="zh-CN" altLang="en-US" dirty="0"/>
          </a:p>
        </p:txBody>
      </p:sp>
      <p:sp>
        <p:nvSpPr>
          <p:cNvPr id="3" name="内容占位符 2"/>
          <p:cNvSpPr>
            <a:spLocks noGrp="1"/>
          </p:cNvSpPr>
          <p:nvPr>
            <p:ph idx="1"/>
          </p:nvPr>
        </p:nvSpPr>
        <p:spPr>
          <a:xfrm>
            <a:off x="1024127" y="1841156"/>
            <a:ext cx="9720073" cy="4023360"/>
          </a:xfrm>
        </p:spPr>
        <p:txBody>
          <a:bodyPr/>
          <a:lstStyle/>
          <a:p>
            <a:r>
              <a:rPr lang="zh-CN" altLang="en-US" dirty="0" smtClean="0"/>
              <a:t>每次我们新建</a:t>
            </a:r>
            <a:r>
              <a:rPr lang="en-US" altLang="zh-CN" dirty="0" err="1" smtClean="0"/>
              <a:t>vs</a:t>
            </a:r>
            <a:r>
              <a:rPr lang="zh-CN" altLang="en-US" dirty="0" smtClean="0"/>
              <a:t>代码的时候会看到类似</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149050" y="2331611"/>
            <a:ext cx="5564788" cy="4164538"/>
          </a:xfrm>
          <a:prstGeom prst="rect">
            <a:avLst/>
          </a:prstGeom>
        </p:spPr>
      </p:pic>
      <p:sp>
        <p:nvSpPr>
          <p:cNvPr id="5" name="文本框 4"/>
          <p:cNvSpPr txBox="1"/>
          <p:nvPr/>
        </p:nvSpPr>
        <p:spPr>
          <a:xfrm>
            <a:off x="7092778" y="2084832"/>
            <a:ext cx="4802660" cy="2862322"/>
          </a:xfrm>
          <a:prstGeom prst="rect">
            <a:avLst/>
          </a:prstGeom>
          <a:noFill/>
        </p:spPr>
        <p:txBody>
          <a:bodyPr wrap="square" rtlCol="0">
            <a:spAutoFit/>
          </a:bodyPr>
          <a:lstStyle/>
          <a:p>
            <a:r>
              <a:rPr lang="zh-CN" altLang="en-US" sz="2000" b="1" dirty="0" smtClean="0">
                <a:effectLst>
                  <a:outerShdw blurRad="38100" dist="38100" dir="2700000" algn="tl">
                    <a:srgbClr val="000000">
                      <a:alpha val="43137"/>
                    </a:srgbClr>
                  </a:outerShdw>
                </a:effectLst>
              </a:rPr>
              <a:t>开头有一堆</a:t>
            </a:r>
            <a:r>
              <a:rPr lang="en-US" altLang="zh-CN" sz="2000" b="1" dirty="0" smtClean="0">
                <a:effectLst>
                  <a:outerShdw blurRad="38100" dist="38100" dir="2700000" algn="tl">
                    <a:srgbClr val="000000">
                      <a:alpha val="43137"/>
                    </a:srgbClr>
                  </a:outerShdw>
                </a:effectLst>
              </a:rPr>
              <a:t>using</a:t>
            </a:r>
            <a:r>
              <a:rPr lang="zh-CN" altLang="en-US" sz="2000" b="1" dirty="0" smtClean="0">
                <a:effectLst>
                  <a:outerShdw blurRad="38100" dist="38100" dir="2700000" algn="tl">
                    <a:srgbClr val="000000">
                      <a:alpha val="43137"/>
                    </a:srgbClr>
                  </a:outerShdw>
                </a:effectLst>
              </a:rPr>
              <a:t>的代码</a:t>
            </a:r>
            <a:endParaRPr lang="en-US" altLang="zh-CN" sz="2000" b="1" dirty="0" smtClean="0">
              <a:effectLst>
                <a:outerShdw blurRad="38100" dist="38100" dir="2700000" algn="tl">
                  <a:srgbClr val="000000">
                    <a:alpha val="43137"/>
                  </a:srgbClr>
                </a:outerShdw>
              </a:effectLst>
            </a:endParaRPr>
          </a:p>
          <a:p>
            <a:r>
              <a:rPr lang="zh-CN" altLang="en-US" sz="2000" b="1" dirty="0" smtClean="0">
                <a:effectLst>
                  <a:outerShdw blurRad="38100" dist="38100" dir="2700000" algn="tl">
                    <a:srgbClr val="000000">
                      <a:alpha val="43137"/>
                    </a:srgbClr>
                  </a:outerShdw>
                </a:effectLst>
              </a:rPr>
              <a:t>还有</a:t>
            </a:r>
            <a:r>
              <a:rPr lang="en-US" altLang="zh-CN" sz="2000" b="1" dirty="0" smtClean="0">
                <a:effectLst>
                  <a:outerShdw blurRad="38100" dist="38100" dir="2700000" algn="tl">
                    <a:srgbClr val="000000">
                      <a:alpha val="43137"/>
                    </a:srgbClr>
                  </a:outerShdw>
                </a:effectLst>
              </a:rPr>
              <a:t>namespace</a:t>
            </a:r>
          </a:p>
          <a:p>
            <a:endParaRPr lang="en-US" altLang="zh-CN" sz="2000" b="1" dirty="0">
              <a:effectLst>
                <a:outerShdw blurRad="38100" dist="38100" dir="2700000" algn="tl">
                  <a:srgbClr val="000000">
                    <a:alpha val="43137"/>
                  </a:srgbClr>
                </a:outerShdw>
              </a:effectLst>
            </a:endParaRPr>
          </a:p>
          <a:p>
            <a:r>
              <a:rPr lang="zh-CN" altLang="en-US" sz="2000" b="1" dirty="0" smtClean="0">
                <a:effectLst>
                  <a:outerShdw blurRad="38100" dist="38100" dir="2700000" algn="tl">
                    <a:srgbClr val="000000">
                      <a:alpha val="43137"/>
                    </a:srgbClr>
                  </a:outerShdw>
                </a:effectLst>
              </a:rPr>
              <a:t>其中</a:t>
            </a:r>
            <a:r>
              <a:rPr lang="en-US" altLang="zh-CN" sz="2000" b="1" dirty="0" smtClean="0">
                <a:effectLst>
                  <a:outerShdw blurRad="38100" dist="38100" dir="2700000" algn="tl">
                    <a:srgbClr val="000000">
                      <a:alpha val="43137"/>
                    </a:srgbClr>
                  </a:outerShdw>
                </a:effectLst>
              </a:rPr>
              <a:t>using</a:t>
            </a:r>
            <a:r>
              <a:rPr lang="zh-CN" altLang="en-US" sz="2000" b="1" dirty="0" smtClean="0">
                <a:effectLst>
                  <a:outerShdw blurRad="38100" dist="38100" dir="2700000" algn="tl">
                    <a:srgbClr val="000000">
                      <a:alpha val="43137"/>
                    </a:srgbClr>
                  </a:outerShdw>
                </a:effectLst>
              </a:rPr>
              <a:t>是导入（使用）命名空间</a:t>
            </a:r>
            <a:endParaRPr lang="en-US" altLang="zh-CN" sz="2000" b="1" dirty="0" smtClean="0">
              <a:effectLst>
                <a:outerShdw blurRad="38100" dist="38100" dir="2700000" algn="tl">
                  <a:srgbClr val="000000">
                    <a:alpha val="43137"/>
                  </a:srgbClr>
                </a:outerShdw>
              </a:effectLst>
            </a:endParaRPr>
          </a:p>
          <a:p>
            <a:r>
              <a:rPr lang="en-US" altLang="zh-CN" sz="2000" b="1" dirty="0" smtClean="0">
                <a:effectLst>
                  <a:outerShdw blurRad="38100" dist="38100" dir="2700000" algn="tl">
                    <a:srgbClr val="000000">
                      <a:alpha val="43137"/>
                    </a:srgbClr>
                  </a:outerShdw>
                </a:effectLst>
              </a:rPr>
              <a:t>Namespace</a:t>
            </a:r>
            <a:r>
              <a:rPr lang="zh-CN" altLang="en-US" sz="2000" b="1" dirty="0" smtClean="0">
                <a:effectLst>
                  <a:outerShdw blurRad="38100" dist="38100" dir="2700000" algn="tl">
                    <a:srgbClr val="000000">
                      <a:alpha val="43137"/>
                    </a:srgbClr>
                  </a:outerShdw>
                </a:effectLst>
              </a:rPr>
              <a:t>是定义命名空间</a:t>
            </a:r>
            <a:endParaRPr lang="en-US" altLang="zh-CN" sz="2000" b="1" dirty="0" smtClean="0">
              <a:effectLst>
                <a:outerShdw blurRad="38100" dist="38100" dir="2700000" algn="tl">
                  <a:srgbClr val="000000">
                    <a:alpha val="43137"/>
                  </a:srgbClr>
                </a:outerShdw>
              </a:effectLst>
            </a:endParaRPr>
          </a:p>
          <a:p>
            <a:endParaRPr lang="en-US" altLang="zh-CN" sz="2000" b="1" dirty="0">
              <a:effectLst>
                <a:outerShdw blurRad="38100" dist="38100" dir="2700000" algn="tl">
                  <a:srgbClr val="000000">
                    <a:alpha val="43137"/>
                  </a:srgbClr>
                </a:outerShdw>
              </a:effectLst>
            </a:endParaRPr>
          </a:p>
          <a:p>
            <a:endParaRPr lang="en-US" altLang="zh-CN" sz="2000" b="1" dirty="0">
              <a:effectLst>
                <a:outerShdw blurRad="38100" dist="38100" dir="2700000" algn="tl">
                  <a:srgbClr val="000000">
                    <a:alpha val="43137"/>
                  </a:srgbClr>
                </a:outerShdw>
              </a:effectLst>
            </a:endParaRPr>
          </a:p>
          <a:p>
            <a:r>
              <a:rPr lang="zh-CN" altLang="en-US" sz="2000" b="1" dirty="0" smtClean="0">
                <a:effectLst>
                  <a:outerShdw blurRad="38100" dist="38100" dir="2700000" algn="tl">
                    <a:srgbClr val="000000">
                      <a:alpha val="43137"/>
                    </a:srgbClr>
                  </a:outerShdw>
                </a:effectLst>
              </a:rPr>
              <a:t>就像类里面的成员要先定义然后再使用一样</a:t>
            </a:r>
            <a:endParaRPr lang="zh-CN" altLang="en-US"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7016891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没有导入命名空间的错误</a:t>
            </a:r>
            <a:endParaRPr lang="zh-CN" altLang="en-US" dirty="0"/>
          </a:p>
        </p:txBody>
      </p:sp>
      <p:sp>
        <p:nvSpPr>
          <p:cNvPr id="3" name="内容占位符 2"/>
          <p:cNvSpPr>
            <a:spLocks noGrp="1"/>
          </p:cNvSpPr>
          <p:nvPr>
            <p:ph idx="1"/>
          </p:nvPr>
        </p:nvSpPr>
        <p:spPr/>
        <p:txBody>
          <a:bodyPr/>
          <a:lstStyle/>
          <a:p>
            <a:r>
              <a:rPr lang="zh-CN" altLang="en-US" dirty="0" smtClean="0"/>
              <a:t>最近技术测评</a:t>
            </a:r>
            <a:r>
              <a:rPr lang="en-US" altLang="zh-CN" dirty="0" err="1" smtClean="0"/>
              <a:t>sql</a:t>
            </a:r>
            <a:r>
              <a:rPr lang="zh-CN" altLang="en-US" dirty="0" smtClean="0"/>
              <a:t>连接数据库的时候，就是因为</a:t>
            </a:r>
            <a:endParaRPr lang="zh-CN" altLang="en-US" dirty="0"/>
          </a:p>
        </p:txBody>
      </p:sp>
    </p:spTree>
    <p:extLst>
      <p:ext uri="{BB962C8B-B14F-4D97-AF65-F5344CB8AC3E}">
        <p14:creationId xmlns:p14="http://schemas.microsoft.com/office/powerpoint/2010/main" val="24664297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为什么要用命名空间</a:t>
            </a:r>
            <a:endParaRPr lang="zh-CN" altLang="en-US" dirty="0"/>
          </a:p>
        </p:txBody>
      </p:sp>
      <p:sp>
        <p:nvSpPr>
          <p:cNvPr id="3" name="内容占位符 2"/>
          <p:cNvSpPr>
            <a:spLocks noGrp="1"/>
          </p:cNvSpPr>
          <p:nvPr>
            <p:ph idx="1"/>
          </p:nvPr>
        </p:nvSpPr>
        <p:spPr/>
        <p:txBody>
          <a:bodyPr/>
          <a:lstStyle/>
          <a:p>
            <a:r>
              <a:rPr lang="zh-CN" altLang="en-US" dirty="0" smtClean="0"/>
              <a:t>我们通常一个大型项目要给很多人去开发</a:t>
            </a:r>
            <a:endParaRPr lang="en-US" altLang="zh-CN" dirty="0" smtClean="0"/>
          </a:p>
          <a:p>
            <a:endParaRPr lang="en-US" altLang="zh-CN" dirty="0"/>
          </a:p>
          <a:p>
            <a:r>
              <a:rPr lang="zh-CN" altLang="en-US" dirty="0" smtClean="0"/>
              <a:t>如果我（昌维）喜欢定义一个类名叫</a:t>
            </a:r>
            <a:r>
              <a:rPr lang="en-US" altLang="zh-CN" dirty="0" smtClean="0"/>
              <a:t>a</a:t>
            </a:r>
          </a:p>
          <a:p>
            <a:r>
              <a:rPr lang="zh-CN" altLang="en-US" dirty="0" smtClean="0"/>
              <a:t>而另一个开发人员（周传芳）也在他写的类里面定义了一个类名叫</a:t>
            </a:r>
            <a:r>
              <a:rPr lang="en-US" altLang="zh-CN" dirty="0" smtClean="0"/>
              <a:t>a</a:t>
            </a:r>
          </a:p>
          <a:p>
            <a:endParaRPr lang="en-US" altLang="zh-CN" dirty="0"/>
          </a:p>
          <a:p>
            <a:r>
              <a:rPr lang="zh-CN" altLang="en-US" dirty="0" smtClean="0"/>
              <a:t>然后我们再开发完之后准备合并各自做好的小项目才发现我们类名一模一样，也就是命名冲突了，然后我们此时又得一个一个的去修改那些已经定义好了的类名和变量等等，十分麻烦。</a:t>
            </a:r>
            <a:endParaRPr lang="zh-CN" altLang="en-US" dirty="0"/>
          </a:p>
        </p:txBody>
      </p:sp>
    </p:spTree>
    <p:extLst>
      <p:ext uri="{BB962C8B-B14F-4D97-AF65-F5344CB8AC3E}">
        <p14:creationId xmlns:p14="http://schemas.microsoft.com/office/powerpoint/2010/main" val="355035335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64</TotalTime>
  <Words>731</Words>
  <Application>Microsoft Office PowerPoint</Application>
  <PresentationFormat>宽屏</PresentationFormat>
  <Paragraphs>64</Paragraphs>
  <Slides>11</Slides>
  <Notes>0</Notes>
  <HiddenSlides>2</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Tw Cen MT</vt:lpstr>
      <vt:lpstr>Tw Cen MT Condensed</vt:lpstr>
      <vt:lpstr>华文仿宋</vt:lpstr>
      <vt:lpstr>Wingdings 3</vt:lpstr>
      <vt:lpstr>积分</vt:lpstr>
      <vt:lpstr>第二章 类的静态成员</vt:lpstr>
      <vt:lpstr>PowerPoint 演示文稿</vt:lpstr>
      <vt:lpstr>通俗易懂的理解静态成员</vt:lpstr>
      <vt:lpstr>字段和方法的意思</vt:lpstr>
      <vt:lpstr>如何创建（定义）静态成员</vt:lpstr>
      <vt:lpstr>如何访问静态成员</vt:lpstr>
      <vt:lpstr>命名空间</vt:lpstr>
      <vt:lpstr>没有导入命名空间的错误</vt:lpstr>
      <vt:lpstr>为什么要用命名空间</vt:lpstr>
      <vt:lpstr>命名空间的作用</vt:lpstr>
      <vt:lpstr>谢谢大家 2016年3月30日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类的静态成员</dc:title>
  <dc:creator>昌维</dc:creator>
  <cp:lastModifiedBy>昌维</cp:lastModifiedBy>
  <cp:revision>22</cp:revision>
  <dcterms:created xsi:type="dcterms:W3CDTF">2016-03-30T12:39:48Z</dcterms:created>
  <dcterms:modified xsi:type="dcterms:W3CDTF">2016-03-31T22:54:14Z</dcterms:modified>
</cp:coreProperties>
</file>