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8C25A-257A-4D5C-9A4F-A3F9B9F49D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97E1C-4C85-4A7A-914D-6AE56B64B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40206-1E04-4ADD-9CB7-91DEB630E36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ECB94-0F23-422A-97E6-80AAF585D8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35CF1-5905-4EF8-A5C4-5FBD8B2D897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EBE5A-36BE-4738-AC2B-03F3BAEF21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8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EDEA8-EF64-4B77-AA8D-D8638A97B8E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51D57-E8A8-4C5D-89C1-71CF5E395B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449D-6413-4CB1-AA2A-95C4E022FE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0E9B2-B3B5-4FCB-977D-121D344BE6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3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FC723-8975-40D0-B775-0DA98F7BF9A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6804-9C8A-409B-8082-81EE8234C3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4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7365F-9065-4538-9F87-A6C0FF04D16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A4149-C825-4F93-B2F9-EBA1D21A3B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6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45DC8-E682-4530-8BFC-E27779F3281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54B8B-89E9-4DF6-8B09-E682595D0F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4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81BDC-980F-4CCA-852E-B6CFF234E94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6C1A1-1B4D-45B6-8D4B-74A56BA3A3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033FE-2DAD-4C22-B064-0FF43A4C967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A1FAB-79AB-4192-8C21-47CD710A09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0AAAC-5EB1-46A0-B73B-54179500B37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23491-0952-4CA3-9940-108762D8CF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2C99DD-BAE0-4EA2-B622-56938E043C7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CEBF9A-786F-438F-8C96-6AEF4415B58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4800600" y="4870451"/>
            <a:ext cx="554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年学工作业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408614" y="5797550"/>
            <a:ext cx="4143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srgbClr val="C0504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15475</a:t>
            </a:r>
            <a:r>
              <a:rPr lang="zh-CN" altLang="en-US" sz="1600" dirty="0">
                <a:solidFill>
                  <a:srgbClr val="C0504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昌维</a:t>
            </a:r>
            <a:endParaRPr lang="en-US" altLang="zh-CN" sz="1600" dirty="0">
              <a:solidFill>
                <a:srgbClr val="C0504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84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46"/>
          <p:cNvGrpSpPr>
            <a:grpSpLocks/>
          </p:cNvGrpSpPr>
          <p:nvPr/>
        </p:nvGrpSpPr>
        <p:grpSpPr bwMode="auto">
          <a:xfrm>
            <a:off x="2624138" y="3406775"/>
            <a:ext cx="7143750" cy="762000"/>
            <a:chOff x="642910" y="2571744"/>
            <a:chExt cx="7858180" cy="857256"/>
          </a:xfrm>
        </p:grpSpPr>
        <p:sp>
          <p:nvSpPr>
            <p:cNvPr id="19" name="矩形 18"/>
            <p:cNvSpPr/>
            <p:nvPr/>
          </p:nvSpPr>
          <p:spPr>
            <a:xfrm>
              <a:off x="642910" y="2571744"/>
              <a:ext cx="7858180" cy="85725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50000"/>
                  </a:srgbClr>
                </a:gs>
                <a:gs pos="50000">
                  <a:srgbClr val="FFFFFF">
                    <a:lumMod val="6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8100000" scaled="1"/>
              <a:tileRect/>
            </a:gradFill>
            <a:ln w="25400" cap="flat" cmpd="sng" algn="ctr">
              <a:solidFill>
                <a:srgbClr val="B2B2B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2910" y="2571744"/>
              <a:ext cx="929012" cy="857256"/>
            </a:xfrm>
            <a:prstGeom prst="rect">
              <a:avLst/>
            </a:prstGeom>
            <a:gradFill flip="none" rotWithShape="1">
              <a:gsLst>
                <a:gs pos="0">
                  <a:srgbClr val="BC000D">
                    <a:lumMod val="75000"/>
                  </a:srgbClr>
                </a:gs>
                <a:gs pos="50000">
                  <a:srgbClr val="FF0517">
                    <a:lumMod val="75000"/>
                  </a:srgbClr>
                </a:gs>
                <a:gs pos="100000">
                  <a:srgbClr val="BC000D">
                    <a:lumMod val="60000"/>
                    <a:lumOff val="40000"/>
                  </a:srgbClr>
                </a:gs>
              </a:gsLst>
              <a:lin ang="8100000" scaled="1"/>
              <a:tileRect/>
            </a:gradFill>
            <a:ln w="25400" cap="flat" cmpd="sng" algn="ctr">
              <a:solidFill>
                <a:srgbClr val="B2B2B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</a:rPr>
                <a:t>2</a:t>
              </a:r>
              <a:endParaRPr lang="zh-CN" altLang="en-US" sz="32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363" name="组合 45"/>
          <p:cNvGrpSpPr>
            <a:grpSpLocks/>
          </p:cNvGrpSpPr>
          <p:nvPr/>
        </p:nvGrpSpPr>
        <p:grpSpPr bwMode="auto">
          <a:xfrm>
            <a:off x="2624138" y="2424114"/>
            <a:ext cx="7143750" cy="763587"/>
            <a:chOff x="642910" y="1500174"/>
            <a:chExt cx="7858180" cy="857256"/>
          </a:xfrm>
        </p:grpSpPr>
        <p:sp>
          <p:nvSpPr>
            <p:cNvPr id="22" name="矩形 21"/>
            <p:cNvSpPr/>
            <p:nvPr/>
          </p:nvSpPr>
          <p:spPr>
            <a:xfrm>
              <a:off x="642910" y="1500174"/>
              <a:ext cx="7858180" cy="857256"/>
            </a:xfrm>
            <a:prstGeom prst="rect">
              <a:avLst/>
            </a:prstGeom>
            <a:gradFill flip="none" rotWithShape="1">
              <a:gsLst>
                <a:gs pos="0">
                  <a:srgbClr val="BC000D">
                    <a:lumMod val="75000"/>
                  </a:srgbClr>
                </a:gs>
                <a:gs pos="50000">
                  <a:srgbClr val="FF0517">
                    <a:lumMod val="75000"/>
                  </a:srgbClr>
                </a:gs>
                <a:gs pos="100000">
                  <a:srgbClr val="BC000D">
                    <a:lumMod val="60000"/>
                    <a:lumOff val="40000"/>
                  </a:srgbClr>
                </a:gs>
              </a:gsLst>
              <a:lin ang="8100000" scaled="1"/>
              <a:tileRect/>
            </a:gradFill>
            <a:ln w="25400" cap="flat" cmpd="sng" algn="ctr">
              <a:solidFill>
                <a:srgbClr val="B2B2B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2910" y="1500174"/>
              <a:ext cx="929012" cy="85725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50000"/>
                  </a:srgbClr>
                </a:gs>
                <a:gs pos="50000">
                  <a:srgbClr val="FFFFFF">
                    <a:lumMod val="6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5400000" scaled="1"/>
              <a:tileRect/>
            </a:gradFill>
            <a:ln w="25400" cap="flat" cmpd="sng" algn="ctr">
              <a:solidFill>
                <a:srgbClr val="B2B2B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</a:rPr>
                <a:t>1</a:t>
              </a:r>
              <a:endParaRPr lang="zh-CN" altLang="en-US" sz="32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364" name="组合 47"/>
          <p:cNvGrpSpPr>
            <a:grpSpLocks/>
          </p:cNvGrpSpPr>
          <p:nvPr/>
        </p:nvGrpSpPr>
        <p:grpSpPr bwMode="auto">
          <a:xfrm>
            <a:off x="2624138" y="4402139"/>
            <a:ext cx="7143750" cy="763587"/>
            <a:chOff x="642910" y="3714752"/>
            <a:chExt cx="7858180" cy="857256"/>
          </a:xfrm>
        </p:grpSpPr>
        <p:sp>
          <p:nvSpPr>
            <p:cNvPr id="25" name="矩形 24"/>
            <p:cNvSpPr/>
            <p:nvPr/>
          </p:nvSpPr>
          <p:spPr>
            <a:xfrm>
              <a:off x="642910" y="3714752"/>
              <a:ext cx="7858180" cy="857256"/>
            </a:xfrm>
            <a:prstGeom prst="rect">
              <a:avLst/>
            </a:prstGeom>
            <a:gradFill flip="none" rotWithShape="1">
              <a:gsLst>
                <a:gs pos="0">
                  <a:srgbClr val="BC000D">
                    <a:lumMod val="75000"/>
                  </a:srgbClr>
                </a:gs>
                <a:gs pos="50000">
                  <a:srgbClr val="FF0517">
                    <a:lumMod val="75000"/>
                  </a:srgbClr>
                </a:gs>
                <a:gs pos="100000">
                  <a:srgbClr val="BC000D">
                    <a:lumMod val="60000"/>
                    <a:lumOff val="40000"/>
                  </a:srgbClr>
                </a:gs>
              </a:gsLst>
              <a:lin ang="8100000" scaled="1"/>
              <a:tileRect/>
            </a:gradFill>
            <a:ln w="25400" cap="flat" cmpd="sng" algn="ctr">
              <a:solidFill>
                <a:srgbClr val="B2B2B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2910" y="3714752"/>
              <a:ext cx="929012" cy="85725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50000"/>
                  </a:srgbClr>
                </a:gs>
                <a:gs pos="50000">
                  <a:srgbClr val="FFFFFF">
                    <a:lumMod val="6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5400000" scaled="1"/>
              <a:tileRect/>
            </a:gradFill>
            <a:ln w="25400" cap="flat" cmpd="sng" algn="ctr">
              <a:solidFill>
                <a:srgbClr val="B2B2B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</a:rPr>
                <a:t>3</a:t>
              </a:r>
              <a:endParaRPr lang="zh-CN" altLang="en-US" sz="32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365" name="组合 48"/>
          <p:cNvGrpSpPr>
            <a:grpSpLocks/>
          </p:cNvGrpSpPr>
          <p:nvPr/>
        </p:nvGrpSpPr>
        <p:grpSpPr bwMode="auto">
          <a:xfrm>
            <a:off x="2624138" y="5473700"/>
            <a:ext cx="7143750" cy="763588"/>
            <a:chOff x="642910" y="5072074"/>
            <a:chExt cx="7858180" cy="857256"/>
          </a:xfrm>
        </p:grpSpPr>
        <p:sp>
          <p:nvSpPr>
            <p:cNvPr id="28" name="矩形 27"/>
            <p:cNvSpPr/>
            <p:nvPr/>
          </p:nvSpPr>
          <p:spPr>
            <a:xfrm>
              <a:off x="642910" y="5072074"/>
              <a:ext cx="7858180" cy="85725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50000"/>
                  </a:srgbClr>
                </a:gs>
                <a:gs pos="50000">
                  <a:srgbClr val="FFFFFF">
                    <a:lumMod val="6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8100000" scaled="1"/>
              <a:tileRect/>
            </a:gradFill>
            <a:ln w="25400" cap="flat" cmpd="sng" algn="ctr">
              <a:solidFill>
                <a:srgbClr val="B2B2B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2910" y="5072074"/>
              <a:ext cx="929012" cy="857256"/>
            </a:xfrm>
            <a:prstGeom prst="rect">
              <a:avLst/>
            </a:prstGeom>
            <a:gradFill flip="none" rotWithShape="1">
              <a:gsLst>
                <a:gs pos="0">
                  <a:srgbClr val="BC000D">
                    <a:lumMod val="75000"/>
                  </a:srgbClr>
                </a:gs>
                <a:gs pos="50000">
                  <a:srgbClr val="FF0517">
                    <a:lumMod val="75000"/>
                  </a:srgbClr>
                </a:gs>
                <a:gs pos="100000">
                  <a:srgbClr val="BC000D">
                    <a:lumMod val="60000"/>
                    <a:lumOff val="40000"/>
                  </a:srgbClr>
                </a:gs>
              </a:gsLst>
              <a:lin ang="8100000" scaled="1"/>
              <a:tileRect/>
            </a:gradFill>
            <a:ln w="25400" cap="flat" cmpd="sng" algn="ctr">
              <a:solidFill>
                <a:srgbClr val="B2B2B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srgbClr val="FFFFFF"/>
                  </a:solidFill>
                </a:rPr>
                <a:t>4</a:t>
              </a:r>
              <a:endParaRPr lang="zh-CN" altLang="en-US" sz="3200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366" name="TextBox 50"/>
          <p:cNvSpPr txBox="1">
            <a:spLocks noChangeArrowheads="1"/>
          </p:cNvSpPr>
          <p:nvPr/>
        </p:nvSpPr>
        <p:spPr bwMode="auto">
          <a:xfrm>
            <a:off x="4257675" y="2570164"/>
            <a:ext cx="4489450" cy="4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新年祝福</a:t>
            </a:r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367" name="TextBox 76"/>
          <p:cNvSpPr txBox="1">
            <a:spLocks noChangeArrowheads="1"/>
          </p:cNvSpPr>
          <p:nvPr/>
        </p:nvSpPr>
        <p:spPr bwMode="auto">
          <a:xfrm>
            <a:off x="4276725" y="4581525"/>
            <a:ext cx="4491038" cy="4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过年习俗</a:t>
            </a:r>
          </a:p>
        </p:txBody>
      </p:sp>
      <p:sp>
        <p:nvSpPr>
          <p:cNvPr id="15368" name="TextBox 77"/>
          <p:cNvSpPr txBox="1">
            <a:spLocks noChangeArrowheads="1"/>
          </p:cNvSpPr>
          <p:nvPr/>
        </p:nvSpPr>
        <p:spPr bwMode="auto">
          <a:xfrm>
            <a:off x="4276725" y="5616575"/>
            <a:ext cx="4491038" cy="4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给妈妈洗脚</a:t>
            </a:r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369" name="TextBox 78"/>
          <p:cNvSpPr txBox="1">
            <a:spLocks noChangeArrowheads="1"/>
          </p:cNvSpPr>
          <p:nvPr/>
        </p:nvSpPr>
        <p:spPr bwMode="auto">
          <a:xfrm>
            <a:off x="4257675" y="3533775"/>
            <a:ext cx="4489450" cy="4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读一本好书</a:t>
            </a:r>
            <a:endParaRPr lang="zh-CN" altLang="en-US" sz="2400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33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3"/>
          <p:cNvSpPr>
            <a:spLocks noChangeArrowheads="1"/>
          </p:cNvSpPr>
          <p:nvPr/>
        </p:nvSpPr>
        <p:spPr bwMode="gray">
          <a:xfrm>
            <a:off x="4386264" y="3789363"/>
            <a:ext cx="504825" cy="576262"/>
          </a:xfrm>
          <a:prstGeom prst="chevron">
            <a:avLst>
              <a:gd name="adj" fmla="val 52514"/>
            </a:avLst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5080000" y="5529264"/>
            <a:ext cx="2057400" cy="57467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步步高升</a:t>
            </a:r>
            <a:endParaRPr lang="en-US" altLang="zh-CN" b="1" dirty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17412" name="Group 20"/>
          <p:cNvGrpSpPr>
            <a:grpSpLocks/>
          </p:cNvGrpSpPr>
          <p:nvPr/>
        </p:nvGrpSpPr>
        <p:grpSpPr bwMode="auto">
          <a:xfrm>
            <a:off x="5046663" y="3268662"/>
            <a:ext cx="2030412" cy="1636712"/>
            <a:chOff x="2208" y="1696"/>
            <a:chExt cx="1279" cy="1031"/>
          </a:xfrm>
        </p:grpSpPr>
        <p:sp>
          <p:nvSpPr>
            <p:cNvPr id="46" name="Oval 21"/>
            <p:cNvSpPr>
              <a:spLocks noChangeArrowheads="1"/>
            </p:cNvSpPr>
            <p:nvPr/>
          </p:nvSpPr>
          <p:spPr bwMode="gray">
            <a:xfrm>
              <a:off x="2208" y="2053"/>
              <a:ext cx="164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33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gray">
            <a:xfrm>
              <a:off x="2208" y="2053"/>
              <a:ext cx="164" cy="327"/>
            </a:xfrm>
            <a:prstGeom prst="ellipse">
              <a:avLst/>
            </a:prstGeom>
            <a:gradFill rotWithShape="1">
              <a:gsLst>
                <a:gs pos="0">
                  <a:srgbClr val="FF3399">
                    <a:alpha val="32001"/>
                  </a:srgbClr>
                </a:gs>
                <a:gs pos="100000">
                  <a:srgbClr val="7618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gray">
            <a:xfrm>
              <a:off x="2297" y="2053"/>
              <a:ext cx="1183" cy="327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9" name="Oval 24"/>
            <p:cNvSpPr>
              <a:spLocks noChangeArrowheads="1"/>
            </p:cNvSpPr>
            <p:nvPr/>
          </p:nvSpPr>
          <p:spPr bwMode="gray">
            <a:xfrm>
              <a:off x="2304" y="2051"/>
              <a:ext cx="1183" cy="327"/>
            </a:xfrm>
            <a:prstGeom prst="ellipse">
              <a:avLst/>
            </a:prstGeom>
            <a:gradFill rotWithShape="1">
              <a:gsLst>
                <a:gs pos="0">
                  <a:srgbClr val="A22061"/>
                </a:gs>
                <a:gs pos="100000">
                  <a:srgbClr val="FF33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50" name="Oval 25"/>
            <p:cNvSpPr>
              <a:spLocks noChangeArrowheads="1"/>
            </p:cNvSpPr>
            <p:nvPr/>
          </p:nvSpPr>
          <p:spPr bwMode="gray">
            <a:xfrm>
              <a:off x="2356" y="2053"/>
              <a:ext cx="106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7445" name="Group 26"/>
            <p:cNvGrpSpPr>
              <a:grpSpLocks/>
            </p:cNvGrpSpPr>
            <p:nvPr/>
          </p:nvGrpSpPr>
          <p:grpSpPr bwMode="auto">
            <a:xfrm>
              <a:off x="2373" y="1696"/>
              <a:ext cx="1031" cy="1031"/>
              <a:chOff x="4166" y="1706"/>
              <a:chExt cx="1252" cy="1252"/>
            </a:xfrm>
          </p:grpSpPr>
          <p:sp>
            <p:nvSpPr>
              <p:cNvPr id="53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4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5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6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52" name="Text Box 31"/>
            <p:cNvSpPr txBox="1">
              <a:spLocks noChangeArrowheads="1"/>
            </p:cNvSpPr>
            <p:nvPr/>
          </p:nvSpPr>
          <p:spPr bwMode="gray">
            <a:xfrm>
              <a:off x="2650" y="2077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kern="0" dirty="0" smtClean="0">
                  <a:solidFill>
                    <a:srgbClr val="000000"/>
                  </a:solidFill>
                </a:rPr>
                <a:t>工作</a:t>
              </a:r>
              <a:endParaRPr lang="en-US" altLang="zh-CN" sz="24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2057400" y="5573714"/>
            <a:ext cx="2057400" cy="57467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学业有成</a:t>
            </a:r>
            <a:endParaRPr lang="en-US" altLang="zh-CN" b="1" dirty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17414" name="Group 20"/>
          <p:cNvGrpSpPr>
            <a:grpSpLocks/>
          </p:cNvGrpSpPr>
          <p:nvPr/>
        </p:nvGrpSpPr>
        <p:grpSpPr bwMode="auto">
          <a:xfrm>
            <a:off x="2024063" y="3313112"/>
            <a:ext cx="2030412" cy="1636712"/>
            <a:chOff x="2208" y="1696"/>
            <a:chExt cx="1279" cy="1031"/>
          </a:xfrm>
        </p:grpSpPr>
        <p:sp>
          <p:nvSpPr>
            <p:cNvPr id="59" name="Oval 21"/>
            <p:cNvSpPr>
              <a:spLocks noChangeArrowheads="1"/>
            </p:cNvSpPr>
            <p:nvPr/>
          </p:nvSpPr>
          <p:spPr bwMode="gray">
            <a:xfrm>
              <a:off x="2208" y="2053"/>
              <a:ext cx="164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33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gray">
            <a:xfrm>
              <a:off x="2208" y="2053"/>
              <a:ext cx="164" cy="327"/>
            </a:xfrm>
            <a:prstGeom prst="ellipse">
              <a:avLst/>
            </a:prstGeom>
            <a:gradFill rotWithShape="1">
              <a:gsLst>
                <a:gs pos="0">
                  <a:srgbClr val="FF3399">
                    <a:alpha val="32001"/>
                  </a:srgbClr>
                </a:gs>
                <a:gs pos="100000">
                  <a:srgbClr val="7618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1" name="Oval 23"/>
            <p:cNvSpPr>
              <a:spLocks noChangeArrowheads="1"/>
            </p:cNvSpPr>
            <p:nvPr/>
          </p:nvSpPr>
          <p:spPr bwMode="gray">
            <a:xfrm>
              <a:off x="2297" y="2053"/>
              <a:ext cx="1183" cy="327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gray">
            <a:xfrm>
              <a:off x="2304" y="2051"/>
              <a:ext cx="1183" cy="327"/>
            </a:xfrm>
            <a:prstGeom prst="ellipse">
              <a:avLst/>
            </a:prstGeom>
            <a:gradFill rotWithShape="1">
              <a:gsLst>
                <a:gs pos="0">
                  <a:srgbClr val="A22061"/>
                </a:gs>
                <a:gs pos="100000">
                  <a:srgbClr val="FF33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3" name="Oval 25"/>
            <p:cNvSpPr>
              <a:spLocks noChangeArrowheads="1"/>
            </p:cNvSpPr>
            <p:nvPr/>
          </p:nvSpPr>
          <p:spPr bwMode="gray">
            <a:xfrm>
              <a:off x="2356" y="2053"/>
              <a:ext cx="106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7434" name="Group 26"/>
            <p:cNvGrpSpPr>
              <a:grpSpLocks/>
            </p:cNvGrpSpPr>
            <p:nvPr/>
          </p:nvGrpSpPr>
          <p:grpSpPr bwMode="auto">
            <a:xfrm>
              <a:off x="2373" y="1696"/>
              <a:ext cx="1031" cy="1031"/>
              <a:chOff x="4166" y="1706"/>
              <a:chExt cx="1252" cy="1252"/>
            </a:xfrm>
          </p:grpSpPr>
          <p:sp>
            <p:nvSpPr>
              <p:cNvPr id="66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67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68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69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65" name="Text Box 31"/>
            <p:cNvSpPr txBox="1">
              <a:spLocks noChangeArrowheads="1"/>
            </p:cNvSpPr>
            <p:nvPr/>
          </p:nvSpPr>
          <p:spPr bwMode="gray">
            <a:xfrm>
              <a:off x="2650" y="2077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kern="0" dirty="0" smtClean="0">
                  <a:solidFill>
                    <a:srgbClr val="000000"/>
                  </a:solidFill>
                </a:rPr>
                <a:t>学习</a:t>
              </a:r>
              <a:endParaRPr lang="en-US" altLang="zh-CN" sz="24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70" name="AutoShape 6"/>
          <p:cNvSpPr>
            <a:spLocks noChangeArrowheads="1"/>
          </p:cNvSpPr>
          <p:nvPr/>
        </p:nvSpPr>
        <p:spPr bwMode="auto">
          <a:xfrm>
            <a:off x="7986713" y="5591176"/>
            <a:ext cx="2057400" cy="57467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身体健康</a:t>
            </a:r>
            <a:endParaRPr lang="en-US" altLang="zh-CN" b="1" dirty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17416" name="Group 20"/>
          <p:cNvGrpSpPr>
            <a:grpSpLocks/>
          </p:cNvGrpSpPr>
          <p:nvPr/>
        </p:nvGrpSpPr>
        <p:grpSpPr bwMode="auto">
          <a:xfrm>
            <a:off x="7953376" y="3330577"/>
            <a:ext cx="2030413" cy="1636713"/>
            <a:chOff x="2208" y="1696"/>
            <a:chExt cx="1279" cy="1031"/>
          </a:xfrm>
        </p:grpSpPr>
        <p:sp>
          <p:nvSpPr>
            <p:cNvPr id="72" name="Oval 21"/>
            <p:cNvSpPr>
              <a:spLocks noChangeArrowheads="1"/>
            </p:cNvSpPr>
            <p:nvPr/>
          </p:nvSpPr>
          <p:spPr bwMode="gray">
            <a:xfrm>
              <a:off x="2208" y="2053"/>
              <a:ext cx="164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33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3" name="Oval 22"/>
            <p:cNvSpPr>
              <a:spLocks noChangeArrowheads="1"/>
            </p:cNvSpPr>
            <p:nvPr/>
          </p:nvSpPr>
          <p:spPr bwMode="gray">
            <a:xfrm>
              <a:off x="2208" y="2053"/>
              <a:ext cx="164" cy="327"/>
            </a:xfrm>
            <a:prstGeom prst="ellipse">
              <a:avLst/>
            </a:prstGeom>
            <a:gradFill rotWithShape="1">
              <a:gsLst>
                <a:gs pos="0">
                  <a:srgbClr val="FF3399">
                    <a:alpha val="32001"/>
                  </a:srgbClr>
                </a:gs>
                <a:gs pos="100000">
                  <a:srgbClr val="76184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4" name="Oval 23"/>
            <p:cNvSpPr>
              <a:spLocks noChangeArrowheads="1"/>
            </p:cNvSpPr>
            <p:nvPr/>
          </p:nvSpPr>
          <p:spPr bwMode="gray">
            <a:xfrm>
              <a:off x="2297" y="2053"/>
              <a:ext cx="1183" cy="327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5" name="Oval 24"/>
            <p:cNvSpPr>
              <a:spLocks noChangeArrowheads="1"/>
            </p:cNvSpPr>
            <p:nvPr/>
          </p:nvSpPr>
          <p:spPr bwMode="gray">
            <a:xfrm>
              <a:off x="2304" y="2051"/>
              <a:ext cx="1183" cy="327"/>
            </a:xfrm>
            <a:prstGeom prst="ellipse">
              <a:avLst/>
            </a:prstGeom>
            <a:gradFill rotWithShape="1">
              <a:gsLst>
                <a:gs pos="0">
                  <a:srgbClr val="A22061"/>
                </a:gs>
                <a:gs pos="100000">
                  <a:srgbClr val="FF33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6" name="Oval 25"/>
            <p:cNvSpPr>
              <a:spLocks noChangeArrowheads="1"/>
            </p:cNvSpPr>
            <p:nvPr/>
          </p:nvSpPr>
          <p:spPr bwMode="gray">
            <a:xfrm>
              <a:off x="2356" y="2053"/>
              <a:ext cx="106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7423" name="Group 26"/>
            <p:cNvGrpSpPr>
              <a:grpSpLocks/>
            </p:cNvGrpSpPr>
            <p:nvPr/>
          </p:nvGrpSpPr>
          <p:grpSpPr bwMode="auto">
            <a:xfrm>
              <a:off x="2373" y="1696"/>
              <a:ext cx="1031" cy="1031"/>
              <a:chOff x="4166" y="1706"/>
              <a:chExt cx="1252" cy="1252"/>
            </a:xfrm>
          </p:grpSpPr>
          <p:sp>
            <p:nvSpPr>
              <p:cNvPr id="79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1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2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" name="Text Box 31"/>
            <p:cNvSpPr txBox="1">
              <a:spLocks noChangeArrowheads="1"/>
            </p:cNvSpPr>
            <p:nvPr/>
          </p:nvSpPr>
          <p:spPr bwMode="gray">
            <a:xfrm>
              <a:off x="2650" y="2077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kern="0" dirty="0" smtClean="0">
                  <a:solidFill>
                    <a:srgbClr val="000000"/>
                  </a:solidFill>
                </a:rPr>
                <a:t>身体</a:t>
              </a:r>
              <a:endParaRPr lang="en-US" altLang="zh-CN" sz="24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83" name="AutoShape 3"/>
          <p:cNvSpPr>
            <a:spLocks noChangeArrowheads="1"/>
          </p:cNvSpPr>
          <p:nvPr/>
        </p:nvSpPr>
        <p:spPr bwMode="gray">
          <a:xfrm>
            <a:off x="7327901" y="3790951"/>
            <a:ext cx="504825" cy="576263"/>
          </a:xfrm>
          <a:prstGeom prst="chevron">
            <a:avLst>
              <a:gd name="adj" fmla="val 52514"/>
            </a:avLst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9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54"/>
          <p:cNvGrpSpPr>
            <a:grpSpLocks/>
          </p:cNvGrpSpPr>
          <p:nvPr/>
        </p:nvGrpSpPr>
        <p:grpSpPr bwMode="auto">
          <a:xfrm>
            <a:off x="3860800" y="2199592"/>
            <a:ext cx="7858331" cy="4183797"/>
            <a:chOff x="427885" y="1828800"/>
            <a:chExt cx="7858891" cy="4183798"/>
          </a:xfrm>
        </p:grpSpPr>
        <p:sp>
          <p:nvSpPr>
            <p:cNvPr id="36" name="AutoShape 3"/>
            <p:cNvSpPr>
              <a:spLocks noChangeArrowheads="1"/>
            </p:cNvSpPr>
            <p:nvPr/>
          </p:nvSpPr>
          <p:spPr bwMode="gray">
            <a:xfrm rot="-3626814">
              <a:off x="4564644" y="2539196"/>
              <a:ext cx="792163" cy="288946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FF0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gray">
            <a:xfrm rot="3465783">
              <a:off x="4615448" y="4647396"/>
              <a:ext cx="792163" cy="288946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FF0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gray">
            <a:xfrm rot="-7230978">
              <a:off x="3396161" y="2561421"/>
              <a:ext cx="792163" cy="288946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FF0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6"/>
            <p:cNvSpPr>
              <a:spLocks noChangeArrowheads="1"/>
            </p:cNvSpPr>
            <p:nvPr/>
          </p:nvSpPr>
          <p:spPr bwMode="gray">
            <a:xfrm rot="7535209">
              <a:off x="3357265" y="4614852"/>
              <a:ext cx="793750" cy="288946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FF0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7"/>
            <p:cNvSpPr>
              <a:spLocks noChangeArrowheads="1"/>
            </p:cNvSpPr>
            <p:nvPr/>
          </p:nvSpPr>
          <p:spPr bwMode="gray">
            <a:xfrm>
              <a:off x="5194105" y="3611562"/>
              <a:ext cx="792220" cy="288925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FF0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gray">
            <a:xfrm rot="10800000">
              <a:off x="2784108" y="3605212"/>
              <a:ext cx="863662" cy="288925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FF0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504688" y="3466980"/>
              <a:ext cx="3743592" cy="519351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571957" y="1876425"/>
              <a:ext cx="27148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这是一本讲述相对论发现的科普书籍（仅两百多页）</a:t>
              </a:r>
              <a:endParaRPr lang="zh-CN" altLang="en-US" sz="16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570975" y="1828800"/>
              <a:ext cx="266401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时间的形状</a:t>
              </a:r>
              <a:r>
                <a:rPr lang="en-US" altLang="zh-CN" sz="1600" kern="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——</a:t>
              </a:r>
              <a:r>
                <a:rPr lang="zh-CN" altLang="en-US" sz="1600" kern="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相对论史话</a:t>
              </a:r>
              <a:endParaRPr lang="zh-CN" altLang="en-US" sz="16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6467371" y="3581401"/>
              <a:ext cx="17479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dirty="0"/>
                <a:t>我可以保证，这真是一本很有趣的书。</a:t>
              </a:r>
              <a:endParaRPr lang="zh-CN" altLang="en-US" sz="16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5552906" y="5181601"/>
              <a:ext cx="273386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作者并未靠本书盈利，本书售卖的所有所得均给出版社继续发行</a:t>
              </a:r>
              <a:endParaRPr lang="zh-CN" altLang="en-US" sz="16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570975" y="3581400"/>
              <a:ext cx="17495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作者是汪洁</a:t>
              </a:r>
              <a:endParaRPr lang="zh-CN" altLang="en-US" sz="16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27885" y="5214938"/>
              <a:ext cx="27864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虽然看似高端，但是实际都是非常浅显易懂的语言</a:t>
              </a:r>
              <a:endParaRPr lang="zh-CN" altLang="en-US" sz="16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gray">
            <a:xfrm>
              <a:off x="2361803" y="3632200"/>
              <a:ext cx="304822" cy="304800"/>
            </a:xfrm>
            <a:prstGeom prst="ellipse">
              <a:avLst/>
            </a:prstGeom>
            <a:gradFill rotWithShape="1">
              <a:gsLst>
                <a:gs pos="0">
                  <a:srgbClr val="BC000D">
                    <a:gamma/>
                    <a:tint val="48627"/>
                    <a:invGamma/>
                  </a:srgbClr>
                </a:gs>
                <a:gs pos="100000">
                  <a:srgbClr val="BC000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gray">
            <a:xfrm>
              <a:off x="3276268" y="1981200"/>
              <a:ext cx="304822" cy="304800"/>
            </a:xfrm>
            <a:prstGeom prst="ellipse">
              <a:avLst/>
            </a:prstGeom>
            <a:gradFill rotWithShape="1">
              <a:gsLst>
                <a:gs pos="0">
                  <a:srgbClr val="BC000D">
                    <a:gamma/>
                    <a:tint val="48627"/>
                    <a:invGamma/>
                  </a:srgbClr>
                </a:gs>
                <a:gs pos="100000">
                  <a:srgbClr val="BC000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gray">
            <a:xfrm>
              <a:off x="5181404" y="1981200"/>
              <a:ext cx="304822" cy="304800"/>
            </a:xfrm>
            <a:prstGeom prst="ellipse">
              <a:avLst/>
            </a:prstGeom>
            <a:gradFill rotWithShape="1">
              <a:gsLst>
                <a:gs pos="0">
                  <a:srgbClr val="BC000D">
                    <a:gamma/>
                    <a:tint val="48627"/>
                    <a:invGamma/>
                  </a:srgbClr>
                </a:gs>
                <a:gs pos="100000">
                  <a:srgbClr val="BC000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gray">
            <a:xfrm>
              <a:off x="3200063" y="5181601"/>
              <a:ext cx="304822" cy="304800"/>
            </a:xfrm>
            <a:prstGeom prst="ellipse">
              <a:avLst/>
            </a:prstGeom>
            <a:gradFill rotWithShape="1">
              <a:gsLst>
                <a:gs pos="0">
                  <a:srgbClr val="BC000D">
                    <a:gamma/>
                    <a:tint val="48627"/>
                    <a:invGamma/>
                  </a:srgbClr>
                </a:gs>
                <a:gs pos="100000">
                  <a:srgbClr val="BC000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gray">
            <a:xfrm>
              <a:off x="5181404" y="5181601"/>
              <a:ext cx="304822" cy="304800"/>
            </a:xfrm>
            <a:prstGeom prst="ellipse">
              <a:avLst/>
            </a:prstGeom>
            <a:gradFill rotWithShape="1">
              <a:gsLst>
                <a:gs pos="0">
                  <a:srgbClr val="BC000D">
                    <a:gamma/>
                    <a:tint val="48627"/>
                    <a:invGamma/>
                  </a:srgbClr>
                </a:gs>
                <a:gs pos="100000">
                  <a:srgbClr val="BC000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gray">
            <a:xfrm>
              <a:off x="6095870" y="3619500"/>
              <a:ext cx="304822" cy="304800"/>
            </a:xfrm>
            <a:prstGeom prst="ellipse">
              <a:avLst/>
            </a:prstGeom>
            <a:gradFill rotWithShape="1">
              <a:gsLst>
                <a:gs pos="0">
                  <a:srgbClr val="BC000D">
                    <a:gamma/>
                    <a:tint val="48627"/>
                    <a:invGamma/>
                  </a:srgbClr>
                </a:gs>
                <a:gs pos="100000">
                  <a:srgbClr val="BC000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gray">
            <a:xfrm>
              <a:off x="3544575" y="3468568"/>
              <a:ext cx="259785" cy="519351"/>
            </a:xfrm>
            <a:prstGeom prst="ellipse">
              <a:avLst/>
            </a:prstGeom>
            <a:gradFill rotWithShape="1">
              <a:gsLst>
                <a:gs pos="0">
                  <a:srgbClr val="FF3B3B">
                    <a:gamma/>
                    <a:tint val="0"/>
                    <a:invGamma/>
                  </a:srgbClr>
                </a:gs>
                <a:gs pos="50000">
                  <a:srgbClr val="FF3B3B"/>
                </a:gs>
                <a:gs pos="100000">
                  <a:srgbClr val="FF3B3B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gray">
            <a:xfrm>
              <a:off x="3544575" y="3468568"/>
              <a:ext cx="259785" cy="519351"/>
            </a:xfrm>
            <a:prstGeom prst="ellipse">
              <a:avLst/>
            </a:prstGeom>
            <a:gradFill rotWithShape="1">
              <a:gsLst>
                <a:gs pos="0">
                  <a:srgbClr val="FF3B3B">
                    <a:alpha val="32001"/>
                  </a:srgbClr>
                </a:gs>
                <a:gs pos="100000">
                  <a:srgbClr val="FF3B3B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gray">
            <a:xfrm>
              <a:off x="3655708" y="3467774"/>
              <a:ext cx="1481243" cy="519351"/>
            </a:xfrm>
            <a:prstGeom prst="ellipse">
              <a:avLst/>
            </a:prstGeom>
            <a:gradFill rotWithShape="1">
              <a:gsLst>
                <a:gs pos="0">
                  <a:srgbClr val="FF3B3B">
                    <a:gamma/>
                    <a:shade val="54118"/>
                    <a:invGamma/>
                  </a:srgbClr>
                </a:gs>
                <a:gs pos="50000">
                  <a:srgbClr val="FF3B3B"/>
                </a:gs>
                <a:gs pos="100000">
                  <a:srgbClr val="FF3B3B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gray">
            <a:xfrm>
              <a:off x="3700162" y="3502699"/>
              <a:ext cx="1481243" cy="519351"/>
            </a:xfrm>
            <a:prstGeom prst="ellipse">
              <a:avLst/>
            </a:prstGeom>
            <a:gradFill rotWithShape="1">
              <a:gsLst>
                <a:gs pos="0">
                  <a:srgbClr val="FF3B3B">
                    <a:gamma/>
                    <a:shade val="63529"/>
                    <a:invGamma/>
                  </a:srgbClr>
                </a:gs>
                <a:gs pos="100000">
                  <a:srgbClr val="FF3B3B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gray">
            <a:xfrm>
              <a:off x="3730326" y="3469361"/>
              <a:ext cx="1333595" cy="51935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51263" y="3087688"/>
              <a:ext cx="1290638" cy="1277938"/>
              <a:chOff x="4166" y="1706"/>
              <a:chExt cx="1252" cy="1252"/>
            </a:xfrm>
          </p:grpSpPr>
          <p:sp>
            <p:nvSpPr>
              <p:cNvPr id="62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1" name="Text Box 32"/>
            <p:cNvSpPr txBox="1">
              <a:spLocks noChangeArrowheads="1"/>
            </p:cNvSpPr>
            <p:nvPr/>
          </p:nvSpPr>
          <p:spPr bwMode="gray">
            <a:xfrm>
              <a:off x="4000955" y="3560762"/>
              <a:ext cx="8002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400" kern="0" dirty="0" smtClean="0">
                  <a:solidFill>
                    <a:srgbClr val="000000"/>
                  </a:solidFill>
                  <a:latin typeface="Calibri" pitchFamily="34" charset="0"/>
                </a:rPr>
                <a:t>简介</a:t>
              </a:r>
              <a:endParaRPr lang="en-US" altLang="zh-CN" sz="2400" kern="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pic>
        <p:nvPicPr>
          <p:cNvPr id="1026" name="Picture 2" descr="http://b.hiphotos.baidu.com/baike/c0%3Dbaike80%2C5%2C5%2C80%2C26/sign=ff92ccd7cb1b9d169eca923392b7dfea/79f0f736afc379318301d821eec4b74543a911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1" y="1982560"/>
            <a:ext cx="3008063" cy="45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6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.hiphotos.baidu.com/baike/c0%3Dbaike80%2C5%2C5%2C80%2C26/sign=ff92ccd7cb1b9d169eca923392b7dfea/79f0f736afc379318301d821eec4b74543a911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1" y="1982560"/>
            <a:ext cx="3008063" cy="45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152900" y="2273300"/>
            <a:ext cx="764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我可以保证，这真是一本很有趣的书。跟随作者，你可以进入爱因斯坦的梦境，坐在牛顿老师的课堂，来到星光实验的现场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最近距离接触科学的真相。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中间的第六章是一段小说体的跨越半个多世纪的真实历史故事，这个故事尘封已久，现在很多年轻人甚至都不敢相信这就是现实，但真相往往比小说更惊人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最后四章是本书的下部。在下部中，作者将细致地剖析时空的真相，带你领略神奇的四维时空奇景，了解整个宇宙的终极图景，再回到原子的深处见识不可思议的微观世界，最后看一看当下物理学的最新进展</a:t>
            </a:r>
            <a:r>
              <a:rPr lang="en-US" altLang="zh-CN" dirty="0"/>
              <a:t>——</a:t>
            </a:r>
            <a:r>
              <a:rPr lang="zh-CN" altLang="en-US" dirty="0"/>
              <a:t>万物理论。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20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.hiphotos.baidu.com/baike/c0%3Dbaike80%2C5%2C5%2C80%2C26/sign=ff92ccd7cb1b9d169eca923392b7dfea/79f0f736afc379318301d821eec4b74543a911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1" y="1982560"/>
            <a:ext cx="3008063" cy="45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152900" y="2273300"/>
            <a:ext cx="7645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汪洁，科普作家。畅销书</a:t>
            </a:r>
            <a:r>
              <a:rPr lang="en-US" altLang="zh-CN" dirty="0"/>
              <a:t>《</a:t>
            </a:r>
            <a:r>
              <a:rPr lang="zh-CN" altLang="en-US" dirty="0"/>
              <a:t>时间的形状</a:t>
            </a:r>
            <a:r>
              <a:rPr lang="en-US" altLang="zh-CN" dirty="0"/>
              <a:t>——</a:t>
            </a:r>
            <a:r>
              <a:rPr lang="zh-CN" altLang="en-US" dirty="0"/>
              <a:t>相对论史话</a:t>
            </a:r>
            <a:r>
              <a:rPr lang="en-US" altLang="zh-CN" dirty="0"/>
              <a:t>》</a:t>
            </a:r>
            <a:r>
              <a:rPr lang="zh-CN" altLang="en-US" dirty="0"/>
              <a:t>作者，中科院上海天文台“天之文系列科普讲坛” 讲者，上海天文博物馆首席志愿者讲解员，浙江省科技馆“科学脱口秀”讲者，“万有青年大烩”讲者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生最大的愿望是，在老得快要死掉的时候，有这么几个陌生人对我说：我年轻的时候看过您写的科普书。虽然名字和内容现在都想不起来了，但当年看完以后我就毅然投身于自然科学，以至于今天有一点小小的成就，非常感谢您，祝您老一路走好。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现在最强烈的愿望是，在老得快要死掉之前，有更多的人邀请我做科普讲座，让我有机会影响更多的青少年，让他们爱上科学。特别申明：永久谢绝讲座费。</a:t>
            </a:r>
          </a:p>
        </p:txBody>
      </p:sp>
    </p:spTree>
    <p:extLst>
      <p:ext uri="{BB962C8B-B14F-4D97-AF65-F5344CB8AC3E}">
        <p14:creationId xmlns:p14="http://schemas.microsoft.com/office/powerpoint/2010/main" val="281274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57" y="510892"/>
            <a:ext cx="7620000" cy="6045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43957" y="2873790"/>
            <a:ext cx="7645400" cy="156966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在青原区文陂镇渼陂村，一直流行着渼陂彩擎。据称，这项活动始创于南宋初，距今已有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余年的历史。明清时期的渼陂文风鼎盛，经济繁荣，一系列喜闻乐见的民俗活动也逐渐兴盛起来。</a:t>
            </a:r>
            <a:endParaRPr lang="zh-CN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94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12" y="1858750"/>
            <a:ext cx="6306430" cy="42773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519" y="1858751"/>
            <a:ext cx="6654741" cy="427732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20605" y="3326870"/>
            <a:ext cx="6404627" cy="830997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小时候，妈妈为我洗脚，教我穿衣，吃饭。</a:t>
            </a:r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长大</a:t>
            </a:r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了，我们也要回报父母，为他们洗一次脚。</a:t>
            </a:r>
            <a:endParaRPr lang="zh-CN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67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9875" y="836613"/>
            <a:ext cx="4416594" cy="1209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600" kern="0" dirty="0">
                <a:solidFill>
                  <a:srgbClr val="C0504D">
                    <a:lumMod val="75000"/>
                  </a:srgbClr>
                </a:solidFill>
                <a:latin typeface="华文隶书" pitchFamily="2" charset="-122"/>
                <a:ea typeface="华文隶书" pitchFamily="2" charset="-122"/>
              </a:rPr>
              <a:t>谢谢观看！</a:t>
            </a:r>
            <a:endParaRPr lang="en-US" altLang="zh-CN" sz="6600" kern="0" dirty="0">
              <a:solidFill>
                <a:srgbClr val="C0504D">
                  <a:lumMod val="75000"/>
                </a:srgb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96451" y="4005263"/>
            <a:ext cx="735013" cy="241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prstClr val="white"/>
                </a:solidFill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</a:rPr>
              <a:t>www.1ppt.com/sucai/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背景：</a:t>
            </a:r>
            <a:r>
              <a:rPr lang="en-US" altLang="zh-CN" sz="100" dirty="0">
                <a:solidFill>
                  <a:prstClr val="white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prstClr val="white"/>
                </a:solidFill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</a:rPr>
              <a:t>www.1ppt.com/tubiao/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prstClr val="white"/>
                </a:solidFill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</a:rPr>
              <a:t>www.1ppt.com/powerpoint/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prstClr val="white"/>
                </a:solidFill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www.1ppt.com/fanwen/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prstClr val="white"/>
                </a:solidFill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</a:rPr>
              <a:t>www.1ppt.com/jiaoan/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" dirty="0">
                <a:solidFill>
                  <a:prstClr val="white"/>
                </a:solidFill>
              </a:rPr>
              <a:t>PPT</a:t>
            </a:r>
            <a:r>
              <a:rPr lang="zh-CN" altLang="en-US" sz="100" dirty="0">
                <a:solidFill>
                  <a:prstClr val="white"/>
                </a:solidFill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prstClr val="white"/>
                </a:solidFill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</a:rPr>
              <a:t>语文课件：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www.1ppt.com/kejian/yuwen/    </a:t>
            </a:r>
            <a:r>
              <a:rPr lang="zh-CN" altLang="en-US" sz="100" dirty="0">
                <a:solidFill>
                  <a:prstClr val="white"/>
                </a:solidFill>
              </a:rPr>
              <a:t>数学课件：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www.1ppt.com/kejian/shuxue/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</a:rPr>
              <a:t>英语课件：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www.1ppt.com/kejian/yingyu/    </a:t>
            </a:r>
            <a:r>
              <a:rPr lang="zh-CN" altLang="en-US" sz="100" dirty="0">
                <a:solidFill>
                  <a:prstClr val="white"/>
                </a:solidFill>
              </a:rPr>
              <a:t>美术课件：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www.1ppt.com/kejian/meishu/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</a:rPr>
              <a:t>科学课件：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www.1ppt.com/kejian/kexue/     </a:t>
            </a:r>
            <a:r>
              <a:rPr lang="zh-CN" altLang="en-US" sz="100" dirty="0">
                <a:solidFill>
                  <a:prstClr val="white"/>
                </a:solidFill>
              </a:rPr>
              <a:t>物理课件：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www.1ppt.com/kejian/wuli/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</a:rPr>
              <a:t>化学课件：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www.1ppt.com/kejian/huaxue/  </a:t>
            </a:r>
            <a:r>
              <a:rPr lang="zh-CN" altLang="en-US" sz="100" dirty="0">
                <a:solidFill>
                  <a:prstClr val="white"/>
                </a:solidFill>
              </a:rPr>
              <a:t>生物课件：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www.1ppt.com/kejian/shengwu/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" dirty="0">
                <a:solidFill>
                  <a:prstClr val="white"/>
                </a:solidFill>
              </a:rPr>
              <a:t>地理课件：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www.1ppt.com/kejian/dili/          </a:t>
            </a:r>
            <a:r>
              <a:rPr lang="zh-CN" altLang="en-US" sz="100" dirty="0">
                <a:solidFill>
                  <a:prstClr val="white"/>
                </a:solidFill>
              </a:rPr>
              <a:t>历史课件：</a:t>
            </a:r>
            <a:r>
              <a:rPr lang="en-US" altLang="zh-CN" sz="100" dirty="0">
                <a:solidFill>
                  <a:prstClr val="white"/>
                </a:solidFill>
              </a:rPr>
              <a:t>www.1ppt.com/kejian/lishi/        </a:t>
            </a:r>
          </a:p>
        </p:txBody>
      </p:sp>
    </p:spTree>
    <p:extLst>
      <p:ext uri="{BB962C8B-B14F-4D97-AF65-F5344CB8AC3E}">
        <p14:creationId xmlns:p14="http://schemas.microsoft.com/office/powerpoint/2010/main" val="337085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526186</TotalTime>
  <Words>616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华文隶书</vt:lpstr>
      <vt:lpstr>华文细黑</vt:lpstr>
      <vt:lpstr>宋体</vt:lpstr>
      <vt:lpstr>微软雅黑</vt:lpstr>
      <vt:lpstr>Arial</vt:lpstr>
      <vt:lpstr>Calibri</vt:lpstr>
      <vt:lpstr>Verdana</vt:lpstr>
      <vt:lpstr>第一PPT：www.1ppt.com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昌维</dc:creator>
  <cp:lastModifiedBy>昌维</cp:lastModifiedBy>
  <cp:revision>27</cp:revision>
  <dcterms:created xsi:type="dcterms:W3CDTF">2016-02-21T05:25:02Z</dcterms:created>
  <dcterms:modified xsi:type="dcterms:W3CDTF">2016-02-24T14:44:30Z</dcterms:modified>
</cp:coreProperties>
</file>