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7CB0D-0C93-4D4C-8D0C-8537FD8E8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3D69BA-0231-4E65-95DF-5D26CE59B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0BBCD9-80AF-47C2-B61F-D4EFBBD4B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4034-318E-4AA3-8174-9575A867FB88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BFB6E1-5700-4905-B22B-BBDF21595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1AAEB-CD32-46E7-915C-17C84559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85375-9259-4B06-9C38-1C5E3BAF4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14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1A0A0-C493-4DDC-81BD-0BAB6919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B74B33-CF67-4153-B5A3-EA19C4311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4964C6-C9E4-471B-B3A6-C30957164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4034-318E-4AA3-8174-9575A867FB88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874FAF-EDB6-4EF9-9420-0E7853AEF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F9986D-D481-4AD0-8D27-B93BA335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85375-9259-4B06-9C38-1C5E3BAF4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35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8D2325-834D-4229-A263-6A4781847A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EAD38E-8190-4054-AC23-41295ACC6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9ADEE1-EAAB-41E5-8E7E-25BD2AB99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4034-318E-4AA3-8174-9575A867FB88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8A3A2D-A418-4287-A99A-17738E007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C8EA70-1783-45D1-BCC9-6288E550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85375-9259-4B06-9C38-1C5E3BAF4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4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6E0DB-6C22-4CAD-ADFF-AE999B16A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9A59B3-7B27-4D34-BC12-0948F2FC7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71445E-3DD8-454F-8F5E-A2157C016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4034-318E-4AA3-8174-9575A867FB88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69D517-7093-4FD7-8FB5-9798682B7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80552E-E18F-400C-9DF9-57F035D10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85375-9259-4B06-9C38-1C5E3BAF4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4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4F8E8-294A-4B5F-9F9F-CEEEAB2B6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D9F9E1-43A0-4C1C-B724-87858FCB5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F92519-E59C-49A5-B290-2BC36C188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4034-318E-4AA3-8174-9575A867FB88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047FD9-CEE4-4CC0-BC3F-52441BF2D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101FFC-7C89-4A6E-A014-7B4ADB63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85375-9259-4B06-9C38-1C5E3BAF4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04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791E4-6B73-49B0-877A-292B89F1B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E954A-02FF-4D01-8625-998BA8800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D19FBD-F10A-42B9-98D1-84FE663FE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2BA58A-B04F-4E2E-8E47-EDCB1EA58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4034-318E-4AA3-8174-9575A867FB88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772F0E-AB8D-4A31-BC3C-98CEF170D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CAC33A-6CDF-44AE-9B1F-E4D77649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85375-9259-4B06-9C38-1C5E3BAF4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625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805C9-F08C-4030-B707-A57B1F644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AAF800-D9CB-45DB-A729-855368E2E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A884F5-DCAA-45CF-A806-D4987A8EC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FC6B37-958C-4226-B037-18FF1A148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51F6DE-AC8E-48E8-A187-C4810CD17E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D696EF-3AF4-4426-BFDC-58701B9AD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4034-318E-4AA3-8174-9575A867FB88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D1049D-93D8-4C0D-AF31-EFF921D8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9D666A-56FB-4107-AAA3-4536122F1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85375-9259-4B06-9C38-1C5E3BAF4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75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30F4C-E177-4480-B9BB-F04681F91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8AF11A-6E59-476D-A9C3-F117C3D0D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4034-318E-4AA3-8174-9575A867FB88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C929F1-F498-4445-A106-A3A9CE990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79AB8F-08ED-4953-BD6D-4768A8DD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85375-9259-4B06-9C38-1C5E3BAF4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449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BEA8D3-F917-4A91-A3F0-9E92126A2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4034-318E-4AA3-8174-9575A867FB88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9611CF-95A5-4DCD-AB52-24F6F0DA3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21BC9A-8ECD-4B44-B1C2-137A32DAE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85375-9259-4B06-9C38-1C5E3BAF4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11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95843-9707-4FCF-B592-85FC3BFE9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3BB76-9D22-40C8-AFF2-CAD6C6389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469C31-25EE-4EC3-8B85-1A0535584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23EC22-CCAA-43DE-8360-0D7FFB651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4034-318E-4AA3-8174-9575A867FB88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7DDD75-8DC9-4144-8739-551582DF3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6C6EAF-1FA6-4E2F-8358-998E9079A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85375-9259-4B06-9C38-1C5E3BAF4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32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B7C06-6A7C-4DF6-9F0B-E841C4E43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2B2D3B-FB4A-4101-A0D4-21EE62DB9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0705A1-0860-4204-BDA4-CCEA5D64F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3A9B60-E045-490C-AB34-B0CBC09AF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4034-318E-4AA3-8174-9575A867FB88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16758C-0264-48B2-8113-91DD7F758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260076-4529-4A05-8566-47F22393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85375-9259-4B06-9C38-1C5E3BAF4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57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7D8602-90BE-40B9-AAA2-7B0D9F04B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434620-D91D-48BF-9685-C0DB74B5F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3A4DFA-9175-482D-B023-A6E5651AA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64034-318E-4AA3-8174-9575A867FB88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C6BAC3-C046-433B-9FA4-4BA2FA2D8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324AF-8259-4E82-B2AC-988B617F3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85375-9259-4B06-9C38-1C5E3BAF4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87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952817A3-1F27-41F7-95AA-220B92648A7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85800" y="331788"/>
            <a:ext cx="4648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시스템 수행 시나리오</a:t>
            </a:r>
          </a:p>
        </p:txBody>
      </p:sp>
      <p:pic>
        <p:nvPicPr>
          <p:cNvPr id="22" name="내용 개체 틀 2" descr="불꽃 단색으로 채워진">
            <a:extLst>
              <a:ext uri="{FF2B5EF4-FFF2-40B4-BE49-F238E27FC236}">
                <a16:creationId xmlns:a16="http://schemas.microsoft.com/office/drawing/2014/main" id="{A733C3EB-C0FA-43A4-912B-33CB76BDD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671220" y="1468861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그래픽 9" descr="보안 카메라 단색으로 채워진">
            <a:extLst>
              <a:ext uri="{FF2B5EF4-FFF2-40B4-BE49-F238E27FC236}">
                <a16:creationId xmlns:a16="http://schemas.microsoft.com/office/drawing/2014/main" id="{8907C91F-C6F2-4437-A9C6-B54CE9BFF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990" y="1401871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그래픽 22" descr="오른쪽 화살표 단색으로 채워진">
            <a:extLst>
              <a:ext uri="{FF2B5EF4-FFF2-40B4-BE49-F238E27FC236}">
                <a16:creationId xmlns:a16="http://schemas.microsoft.com/office/drawing/2014/main" id="{04C92523-74C0-47C7-BAC1-63AB9D879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639" y="1872760"/>
            <a:ext cx="6731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그래픽 44" descr="오른쪽 화살표 단색으로 채워진">
            <a:extLst>
              <a:ext uri="{FF2B5EF4-FFF2-40B4-BE49-F238E27FC236}">
                <a16:creationId xmlns:a16="http://schemas.microsoft.com/office/drawing/2014/main" id="{40EE5EA7-E4F5-4CF1-92EC-5922FE434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791" y="1872760"/>
            <a:ext cx="6731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그래픽 33" descr="사이렌 단색으로 채워진">
            <a:extLst>
              <a:ext uri="{FF2B5EF4-FFF2-40B4-BE49-F238E27FC236}">
                <a16:creationId xmlns:a16="http://schemas.microsoft.com/office/drawing/2014/main" id="{7AA7D6E2-9175-4231-AC01-C00F1F4AF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390" y="442889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그래픽 35" descr="종 단색으로 채워진">
            <a:extLst>
              <a:ext uri="{FF2B5EF4-FFF2-40B4-BE49-F238E27FC236}">
                <a16:creationId xmlns:a16="http://schemas.microsoft.com/office/drawing/2014/main" id="{12611F25-1169-4270-8C68-393CAE5A4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790" y="442889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그래픽 38" descr="위성 안테나 단색으로 채워진">
            <a:extLst>
              <a:ext uri="{FF2B5EF4-FFF2-40B4-BE49-F238E27FC236}">
                <a16:creationId xmlns:a16="http://schemas.microsoft.com/office/drawing/2014/main" id="{FAE979A8-069F-493E-BC30-A35EAFD7A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892" y="442889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그래픽 40" descr="사람들 집단  단색으로 채워진">
            <a:extLst>
              <a:ext uri="{FF2B5EF4-FFF2-40B4-BE49-F238E27FC236}">
                <a16:creationId xmlns:a16="http://schemas.microsoft.com/office/drawing/2014/main" id="{EE766DD1-50C3-462D-95A7-2D2E3CEEE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785" y="442889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4889F92-8C24-4279-A80B-D90B00C49D5C}"/>
              </a:ext>
            </a:extLst>
          </p:cNvPr>
          <p:cNvSpPr txBox="1"/>
          <p:nvPr/>
        </p:nvSpPr>
        <p:spPr>
          <a:xfrm>
            <a:off x="3588670" y="2658366"/>
            <a:ext cx="10795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400" dirty="0">
                <a:solidFill>
                  <a:srgbClr val="4D4D4D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화재 발생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F7A671-9455-4A17-A111-E04AAD8DDFBD}"/>
              </a:ext>
            </a:extLst>
          </p:cNvPr>
          <p:cNvSpPr txBox="1"/>
          <p:nvPr/>
        </p:nvSpPr>
        <p:spPr>
          <a:xfrm>
            <a:off x="5835238" y="2483754"/>
            <a:ext cx="302703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400" dirty="0">
                <a:solidFill>
                  <a:srgbClr val="4D4D4D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학습된</a:t>
            </a:r>
            <a:r>
              <a:rPr kumimoji="1" lang="en-US" altLang="ko-KR" sz="1400" dirty="0">
                <a:solidFill>
                  <a:srgbClr val="4D4D4D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1" lang="ko-KR" altLang="en-US" sz="1400" dirty="0">
                <a:solidFill>
                  <a:srgbClr val="4D4D4D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알고리즘 분석</a:t>
            </a:r>
            <a:r>
              <a:rPr kumimoji="1" lang="en-US" altLang="ko-KR" sz="1400" dirty="0">
                <a:solidFill>
                  <a:srgbClr val="4D4D4D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kumimoji="1" lang="ko-KR" altLang="en-US" sz="1400" dirty="0">
                <a:solidFill>
                  <a:srgbClr val="4D4D4D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불꽃</a:t>
            </a:r>
            <a:r>
              <a:rPr kumimoji="1" lang="en-US" altLang="ko-KR" sz="1400" dirty="0">
                <a:solidFill>
                  <a:srgbClr val="4D4D4D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kumimoji="1" lang="ko-KR" altLang="en-US" sz="1400" dirty="0">
                <a:solidFill>
                  <a:srgbClr val="4D4D4D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연기</a:t>
            </a:r>
            <a:r>
              <a:rPr kumimoji="1" lang="en-US" altLang="ko-KR" sz="1400" dirty="0">
                <a:solidFill>
                  <a:srgbClr val="4D4D4D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kumimoji="1" lang="ko-KR" altLang="en-US" sz="1400" dirty="0">
                <a:solidFill>
                  <a:srgbClr val="4D4D4D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을 통해</a:t>
            </a:r>
            <a:endParaRPr kumimoji="1" lang="en-US" altLang="ko-KR" sz="1400" dirty="0">
              <a:solidFill>
                <a:srgbClr val="4D4D4D">
                  <a:lumMod val="50000"/>
                </a:srgb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400" dirty="0">
                <a:solidFill>
                  <a:srgbClr val="4D4D4D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화재 상황 </a:t>
            </a:r>
            <a:r>
              <a:rPr kumimoji="1" lang="en-US" altLang="ko-KR" sz="1400" dirty="0">
                <a:solidFill>
                  <a:srgbClr val="4D4D4D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kumimoji="1" lang="ko-KR" altLang="en-US" sz="1400" dirty="0">
                <a:solidFill>
                  <a:srgbClr val="4D4D4D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 인식</a:t>
            </a:r>
            <a:endParaRPr kumimoji="1" lang="en-US" altLang="ko-KR" sz="1400" dirty="0">
              <a:solidFill>
                <a:srgbClr val="4D4D4D">
                  <a:lumMod val="50000"/>
                </a:srgb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47FEFF-6AD8-4B75-B7ED-819EFCF1A84F}"/>
              </a:ext>
            </a:extLst>
          </p:cNvPr>
          <p:cNvSpPr txBox="1"/>
          <p:nvPr/>
        </p:nvSpPr>
        <p:spPr>
          <a:xfrm>
            <a:off x="5622189" y="5617936"/>
            <a:ext cx="15208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400" dirty="0">
                <a:solidFill>
                  <a:srgbClr val="4D4D4D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화재 경보 알림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08602C-CA42-461A-AF08-1A0C8C0735E2}"/>
              </a:ext>
            </a:extLst>
          </p:cNvPr>
          <p:cNvSpPr txBox="1"/>
          <p:nvPr/>
        </p:nvSpPr>
        <p:spPr>
          <a:xfrm>
            <a:off x="3285133" y="5510780"/>
            <a:ext cx="1506537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400" dirty="0">
                <a:solidFill>
                  <a:srgbClr val="4D4D4D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감지된 정보를 사용자에게 전송</a:t>
            </a:r>
          </a:p>
        </p:txBody>
      </p:sp>
      <p:pic>
        <p:nvPicPr>
          <p:cNvPr id="35" name="Picture 18">
            <a:extLst>
              <a:ext uri="{FF2B5EF4-FFF2-40B4-BE49-F238E27FC236}">
                <a16:creationId xmlns:a16="http://schemas.microsoft.com/office/drawing/2014/main" id="{BD8BED68-858F-417B-B0F3-D7494C8DE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390" y="140187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4C5D508-999C-4EBA-BFAF-4974BA0491D5}"/>
              </a:ext>
            </a:extLst>
          </p:cNvPr>
          <p:cNvSpPr txBox="1"/>
          <p:nvPr/>
        </p:nvSpPr>
        <p:spPr>
          <a:xfrm>
            <a:off x="7743020" y="5472422"/>
            <a:ext cx="15065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400" dirty="0">
                <a:solidFill>
                  <a:srgbClr val="4D4D4D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화재 발생 시각</a:t>
            </a:r>
            <a:endParaRPr kumimoji="1" lang="en-US" altLang="ko-KR" sz="1400" dirty="0">
              <a:solidFill>
                <a:srgbClr val="4D4D4D">
                  <a:lumMod val="50000"/>
                </a:srgb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400" dirty="0">
                <a:solidFill>
                  <a:srgbClr val="4D4D4D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전후 상황 녹화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153ED8-4AAF-467B-A6C3-1DF5C944A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97" y="1401871"/>
            <a:ext cx="914401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B7386A6-ED75-45EF-8192-EDE84F54B625}"/>
              </a:ext>
            </a:extLst>
          </p:cNvPr>
          <p:cNvSpPr txBox="1"/>
          <p:nvPr/>
        </p:nvSpPr>
        <p:spPr>
          <a:xfrm>
            <a:off x="311173" y="2483754"/>
            <a:ext cx="20254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dirty="0">
                <a:solidFill>
                  <a:srgbClr val="4D4D4D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CNN</a:t>
            </a:r>
            <a:r>
              <a:rPr kumimoji="1" lang="ko-KR" altLang="en-US" sz="1400" dirty="0">
                <a:solidFill>
                  <a:srgbClr val="4D4D4D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알고리즘을 통한</a:t>
            </a:r>
            <a:endParaRPr kumimoji="1" lang="en-US" altLang="ko-KR" sz="1400" dirty="0">
              <a:solidFill>
                <a:srgbClr val="4D4D4D">
                  <a:lumMod val="50000"/>
                </a:srgb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400" dirty="0">
                <a:solidFill>
                  <a:srgbClr val="4D4D4D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화재 데이터 딥러닝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09BC37F-45F0-49D0-8158-306A5F0DF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661" y="4428898"/>
            <a:ext cx="1021557" cy="102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73029B4-3893-4030-BBB3-85BA545954AB}"/>
              </a:ext>
            </a:extLst>
          </p:cNvPr>
          <p:cNvSpPr/>
          <p:nvPr/>
        </p:nvSpPr>
        <p:spPr>
          <a:xfrm>
            <a:off x="2558898" y="4005665"/>
            <a:ext cx="7060814" cy="239277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5B4709-114D-4A9C-824B-7990C665B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448" y="1468861"/>
            <a:ext cx="847410" cy="84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그래픽 22" descr="오른쪽 화살표 단색으로 채워진">
            <a:extLst>
              <a:ext uri="{FF2B5EF4-FFF2-40B4-BE49-F238E27FC236}">
                <a16:creationId xmlns:a16="http://schemas.microsoft.com/office/drawing/2014/main" id="{67A624A0-383A-49E5-A51B-A9C2B5C81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276" y="1878317"/>
            <a:ext cx="6731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4EACAB2-3A23-4347-8550-7EF1A235B4EA}"/>
              </a:ext>
            </a:extLst>
          </p:cNvPr>
          <p:cNvSpPr txBox="1"/>
          <p:nvPr/>
        </p:nvSpPr>
        <p:spPr>
          <a:xfrm>
            <a:off x="9297632" y="2483754"/>
            <a:ext cx="302703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400" dirty="0">
                <a:solidFill>
                  <a:srgbClr val="4D4D4D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부착된 불꽃 감지 센서와 </a:t>
            </a:r>
            <a:endParaRPr kumimoji="1" lang="en-US" altLang="ko-KR" sz="1400" dirty="0">
              <a:solidFill>
                <a:srgbClr val="4D4D4D">
                  <a:lumMod val="50000"/>
                </a:srgb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400" dirty="0">
                <a:solidFill>
                  <a:srgbClr val="4D4D4D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가스 감지 센서로 </a:t>
            </a:r>
            <a:endParaRPr kumimoji="1" lang="en-US" altLang="ko-KR" sz="1400" dirty="0">
              <a:solidFill>
                <a:srgbClr val="4D4D4D">
                  <a:lumMod val="50000"/>
                </a:srgb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400" dirty="0">
                <a:solidFill>
                  <a:srgbClr val="4D4D4D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화재 상황 </a:t>
            </a:r>
            <a:r>
              <a:rPr kumimoji="1" lang="en-US" altLang="ko-KR" sz="1400" dirty="0">
                <a:solidFill>
                  <a:srgbClr val="4D4D4D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kumimoji="1" lang="ko-KR" altLang="en-US" sz="1400" dirty="0">
                <a:solidFill>
                  <a:srgbClr val="4D4D4D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 인식</a:t>
            </a:r>
            <a:endParaRPr kumimoji="1" lang="en-US" altLang="ko-KR" sz="1400" dirty="0">
              <a:solidFill>
                <a:srgbClr val="4D4D4D">
                  <a:lumMod val="50000"/>
                </a:srgb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9" name="그래픽 22" descr="오른쪽 화살표 단색으로 채워진">
            <a:extLst>
              <a:ext uri="{FF2B5EF4-FFF2-40B4-BE49-F238E27FC236}">
                <a16:creationId xmlns:a16="http://schemas.microsoft.com/office/drawing/2014/main" id="{0CC423F8-A3D7-445A-9D2F-F3E166CB6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08840">
            <a:off x="9712348" y="3355685"/>
            <a:ext cx="6731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7946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78E0684-B43A-4A46-9E9D-D480E4CCB78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85800" y="331788"/>
            <a:ext cx="567793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화재를 감지하는 시나리오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pic>
        <p:nvPicPr>
          <p:cNvPr id="5" name="내용 개체 틀 2" descr="불꽃 단색으로 채워진">
            <a:extLst>
              <a:ext uri="{FF2B5EF4-FFF2-40B4-BE49-F238E27FC236}">
                <a16:creationId xmlns:a16="http://schemas.microsoft.com/office/drawing/2014/main" id="{A516B827-EDDE-408A-8F04-2307B1115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76123" y="154950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68DBD9-362A-48EA-912F-5681C106BCB3}"/>
              </a:ext>
            </a:extLst>
          </p:cNvPr>
          <p:cNvSpPr txBox="1"/>
          <p:nvPr/>
        </p:nvSpPr>
        <p:spPr>
          <a:xfrm>
            <a:off x="988542" y="2739010"/>
            <a:ext cx="12603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400" dirty="0">
                <a:solidFill>
                  <a:srgbClr val="4D4D4D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화재 발생</a:t>
            </a:r>
            <a:endParaRPr kumimoji="1" lang="en-US" altLang="ko-KR" sz="1400" dirty="0">
              <a:solidFill>
                <a:srgbClr val="4D4D4D">
                  <a:lumMod val="50000"/>
                </a:srgb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래픽 44" descr="오른쪽 화살표 단색으로 채워진">
            <a:extLst>
              <a:ext uri="{FF2B5EF4-FFF2-40B4-BE49-F238E27FC236}">
                <a16:creationId xmlns:a16="http://schemas.microsoft.com/office/drawing/2014/main" id="{96D21BA2-999D-4355-AFF2-F15A61D43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699" y="2127355"/>
            <a:ext cx="1814169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래픽 9" descr="보안 카메라 단색으로 채워진">
            <a:extLst>
              <a:ext uri="{FF2B5EF4-FFF2-40B4-BE49-F238E27FC236}">
                <a16:creationId xmlns:a16="http://schemas.microsoft.com/office/drawing/2014/main" id="{7AA2FC96-6DE4-459E-BDDC-E9F565248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045" y="154950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08C511-ACAB-4251-99CE-979E33D0EADA}"/>
              </a:ext>
            </a:extLst>
          </p:cNvPr>
          <p:cNvSpPr txBox="1"/>
          <p:nvPr/>
        </p:nvSpPr>
        <p:spPr>
          <a:xfrm>
            <a:off x="4585045" y="2523566"/>
            <a:ext cx="181417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400" dirty="0">
                <a:solidFill>
                  <a:srgbClr val="4D4D4D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카메라</a:t>
            </a:r>
            <a:endParaRPr kumimoji="1" lang="en-US" altLang="ko-KR" sz="1400" dirty="0">
              <a:solidFill>
                <a:srgbClr val="4D4D4D">
                  <a:lumMod val="50000"/>
                </a:srgb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 algn="ctr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kumimoji="1" lang="ko-KR" altLang="en-US" sz="1400" dirty="0">
                <a:solidFill>
                  <a:srgbClr val="4D4D4D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영상 분석으로</a:t>
            </a:r>
            <a:endParaRPr kumimoji="1" lang="en-US" altLang="ko-KR" sz="1400" dirty="0">
              <a:solidFill>
                <a:srgbClr val="4D4D4D">
                  <a:lumMod val="50000"/>
                </a:srgb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400" dirty="0">
                <a:solidFill>
                  <a:srgbClr val="4D4D4D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화재 상황 </a:t>
            </a:r>
            <a:r>
              <a:rPr kumimoji="1" lang="en-US" altLang="ko-KR" sz="1400" dirty="0">
                <a:solidFill>
                  <a:srgbClr val="4D4D4D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kumimoji="1" lang="ko-KR" altLang="en-US" sz="1400" dirty="0">
                <a:solidFill>
                  <a:srgbClr val="4D4D4D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 인식</a:t>
            </a:r>
          </a:p>
        </p:txBody>
      </p:sp>
      <p:pic>
        <p:nvPicPr>
          <p:cNvPr id="10" name="Picture 18">
            <a:extLst>
              <a:ext uri="{FF2B5EF4-FFF2-40B4-BE49-F238E27FC236}">
                <a16:creationId xmlns:a16="http://schemas.microsoft.com/office/drawing/2014/main" id="{684B50BA-A926-4CDD-B4B4-5A18D66EE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445" y="154950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B2A8767-BE0D-4892-9956-6614F242B259}"/>
              </a:ext>
            </a:extLst>
          </p:cNvPr>
          <p:cNvSpPr txBox="1"/>
          <p:nvPr/>
        </p:nvSpPr>
        <p:spPr>
          <a:xfrm>
            <a:off x="2674718" y="2085423"/>
            <a:ext cx="10795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400" dirty="0">
                <a:solidFill>
                  <a:srgbClr val="4D4D4D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위험 상황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9A45CB0-D75F-463C-8476-8476ED7A5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773" y="1652680"/>
            <a:ext cx="740718" cy="74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48CC9F-4F70-4977-975C-1973A79B361B}"/>
              </a:ext>
            </a:extLst>
          </p:cNvPr>
          <p:cNvSpPr txBox="1"/>
          <p:nvPr/>
        </p:nvSpPr>
        <p:spPr>
          <a:xfrm>
            <a:off x="6495302" y="2523566"/>
            <a:ext cx="181417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400" dirty="0">
                <a:solidFill>
                  <a:srgbClr val="4D4D4D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센서</a:t>
            </a:r>
            <a:endParaRPr kumimoji="1" lang="en-US" altLang="ko-KR" sz="1400" dirty="0">
              <a:solidFill>
                <a:srgbClr val="4D4D4D">
                  <a:lumMod val="50000"/>
                </a:srgb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 algn="ctr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kumimoji="1" lang="ko-KR" altLang="en-US" sz="1400" dirty="0">
                <a:solidFill>
                  <a:srgbClr val="4D4D4D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센서 감지로 </a:t>
            </a:r>
            <a:endParaRPr kumimoji="1" lang="en-US" altLang="ko-KR" sz="1400" dirty="0">
              <a:solidFill>
                <a:srgbClr val="4D4D4D">
                  <a:lumMod val="50000"/>
                </a:srgb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400" dirty="0">
                <a:solidFill>
                  <a:srgbClr val="4D4D4D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화재 상황 </a:t>
            </a:r>
            <a:r>
              <a:rPr kumimoji="1" lang="en-US" altLang="ko-KR" sz="1400" dirty="0">
                <a:solidFill>
                  <a:srgbClr val="4D4D4D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kumimoji="1" lang="ko-KR" altLang="en-US" sz="1400" dirty="0">
                <a:solidFill>
                  <a:srgbClr val="4D4D4D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 인식</a:t>
            </a:r>
          </a:p>
        </p:txBody>
      </p:sp>
    </p:spTree>
    <p:extLst>
      <p:ext uri="{BB962C8B-B14F-4D97-AF65-F5344CB8AC3E}">
        <p14:creationId xmlns:p14="http://schemas.microsoft.com/office/powerpoint/2010/main" val="160679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78E0684-B43A-4A46-9E9D-D480E4CCB78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85800" y="331788"/>
            <a:ext cx="567793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화재 경보 알림 시나리오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8DBD9-362A-48EA-912F-5681C106BCB3}"/>
              </a:ext>
            </a:extLst>
          </p:cNvPr>
          <p:cNvSpPr txBox="1"/>
          <p:nvPr/>
        </p:nvSpPr>
        <p:spPr>
          <a:xfrm>
            <a:off x="957440" y="2733747"/>
            <a:ext cx="12603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400" dirty="0">
                <a:solidFill>
                  <a:srgbClr val="4D4D4D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카메라</a:t>
            </a:r>
            <a:endParaRPr kumimoji="1" lang="en-US" altLang="ko-KR" sz="1400" dirty="0">
              <a:solidFill>
                <a:srgbClr val="4D4D4D">
                  <a:lumMod val="50000"/>
                </a:srgb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래픽 44" descr="오른쪽 화살표 단색으로 채워진">
            <a:extLst>
              <a:ext uri="{FF2B5EF4-FFF2-40B4-BE49-F238E27FC236}">
                <a16:creationId xmlns:a16="http://schemas.microsoft.com/office/drawing/2014/main" id="{96D21BA2-999D-4355-AFF2-F15A61D43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600" y="2127355"/>
            <a:ext cx="1814169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08C511-ACAB-4251-99CE-979E33D0EADA}"/>
              </a:ext>
            </a:extLst>
          </p:cNvPr>
          <p:cNvSpPr txBox="1"/>
          <p:nvPr/>
        </p:nvSpPr>
        <p:spPr>
          <a:xfrm>
            <a:off x="5585946" y="2523566"/>
            <a:ext cx="18141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dirty="0">
                <a:solidFill>
                  <a:srgbClr val="4D4D4D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Web</a:t>
            </a:r>
          </a:p>
          <a:p>
            <a:pPr marL="285750" indent="-285750" algn="ctr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kumimoji="1" lang="ko-KR" altLang="en-US" sz="1400" dirty="0">
                <a:solidFill>
                  <a:srgbClr val="4D4D4D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화재 경보 알림</a:t>
            </a:r>
            <a:endParaRPr kumimoji="1" lang="en-US" altLang="ko-KR" sz="1400" dirty="0">
              <a:solidFill>
                <a:srgbClr val="4D4D4D">
                  <a:lumMod val="50000"/>
                </a:srgb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2A8767-BE0D-4892-9956-6614F242B259}"/>
              </a:ext>
            </a:extLst>
          </p:cNvPr>
          <p:cNvSpPr txBox="1"/>
          <p:nvPr/>
        </p:nvSpPr>
        <p:spPr>
          <a:xfrm>
            <a:off x="3675619" y="2085423"/>
            <a:ext cx="10795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400" dirty="0">
                <a:solidFill>
                  <a:srgbClr val="4D4D4D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화재 감지</a:t>
            </a:r>
          </a:p>
        </p:txBody>
      </p:sp>
      <p:pic>
        <p:nvPicPr>
          <p:cNvPr id="13" name="그래픽 9" descr="보안 카메라 단색으로 채워진">
            <a:extLst>
              <a:ext uri="{FF2B5EF4-FFF2-40B4-BE49-F238E27FC236}">
                <a16:creationId xmlns:a16="http://schemas.microsoft.com/office/drawing/2014/main" id="{F5383224-015A-46CB-B9BF-9C01748E1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122" y="1592969"/>
            <a:ext cx="984907" cy="984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그래픽 33" descr="사이렌 단색으로 채워진">
            <a:extLst>
              <a:ext uri="{FF2B5EF4-FFF2-40B4-BE49-F238E27FC236}">
                <a16:creationId xmlns:a16="http://schemas.microsoft.com/office/drawing/2014/main" id="{747E699A-7A94-4BAE-9959-FAD56060B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788" y="1592969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그래픽 35" descr="종 단색으로 채워진">
            <a:extLst>
              <a:ext uri="{FF2B5EF4-FFF2-40B4-BE49-F238E27FC236}">
                <a16:creationId xmlns:a16="http://schemas.microsoft.com/office/drawing/2014/main" id="{041A277C-AFF1-4A22-9CF0-42E4AAFAA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188" y="1592969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01C1683-3BC8-47E8-9C1F-7E5D09D45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432" y="1837158"/>
            <a:ext cx="740718" cy="74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AD77AB-42F6-4036-A8C0-B52E12BEF44F}"/>
              </a:ext>
            </a:extLst>
          </p:cNvPr>
          <p:cNvSpPr txBox="1"/>
          <p:nvPr/>
        </p:nvSpPr>
        <p:spPr>
          <a:xfrm>
            <a:off x="2169597" y="2733746"/>
            <a:ext cx="12603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400" dirty="0">
                <a:solidFill>
                  <a:srgbClr val="4D4D4D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센서</a:t>
            </a:r>
            <a:endParaRPr kumimoji="1" lang="en-US" altLang="ko-KR" sz="1400" dirty="0">
              <a:solidFill>
                <a:srgbClr val="4D4D4D">
                  <a:lumMod val="50000"/>
                </a:srgb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4916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78E0684-B43A-4A46-9E9D-D480E4CCB78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85800" y="331788"/>
            <a:ext cx="567793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화재 정보 전송 시나리오</a:t>
            </a:r>
          </a:p>
        </p:txBody>
      </p:sp>
      <p:pic>
        <p:nvPicPr>
          <p:cNvPr id="7" name="그래픽 44" descr="오른쪽 화살표 단색으로 채워진">
            <a:extLst>
              <a:ext uri="{FF2B5EF4-FFF2-40B4-BE49-F238E27FC236}">
                <a16:creationId xmlns:a16="http://schemas.microsoft.com/office/drawing/2014/main" id="{96D21BA2-999D-4355-AFF2-F15A61D43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957" y="2127355"/>
            <a:ext cx="1814169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08C511-ACAB-4251-99CE-979E33D0EADA}"/>
              </a:ext>
            </a:extLst>
          </p:cNvPr>
          <p:cNvSpPr txBox="1"/>
          <p:nvPr/>
        </p:nvSpPr>
        <p:spPr>
          <a:xfrm>
            <a:off x="5470997" y="2626025"/>
            <a:ext cx="26065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dirty="0">
                <a:solidFill>
                  <a:srgbClr val="4D4D4D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Web</a:t>
            </a:r>
          </a:p>
          <a:p>
            <a:pPr marL="285750" indent="-285750" algn="ctr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kumimoji="1" lang="ko-KR" altLang="en-US" sz="1400" dirty="0">
                <a:solidFill>
                  <a:srgbClr val="4D4D4D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사용자에게 화재 정보 전송</a:t>
            </a:r>
            <a:endParaRPr kumimoji="1" lang="en-US" altLang="ko-KR" sz="1400" dirty="0">
              <a:solidFill>
                <a:srgbClr val="4D4D4D">
                  <a:lumMod val="50000"/>
                </a:srgb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2A8767-BE0D-4892-9956-6614F242B259}"/>
              </a:ext>
            </a:extLst>
          </p:cNvPr>
          <p:cNvSpPr txBox="1"/>
          <p:nvPr/>
        </p:nvSpPr>
        <p:spPr>
          <a:xfrm>
            <a:off x="3687976" y="2085423"/>
            <a:ext cx="10795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400" dirty="0">
                <a:solidFill>
                  <a:srgbClr val="4D4D4D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화재 감지</a:t>
            </a:r>
          </a:p>
        </p:txBody>
      </p:sp>
      <p:pic>
        <p:nvPicPr>
          <p:cNvPr id="10" name="그래픽 38" descr="위성 안테나 단색으로 채워진">
            <a:extLst>
              <a:ext uri="{FF2B5EF4-FFF2-40B4-BE49-F238E27FC236}">
                <a16:creationId xmlns:a16="http://schemas.microsoft.com/office/drawing/2014/main" id="{ECA9EDB4-82AA-4C57-817F-3294D6354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397" y="1592969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래픽 40" descr="사람들 집단  단색으로 채워진">
            <a:extLst>
              <a:ext uri="{FF2B5EF4-FFF2-40B4-BE49-F238E27FC236}">
                <a16:creationId xmlns:a16="http://schemas.microsoft.com/office/drawing/2014/main" id="{836FF297-5DB0-41FF-8B60-2131CC149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290" y="1592969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1A80A06-326F-4AFA-8580-6359470A2CC8}"/>
              </a:ext>
            </a:extLst>
          </p:cNvPr>
          <p:cNvSpPr txBox="1"/>
          <p:nvPr/>
        </p:nvSpPr>
        <p:spPr>
          <a:xfrm>
            <a:off x="957440" y="2733747"/>
            <a:ext cx="12603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400" dirty="0">
                <a:solidFill>
                  <a:srgbClr val="4D4D4D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카메라</a:t>
            </a:r>
            <a:endParaRPr kumimoji="1" lang="en-US" altLang="ko-KR" sz="1400" dirty="0">
              <a:solidFill>
                <a:srgbClr val="4D4D4D">
                  <a:lumMod val="50000"/>
                </a:srgb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5" name="그래픽 9" descr="보안 카메라 단색으로 채워진">
            <a:extLst>
              <a:ext uri="{FF2B5EF4-FFF2-40B4-BE49-F238E27FC236}">
                <a16:creationId xmlns:a16="http://schemas.microsoft.com/office/drawing/2014/main" id="{112F3DDA-1D0C-41DD-86AC-5F9F6D5A9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122" y="1592969"/>
            <a:ext cx="984907" cy="984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9522C3BA-9B80-42A0-A230-D1BDB90BC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432" y="1837158"/>
            <a:ext cx="740718" cy="74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5A752D9-5A66-4A79-AC08-53C1772AA383}"/>
              </a:ext>
            </a:extLst>
          </p:cNvPr>
          <p:cNvSpPr txBox="1"/>
          <p:nvPr/>
        </p:nvSpPr>
        <p:spPr>
          <a:xfrm>
            <a:off x="2169597" y="2733746"/>
            <a:ext cx="12603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400" dirty="0">
                <a:solidFill>
                  <a:srgbClr val="4D4D4D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센서</a:t>
            </a:r>
            <a:endParaRPr kumimoji="1" lang="en-US" altLang="ko-KR" sz="1400" dirty="0">
              <a:solidFill>
                <a:srgbClr val="4D4D4D">
                  <a:lumMod val="50000"/>
                </a:srgb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9887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78E0684-B43A-4A46-9E9D-D480E4CCB78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85800" y="331788"/>
            <a:ext cx="567793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화재 전후 상황 녹화 시나리오</a:t>
            </a:r>
          </a:p>
        </p:txBody>
      </p:sp>
      <p:pic>
        <p:nvPicPr>
          <p:cNvPr id="7" name="그래픽 44" descr="오른쪽 화살표 단색으로 채워진">
            <a:extLst>
              <a:ext uri="{FF2B5EF4-FFF2-40B4-BE49-F238E27FC236}">
                <a16:creationId xmlns:a16="http://schemas.microsoft.com/office/drawing/2014/main" id="{96D21BA2-999D-4355-AFF2-F15A61D43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089" y="2127355"/>
            <a:ext cx="1814169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08C511-ACAB-4251-99CE-979E33D0EADA}"/>
              </a:ext>
            </a:extLst>
          </p:cNvPr>
          <p:cNvSpPr txBox="1"/>
          <p:nvPr/>
        </p:nvSpPr>
        <p:spPr>
          <a:xfrm>
            <a:off x="5349993" y="2518303"/>
            <a:ext cx="201346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dirty="0">
                <a:solidFill>
                  <a:srgbClr val="4D4D4D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Web</a:t>
            </a:r>
          </a:p>
          <a:p>
            <a:pPr marL="285750" indent="-285750" algn="ctr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kumimoji="1" lang="ko-KR" altLang="en-US" sz="1400" dirty="0">
                <a:solidFill>
                  <a:srgbClr val="4D4D4D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화재 발생 시각 전후 상황 녹화</a:t>
            </a:r>
            <a:endParaRPr kumimoji="1" lang="en-US" altLang="ko-KR" sz="1400" dirty="0">
              <a:solidFill>
                <a:srgbClr val="4D4D4D">
                  <a:lumMod val="50000"/>
                </a:srgb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2A8767-BE0D-4892-9956-6614F242B259}"/>
              </a:ext>
            </a:extLst>
          </p:cNvPr>
          <p:cNvSpPr txBox="1"/>
          <p:nvPr/>
        </p:nvSpPr>
        <p:spPr>
          <a:xfrm>
            <a:off x="3762108" y="2085423"/>
            <a:ext cx="10795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400" dirty="0">
                <a:solidFill>
                  <a:srgbClr val="4D4D4D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화재 감지</a:t>
            </a: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9A1F2444-A12C-4E4C-AD76-D6F9D90CD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947" y="1616576"/>
            <a:ext cx="1021557" cy="102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75B604-0D9B-4E05-B889-0B7852B240CF}"/>
              </a:ext>
            </a:extLst>
          </p:cNvPr>
          <p:cNvSpPr txBox="1"/>
          <p:nvPr/>
        </p:nvSpPr>
        <p:spPr>
          <a:xfrm>
            <a:off x="957440" y="2733747"/>
            <a:ext cx="12603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400" dirty="0">
                <a:solidFill>
                  <a:srgbClr val="4D4D4D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카메라</a:t>
            </a:r>
            <a:endParaRPr kumimoji="1" lang="en-US" altLang="ko-KR" sz="1400" dirty="0">
              <a:solidFill>
                <a:srgbClr val="4D4D4D">
                  <a:lumMod val="50000"/>
                </a:srgb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4" name="그래픽 9" descr="보안 카메라 단색으로 채워진">
            <a:extLst>
              <a:ext uri="{FF2B5EF4-FFF2-40B4-BE49-F238E27FC236}">
                <a16:creationId xmlns:a16="http://schemas.microsoft.com/office/drawing/2014/main" id="{F5CE0370-5697-44B4-A8CA-AA8AE2590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122" y="1592969"/>
            <a:ext cx="984907" cy="984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61F77D8A-A2CA-418E-BC1D-800FC9751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432" y="1837158"/>
            <a:ext cx="740718" cy="74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8DEE61-3CB3-4467-B45E-717B146CC53F}"/>
              </a:ext>
            </a:extLst>
          </p:cNvPr>
          <p:cNvSpPr txBox="1"/>
          <p:nvPr/>
        </p:nvSpPr>
        <p:spPr>
          <a:xfrm>
            <a:off x="2169597" y="2733746"/>
            <a:ext cx="12603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400" dirty="0">
                <a:solidFill>
                  <a:srgbClr val="4D4D4D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센서</a:t>
            </a:r>
            <a:endParaRPr kumimoji="1" lang="en-US" altLang="ko-KR" sz="1400" dirty="0">
              <a:solidFill>
                <a:srgbClr val="4D4D4D">
                  <a:lumMod val="50000"/>
                </a:srgb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057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115</Words>
  <Application>Microsoft Office PowerPoint</Application>
  <PresentationFormat>와이드스크린</PresentationFormat>
  <Paragraphs>40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김채원(2019150047)</dc:creator>
  <cp:lastModifiedBy>김채원(2019150047)</cp:lastModifiedBy>
  <cp:revision>8</cp:revision>
  <dcterms:created xsi:type="dcterms:W3CDTF">2022-02-17T05:28:49Z</dcterms:created>
  <dcterms:modified xsi:type="dcterms:W3CDTF">2022-02-28T07:26:54Z</dcterms:modified>
</cp:coreProperties>
</file>