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Libre Baskerville" panose="02000000000000000000" pitchFamily="2" charset="0"/>
      <p:regular r:id="rId12"/>
      <p:bold r:id="rId13"/>
    </p:embeddedFont>
    <p:embeddedFont>
      <p:font typeface="Libre Franklin" pitchFamily="2" charset="0"/>
      <p:regular r:id="rId14"/>
      <p:bold r:id="rId15"/>
      <p:boldItalic r:id="rId16"/>
    </p:embeddedFont>
    <p:embeddedFont>
      <p:font typeface="Libre Franklin Light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1534b01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3c1534b0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1534b0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3c1534b0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38253" y="6457000"/>
            <a:ext cx="130578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99" b="1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Healthcare</a:t>
            </a:r>
            <a:endParaRPr sz="6599" b="1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99" b="1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Industry</a:t>
            </a:r>
            <a:endParaRPr sz="6599" b="1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99" b="1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Identifying Heart Disease</a:t>
            </a:r>
            <a:endParaRPr sz="6599" b="1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780729" y="-1581711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3"/>
          <p:cNvSpPr/>
          <p:nvPr/>
        </p:nvSpPr>
        <p:spPr>
          <a:xfrm>
            <a:off x="14565718" y="4465570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" name="Google Shape;87;p13"/>
          <p:cNvSpPr/>
          <p:nvPr/>
        </p:nvSpPr>
        <p:spPr>
          <a:xfrm>
            <a:off x="8312875" y="1100409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4944" r="-1494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>
            <a:off x="14179795" y="-2214740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5354" r="-15354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/>
          <p:nvPr/>
        </p:nvSpPr>
        <p:spPr>
          <a:xfrm>
            <a:off x="8292206" y="-5678257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90" name="Google Shape;90;p13"/>
          <p:cNvCxnSpPr/>
          <p:nvPr/>
        </p:nvCxnSpPr>
        <p:spPr>
          <a:xfrm>
            <a:off x="-3933881" y="5701251"/>
            <a:ext cx="9144250" cy="0"/>
          </a:xfrm>
          <a:prstGeom prst="straightConnector1">
            <a:avLst/>
          </a:prstGeom>
          <a:noFill/>
          <a:ln w="38100" cap="flat" cmpd="sng">
            <a:solidFill>
              <a:srgbClr val="014E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119628" y="5308575"/>
            <a:ext cx="130578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1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By: Myroslav Protsiv, Caleb Allen, Ling Bramlett, Belay Hagos</a:t>
            </a:r>
            <a:endParaRPr sz="1899" b="1">
              <a:solidFill>
                <a:srgbClr val="014E97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21150" y="4794200"/>
            <a:ext cx="4357301" cy="43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t="6844" b="17231"/>
          <a:stretch/>
        </p:blipFill>
        <p:spPr>
          <a:xfrm>
            <a:off x="0" y="5143500"/>
            <a:ext cx="1022574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4"/>
          <p:cNvGrpSpPr/>
          <p:nvPr/>
        </p:nvGrpSpPr>
        <p:grpSpPr>
          <a:xfrm>
            <a:off x="10225744" y="-180826"/>
            <a:ext cx="8062256" cy="10467826"/>
            <a:chOff x="0" y="-47625"/>
            <a:chExt cx="2123392" cy="2756958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2123392" cy="2709333"/>
            </a:xfrm>
            <a:custGeom>
              <a:avLst/>
              <a:gdLst/>
              <a:ahLst/>
              <a:cxnLst/>
              <a:rect l="l" t="t" r="r" b="b"/>
              <a:pathLst>
                <a:path w="2123392" h="2709333" extrusionOk="0">
                  <a:moveTo>
                    <a:pt x="0" y="0"/>
                  </a:moveTo>
                  <a:lnTo>
                    <a:pt x="2123392" y="0"/>
                  </a:lnTo>
                  <a:lnTo>
                    <a:pt x="2123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0698337" y="1288297"/>
            <a:ext cx="3086120" cy="3230782"/>
            <a:chOff x="0" y="-269658"/>
            <a:chExt cx="812800" cy="8509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-269658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>
                  <a:solidFill>
                    <a:srgbClr val="FFFFFF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PURPOSE</a:t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10734376" y="3247550"/>
            <a:ext cx="7208100" cy="4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-Developing models to predict likelihood of patients with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chronic heart disease can help early treatment.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Can discover common factors that give you a higher chance of chronic heart disease.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Can prevent deaths in people who are at risk of heart disease or unknowingly have it.</a:t>
            </a: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928128" y="2165786"/>
            <a:ext cx="93861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75" b="1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Make this?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10160434" y="1009900"/>
            <a:ext cx="1604292" cy="1397488"/>
            <a:chOff x="0" y="-9525"/>
            <a:chExt cx="812800" cy="708025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01.</a:t>
              </a:r>
              <a:endParaRPr/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10160434" y="4210299"/>
            <a:ext cx="1604292" cy="1397488"/>
            <a:chOff x="0" y="-9525"/>
            <a:chExt cx="812800" cy="708025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02.</a:t>
              </a: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10160434" y="7453421"/>
            <a:ext cx="1604292" cy="1397488"/>
            <a:chOff x="0" y="-9525"/>
            <a:chExt cx="812800" cy="708025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03.</a:t>
              </a:r>
              <a:endParaRPr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1733954" y="-518608"/>
            <a:ext cx="6914773" cy="10224009"/>
            <a:chOff x="0" y="-47625"/>
            <a:chExt cx="635000" cy="938895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606628" cy="891270"/>
            </a:xfrm>
            <a:custGeom>
              <a:avLst/>
              <a:gdLst/>
              <a:ahLst/>
              <a:cxnLst/>
              <a:rect l="l" t="t" r="r" b="b"/>
              <a:pathLst>
                <a:path w="606628" h="891270" extrusionOk="0">
                  <a:moveTo>
                    <a:pt x="606628" y="0"/>
                  </a:moveTo>
                  <a:lnTo>
                    <a:pt x="606628" y="776970"/>
                  </a:lnTo>
                  <a:lnTo>
                    <a:pt x="303314" y="891270"/>
                  </a:lnTo>
                  <a:lnTo>
                    <a:pt x="0" y="776970"/>
                  </a:lnTo>
                  <a:lnTo>
                    <a:pt x="0" y="0"/>
                  </a:lnTo>
                  <a:lnTo>
                    <a:pt x="606628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12534714" y="3962632"/>
            <a:ext cx="4146600" cy="2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“x” feature is standardized using standard scaler. The “x” and “y” trained the feature are fitted.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2534714" y="1397772"/>
            <a:ext cx="41466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We use the data to train and run the test of the data set.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2665020" y="7690632"/>
            <a:ext cx="41880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“x” train and “x” test are transformed</a:t>
            </a:r>
            <a:r>
              <a:rPr lang="en-US" sz="2499" b="0" i="0" u="none" strike="noStrike" cap="non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875760" y="3349732"/>
            <a:ext cx="63222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Does it Work?</a:t>
            </a:r>
            <a:endParaRPr/>
          </a:p>
        </p:txBody>
      </p:sp>
      <p:cxnSp>
        <p:nvCxnSpPr>
          <p:cNvPr id="126" name="Google Shape;126;p15"/>
          <p:cNvCxnSpPr/>
          <p:nvPr/>
        </p:nvCxnSpPr>
        <p:spPr>
          <a:xfrm rot="5400000">
            <a:off x="3008937" y="684271"/>
            <a:ext cx="401775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49" y="6546100"/>
            <a:ext cx="2279825" cy="22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 amt="90000"/>
          </a:blip>
          <a:srcRect t="7865" b="786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6"/>
          <p:cNvGrpSpPr/>
          <p:nvPr/>
        </p:nvGrpSpPr>
        <p:grpSpPr>
          <a:xfrm>
            <a:off x="1723750" y="5513798"/>
            <a:ext cx="14840598" cy="5068402"/>
            <a:chOff x="0" y="-47625"/>
            <a:chExt cx="3908609" cy="1334879"/>
          </a:xfrm>
        </p:grpSpPr>
        <p:sp>
          <p:nvSpPr>
            <p:cNvPr id="134" name="Google Shape;134;p16"/>
            <p:cNvSpPr/>
            <p:nvPr/>
          </p:nvSpPr>
          <p:spPr>
            <a:xfrm>
              <a:off x="0" y="0"/>
              <a:ext cx="3908609" cy="1287254"/>
            </a:xfrm>
            <a:custGeom>
              <a:avLst/>
              <a:gdLst/>
              <a:ahLst/>
              <a:cxnLst/>
              <a:rect l="l" t="t" r="r" b="b"/>
              <a:pathLst>
                <a:path w="3908609" h="1287254" extrusionOk="0">
                  <a:moveTo>
                    <a:pt x="0" y="0"/>
                  </a:moveTo>
                  <a:lnTo>
                    <a:pt x="3908609" y="0"/>
                  </a:lnTo>
                  <a:lnTo>
                    <a:pt x="3908609" y="1287254"/>
                  </a:lnTo>
                  <a:lnTo>
                    <a:pt x="0" y="1287254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2262497" y="7309720"/>
            <a:ext cx="74937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Modeling Techniques</a:t>
            </a:r>
            <a:endParaRPr sz="5499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0999648" y="6075922"/>
            <a:ext cx="58077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The model has been defined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- A grid search with cross-validation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has been conducted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457200" marR="0" lvl="0" indent="-3810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Light"/>
              <a:buChar char="-"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The best parameter and score has been printed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457200" marR="0" lvl="0" indent="-3810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ibre Franklin Light"/>
              <a:buChar char="-"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Additionally, the classification 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report has been printed for assessment.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783026" y="6075925"/>
            <a:ext cx="3803100" cy="4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1. K-Nearest Neighbors (KNN)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2. Support Vector Machine (SVM)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3. Random Forest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4. Decision Tree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5. Logistic Regression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6. Neutral Network</a:t>
            </a:r>
            <a:endParaRPr sz="240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.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2262497" y="5313327"/>
            <a:ext cx="880594" cy="762594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0" name="Google Shape;140;p16"/>
          <p:cNvSpPr/>
          <p:nvPr/>
        </p:nvSpPr>
        <p:spPr>
          <a:xfrm>
            <a:off x="3315617" y="5313327"/>
            <a:ext cx="880594" cy="762594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1" name="Google Shape;141;p16"/>
          <p:cNvSpPr/>
          <p:nvPr/>
        </p:nvSpPr>
        <p:spPr>
          <a:xfrm>
            <a:off x="4368738" y="5313327"/>
            <a:ext cx="880594" cy="762594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519101" y="439334"/>
            <a:ext cx="92019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19099" y="2805525"/>
            <a:ext cx="1695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Here are the charts to show the distribution of the data set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 rot="-7936">
            <a:off x="10036789" y="1382309"/>
            <a:ext cx="8251178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00" y="4049951"/>
            <a:ext cx="8459975" cy="4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0100" y="4049949"/>
            <a:ext cx="8175246" cy="43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70100" y="7076750"/>
            <a:ext cx="4815375" cy="32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519101" y="439334"/>
            <a:ext cx="92019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Support Vector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Machine (SVM) Recall Value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45301" y="3657803"/>
            <a:ext cx="10998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Large recall as the amount is 95%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rot="-7874">
            <a:off x="10036789" y="1382383"/>
            <a:ext cx="825122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50" y="4348999"/>
            <a:ext cx="5783550" cy="62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676073-6210-D605-92E4-194CF4F8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56" y="3927203"/>
            <a:ext cx="9961994" cy="518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/>
        </p:nvSpPr>
        <p:spPr>
          <a:xfrm>
            <a:off x="519101" y="439334"/>
            <a:ext cx="92019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Comparisons of the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Classification</a:t>
            </a:r>
            <a:endParaRPr sz="650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519101" y="2805528"/>
            <a:ext cx="10998600" cy="1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Out of all 6 of the modelings made the vector support did the best with a recall of 95%!</a:t>
            </a:r>
            <a:endParaRPr/>
          </a:p>
        </p:txBody>
      </p:sp>
      <p:cxnSp>
        <p:nvCxnSpPr>
          <p:cNvPr id="167" name="Google Shape;167;p19"/>
          <p:cNvCxnSpPr/>
          <p:nvPr/>
        </p:nvCxnSpPr>
        <p:spPr>
          <a:xfrm rot="-7874">
            <a:off x="10036789" y="1382383"/>
            <a:ext cx="825122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0" y="4196928"/>
            <a:ext cx="11144250" cy="54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476" y="4196933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t="7812" b="7811"/>
          <a:stretch/>
        </p:blipFill>
        <p:spPr>
          <a:xfrm>
            <a:off x="0" y="0"/>
            <a:ext cx="18287999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0"/>
          <p:cNvGrpSpPr/>
          <p:nvPr/>
        </p:nvGrpSpPr>
        <p:grpSpPr>
          <a:xfrm>
            <a:off x="859074" y="559292"/>
            <a:ext cx="1544564" cy="1327360"/>
            <a:chOff x="0" y="0"/>
            <a:chExt cx="812800" cy="698500"/>
          </a:xfrm>
        </p:grpSpPr>
        <p:sp>
          <p:nvSpPr>
            <p:cNvPr id="176" name="Google Shape;176;p20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114300" y="0"/>
              <a:ext cx="5842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=</a:t>
              </a:r>
              <a:r>
                <a:rPr lang="en-US" sz="3200" b="0" i="0" u="none" strike="noStrike" cap="none">
                  <a:solidFill>
                    <a:srgbClr val="FFFFFF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.</a:t>
              </a:r>
              <a:endParaRPr/>
            </a:p>
          </p:txBody>
        </p:sp>
      </p:grpSp>
      <p:sp>
        <p:nvSpPr>
          <p:cNvPr id="178" name="Google Shape;178;p20"/>
          <p:cNvSpPr txBox="1"/>
          <p:nvPr/>
        </p:nvSpPr>
        <p:spPr>
          <a:xfrm>
            <a:off x="2806553" y="505870"/>
            <a:ext cx="10770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806584" y="2496595"/>
            <a:ext cx="9011700" cy="30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Based on the results on the recall value, our team recommended using the support vector for any sign of heart disease. With a recall value of 95% this will allow for early intervention for treatment.</a:t>
            </a:r>
            <a:r>
              <a:rPr lang="en-US" sz="3200" b="0" i="0" u="none" strike="noStrike" cap="none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 rot="5596">
            <a:off x="2806574" y="1899247"/>
            <a:ext cx="15481521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6999" y="5666825"/>
            <a:ext cx="4928874" cy="44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9420453" y="4562475"/>
            <a:ext cx="8560274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-2685674" y="-1089079"/>
            <a:ext cx="6498552" cy="5518617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8" name="Google Shape;188;p21"/>
          <p:cNvSpPr/>
          <p:nvPr/>
        </p:nvSpPr>
        <p:spPr>
          <a:xfrm>
            <a:off x="2714482" y="-3843465"/>
            <a:ext cx="6360484" cy="5508773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9" name="Google Shape;189;p21"/>
          <p:cNvSpPr/>
          <p:nvPr/>
        </p:nvSpPr>
        <p:spPr>
          <a:xfrm>
            <a:off x="-2547606" y="4778227"/>
            <a:ext cx="6360484" cy="5508773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0" name="Google Shape;190;p21"/>
          <p:cNvSpPr/>
          <p:nvPr/>
        </p:nvSpPr>
        <p:spPr>
          <a:xfrm>
            <a:off x="2645448" y="2013996"/>
            <a:ext cx="6498552" cy="5518617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91" name="Google Shape;191;p21"/>
          <p:cNvCxnSpPr/>
          <p:nvPr/>
        </p:nvCxnSpPr>
        <p:spPr>
          <a:xfrm>
            <a:off x="10708924" y="6115242"/>
            <a:ext cx="7579076" cy="0"/>
          </a:xfrm>
          <a:prstGeom prst="straightConnector1">
            <a:avLst/>
          </a:prstGeom>
          <a:noFill/>
          <a:ln w="38100" cap="flat" cmpd="sng">
            <a:solidFill>
              <a:srgbClr val="014E9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Custom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Libre Franklin</vt:lpstr>
      <vt:lpstr>Libre Baskerville</vt:lpstr>
      <vt:lpstr>Libre Franklin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Myroslav Protsiv</cp:lastModifiedBy>
  <cp:revision>1</cp:revision>
  <dcterms:modified xsi:type="dcterms:W3CDTF">2025-03-03T23:24:07Z</dcterms:modified>
</cp:coreProperties>
</file>