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63" r:id="rId3"/>
    <p:sldId id="267" r:id="rId4"/>
    <p:sldId id="257" r:id="rId5"/>
    <p:sldId id="258" r:id="rId6"/>
    <p:sldId id="266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0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85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5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8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7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48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1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5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4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8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0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F7B268-834F-4276-932A-347C82FF067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BBEEC5-37E5-4442-B7C1-A107B013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9017">
              <a:srgbClr val="D1CEC9"/>
            </a:gs>
            <a:gs pos="65029">
              <a:srgbClr val="D6D3CE"/>
            </a:gs>
            <a:gs pos="13304">
              <a:srgbClr val="FF0000"/>
            </a:gs>
            <a:gs pos="55900">
              <a:srgbClr val="D9D6D2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89509">
              <a:srgbClr val="CECAC5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89FC-37B8-B0C8-6CB8-D3641D295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3 Presentation</a:t>
            </a:r>
          </a:p>
        </p:txBody>
      </p:sp>
      <p:pic>
        <p:nvPicPr>
          <p:cNvPr id="5" name="Picture 4" descr="A close-up of a human heart&#10;&#10;AI-generated content may be incorrect.">
            <a:extLst>
              <a:ext uri="{FF2B5EF4-FFF2-40B4-BE49-F238E27FC236}">
                <a16:creationId xmlns:a16="http://schemas.microsoft.com/office/drawing/2014/main" id="{81DFBA31-A3B6-4B4C-6EF0-2240454C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767444"/>
            <a:ext cx="8929477" cy="4718957"/>
          </a:xfrm>
          <a:prstGeom prst="ellipse">
            <a:avLst/>
          </a:prstGeom>
          <a:gradFill>
            <a:gsLst>
              <a:gs pos="25870">
                <a:srgbClr val="F43F3E"/>
              </a:gs>
              <a:gs pos="79017">
                <a:srgbClr val="D1CEC9"/>
              </a:gs>
              <a:gs pos="65029">
                <a:srgbClr val="D6D3CE"/>
              </a:gs>
              <a:gs pos="13304">
                <a:srgbClr val="FF0000"/>
              </a:gs>
              <a:gs pos="55900">
                <a:srgbClr val="D9D6D2"/>
              </a:gs>
              <a:gs pos="0">
                <a:schemeClr val="bg2">
                  <a:tint val="94000"/>
                  <a:satMod val="80000"/>
                  <a:lumMod val="106000"/>
                </a:schemeClr>
              </a:gs>
              <a:gs pos="89509">
                <a:srgbClr val="CECAC5"/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E9320B6-B94B-FD61-1346-095D2732ABD1}"/>
              </a:ext>
            </a:extLst>
          </p:cNvPr>
          <p:cNvSpPr/>
          <p:nvPr/>
        </p:nvSpPr>
        <p:spPr>
          <a:xfrm>
            <a:off x="2217964" y="2321379"/>
            <a:ext cx="7535636" cy="179070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/>
              <a:t>Presentation by group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044B4-827E-F647-4860-BC0FAB29A384}"/>
              </a:ext>
            </a:extLst>
          </p:cNvPr>
          <p:cNvSpPr/>
          <p:nvPr/>
        </p:nvSpPr>
        <p:spPr>
          <a:xfrm>
            <a:off x="250371" y="4559980"/>
            <a:ext cx="2209800" cy="2351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Group Name:</a:t>
            </a:r>
          </a:p>
          <a:p>
            <a:pPr algn="ctr"/>
            <a:endParaRPr lang="en-US" b="1" u="sng" dirty="0"/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Myroslav Protsiv</a:t>
            </a: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Caleb Allen</a:t>
            </a: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Ling B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Belay Hagos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6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39B5-81D3-F0F1-91F1-E6D4D004122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60A2-962D-B403-1E4C-12277B7330B2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chemeClr val="bg1">
                  <a:shade val="64000"/>
                  <a:lumMod val="88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Based on the results on recall value, our team recommend using the support vector machine to help identify any presence of heart disease. The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SVM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identified the most heart disease. With recall value of 95%. This will help control the consequences of having heart disease and will help early intervention for treatment.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B235-4BEE-A81A-F13D-D53A75A7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99103"/>
            <a:ext cx="9601196" cy="1303867"/>
          </a:xfrm>
          <a:gradFill>
            <a:gsLst>
              <a:gs pos="79017">
                <a:srgbClr val="D1CEC9"/>
              </a:gs>
              <a:gs pos="65029">
                <a:srgbClr val="D6D3CE"/>
              </a:gs>
              <a:gs pos="13304">
                <a:srgbClr val="FF0000"/>
              </a:gs>
              <a:gs pos="55900">
                <a:srgbClr val="D9D6D2"/>
              </a:gs>
              <a:gs pos="0">
                <a:schemeClr val="bg2">
                  <a:tint val="94000"/>
                  <a:satMod val="80000"/>
                  <a:lumMod val="106000"/>
                </a:schemeClr>
              </a:gs>
              <a:gs pos="89509">
                <a:srgbClr val="CECAC5"/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txBody>
          <a:bodyPr/>
          <a:lstStyle/>
          <a:p>
            <a:r>
              <a:rPr lang="en-US" b="1" u="sng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9C6B-6791-77C9-92DC-7C4F514F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2481942"/>
            <a:ext cx="11234057" cy="4550230"/>
          </a:xfrm>
          <a:solidFill>
            <a:schemeClr val="bg1"/>
          </a:solidFill>
          <a:effectLst>
            <a:outerShdw blurRad="50800" dist="50800" dir="54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>
            <a:normAutofit fontScale="25000" lnSpcReduction="20000"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60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8000" i="0" dirty="0">
                <a:solidFill>
                  <a:srgbClr val="1F2328"/>
                </a:solidFill>
                <a:effectLst/>
                <a:latin typeface="-apple-system"/>
              </a:rPr>
              <a:t>This project is focused on the healthcare industry for identifying heart disease.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1F2328"/>
                </a:solidFill>
                <a:effectLst/>
                <a:latin typeface="-apple-system"/>
              </a:rPr>
              <a:t>Our team emphasizes achieving a model performance with a recall value exceeding 75%. Because, </a:t>
            </a:r>
            <a:r>
              <a:rPr lang="en-US" sz="8000" i="0" dirty="0">
                <a:solidFill>
                  <a:srgbClr val="1F2328"/>
                </a:solidFill>
                <a:effectLst/>
                <a:latin typeface="-apple-system"/>
              </a:rPr>
              <a:t>high recall is of utmost importance in a medical context, where missing a patient with potential heart disease could have serious consequences.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1F2328"/>
                </a:solidFill>
                <a:latin typeface="-apple-system"/>
              </a:rPr>
              <a:t>Our group team is focused on the following classification model technique’s.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K-Nearest Neighbors (KNN)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Support Vector Machine (SVM)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Random Forest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Decision 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Logistic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Neural Network</a:t>
            </a:r>
            <a:endParaRPr lang="en-US" sz="112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8000" dirty="0">
                <a:latin typeface="-apple-system"/>
                <a:cs typeface="Aparajita" panose="020B0502040204020203" pitchFamily="18" charset="0"/>
              </a:rPr>
              <a:t>We will recommend the best performance of the model for identifying the heart diseases</a:t>
            </a:r>
            <a:r>
              <a:rPr lang="en-US" sz="6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795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732B-5356-FCDD-6A6F-6C26E7E8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763486"/>
            <a:ext cx="5703970" cy="1492477"/>
          </a:xfrm>
          <a:gradFill>
            <a:gsLst>
              <a:gs pos="79017">
                <a:srgbClr val="D1CEC9"/>
              </a:gs>
              <a:gs pos="65029">
                <a:srgbClr val="D6D3CE"/>
              </a:gs>
              <a:gs pos="13304">
                <a:srgbClr val="FF0000"/>
              </a:gs>
              <a:gs pos="55900">
                <a:srgbClr val="D9D6D2"/>
              </a:gs>
              <a:gs pos="0">
                <a:schemeClr val="bg2">
                  <a:tint val="94000"/>
                  <a:satMod val="80000"/>
                  <a:lumMod val="106000"/>
                </a:schemeClr>
              </a:gs>
              <a:gs pos="89509">
                <a:srgbClr val="CECAC5"/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txBody>
          <a:bodyPr/>
          <a:lstStyle/>
          <a:p>
            <a:r>
              <a:rPr lang="en-US" dirty="0"/>
              <a:t>Purpose: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6F90BF85-8E3B-0675-8FCC-D49A729F3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3599"/>
          </a:xfrm>
          <a:ln>
            <a:solidFill>
              <a:srgbClr val="333333"/>
            </a:solidFill>
          </a:ln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Develop a model to predict the likelihood of patients developing chronic heart disease and accurately identify individuals with heart disease.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Assessing whether the model can enhance early prediction capabilities may enable timely intervention and effective management of heart disease.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Uncover patterns, distributions, and relationships within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Evaluate the high recall of the True positive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DDFF-9879-7E5B-95A2-1AD15A6BA69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64360">
                <a:srgbClr val="D1D1D1"/>
              </a:gs>
              <a:gs pos="40600">
                <a:srgbClr val="E2E2E2"/>
              </a:gs>
              <a:gs pos="0">
                <a:schemeClr val="bg1">
                  <a:tint val="90000"/>
                  <a:lumMod val="110000"/>
                </a:schemeClr>
              </a:gs>
              <a:gs pos="100000">
                <a:schemeClr val="bg1">
                  <a:shade val="64000"/>
                  <a:lumMod val="88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BEB8-CF4A-FA2E-E5B2-B7F6F2F9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use the csv file and read using spark and converted into pandas' data frame.</a:t>
            </a:r>
          </a:p>
          <a:p>
            <a:r>
              <a:rPr lang="en-US" dirty="0"/>
              <a:t>We separate our categorical and numerical feature.</a:t>
            </a:r>
          </a:p>
          <a:p>
            <a:r>
              <a:rPr lang="en-US" dirty="0"/>
              <a:t>We checked the dataset data types and convert as necessary.</a:t>
            </a:r>
          </a:p>
          <a:p>
            <a:r>
              <a:rPr lang="en-US" dirty="0"/>
              <a:t>The categorical feature was encoded using get dummies().</a:t>
            </a:r>
          </a:p>
          <a:p>
            <a:r>
              <a:rPr lang="en-US" dirty="0"/>
              <a:t>The dataset also check for  outliers and how the data is distributed.</a:t>
            </a:r>
          </a:p>
          <a:p>
            <a:r>
              <a:rPr lang="en-US" dirty="0"/>
              <a:t>The datasets are also split in </a:t>
            </a:r>
            <a:r>
              <a:rPr lang="en-US" dirty="0" err="1"/>
              <a:t>to”x</a:t>
            </a:r>
            <a:r>
              <a:rPr lang="en-US" dirty="0"/>
              <a:t>” and “y”  features and target arrays to make it ready for modeling.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96A2-6DC4-46A8-2A2C-9D3A55C7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Scaling and Transformation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78D4-4409-C335-A778-167EDD20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also split into train and test dataset</a:t>
            </a:r>
          </a:p>
          <a:p>
            <a:r>
              <a:rPr lang="en-US" dirty="0"/>
              <a:t>The “x”  feature is standardize using standard scaler.</a:t>
            </a:r>
          </a:p>
          <a:p>
            <a:r>
              <a:rPr lang="en-US" dirty="0"/>
              <a:t>The “x” and “y”  trained feature are fitted </a:t>
            </a:r>
          </a:p>
          <a:p>
            <a:r>
              <a:rPr lang="en-US" dirty="0"/>
              <a:t>The “x” train and “x” test are transformed</a:t>
            </a:r>
          </a:p>
        </p:txBody>
      </p:sp>
    </p:spTree>
    <p:extLst>
      <p:ext uri="{BB962C8B-B14F-4D97-AF65-F5344CB8AC3E}">
        <p14:creationId xmlns:p14="http://schemas.microsoft.com/office/powerpoint/2010/main" val="420293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02C6-1B8A-9C2C-17F3-07CB882A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3686-7C62-493D-DF53-9DD03960D1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K-Nearest Neighbors (KNN)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Support Vector Machine (SVM)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Decision tree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Neural Network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F222D-6461-9E90-E38F-30CDF33BE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535680"/>
          </a:xfrm>
        </p:spPr>
        <p:txBody>
          <a:bodyPr>
            <a:normAutofit fontScale="85000" lnSpcReduction="20000"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model has been defined.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 grid search with cross-validation has been conducted.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best parameter and score have been printed.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Additionally, the classification report has been printed for assessment.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</a:rPr>
              <a:t>We checked for over fitting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4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1C53-2A8B-DDAA-7E42-1A284720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Data Visualization</a:t>
            </a:r>
            <a:br>
              <a:rPr lang="en-US" dirty="0"/>
            </a:br>
            <a:r>
              <a:rPr lang="en-US" sz="2800" dirty="0"/>
              <a:t>Distribution of 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66FE-E19B-EE15-3F86-057FDF4E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plot the chart to show the distribution of the dataset on numerical feature.</a:t>
            </a:r>
          </a:p>
          <a:p>
            <a:r>
              <a:rPr lang="en-US" dirty="0"/>
              <a:t>Here is sample of our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E9C0D-D097-4AEA-E49E-7AFBD668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47" y="4028028"/>
            <a:ext cx="4401937" cy="22662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AFD18-D69B-0B97-1CCF-ED228239A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314" y="3837410"/>
            <a:ext cx="4401937" cy="23525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80596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31BC-9FE4-D4B1-61E9-FC202C16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325"/>
            <a:ext cx="10515600" cy="206239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sz="7300" dirty="0"/>
              <a:t> </a:t>
            </a:r>
            <a:r>
              <a:rPr lang="en-US" sz="4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Support Vector Machine (SVM)</a:t>
            </a:r>
            <a:b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</a:b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Recall value.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3B81E-DFA5-3742-05B9-A1DCDE0F6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486" y="3047774"/>
            <a:ext cx="3273662" cy="2225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8508AA-CFA4-A257-39B9-CF1A4789D592}"/>
              </a:ext>
            </a:extLst>
          </p:cNvPr>
          <p:cNvSpPr/>
          <p:nvPr/>
        </p:nvSpPr>
        <p:spPr>
          <a:xfrm>
            <a:off x="5290457" y="3523796"/>
            <a:ext cx="3494314" cy="1273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Shows recall value of 95%</a:t>
            </a:r>
          </a:p>
        </p:txBody>
      </p:sp>
    </p:spTree>
    <p:extLst>
      <p:ext uri="{BB962C8B-B14F-4D97-AF65-F5344CB8AC3E}">
        <p14:creationId xmlns:p14="http://schemas.microsoft.com/office/powerpoint/2010/main" val="318257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6F8F-5DB6-EA76-4B07-0C15C5573DB0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chemeClr val="bg1">
                  <a:shade val="64000"/>
                  <a:lumMod val="88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br>
              <a:rPr lang="en-US" b="1" u="sng" dirty="0"/>
            </a:br>
            <a:r>
              <a:rPr lang="en-US" b="1" u="sng" dirty="0"/>
              <a:t>Comparisons of the classification model.</a:t>
            </a:r>
            <a:br>
              <a:rPr lang="en-US" dirty="0"/>
            </a:br>
            <a:r>
              <a:rPr lang="en-US" dirty="0"/>
              <a:t>Data 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B5BED-FACC-09F6-A651-2C6FB23DA3E6}"/>
              </a:ext>
            </a:extLst>
          </p:cNvPr>
          <p:cNvSpPr/>
          <p:nvPr/>
        </p:nvSpPr>
        <p:spPr>
          <a:xfrm>
            <a:off x="7761514" y="3189514"/>
            <a:ext cx="3766457" cy="2503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the 6 modeling techniques the vector support machine did well on identifying of the heart disease.</a:t>
            </a:r>
          </a:p>
          <a:p>
            <a:pPr algn="ctr"/>
            <a:r>
              <a:rPr lang="en-US" dirty="0"/>
              <a:t>Recall value of 95% </a:t>
            </a:r>
          </a:p>
        </p:txBody>
      </p:sp>
      <p:pic>
        <p:nvPicPr>
          <p:cNvPr id="10" name="Content Placeholder 9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275F7E40-5615-AEE8-F3D5-DCDB51D7B6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31" y="2557993"/>
            <a:ext cx="6910112" cy="3317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86732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1490</TotalTime>
  <Words>513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Arial</vt:lpstr>
      <vt:lpstr>Garamond</vt:lpstr>
      <vt:lpstr>Organic</vt:lpstr>
      <vt:lpstr>Group 3 Presentation</vt:lpstr>
      <vt:lpstr>Introductions</vt:lpstr>
      <vt:lpstr>Purpose:</vt:lpstr>
      <vt:lpstr>Data Preprocessing</vt:lpstr>
      <vt:lpstr>Standard Scaling and Transformation </vt:lpstr>
      <vt:lpstr>Modeling techniques</vt:lpstr>
      <vt:lpstr>Data Visualization Distribution of the dataset</vt:lpstr>
      <vt:lpstr> Support Vector Machine (SVM) Recall value. </vt:lpstr>
      <vt:lpstr> Comparisons of the classification model. Data visualization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Belay Raya</dc:creator>
  <cp:lastModifiedBy>Belay Raya</cp:lastModifiedBy>
  <cp:revision>2</cp:revision>
  <dcterms:created xsi:type="dcterms:W3CDTF">2025-02-27T00:14:24Z</dcterms:created>
  <dcterms:modified xsi:type="dcterms:W3CDTF">2025-02-28T01:05:40Z</dcterms:modified>
</cp:coreProperties>
</file>