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Libre Franklin Light"/>
      <p:regular r:id="rId15"/>
      <p:bold r:id="rId16"/>
      <p:italic r:id="rId17"/>
      <p:boldItalic r:id="rId18"/>
    </p:embeddedFont>
    <p:embeddedFont>
      <p:font typeface="Libre Franklin"/>
      <p:bold r:id="rId19"/>
      <p:boldItalic r:id="rId20"/>
    </p:embeddedFont>
    <p:embeddedFont>
      <p:font typeface="Libre Baskerville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ibreBaskervill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ibreFranklinLight-regular.fntdata"/><Relationship Id="rId14" Type="http://schemas.openxmlformats.org/officeDocument/2006/relationships/slide" Target="slides/slide9.xml"/><Relationship Id="rId17" Type="http://schemas.openxmlformats.org/officeDocument/2006/relationships/font" Target="fonts/LibreFranklinLight-italic.fntdata"/><Relationship Id="rId16" Type="http://schemas.openxmlformats.org/officeDocument/2006/relationships/font" Target="fonts/LibreFranklin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ibreFranklin-bold.fntdata"/><Relationship Id="rId6" Type="http://schemas.openxmlformats.org/officeDocument/2006/relationships/slide" Target="slides/slide1.xml"/><Relationship Id="rId18" Type="http://schemas.openxmlformats.org/officeDocument/2006/relationships/font" Target="fonts/LibreFranklin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c1534b01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3c1534b017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c1534b0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3c1534b017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638253" y="6457000"/>
            <a:ext cx="13057800" cy="3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99">
                <a:solidFill>
                  <a:srgbClr val="014E9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Healthcare</a:t>
            </a:r>
            <a:endParaRPr b="1" sz="6599">
              <a:solidFill>
                <a:srgbClr val="014E97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99">
                <a:solidFill>
                  <a:srgbClr val="014E9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Industry</a:t>
            </a:r>
            <a:endParaRPr b="1" sz="6599">
              <a:solidFill>
                <a:srgbClr val="014E97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99">
                <a:solidFill>
                  <a:srgbClr val="014E9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Identifying Heart Disease</a:t>
            </a:r>
            <a:endParaRPr b="1" sz="6599">
              <a:solidFill>
                <a:srgbClr val="014E97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3780729" y="-1581711"/>
            <a:ext cx="6062893" cy="5148652"/>
          </a:xfrm>
          <a:custGeom>
            <a:rect b="b" l="l" r="r" t="t"/>
            <a:pathLst>
              <a:path extrusionOk="0" h="5372100" w="6326018">
                <a:moveTo>
                  <a:pt x="4775348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775348" y="5372100"/>
                </a:lnTo>
                <a:lnTo>
                  <a:pt x="6326018" y="2686050"/>
                </a:lnTo>
                <a:lnTo>
                  <a:pt x="4775348" y="0"/>
                </a:lnTo>
                <a:close/>
              </a:path>
            </a:pathLst>
          </a:custGeom>
          <a:solidFill>
            <a:srgbClr val="014E97"/>
          </a:solidFill>
          <a:ln>
            <a:noFill/>
          </a:ln>
        </p:spPr>
      </p:sp>
      <p:sp>
        <p:nvSpPr>
          <p:cNvPr id="86" name="Google Shape;86;p13"/>
          <p:cNvSpPr/>
          <p:nvPr/>
        </p:nvSpPr>
        <p:spPr>
          <a:xfrm>
            <a:off x="14565718" y="4465570"/>
            <a:ext cx="5789843" cy="5014545"/>
          </a:xfrm>
          <a:custGeom>
            <a:rect b="b" l="l" r="r" t="t"/>
            <a:pathLst>
              <a:path extrusionOk="0" h="5372100" w="620268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2994E5"/>
          </a:solidFill>
          <a:ln>
            <a:noFill/>
          </a:ln>
        </p:spPr>
      </p:sp>
      <p:sp>
        <p:nvSpPr>
          <p:cNvPr id="87" name="Google Shape;87;p13"/>
          <p:cNvSpPr/>
          <p:nvPr/>
        </p:nvSpPr>
        <p:spPr>
          <a:xfrm>
            <a:off x="8312875" y="1100409"/>
            <a:ext cx="7407672" cy="6414710"/>
          </a:xfrm>
          <a:custGeom>
            <a:rect b="b" l="l" r="r" t="t"/>
            <a:pathLst>
              <a:path extrusionOk="0" h="3708400" w="4282440">
                <a:moveTo>
                  <a:pt x="3211830" y="0"/>
                </a:moveTo>
                <a:lnTo>
                  <a:pt x="1070610" y="0"/>
                </a:lnTo>
                <a:lnTo>
                  <a:pt x="0" y="1854200"/>
                </a:lnTo>
                <a:lnTo>
                  <a:pt x="1070610" y="3708400"/>
                </a:lnTo>
                <a:lnTo>
                  <a:pt x="3211830" y="3708400"/>
                </a:lnTo>
                <a:lnTo>
                  <a:pt x="4282440" y="18542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4944" r="-14943" t="0"/>
            </a:stretch>
          </a:blipFill>
          <a:ln>
            <a:noFill/>
          </a:ln>
        </p:spPr>
      </p:sp>
      <p:sp>
        <p:nvSpPr>
          <p:cNvPr id="88" name="Google Shape;88;p13"/>
          <p:cNvSpPr/>
          <p:nvPr/>
        </p:nvSpPr>
        <p:spPr>
          <a:xfrm>
            <a:off x="14179795" y="-2214740"/>
            <a:ext cx="7407672" cy="6414710"/>
          </a:xfrm>
          <a:custGeom>
            <a:rect b="b" l="l" r="r" t="t"/>
            <a:pathLst>
              <a:path extrusionOk="0" h="3708400" w="4282440">
                <a:moveTo>
                  <a:pt x="3211830" y="0"/>
                </a:moveTo>
                <a:lnTo>
                  <a:pt x="1070610" y="0"/>
                </a:lnTo>
                <a:lnTo>
                  <a:pt x="0" y="1854200"/>
                </a:lnTo>
                <a:lnTo>
                  <a:pt x="1070610" y="3708400"/>
                </a:lnTo>
                <a:lnTo>
                  <a:pt x="3211830" y="3708400"/>
                </a:lnTo>
                <a:lnTo>
                  <a:pt x="4282440" y="18542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15354" r="-15354" t="0"/>
            </a:stretch>
          </a:blipFill>
          <a:ln>
            <a:noFill/>
          </a:ln>
        </p:spPr>
      </p:sp>
      <p:sp>
        <p:nvSpPr>
          <p:cNvPr id="89" name="Google Shape;89;p13"/>
          <p:cNvSpPr/>
          <p:nvPr/>
        </p:nvSpPr>
        <p:spPr>
          <a:xfrm>
            <a:off x="8292206" y="-5678257"/>
            <a:ext cx="7428341" cy="6433636"/>
          </a:xfrm>
          <a:custGeom>
            <a:rect b="b" l="l" r="r" t="t"/>
            <a:pathLst>
              <a:path extrusionOk="0" h="5372100" w="620268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2994E5"/>
          </a:solidFill>
          <a:ln>
            <a:noFill/>
          </a:ln>
        </p:spPr>
      </p:sp>
      <p:cxnSp>
        <p:nvCxnSpPr>
          <p:cNvPr id="90" name="Google Shape;90;p13"/>
          <p:cNvCxnSpPr/>
          <p:nvPr/>
        </p:nvCxnSpPr>
        <p:spPr>
          <a:xfrm>
            <a:off x="-3933881" y="5701251"/>
            <a:ext cx="9144250" cy="0"/>
          </a:xfrm>
          <a:prstGeom prst="straightConnector1">
            <a:avLst/>
          </a:prstGeom>
          <a:noFill/>
          <a:ln cap="flat" cmpd="sng" w="38100">
            <a:solidFill>
              <a:srgbClr val="014E9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13"/>
          <p:cNvSpPr txBox="1"/>
          <p:nvPr/>
        </p:nvSpPr>
        <p:spPr>
          <a:xfrm>
            <a:off x="119628" y="5308575"/>
            <a:ext cx="130578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99">
                <a:solidFill>
                  <a:srgbClr val="014E9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By: Myroslav Protsiv, Caleb Allen, Ling Bramlett, Belay Hagos</a:t>
            </a:r>
            <a:endParaRPr b="1" sz="1899">
              <a:solidFill>
                <a:srgbClr val="014E97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21150" y="4794200"/>
            <a:ext cx="4357301" cy="435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94E5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17231" l="0" r="0" t="6844"/>
          <a:stretch/>
        </p:blipFill>
        <p:spPr>
          <a:xfrm>
            <a:off x="0" y="5143500"/>
            <a:ext cx="10225744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4"/>
          <p:cNvGrpSpPr/>
          <p:nvPr/>
        </p:nvGrpSpPr>
        <p:grpSpPr>
          <a:xfrm>
            <a:off x="10225744" y="-180826"/>
            <a:ext cx="8062256" cy="10467826"/>
            <a:chOff x="0" y="-47625"/>
            <a:chExt cx="2123392" cy="2756958"/>
          </a:xfrm>
        </p:grpSpPr>
        <p:sp>
          <p:nvSpPr>
            <p:cNvPr id="99" name="Google Shape;99;p14"/>
            <p:cNvSpPr/>
            <p:nvPr/>
          </p:nvSpPr>
          <p:spPr>
            <a:xfrm>
              <a:off x="0" y="0"/>
              <a:ext cx="2123392" cy="2709333"/>
            </a:xfrm>
            <a:custGeom>
              <a:rect b="b" l="l" r="r" t="t"/>
              <a:pathLst>
                <a:path extrusionOk="0" h="2709333" w="2123392">
                  <a:moveTo>
                    <a:pt x="0" y="0"/>
                  </a:moveTo>
                  <a:lnTo>
                    <a:pt x="2123392" y="0"/>
                  </a:lnTo>
                  <a:lnTo>
                    <a:pt x="21233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4E97"/>
            </a:solidFill>
            <a:ln>
              <a:noFill/>
            </a:ln>
          </p:spPr>
        </p:sp>
        <p:sp>
          <p:nvSpPr>
            <p:cNvPr id="100" name="Google Shape;100;p1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10698337" y="1288297"/>
            <a:ext cx="3086120" cy="3230782"/>
            <a:chOff x="0" y="-269658"/>
            <a:chExt cx="812800" cy="850900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812800" cy="145582"/>
            </a:xfrm>
            <a:custGeom>
              <a:rect b="b" l="l" r="r" t="t"/>
              <a:pathLst>
                <a:path extrusionOk="0" h="14558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45582"/>
                  </a:lnTo>
                  <a:lnTo>
                    <a:pt x="0" y="145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03" name="Google Shape;103;p14"/>
            <p:cNvSpPr txBox="1"/>
            <p:nvPr/>
          </p:nvSpPr>
          <p:spPr>
            <a:xfrm>
              <a:off x="0" y="-269658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99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PURPOSE</a:t>
              </a:r>
              <a:endParaRPr/>
            </a:p>
          </p:txBody>
        </p:sp>
      </p:grpSp>
      <p:sp>
        <p:nvSpPr>
          <p:cNvPr id="104" name="Google Shape;104;p14"/>
          <p:cNvSpPr txBox="1"/>
          <p:nvPr/>
        </p:nvSpPr>
        <p:spPr>
          <a:xfrm>
            <a:off x="10734376" y="3247550"/>
            <a:ext cx="7208100" cy="4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-Developing models to predict likelihood of patients with</a:t>
            </a:r>
            <a:endParaRPr sz="21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chronic heart disease can help early treatment.</a:t>
            </a:r>
            <a:endParaRPr sz="21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- Can discover common factors that give you a higher chance of chronic heart disease.</a:t>
            </a:r>
            <a:endParaRPr sz="21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- Can prevent deaths in people who are at risk of heart disease or unknowingly have it.</a:t>
            </a:r>
            <a:endParaRPr sz="21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928128" y="2165786"/>
            <a:ext cx="93861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375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Why Make this?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94E5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10160434" y="1009900"/>
            <a:ext cx="1604292" cy="1397488"/>
            <a:chOff x="0" y="-9525"/>
            <a:chExt cx="812800" cy="708025"/>
          </a:xfrm>
        </p:grpSpPr>
        <p:sp>
          <p:nvSpPr>
            <p:cNvPr id="111" name="Google Shape;111;p15"/>
            <p:cNvSpPr/>
            <p:nvPr/>
          </p:nvSpPr>
          <p:spPr>
            <a:xfrm>
              <a:off x="0" y="0"/>
              <a:ext cx="812800" cy="698500"/>
            </a:xfrm>
            <a:custGeom>
              <a:rect b="b" l="l" r="r" t="t"/>
              <a:pathLst>
                <a:path extrusionOk="0"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666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2" name="Google Shape;112;p15"/>
            <p:cNvSpPr txBox="1"/>
            <p:nvPr/>
          </p:nvSpPr>
          <p:spPr>
            <a:xfrm>
              <a:off x="114300" y="-9525"/>
              <a:ext cx="5842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rgbClr val="FFFFFF"/>
                  </a:solidFill>
                  <a:latin typeface="Libre Franklin Light"/>
                  <a:ea typeface="Libre Franklin Light"/>
                  <a:cs typeface="Libre Franklin Light"/>
                  <a:sym typeface="Libre Franklin Light"/>
                </a:rPr>
                <a:t>01.</a:t>
              </a:r>
              <a:endParaRPr/>
            </a:p>
          </p:txBody>
        </p:sp>
      </p:grpSp>
      <p:grpSp>
        <p:nvGrpSpPr>
          <p:cNvPr id="113" name="Google Shape;113;p15"/>
          <p:cNvGrpSpPr/>
          <p:nvPr/>
        </p:nvGrpSpPr>
        <p:grpSpPr>
          <a:xfrm>
            <a:off x="10160434" y="4210299"/>
            <a:ext cx="1604292" cy="1397488"/>
            <a:chOff x="0" y="-9525"/>
            <a:chExt cx="812800" cy="708025"/>
          </a:xfrm>
        </p:grpSpPr>
        <p:sp>
          <p:nvSpPr>
            <p:cNvPr id="114" name="Google Shape;114;p15"/>
            <p:cNvSpPr/>
            <p:nvPr/>
          </p:nvSpPr>
          <p:spPr>
            <a:xfrm>
              <a:off x="0" y="0"/>
              <a:ext cx="812800" cy="698500"/>
            </a:xfrm>
            <a:custGeom>
              <a:rect b="b" l="l" r="r" t="t"/>
              <a:pathLst>
                <a:path extrusionOk="0"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666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5" name="Google Shape;115;p15"/>
            <p:cNvSpPr txBox="1"/>
            <p:nvPr/>
          </p:nvSpPr>
          <p:spPr>
            <a:xfrm>
              <a:off x="114300" y="-9525"/>
              <a:ext cx="5842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rgbClr val="FFFFFF"/>
                  </a:solidFill>
                  <a:latin typeface="Libre Franklin Light"/>
                  <a:ea typeface="Libre Franklin Light"/>
                  <a:cs typeface="Libre Franklin Light"/>
                  <a:sym typeface="Libre Franklin Light"/>
                </a:rPr>
                <a:t>02.</a:t>
              </a:r>
              <a:endParaRPr/>
            </a:p>
          </p:txBody>
        </p:sp>
      </p:grpSp>
      <p:grpSp>
        <p:nvGrpSpPr>
          <p:cNvPr id="116" name="Google Shape;116;p15"/>
          <p:cNvGrpSpPr/>
          <p:nvPr/>
        </p:nvGrpSpPr>
        <p:grpSpPr>
          <a:xfrm>
            <a:off x="10160434" y="7453421"/>
            <a:ext cx="1604292" cy="1397488"/>
            <a:chOff x="0" y="-9525"/>
            <a:chExt cx="812800" cy="708025"/>
          </a:xfrm>
        </p:grpSpPr>
        <p:sp>
          <p:nvSpPr>
            <p:cNvPr id="117" name="Google Shape;117;p15"/>
            <p:cNvSpPr/>
            <p:nvPr/>
          </p:nvSpPr>
          <p:spPr>
            <a:xfrm>
              <a:off x="0" y="0"/>
              <a:ext cx="812800" cy="698500"/>
            </a:xfrm>
            <a:custGeom>
              <a:rect b="b" l="l" r="r" t="t"/>
              <a:pathLst>
                <a:path extrusionOk="0"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666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8" name="Google Shape;118;p15"/>
            <p:cNvSpPr txBox="1"/>
            <p:nvPr/>
          </p:nvSpPr>
          <p:spPr>
            <a:xfrm>
              <a:off x="114300" y="-9525"/>
              <a:ext cx="5842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rgbClr val="FFFFFF"/>
                  </a:solidFill>
                  <a:latin typeface="Libre Franklin Light"/>
                  <a:ea typeface="Libre Franklin Light"/>
                  <a:cs typeface="Libre Franklin Light"/>
                  <a:sym typeface="Libre Franklin Light"/>
                </a:rPr>
                <a:t>03.</a:t>
              </a:r>
              <a:endParaRPr/>
            </a:p>
          </p:txBody>
        </p:sp>
      </p:grpSp>
      <p:grpSp>
        <p:nvGrpSpPr>
          <p:cNvPr id="119" name="Google Shape;119;p15"/>
          <p:cNvGrpSpPr/>
          <p:nvPr/>
        </p:nvGrpSpPr>
        <p:grpSpPr>
          <a:xfrm>
            <a:off x="1733954" y="-518608"/>
            <a:ext cx="6914773" cy="10224009"/>
            <a:chOff x="0" y="-47625"/>
            <a:chExt cx="635000" cy="938895"/>
          </a:xfrm>
        </p:grpSpPr>
        <p:sp>
          <p:nvSpPr>
            <p:cNvPr id="120" name="Google Shape;120;p15"/>
            <p:cNvSpPr/>
            <p:nvPr/>
          </p:nvSpPr>
          <p:spPr>
            <a:xfrm>
              <a:off x="0" y="0"/>
              <a:ext cx="606628" cy="891270"/>
            </a:xfrm>
            <a:custGeom>
              <a:rect b="b" l="l" r="r" t="t"/>
              <a:pathLst>
                <a:path extrusionOk="0" h="891270" w="606628">
                  <a:moveTo>
                    <a:pt x="606628" y="0"/>
                  </a:moveTo>
                  <a:lnTo>
                    <a:pt x="606628" y="776970"/>
                  </a:lnTo>
                  <a:lnTo>
                    <a:pt x="303314" y="891270"/>
                  </a:lnTo>
                  <a:lnTo>
                    <a:pt x="0" y="776970"/>
                  </a:lnTo>
                  <a:lnTo>
                    <a:pt x="0" y="0"/>
                  </a:lnTo>
                  <a:lnTo>
                    <a:pt x="606628" y="0"/>
                  </a:lnTo>
                  <a:close/>
                </a:path>
              </a:pathLst>
            </a:custGeom>
            <a:solidFill>
              <a:srgbClr val="014E97"/>
            </a:solidFill>
            <a:ln>
              <a:noFill/>
            </a:ln>
          </p:spPr>
        </p:sp>
        <p:sp>
          <p:nvSpPr>
            <p:cNvPr id="121" name="Google Shape;121;p15"/>
            <p:cNvSpPr txBox="1"/>
            <p:nvPr/>
          </p:nvSpPr>
          <p:spPr>
            <a:xfrm>
              <a:off x="0" y="-47625"/>
              <a:ext cx="6350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5"/>
          <p:cNvSpPr txBox="1"/>
          <p:nvPr/>
        </p:nvSpPr>
        <p:spPr>
          <a:xfrm>
            <a:off x="12534714" y="3962632"/>
            <a:ext cx="4146600" cy="25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The “x” feature is </a:t>
            </a:r>
            <a:r>
              <a:rPr lang="en-US" sz="2499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standardized</a:t>
            </a:r>
            <a:r>
              <a:rPr lang="en-US" sz="2499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 using </a:t>
            </a:r>
            <a:r>
              <a:rPr lang="en-US" sz="2499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standard</a:t>
            </a:r>
            <a:r>
              <a:rPr lang="en-US" sz="2499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 </a:t>
            </a:r>
            <a:r>
              <a:rPr lang="en-US" sz="2499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scaler. The “x” and “y” trained the feature are fitted.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12534714" y="1397772"/>
            <a:ext cx="41466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We use the data to train and run the test of the data set.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12665020" y="7690632"/>
            <a:ext cx="41880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The “x” train and “x” test are transformed</a:t>
            </a:r>
            <a:r>
              <a:rPr b="0" i="0" lang="en-US" sz="2499" u="none" cap="none" strike="noStrike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 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1875760" y="3349732"/>
            <a:ext cx="63222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 Does it Work?</a:t>
            </a:r>
            <a:endParaRPr/>
          </a:p>
        </p:txBody>
      </p:sp>
      <p:cxnSp>
        <p:nvCxnSpPr>
          <p:cNvPr id="126" name="Google Shape;126;p15"/>
          <p:cNvCxnSpPr/>
          <p:nvPr/>
        </p:nvCxnSpPr>
        <p:spPr>
          <a:xfrm rot="5400000">
            <a:off x="3008937" y="684271"/>
            <a:ext cx="4017752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7" name="Google Shape;12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549" y="6546100"/>
            <a:ext cx="2279825" cy="22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4E97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 amt="90000"/>
          </a:blip>
          <a:srcRect b="7865" l="0" r="0" t="7865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16"/>
          <p:cNvGrpSpPr/>
          <p:nvPr/>
        </p:nvGrpSpPr>
        <p:grpSpPr>
          <a:xfrm>
            <a:off x="1723750" y="5513798"/>
            <a:ext cx="14840598" cy="5068402"/>
            <a:chOff x="0" y="-47625"/>
            <a:chExt cx="3908609" cy="1334879"/>
          </a:xfrm>
        </p:grpSpPr>
        <p:sp>
          <p:nvSpPr>
            <p:cNvPr id="134" name="Google Shape;134;p16"/>
            <p:cNvSpPr/>
            <p:nvPr/>
          </p:nvSpPr>
          <p:spPr>
            <a:xfrm>
              <a:off x="0" y="0"/>
              <a:ext cx="3908609" cy="1287254"/>
            </a:xfrm>
            <a:custGeom>
              <a:rect b="b" l="l" r="r" t="t"/>
              <a:pathLst>
                <a:path extrusionOk="0" h="1287254" w="3908609">
                  <a:moveTo>
                    <a:pt x="0" y="0"/>
                  </a:moveTo>
                  <a:lnTo>
                    <a:pt x="3908609" y="0"/>
                  </a:lnTo>
                  <a:lnTo>
                    <a:pt x="3908609" y="1287254"/>
                  </a:lnTo>
                  <a:lnTo>
                    <a:pt x="0" y="1287254"/>
                  </a:lnTo>
                  <a:close/>
                </a:path>
              </a:pathLst>
            </a:custGeom>
            <a:solidFill>
              <a:srgbClr val="014E97"/>
            </a:solidFill>
            <a:ln>
              <a:noFill/>
            </a:ln>
          </p:spPr>
        </p:sp>
        <p:sp>
          <p:nvSpPr>
            <p:cNvPr id="135" name="Google Shape;135;p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16"/>
          <p:cNvSpPr txBox="1"/>
          <p:nvPr/>
        </p:nvSpPr>
        <p:spPr>
          <a:xfrm>
            <a:off x="2262497" y="7309720"/>
            <a:ext cx="7493700" cy="16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Modeling Techniques</a:t>
            </a:r>
            <a:endParaRPr sz="5499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10999648" y="6075922"/>
            <a:ext cx="5807700" cy="3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- The model has been defined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- A grid search with cross-validation 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has been conducted 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-381000" lvl="0" marL="4572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ibre Franklin Light"/>
              <a:buChar char="-"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The best parameter and score has been printed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-381000" lvl="0" marL="4572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ibre Franklin Light"/>
              <a:buChar char="-"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Additionally, the classification 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report has been printed for assessment.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6783026" y="6075925"/>
            <a:ext cx="3803100" cy="4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1. K-Nearest Neighbors (KNN)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2. Support Vector Machine (SVM)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3. Random Forest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4. Decision Tree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5. Logistic Regression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6. Neutral Network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.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2262497" y="5313327"/>
            <a:ext cx="880594" cy="762594"/>
          </a:xfrm>
          <a:custGeom>
            <a:rect b="b" l="l" r="r" t="t"/>
            <a:pathLst>
              <a:path extrusionOk="0" h="5499100" w="6350000">
                <a:moveTo>
                  <a:pt x="4762500" y="0"/>
                </a:moveTo>
                <a:lnTo>
                  <a:pt x="1587500" y="0"/>
                </a:lnTo>
                <a:lnTo>
                  <a:pt x="0" y="2749550"/>
                </a:lnTo>
                <a:lnTo>
                  <a:pt x="1587500" y="5499100"/>
                </a:lnTo>
                <a:lnTo>
                  <a:pt x="4762500" y="5499100"/>
                </a:lnTo>
                <a:lnTo>
                  <a:pt x="6350000" y="2749550"/>
                </a:lnTo>
                <a:close/>
              </a:path>
            </a:pathLst>
          </a:custGeom>
          <a:solidFill>
            <a:srgbClr val="2994E5"/>
          </a:solidFill>
          <a:ln>
            <a:noFill/>
          </a:ln>
        </p:spPr>
      </p:sp>
      <p:sp>
        <p:nvSpPr>
          <p:cNvPr id="140" name="Google Shape;140;p16"/>
          <p:cNvSpPr/>
          <p:nvPr/>
        </p:nvSpPr>
        <p:spPr>
          <a:xfrm>
            <a:off x="3315617" y="5313327"/>
            <a:ext cx="880594" cy="762594"/>
          </a:xfrm>
          <a:custGeom>
            <a:rect b="b" l="l" r="r" t="t"/>
            <a:pathLst>
              <a:path extrusionOk="0" h="5499100" w="6350000">
                <a:moveTo>
                  <a:pt x="4762500" y="0"/>
                </a:moveTo>
                <a:lnTo>
                  <a:pt x="1587500" y="0"/>
                </a:lnTo>
                <a:lnTo>
                  <a:pt x="0" y="2749550"/>
                </a:lnTo>
                <a:lnTo>
                  <a:pt x="1587500" y="5499100"/>
                </a:lnTo>
                <a:lnTo>
                  <a:pt x="4762500" y="5499100"/>
                </a:lnTo>
                <a:lnTo>
                  <a:pt x="6350000" y="2749550"/>
                </a:lnTo>
                <a:close/>
              </a:path>
            </a:pathLst>
          </a:custGeom>
          <a:solidFill>
            <a:srgbClr val="2994E5"/>
          </a:solidFill>
          <a:ln>
            <a:noFill/>
          </a:ln>
        </p:spPr>
      </p:sp>
      <p:sp>
        <p:nvSpPr>
          <p:cNvPr id="141" name="Google Shape;141;p16"/>
          <p:cNvSpPr/>
          <p:nvPr/>
        </p:nvSpPr>
        <p:spPr>
          <a:xfrm>
            <a:off x="4368738" y="5313327"/>
            <a:ext cx="880594" cy="762594"/>
          </a:xfrm>
          <a:custGeom>
            <a:rect b="b" l="l" r="r" t="t"/>
            <a:pathLst>
              <a:path extrusionOk="0" h="5499100" w="6350000">
                <a:moveTo>
                  <a:pt x="4762500" y="0"/>
                </a:moveTo>
                <a:lnTo>
                  <a:pt x="1587500" y="0"/>
                </a:lnTo>
                <a:lnTo>
                  <a:pt x="0" y="2749550"/>
                </a:lnTo>
                <a:lnTo>
                  <a:pt x="1587500" y="5499100"/>
                </a:lnTo>
                <a:lnTo>
                  <a:pt x="4762500" y="5499100"/>
                </a:lnTo>
                <a:lnTo>
                  <a:pt x="6350000" y="2749550"/>
                </a:lnTo>
                <a:close/>
              </a:path>
            </a:pathLst>
          </a:custGeom>
          <a:solidFill>
            <a:srgbClr val="2994E5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94E5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/>
        </p:nvSpPr>
        <p:spPr>
          <a:xfrm>
            <a:off x="519101" y="439334"/>
            <a:ext cx="92019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</a:t>
            </a:r>
            <a:endParaRPr sz="65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Visualization</a:t>
            </a:r>
            <a:endParaRPr sz="65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519099" y="2805525"/>
            <a:ext cx="16959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Here are the charts to show the distribution of the data set</a:t>
            </a:r>
            <a:endParaRPr/>
          </a:p>
        </p:txBody>
      </p:sp>
      <p:cxnSp>
        <p:nvCxnSpPr>
          <p:cNvPr id="148" name="Google Shape;148;p17"/>
          <p:cNvCxnSpPr/>
          <p:nvPr/>
        </p:nvCxnSpPr>
        <p:spPr>
          <a:xfrm rot="-7936">
            <a:off x="10036789" y="1382309"/>
            <a:ext cx="8251178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00" y="4049951"/>
            <a:ext cx="8459975" cy="43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0100" y="4049949"/>
            <a:ext cx="8175246" cy="43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70100" y="7076750"/>
            <a:ext cx="4815375" cy="32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94E5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/>
        </p:nvSpPr>
        <p:spPr>
          <a:xfrm>
            <a:off x="519101" y="439334"/>
            <a:ext cx="92019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Support Vector</a:t>
            </a:r>
            <a:endParaRPr sz="65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Machine (SVM) Recall Value</a:t>
            </a:r>
            <a:endParaRPr sz="65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145301" y="3657803"/>
            <a:ext cx="10998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Large recall as the amount is 95%</a:t>
            </a:r>
            <a:endParaRPr/>
          </a:p>
        </p:txBody>
      </p:sp>
      <p:cxnSp>
        <p:nvCxnSpPr>
          <p:cNvPr id="158" name="Google Shape;158;p18"/>
          <p:cNvCxnSpPr/>
          <p:nvPr/>
        </p:nvCxnSpPr>
        <p:spPr>
          <a:xfrm rot="-7874">
            <a:off x="10036789" y="1382383"/>
            <a:ext cx="8251222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5925" y="3440828"/>
            <a:ext cx="8440336" cy="5785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150" y="4348999"/>
            <a:ext cx="5783550" cy="62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94E5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/>
        </p:nvSpPr>
        <p:spPr>
          <a:xfrm>
            <a:off x="519101" y="439334"/>
            <a:ext cx="92019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Comparisons of the</a:t>
            </a:r>
            <a:endParaRPr sz="65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Classification</a:t>
            </a:r>
            <a:endParaRPr sz="65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519101" y="2805528"/>
            <a:ext cx="109986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Out of all 6 of the modelings made the vector support did the best with a recall of 95%!</a:t>
            </a:r>
            <a:endParaRPr/>
          </a:p>
        </p:txBody>
      </p:sp>
      <p:cxnSp>
        <p:nvCxnSpPr>
          <p:cNvPr id="167" name="Google Shape;167;p19"/>
          <p:cNvCxnSpPr/>
          <p:nvPr/>
        </p:nvCxnSpPr>
        <p:spPr>
          <a:xfrm rot="-7874">
            <a:off x="10036789" y="1382383"/>
            <a:ext cx="8251222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50" y="4196928"/>
            <a:ext cx="11144250" cy="54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8476" y="4196933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/>
          </a:blip>
          <a:srcRect b="7811" l="0" r="0" t="7812"/>
          <a:stretch/>
        </p:blipFill>
        <p:spPr>
          <a:xfrm>
            <a:off x="0" y="0"/>
            <a:ext cx="18287999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p20"/>
          <p:cNvGrpSpPr/>
          <p:nvPr/>
        </p:nvGrpSpPr>
        <p:grpSpPr>
          <a:xfrm>
            <a:off x="859074" y="559292"/>
            <a:ext cx="1544564" cy="1327360"/>
            <a:chOff x="0" y="0"/>
            <a:chExt cx="812800" cy="698500"/>
          </a:xfrm>
        </p:grpSpPr>
        <p:sp>
          <p:nvSpPr>
            <p:cNvPr id="176" name="Google Shape;176;p20"/>
            <p:cNvSpPr/>
            <p:nvPr/>
          </p:nvSpPr>
          <p:spPr>
            <a:xfrm>
              <a:off x="0" y="0"/>
              <a:ext cx="812800" cy="698500"/>
            </a:xfrm>
            <a:custGeom>
              <a:rect b="b" l="l" r="r" t="t"/>
              <a:pathLst>
                <a:path extrusionOk="0"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476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7" name="Google Shape;177;p20"/>
            <p:cNvSpPr txBox="1"/>
            <p:nvPr/>
          </p:nvSpPr>
          <p:spPr>
            <a:xfrm>
              <a:off x="114300" y="0"/>
              <a:ext cx="5842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FFFFF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=</a:t>
              </a:r>
              <a:r>
                <a:rPr b="0" i="0" lang="en-US" sz="3200" u="none" cap="none" strike="noStrike">
                  <a:solidFill>
                    <a:srgbClr val="FFFFF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.</a:t>
              </a:r>
              <a:endParaRPr/>
            </a:p>
          </p:txBody>
        </p:sp>
      </p:grpSp>
      <p:sp>
        <p:nvSpPr>
          <p:cNvPr id="178" name="Google Shape;178;p20"/>
          <p:cNvSpPr txBox="1"/>
          <p:nvPr/>
        </p:nvSpPr>
        <p:spPr>
          <a:xfrm>
            <a:off x="2806553" y="505870"/>
            <a:ext cx="10770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Conclusion</a:t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2806584" y="2496595"/>
            <a:ext cx="9011700" cy="30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Based on the results on the recall value, our team recommended using the support vector for any sign of heart disease. With a recall value of 95% this will allow for early intervention for treatment.</a:t>
            </a:r>
            <a:r>
              <a:rPr b="0" i="0" lang="en-US" sz="3200" u="none" cap="none" strike="noStrike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 </a:t>
            </a:r>
            <a:endParaRPr/>
          </a:p>
        </p:txBody>
      </p:sp>
      <p:cxnSp>
        <p:nvCxnSpPr>
          <p:cNvPr id="180" name="Google Shape;180;p20"/>
          <p:cNvCxnSpPr/>
          <p:nvPr/>
        </p:nvCxnSpPr>
        <p:spPr>
          <a:xfrm rot="5596">
            <a:off x="2806574" y="1899247"/>
            <a:ext cx="15481521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36999" y="5666825"/>
            <a:ext cx="4928874" cy="447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/>
        </p:nvSpPr>
        <p:spPr>
          <a:xfrm>
            <a:off x="9420453" y="4562475"/>
            <a:ext cx="8560274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500" u="none" cap="none" strike="noStrike">
                <a:solidFill>
                  <a:srgbClr val="014E9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you!</a:t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-2685674" y="-1089079"/>
            <a:ext cx="6498552" cy="5518617"/>
          </a:xfrm>
          <a:custGeom>
            <a:rect b="b" l="l" r="r" t="t"/>
            <a:pathLst>
              <a:path extrusionOk="0" h="5372100" w="6326018">
                <a:moveTo>
                  <a:pt x="4775348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775348" y="5372100"/>
                </a:lnTo>
                <a:lnTo>
                  <a:pt x="6326018" y="2686050"/>
                </a:lnTo>
                <a:lnTo>
                  <a:pt x="4775348" y="0"/>
                </a:lnTo>
                <a:close/>
              </a:path>
            </a:pathLst>
          </a:custGeom>
          <a:solidFill>
            <a:srgbClr val="014E97"/>
          </a:solidFill>
          <a:ln>
            <a:noFill/>
          </a:ln>
        </p:spPr>
      </p:sp>
      <p:sp>
        <p:nvSpPr>
          <p:cNvPr id="188" name="Google Shape;188;p21"/>
          <p:cNvSpPr/>
          <p:nvPr/>
        </p:nvSpPr>
        <p:spPr>
          <a:xfrm>
            <a:off x="2714482" y="-3843465"/>
            <a:ext cx="6360484" cy="5508773"/>
          </a:xfrm>
          <a:custGeom>
            <a:rect b="b" l="l" r="r" t="t"/>
            <a:pathLst>
              <a:path extrusionOk="0" h="5372100" w="620268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2994E5"/>
          </a:solidFill>
          <a:ln>
            <a:noFill/>
          </a:ln>
        </p:spPr>
      </p:sp>
      <p:sp>
        <p:nvSpPr>
          <p:cNvPr id="189" name="Google Shape;189;p21"/>
          <p:cNvSpPr/>
          <p:nvPr/>
        </p:nvSpPr>
        <p:spPr>
          <a:xfrm>
            <a:off x="-2547606" y="4778227"/>
            <a:ext cx="6360484" cy="5508773"/>
          </a:xfrm>
          <a:custGeom>
            <a:rect b="b" l="l" r="r" t="t"/>
            <a:pathLst>
              <a:path extrusionOk="0" h="5372100" w="620268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2994E5"/>
          </a:solidFill>
          <a:ln>
            <a:noFill/>
          </a:ln>
        </p:spPr>
      </p:sp>
      <p:sp>
        <p:nvSpPr>
          <p:cNvPr id="190" name="Google Shape;190;p21"/>
          <p:cNvSpPr/>
          <p:nvPr/>
        </p:nvSpPr>
        <p:spPr>
          <a:xfrm>
            <a:off x="2645448" y="2013996"/>
            <a:ext cx="6498552" cy="5518617"/>
          </a:xfrm>
          <a:custGeom>
            <a:rect b="b" l="l" r="r" t="t"/>
            <a:pathLst>
              <a:path extrusionOk="0" h="5372100" w="6326018">
                <a:moveTo>
                  <a:pt x="4775348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775348" y="5372100"/>
                </a:lnTo>
                <a:lnTo>
                  <a:pt x="6326018" y="2686050"/>
                </a:lnTo>
                <a:lnTo>
                  <a:pt x="4775348" y="0"/>
                </a:lnTo>
                <a:close/>
              </a:path>
            </a:pathLst>
          </a:custGeom>
          <a:solidFill>
            <a:srgbClr val="014E97"/>
          </a:solidFill>
          <a:ln>
            <a:noFill/>
          </a:ln>
        </p:spPr>
      </p:sp>
      <p:cxnSp>
        <p:nvCxnSpPr>
          <p:cNvPr id="191" name="Google Shape;191;p21"/>
          <p:cNvCxnSpPr/>
          <p:nvPr/>
        </p:nvCxnSpPr>
        <p:spPr>
          <a:xfrm>
            <a:off x="10708924" y="6115242"/>
            <a:ext cx="7579076" cy="0"/>
          </a:xfrm>
          <a:prstGeom prst="straightConnector1">
            <a:avLst/>
          </a:prstGeom>
          <a:noFill/>
          <a:ln cap="flat" cmpd="sng" w="38100">
            <a:solidFill>
              <a:srgbClr val="014E9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